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3" r:id="rId7"/>
    <p:sldId id="302" r:id="rId8"/>
    <p:sldId id="305" r:id="rId9"/>
    <p:sldId id="315" r:id="rId10"/>
    <p:sldId id="307" r:id="rId11"/>
    <p:sldId id="306" r:id="rId12"/>
    <p:sldId id="308" r:id="rId13"/>
    <p:sldId id="316" r:id="rId14"/>
    <p:sldId id="317" r:id="rId15"/>
    <p:sldId id="314"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DAV NIKITA" initials="NY" lastIdx="1" clrIdx="0">
    <p:extLst>
      <p:ext uri="{19B8F6BF-5375-455C-9EA6-DF929625EA0E}">
        <p15:presenceInfo xmlns:p15="http://schemas.microsoft.com/office/powerpoint/2012/main" userId="S::564YADAV_NIKITA@nbnssoe365.onmicrosoft.com::f720ce2e-d4b1-4c7b-9340-684484427c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9462" y="216128"/>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2133599"/>
            <a:ext cx="3214307" cy="2248215"/>
          </a:xfrm>
        </p:spPr>
        <p:txBody>
          <a:bodyPr anchor="b">
            <a:noAutofit/>
          </a:bodyPr>
          <a:lstStyle/>
          <a:p>
            <a:r>
              <a:rPr lang="en-US" sz="4400" dirty="0">
                <a:solidFill>
                  <a:schemeClr val="tx1"/>
                </a:solidFill>
                <a:latin typeface="Berlin Sans FB Demi" panose="020E0802020502020306" pitchFamily="34" charset="0"/>
              </a:rPr>
              <a:t>Free online </a:t>
            </a:r>
            <a:br>
              <a:rPr lang="en-US" sz="4400" dirty="0">
                <a:solidFill>
                  <a:schemeClr val="tx1"/>
                </a:solidFill>
                <a:latin typeface="Berlin Sans FB Demi" panose="020E0802020502020306" pitchFamily="34" charset="0"/>
              </a:rPr>
            </a:br>
            <a:r>
              <a:rPr lang="en-US" sz="4400" dirty="0">
                <a:solidFill>
                  <a:schemeClr val="tx1"/>
                </a:solidFill>
                <a:latin typeface="Berlin Sans FB Demi" panose="020E0802020502020306" pitchFamily="34" charset="0"/>
              </a:rPr>
              <a:t>Learning </a:t>
            </a:r>
            <a:br>
              <a:rPr lang="en-US" sz="4400" dirty="0">
                <a:solidFill>
                  <a:schemeClr val="tx1"/>
                </a:solidFill>
              </a:rPr>
            </a:br>
            <a:br>
              <a:rPr lang="en-US" sz="4400" dirty="0">
                <a:solidFill>
                  <a:schemeClr val="tx1"/>
                </a:solidFill>
              </a:rPr>
            </a:br>
            <a:br>
              <a:rPr lang="en-US" sz="4400" dirty="0">
                <a:solidFill>
                  <a:schemeClr val="tx1"/>
                </a:solidFill>
              </a:rPr>
            </a:br>
            <a:r>
              <a:rPr lang="en-US" sz="1800" dirty="0">
                <a:solidFill>
                  <a:schemeClr val="tx1"/>
                </a:solidFill>
                <a:latin typeface="Berlin Sans FB" panose="020E0602020502020306" pitchFamily="34" charset="0"/>
              </a:rPr>
              <a:t>Under the guidance of Prof .</a:t>
            </a:r>
            <a:r>
              <a:rPr lang="en-US" sz="1800" dirty="0" err="1">
                <a:solidFill>
                  <a:schemeClr val="tx1"/>
                </a:solidFill>
                <a:latin typeface="Berlin Sans FB" panose="020E0602020502020306" pitchFamily="34" charset="0"/>
              </a:rPr>
              <a:t>S.C.Sethi</a:t>
            </a:r>
            <a:endParaRPr lang="en-US" sz="1800" dirty="0">
              <a:solidFill>
                <a:schemeClr val="tx1"/>
              </a:solidFill>
              <a:latin typeface="Berlin Sans FB" panose="020E0602020502020306"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76090" y="4507543"/>
            <a:ext cx="3157300" cy="960927"/>
          </a:xfrm>
        </p:spPr>
        <p:txBody>
          <a:bodyPr anchor="t">
            <a:normAutofit fontScale="25000" lnSpcReduction="20000"/>
          </a:bodyPr>
          <a:lstStyle/>
          <a:p>
            <a:pPr marL="72390" marR="83820" algn="ctr">
              <a:lnSpc>
                <a:spcPct val="110000"/>
              </a:lnSpc>
              <a:spcAft>
                <a:spcPts val="940"/>
              </a:spcAft>
            </a:pPr>
            <a:r>
              <a:rPr lang="en-IN" sz="4800" b="1" dirty="0">
                <a:latin typeface="Berlin Sans FB" panose="020E0602020502020306" pitchFamily="34" charset="0"/>
              </a:rPr>
              <a:t>STUDENT NAME   </a:t>
            </a:r>
          </a:p>
          <a:p>
            <a:pPr marL="72390" marR="83820" algn="ctr">
              <a:lnSpc>
                <a:spcPct val="110000"/>
              </a:lnSpc>
              <a:spcAft>
                <a:spcPts val="940"/>
              </a:spcAft>
            </a:pPr>
            <a:r>
              <a:rPr lang="en-IN" sz="4000" b="1" dirty="0">
                <a:latin typeface="Berlin Sans FB" panose="020E0602020502020306" pitchFamily="34" charset="0"/>
              </a:rPr>
              <a:t>               </a:t>
            </a:r>
            <a:r>
              <a:rPr lang="en-IN" sz="4400" dirty="0" err="1">
                <a:latin typeface="Berlin Sans FB" panose="020E0602020502020306" pitchFamily="34" charset="0"/>
              </a:rPr>
              <a:t>Ms.Vaishnavi</a:t>
            </a:r>
            <a:r>
              <a:rPr lang="en-IN" sz="4400" dirty="0">
                <a:latin typeface="Berlin Sans FB" panose="020E0602020502020306" pitchFamily="34" charset="0"/>
              </a:rPr>
              <a:t> Shinde, Mr. Sarthak </a:t>
            </a:r>
            <a:r>
              <a:rPr lang="en-IN" sz="4400" dirty="0" err="1">
                <a:latin typeface="Berlin Sans FB" panose="020E0602020502020306" pitchFamily="34" charset="0"/>
              </a:rPr>
              <a:t>Thorat</a:t>
            </a:r>
            <a:r>
              <a:rPr lang="en-IN" sz="4400" dirty="0">
                <a:latin typeface="Berlin Sans FB" panose="020E0602020502020306" pitchFamily="34" charset="0"/>
              </a:rPr>
              <a:t> ,Mr. </a:t>
            </a:r>
            <a:r>
              <a:rPr lang="en-IN" sz="4400" dirty="0" err="1">
                <a:latin typeface="Berlin Sans FB" panose="020E0602020502020306" pitchFamily="34" charset="0"/>
              </a:rPr>
              <a:t>Tejas</a:t>
            </a:r>
            <a:r>
              <a:rPr lang="en-IN" sz="4400" dirty="0">
                <a:latin typeface="Berlin Sans FB" panose="020E0602020502020306" pitchFamily="34" charset="0"/>
              </a:rPr>
              <a:t> </a:t>
            </a:r>
            <a:r>
              <a:rPr lang="en-IN" sz="4400" dirty="0" err="1">
                <a:latin typeface="Berlin Sans FB" panose="020E0602020502020306" pitchFamily="34" charset="0"/>
              </a:rPr>
              <a:t>Waghamare</a:t>
            </a:r>
            <a:r>
              <a:rPr lang="en-IN" sz="4400" dirty="0">
                <a:latin typeface="Berlin Sans FB" panose="020E0602020502020306" pitchFamily="34" charset="0"/>
              </a:rPr>
              <a:t> , Ms. Nikita Yadav</a:t>
            </a:r>
          </a:p>
          <a:p>
            <a:pPr>
              <a:lnSpc>
                <a:spcPct val="100000"/>
              </a:lnSpc>
            </a:pPr>
            <a:r>
              <a:rPr lang="en-US" sz="4000" dirty="0">
                <a:solidFill>
                  <a:srgbClr val="FF0000"/>
                </a:solidFill>
                <a:latin typeface="Berlin Sans FB" panose="020E0602020502020306" pitchFamily="34" charset="0"/>
              </a:rPr>
              <a:t>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CE91-C50E-3A00-CC40-3A80304B8978}"/>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Future scope &amp; value addition</a:t>
            </a:r>
          </a:p>
        </p:txBody>
      </p:sp>
      <p:pic>
        <p:nvPicPr>
          <p:cNvPr id="5" name="Content Placeholder 4">
            <a:extLst>
              <a:ext uri="{FF2B5EF4-FFF2-40B4-BE49-F238E27FC236}">
                <a16:creationId xmlns:a16="http://schemas.microsoft.com/office/drawing/2014/main" id="{50CA9B9E-8DD5-12EE-0488-2DC8D1F23F77}"/>
              </a:ext>
            </a:extLst>
          </p:cNvPr>
          <p:cNvPicPr>
            <a:picLocks noGrp="1" noChangeAspect="1"/>
          </p:cNvPicPr>
          <p:nvPr>
            <p:ph idx="1"/>
          </p:nvPr>
        </p:nvPicPr>
        <p:blipFill>
          <a:blip r:embed="rId2"/>
          <a:stretch>
            <a:fillRect/>
          </a:stretch>
        </p:blipFill>
        <p:spPr>
          <a:xfrm>
            <a:off x="112408" y="171824"/>
            <a:ext cx="1641038" cy="984623"/>
          </a:xfrm>
        </p:spPr>
      </p:pic>
      <p:sp>
        <p:nvSpPr>
          <p:cNvPr id="4" name="TextBox 3">
            <a:extLst>
              <a:ext uri="{FF2B5EF4-FFF2-40B4-BE49-F238E27FC236}">
                <a16:creationId xmlns:a16="http://schemas.microsoft.com/office/drawing/2014/main" id="{F5B37F9F-FAE9-C5E2-A320-75321E6EBBEE}"/>
              </a:ext>
            </a:extLst>
          </p:cNvPr>
          <p:cNvSpPr txBox="1"/>
          <p:nvPr/>
        </p:nvSpPr>
        <p:spPr>
          <a:xfrm>
            <a:off x="1541930" y="2136338"/>
            <a:ext cx="8570258" cy="3416320"/>
          </a:xfrm>
          <a:prstGeom prst="rect">
            <a:avLst/>
          </a:prstGeom>
          <a:noFill/>
        </p:spPr>
        <p:txBody>
          <a:bodyPr wrap="square">
            <a:spAutoFit/>
          </a:bodyPr>
          <a:lstStyle/>
          <a:p>
            <a:pPr marL="285750" indent="-285750">
              <a:buFont typeface="Wingdings" panose="05000000000000000000" pitchFamily="2" charset="2"/>
              <a:buChar char="Ø"/>
            </a:pPr>
            <a:r>
              <a:rPr lang="en-US" b="1" i="0" dirty="0">
                <a:effectLst/>
                <a:latin typeface="Söhne"/>
              </a:rPr>
              <a:t>Mobile learning: Optimize the website and develop mobile applications to cater to the increasing number of learners accessing educational content through smartphones and tablets. </a:t>
            </a:r>
          </a:p>
          <a:p>
            <a:endParaRPr lang="en-IN" b="1" dirty="0">
              <a:latin typeface="Berlin Sans FB" panose="020E0602020502020306" pitchFamily="34" charset="0"/>
            </a:endParaRPr>
          </a:p>
          <a:p>
            <a:pPr marL="285750" indent="-285750">
              <a:buFont typeface="Wingdings" panose="05000000000000000000" pitchFamily="2" charset="2"/>
              <a:buChar char="Ø"/>
            </a:pPr>
            <a:r>
              <a:rPr lang="en-US" b="1" i="0" dirty="0">
                <a:effectLst/>
                <a:latin typeface="Söhne"/>
              </a:rPr>
              <a:t>Data-driven insights: Utilize data analytics to gather insights on learner behavior, preferences, and performance.</a:t>
            </a:r>
          </a:p>
          <a:p>
            <a:endParaRPr lang="en-IN" b="1" dirty="0">
              <a:latin typeface="Berlin Sans FB" panose="020E0602020502020306" pitchFamily="34" charset="0"/>
            </a:endParaRPr>
          </a:p>
          <a:p>
            <a:pPr marL="285750" indent="-285750">
              <a:buFont typeface="Wingdings" panose="05000000000000000000" pitchFamily="2" charset="2"/>
              <a:buChar char="Ø"/>
            </a:pPr>
            <a:r>
              <a:rPr lang="en-IN" dirty="0">
                <a:latin typeface="Berlin Sans FB" panose="020E0602020502020306" pitchFamily="34" charset="0"/>
              </a:rPr>
              <a:t> While developers are not directly connected to IoT, they implement it in web apps.</a:t>
            </a:r>
          </a:p>
          <a:p>
            <a:pPr marL="285750" indent="-285750">
              <a:buFont typeface="Wingdings" panose="05000000000000000000" pitchFamily="2" charset="2"/>
              <a:buChar char="Ø"/>
            </a:pPr>
            <a:endParaRPr lang="en-IN" dirty="0">
              <a:latin typeface="Berlin Sans FB" panose="020E0602020502020306" pitchFamily="34" charset="0"/>
            </a:endParaRPr>
          </a:p>
          <a:p>
            <a:pPr marL="285750" indent="-285750">
              <a:buFont typeface="Wingdings" panose="05000000000000000000" pitchFamily="2" charset="2"/>
              <a:buChar char="Ø"/>
            </a:pPr>
            <a:r>
              <a:rPr lang="en-US" b="1" i="0" dirty="0">
                <a:effectLst/>
                <a:latin typeface="Söhne"/>
              </a:rPr>
              <a:t>It's important to note that while offering free education is admirable, sustainable revenue models need to be explored to ensure the long-term viability of the platform. </a:t>
            </a:r>
            <a:endParaRPr lang="en-IN" b="1" dirty="0">
              <a:latin typeface="Berlin Sans FB" panose="020E0602020502020306" pitchFamily="34" charset="0"/>
            </a:endParaRPr>
          </a:p>
        </p:txBody>
      </p:sp>
    </p:spTree>
    <p:extLst>
      <p:ext uri="{BB962C8B-B14F-4D97-AF65-F5344CB8AC3E}">
        <p14:creationId xmlns:p14="http://schemas.microsoft.com/office/powerpoint/2010/main" val="184173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BA7F-D4D7-4392-C7B1-5812DA161F0F}"/>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Conclusion</a:t>
            </a:r>
          </a:p>
        </p:txBody>
      </p:sp>
      <p:sp>
        <p:nvSpPr>
          <p:cNvPr id="3" name="Content Placeholder 2">
            <a:extLst>
              <a:ext uri="{FF2B5EF4-FFF2-40B4-BE49-F238E27FC236}">
                <a16:creationId xmlns:a16="http://schemas.microsoft.com/office/drawing/2014/main" id="{51407F43-EE44-16DD-8040-4C91F178529A}"/>
              </a:ext>
            </a:extLst>
          </p:cNvPr>
          <p:cNvSpPr>
            <a:spLocks noGrp="1"/>
          </p:cNvSpPr>
          <p:nvPr>
            <p:ph idx="1"/>
          </p:nvPr>
        </p:nvSpPr>
        <p:spPr/>
        <p:txBody>
          <a:bodyPr/>
          <a:lstStyle/>
          <a:p>
            <a:pPr>
              <a:buClr>
                <a:schemeClr val="tx1"/>
              </a:buClr>
              <a:buFont typeface="Wingdings" panose="05000000000000000000" pitchFamily="2" charset="2"/>
              <a:buChar char="Ø"/>
            </a:pPr>
            <a:r>
              <a:rPr lang="en-US" dirty="0">
                <a:solidFill>
                  <a:schemeClr val="tx1">
                    <a:lumMod val="85000"/>
                    <a:lumOff val="15000"/>
                  </a:schemeClr>
                </a:solidFill>
                <a:latin typeface="Berlin Sans FB" panose="020E0602020502020306" pitchFamily="34" charset="0"/>
              </a:rPr>
              <a:t>Developing an Online Learning website offers numerous benefits and opportunities for Students. </a:t>
            </a:r>
          </a:p>
          <a:p>
            <a:pPr>
              <a:buClr>
                <a:schemeClr val="tx1"/>
              </a:buClr>
              <a:buFont typeface="Wingdings" panose="05000000000000000000" pitchFamily="2" charset="2"/>
              <a:buChar char="Ø"/>
            </a:pPr>
            <a:r>
              <a:rPr lang="en-US" dirty="0">
                <a:solidFill>
                  <a:schemeClr val="tx1">
                    <a:lumMod val="85000"/>
                    <a:lumOff val="15000"/>
                  </a:schemeClr>
                </a:solidFill>
                <a:latin typeface="Berlin Sans FB" panose="020E0602020502020306" pitchFamily="34" charset="0"/>
              </a:rPr>
              <a:t>By creating a user-friendly platform that provides easy access to educational resources, interactive content, and personalized learning experiences, the Online Learning website can significantly enhance the learning process.</a:t>
            </a:r>
            <a:endParaRPr lang="en-US" b="1" dirty="0">
              <a:solidFill>
                <a:schemeClr val="tx1">
                  <a:lumMod val="85000"/>
                  <a:lumOff val="15000"/>
                </a:schemeClr>
              </a:solidFill>
              <a:latin typeface="Berlin Sans FB" panose="020E0602020502020306" pitchFamily="34" charset="0"/>
            </a:endParaRPr>
          </a:p>
          <a:p>
            <a:pPr>
              <a:buClr>
                <a:schemeClr val="tx1"/>
              </a:buClr>
              <a:buFont typeface="Wingdings" panose="05000000000000000000" pitchFamily="2" charset="2"/>
              <a:buChar char="Ø"/>
            </a:pPr>
            <a:r>
              <a:rPr lang="en-IN" sz="1800" kern="0" dirty="0">
                <a:solidFill>
                  <a:schemeClr val="tx1">
                    <a:lumMod val="85000"/>
                    <a:lumOff val="15000"/>
                  </a:schemeClr>
                </a:solidFill>
                <a:effectLst/>
                <a:latin typeface="Berlin Sans FB" panose="020E0602020502020306" pitchFamily="34" charset="0"/>
                <a:ea typeface="Times New Roman" panose="02020603050405020304" pitchFamily="18" charset="0"/>
              </a:rPr>
              <a:t>In conclusion, the development and implementation of a free online learning website provide numerous benefits and opportunities for learners worldwide.</a:t>
            </a:r>
            <a:endParaRPr lang="en-US" dirty="0">
              <a:solidFill>
                <a:schemeClr val="tx1">
                  <a:lumMod val="85000"/>
                  <a:lumOff val="15000"/>
                </a:schemeClr>
              </a:solidFill>
              <a:latin typeface="Berlin Sans FB" panose="020E0602020502020306" pitchFamily="34" charset="0"/>
            </a:endParaRPr>
          </a:p>
        </p:txBody>
      </p:sp>
      <p:pic>
        <p:nvPicPr>
          <p:cNvPr id="5" name="Picture 4">
            <a:extLst>
              <a:ext uri="{FF2B5EF4-FFF2-40B4-BE49-F238E27FC236}">
                <a16:creationId xmlns:a16="http://schemas.microsoft.com/office/drawing/2014/main" id="{81F87F8A-75AE-2C81-3FB5-687EC5410C6F}"/>
              </a:ext>
            </a:extLst>
          </p:cNvPr>
          <p:cNvPicPr>
            <a:picLocks noChangeAspect="1"/>
          </p:cNvPicPr>
          <p:nvPr/>
        </p:nvPicPr>
        <p:blipFill>
          <a:blip r:embed="rId2"/>
          <a:stretch>
            <a:fillRect/>
          </a:stretch>
        </p:blipFill>
        <p:spPr>
          <a:xfrm>
            <a:off x="145454" y="259708"/>
            <a:ext cx="1688798" cy="1013279"/>
          </a:xfrm>
          <a:prstGeom prst="rect">
            <a:avLst/>
          </a:prstGeom>
        </p:spPr>
      </p:pic>
    </p:spTree>
    <p:extLst>
      <p:ext uri="{BB962C8B-B14F-4D97-AF65-F5344CB8AC3E}">
        <p14:creationId xmlns:p14="http://schemas.microsoft.com/office/powerpoint/2010/main" val="44266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B7A6-BD49-6F45-0E54-EF2B788764D3}"/>
              </a:ext>
            </a:extLst>
          </p:cNvPr>
          <p:cNvSpPr>
            <a:spLocks noGrp="1"/>
          </p:cNvSpPr>
          <p:nvPr>
            <p:ph type="title"/>
          </p:nvPr>
        </p:nvSpPr>
        <p:spPr>
          <a:xfrm>
            <a:off x="643466" y="786383"/>
            <a:ext cx="3517567" cy="2772605"/>
          </a:xfrm>
        </p:spPr>
        <p:txBody>
          <a:bodyPr/>
          <a:lstStyle/>
          <a:p>
            <a:r>
              <a:rPr lang="en-IN" dirty="0">
                <a:latin typeface="Berlin Sans FB Demi" panose="020E0802020502020306" pitchFamily="34" charset="0"/>
              </a:rPr>
              <a:t>REFERENCES</a:t>
            </a:r>
          </a:p>
        </p:txBody>
      </p:sp>
      <p:sp>
        <p:nvSpPr>
          <p:cNvPr id="3" name="Content Placeholder 2">
            <a:extLst>
              <a:ext uri="{FF2B5EF4-FFF2-40B4-BE49-F238E27FC236}">
                <a16:creationId xmlns:a16="http://schemas.microsoft.com/office/drawing/2014/main" id="{F289C775-6961-A1B1-AACB-5C236C33E118}"/>
              </a:ext>
            </a:extLst>
          </p:cNvPr>
          <p:cNvSpPr>
            <a:spLocks noGrp="1"/>
          </p:cNvSpPr>
          <p:nvPr>
            <p:ph idx="1"/>
          </p:nvPr>
        </p:nvSpPr>
        <p:spPr/>
        <p:txBody>
          <a:bodyPr/>
          <a:lstStyle/>
          <a:p>
            <a:pPr marL="0" indent="0">
              <a:buNone/>
            </a:pPr>
            <a:endParaRPr lang="en-IN" dirty="0"/>
          </a:p>
          <a:p>
            <a:endParaRPr lang="en-IN" dirty="0"/>
          </a:p>
          <a:p>
            <a:r>
              <a:rPr lang="en-IN" sz="2000" b="1" dirty="0">
                <a:latin typeface="Berlin Sans FB Demi" panose="020E0802020502020306" pitchFamily="34" charset="0"/>
              </a:rPr>
              <a:t>LINKS :</a:t>
            </a:r>
          </a:p>
          <a:p>
            <a:r>
              <a:rPr lang="en-US" sz="1600" dirty="0">
                <a:latin typeface="Berlin Sans FB" panose="020E0602020502020306" pitchFamily="34" charset="0"/>
              </a:rPr>
              <a:t>1. W3 schools https://www.w3schools.com/</a:t>
            </a:r>
          </a:p>
          <a:p>
            <a:r>
              <a:rPr lang="en-US" sz="1600" dirty="0">
                <a:latin typeface="Berlin Sans FB" panose="020E0602020502020306" pitchFamily="34" charset="0"/>
              </a:rPr>
              <a:t>2. Bootstrap https://getbootstrap.com/</a:t>
            </a:r>
          </a:p>
          <a:p>
            <a:r>
              <a:rPr lang="en-US" sz="1600" dirty="0">
                <a:latin typeface="Berlin Sans FB" panose="020E0602020502020306" pitchFamily="34" charset="0"/>
              </a:rPr>
              <a:t>3. MSB https://www.mahahsscboard.in/</a:t>
            </a:r>
          </a:p>
          <a:p>
            <a:r>
              <a:rPr lang="en-US" sz="1600" dirty="0">
                <a:latin typeface="Berlin Sans FB" panose="020E0602020502020306" pitchFamily="34" charset="0"/>
              </a:rPr>
              <a:t>4. YouTube https://www.youtube.com/</a:t>
            </a:r>
            <a:endParaRPr lang="en-IN" sz="1600" dirty="0">
              <a:latin typeface="Berlin Sans FB" panose="020E0602020502020306" pitchFamily="34" charset="0"/>
            </a:endParaRPr>
          </a:p>
          <a:p>
            <a:endParaRPr lang="en-IN" sz="1600" dirty="0">
              <a:latin typeface="Berlin Sans FB" panose="020E0602020502020306" pitchFamily="34" charset="0"/>
            </a:endParaRPr>
          </a:p>
          <a:p>
            <a:endParaRPr lang="en-IN" dirty="0">
              <a:latin typeface="Berlin Sans FB" panose="020E0602020502020306" pitchFamily="34" charset="0"/>
            </a:endParaRPr>
          </a:p>
          <a:p>
            <a:endParaRPr lang="en-IN" dirty="0">
              <a:latin typeface="Berlin Sans FB" panose="020E0602020502020306" pitchFamily="34" charset="0"/>
            </a:endParaRPr>
          </a:p>
          <a:p>
            <a:endParaRPr lang="en-IN" dirty="0"/>
          </a:p>
          <a:p>
            <a:endParaRPr lang="en-IN" dirty="0"/>
          </a:p>
          <a:p>
            <a:endParaRPr lang="en-IN" dirty="0"/>
          </a:p>
          <a:p>
            <a:endParaRPr lang="en-IN" dirty="0"/>
          </a:p>
        </p:txBody>
      </p:sp>
      <p:sp>
        <p:nvSpPr>
          <p:cNvPr id="4" name="Text Placeholder 3">
            <a:extLst>
              <a:ext uri="{FF2B5EF4-FFF2-40B4-BE49-F238E27FC236}">
                <a16:creationId xmlns:a16="http://schemas.microsoft.com/office/drawing/2014/main" id="{C362653D-4AAE-ACF0-0B56-E084B01867C0}"/>
              </a:ext>
            </a:extLst>
          </p:cNvPr>
          <p:cNvSpPr>
            <a:spLocks noGrp="1"/>
          </p:cNvSpPr>
          <p:nvPr>
            <p:ph type="body" sz="half" idx="2"/>
          </p:nvPr>
        </p:nvSpPr>
        <p:spPr>
          <a:xfrm>
            <a:off x="240054" y="-578691"/>
            <a:ext cx="3517567" cy="3064505"/>
          </a:xfrm>
        </p:spPr>
        <p:txBody>
          <a:bodyPr/>
          <a:lstStyle/>
          <a:p>
            <a:endParaRPr lang="en-IN" dirty="0"/>
          </a:p>
        </p:txBody>
      </p:sp>
    </p:spTree>
    <p:extLst>
      <p:ext uri="{BB962C8B-B14F-4D97-AF65-F5344CB8AC3E}">
        <p14:creationId xmlns:p14="http://schemas.microsoft.com/office/powerpoint/2010/main" val="266040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EEA69-EDAD-618D-CF30-ECF214AEE0E4}"/>
              </a:ext>
            </a:extLst>
          </p:cNvPr>
          <p:cNvPicPr>
            <a:picLocks noChangeAspect="1"/>
          </p:cNvPicPr>
          <p:nvPr/>
        </p:nvPicPr>
        <p:blipFill>
          <a:blip r:embed="rId2"/>
          <a:stretch>
            <a:fillRect/>
          </a:stretch>
        </p:blipFill>
        <p:spPr>
          <a:xfrm>
            <a:off x="3114675" y="1319212"/>
            <a:ext cx="5962650" cy="4219575"/>
          </a:xfrm>
          <a:prstGeom prst="rect">
            <a:avLst/>
          </a:prstGeom>
        </p:spPr>
      </p:pic>
      <p:pic>
        <p:nvPicPr>
          <p:cNvPr id="5" name="Picture 4">
            <a:extLst>
              <a:ext uri="{FF2B5EF4-FFF2-40B4-BE49-F238E27FC236}">
                <a16:creationId xmlns:a16="http://schemas.microsoft.com/office/drawing/2014/main" id="{E051D245-75B7-924C-763B-D2D1ABC01AAE}"/>
              </a:ext>
            </a:extLst>
          </p:cNvPr>
          <p:cNvPicPr>
            <a:picLocks noChangeAspect="1"/>
          </p:cNvPicPr>
          <p:nvPr/>
        </p:nvPicPr>
        <p:blipFill>
          <a:blip r:embed="rId3"/>
          <a:stretch>
            <a:fillRect/>
          </a:stretch>
        </p:blipFill>
        <p:spPr>
          <a:xfrm>
            <a:off x="212911" y="194983"/>
            <a:ext cx="1346947" cy="808168"/>
          </a:xfrm>
          <a:prstGeom prst="rect">
            <a:avLst/>
          </a:prstGeom>
        </p:spPr>
      </p:pic>
    </p:spTree>
    <p:extLst>
      <p:ext uri="{BB962C8B-B14F-4D97-AF65-F5344CB8AC3E}">
        <p14:creationId xmlns:p14="http://schemas.microsoft.com/office/powerpoint/2010/main" val="214125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AAD3-ADE7-BF64-E43C-1AA0CDADBC50}"/>
              </a:ext>
            </a:extLst>
          </p:cNvPr>
          <p:cNvSpPr>
            <a:spLocks noGrp="1"/>
          </p:cNvSpPr>
          <p:nvPr>
            <p:ph type="title"/>
          </p:nvPr>
        </p:nvSpPr>
        <p:spPr/>
        <p:txBody>
          <a:bodyPr/>
          <a:lstStyle/>
          <a:p>
            <a:pPr algn="just"/>
            <a:r>
              <a:rPr lang="en-IN" dirty="0">
                <a:latin typeface="Berlin Sans FB Demi" panose="020E0802020502020306" pitchFamily="34" charset="0"/>
              </a:rPr>
              <a:t>                        CONTENT </a:t>
            </a:r>
          </a:p>
        </p:txBody>
      </p:sp>
      <p:sp>
        <p:nvSpPr>
          <p:cNvPr id="3" name="Content Placeholder 2">
            <a:extLst>
              <a:ext uri="{FF2B5EF4-FFF2-40B4-BE49-F238E27FC236}">
                <a16:creationId xmlns:a16="http://schemas.microsoft.com/office/drawing/2014/main" id="{841443F0-9A13-1295-1B20-E15A146D4DA9}"/>
              </a:ext>
            </a:extLst>
          </p:cNvPr>
          <p:cNvSpPr>
            <a:spLocks noGrp="1"/>
          </p:cNvSpPr>
          <p:nvPr>
            <p:ph idx="1"/>
          </p:nvPr>
        </p:nvSpPr>
        <p:spPr/>
        <p:txBody>
          <a:bodyPr>
            <a:normAutofit fontScale="85000" lnSpcReduction="10000"/>
          </a:bodyPr>
          <a:lstStyle/>
          <a:p>
            <a:pPr>
              <a:buClrTx/>
              <a:buFont typeface="Arial" panose="020B0604020202020204" pitchFamily="34" charset="0"/>
              <a:buChar char="•"/>
            </a:pPr>
            <a:r>
              <a:rPr lang="en-IN" dirty="0">
                <a:latin typeface="Berlin Sans FB" panose="020E0602020502020306" pitchFamily="34" charset="0"/>
              </a:rPr>
              <a:t>  INTRODUCTION </a:t>
            </a:r>
          </a:p>
          <a:p>
            <a:pPr>
              <a:buClrTx/>
              <a:buFont typeface="Arial" panose="020B0604020202020204" pitchFamily="34" charset="0"/>
              <a:buChar char="•"/>
            </a:pPr>
            <a:r>
              <a:rPr lang="en-IN" dirty="0">
                <a:latin typeface="Berlin Sans FB" panose="020E0602020502020306" pitchFamily="34" charset="0"/>
              </a:rPr>
              <a:t>  OBJECTIVE </a:t>
            </a:r>
          </a:p>
          <a:p>
            <a:pPr>
              <a:buClrTx/>
              <a:buFont typeface="Arial" panose="020B0604020202020204" pitchFamily="34" charset="0"/>
              <a:buChar char="•"/>
            </a:pPr>
            <a:r>
              <a:rPr lang="en-IN" dirty="0">
                <a:latin typeface="Berlin Sans FB" panose="020E0602020502020306" pitchFamily="34" charset="0"/>
              </a:rPr>
              <a:t>  PROBLEM STATMENT</a:t>
            </a:r>
          </a:p>
          <a:p>
            <a:pPr>
              <a:buClrTx/>
              <a:buFont typeface="Arial" panose="020B0604020202020204" pitchFamily="34" charset="0"/>
              <a:buChar char="•"/>
            </a:pPr>
            <a:r>
              <a:rPr lang="en-IN" dirty="0">
                <a:latin typeface="Berlin Sans FB" panose="020E0602020502020306" pitchFamily="34" charset="0"/>
              </a:rPr>
              <a:t>  STACK USES</a:t>
            </a:r>
          </a:p>
          <a:p>
            <a:pPr>
              <a:buClrTx/>
              <a:buFont typeface="Arial" panose="020B0604020202020204" pitchFamily="34" charset="0"/>
              <a:buChar char="•"/>
            </a:pPr>
            <a:r>
              <a:rPr lang="en-IN" dirty="0">
                <a:latin typeface="Berlin Sans FB" panose="020E0602020502020306" pitchFamily="34" charset="0"/>
              </a:rPr>
              <a:t>  METHODOLOGY</a:t>
            </a:r>
          </a:p>
          <a:p>
            <a:pPr>
              <a:buClrTx/>
              <a:buFont typeface="Arial" panose="020B0604020202020204" pitchFamily="34" charset="0"/>
              <a:buChar char="•"/>
            </a:pPr>
            <a:r>
              <a:rPr lang="en-IN" dirty="0">
                <a:latin typeface="Berlin Sans FB" panose="020E0602020502020306" pitchFamily="34" charset="0"/>
              </a:rPr>
              <a:t>  UML DIAGRAM </a:t>
            </a:r>
          </a:p>
          <a:p>
            <a:pPr>
              <a:buClrTx/>
              <a:buFont typeface="Arial" panose="020B0604020202020204" pitchFamily="34" charset="0"/>
              <a:buChar char="•"/>
            </a:pPr>
            <a:r>
              <a:rPr lang="en-IN" dirty="0">
                <a:latin typeface="Berlin Sans FB" panose="020E0602020502020306" pitchFamily="34" charset="0"/>
              </a:rPr>
              <a:t>  FUTURE SCOPE &amp; VALUE ADDITION </a:t>
            </a:r>
          </a:p>
          <a:p>
            <a:pPr>
              <a:buClrTx/>
              <a:buFont typeface="Arial" panose="020B0604020202020204" pitchFamily="34" charset="0"/>
              <a:buChar char="•"/>
            </a:pPr>
            <a:r>
              <a:rPr lang="en-IN" dirty="0">
                <a:latin typeface="Berlin Sans FB" panose="020E0602020502020306" pitchFamily="34" charset="0"/>
              </a:rPr>
              <a:t>  CONCLUSION </a:t>
            </a:r>
          </a:p>
          <a:p>
            <a:pPr>
              <a:buClrTx/>
              <a:buFont typeface="Arial" panose="020B0604020202020204" pitchFamily="34" charset="0"/>
              <a:buChar char="•"/>
            </a:pPr>
            <a:r>
              <a:rPr lang="en-IN" dirty="0">
                <a:latin typeface="Berlin Sans FB" panose="020E0602020502020306" pitchFamily="34" charset="0"/>
              </a:rPr>
              <a:t>  REFERENCE</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902724C-B321-D918-BE5E-3B3F0E92B257}"/>
              </a:ext>
            </a:extLst>
          </p:cNvPr>
          <p:cNvPicPr>
            <a:picLocks noChangeAspect="1"/>
          </p:cNvPicPr>
          <p:nvPr/>
        </p:nvPicPr>
        <p:blipFill>
          <a:blip r:embed="rId2"/>
          <a:stretch>
            <a:fillRect/>
          </a:stretch>
        </p:blipFill>
        <p:spPr>
          <a:xfrm>
            <a:off x="236745" y="179028"/>
            <a:ext cx="1599150" cy="959490"/>
          </a:xfrm>
          <a:prstGeom prst="rect">
            <a:avLst/>
          </a:prstGeom>
        </p:spPr>
      </p:pic>
    </p:spTree>
    <p:extLst>
      <p:ext uri="{BB962C8B-B14F-4D97-AF65-F5344CB8AC3E}">
        <p14:creationId xmlns:p14="http://schemas.microsoft.com/office/powerpoint/2010/main" val="415318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1F85B3-812E-D01A-A979-2E01D4EA504C}"/>
              </a:ext>
            </a:extLst>
          </p:cNvPr>
          <p:cNvPicPr>
            <a:picLocks noChangeAspect="1"/>
          </p:cNvPicPr>
          <p:nvPr/>
        </p:nvPicPr>
        <p:blipFill>
          <a:blip r:embed="rId2"/>
          <a:stretch>
            <a:fillRect/>
          </a:stretch>
        </p:blipFill>
        <p:spPr>
          <a:xfrm>
            <a:off x="252412" y="1078006"/>
            <a:ext cx="11687175" cy="5867400"/>
          </a:xfrm>
          <a:prstGeom prst="rect">
            <a:avLst/>
          </a:prstGeom>
        </p:spPr>
      </p:pic>
      <p:sp>
        <p:nvSpPr>
          <p:cNvPr id="2" name="TextBox 1">
            <a:extLst>
              <a:ext uri="{FF2B5EF4-FFF2-40B4-BE49-F238E27FC236}">
                <a16:creationId xmlns:a16="http://schemas.microsoft.com/office/drawing/2014/main" id="{EDE68431-5BC0-B5B6-BF0A-2479A9094578}"/>
              </a:ext>
            </a:extLst>
          </p:cNvPr>
          <p:cNvSpPr txBox="1"/>
          <p:nvPr/>
        </p:nvSpPr>
        <p:spPr>
          <a:xfrm>
            <a:off x="1972236" y="319599"/>
            <a:ext cx="7207623" cy="707886"/>
          </a:xfrm>
          <a:prstGeom prst="rect">
            <a:avLst/>
          </a:prstGeom>
          <a:noFill/>
        </p:spPr>
        <p:txBody>
          <a:bodyPr wrap="square" rtlCol="0">
            <a:spAutoFit/>
          </a:bodyPr>
          <a:lstStyle/>
          <a:p>
            <a:pPr marL="285750" indent="-285750" algn="ctr">
              <a:buFont typeface="Arial" panose="020B0604020202020204" pitchFamily="34" charset="0"/>
              <a:buChar char="•"/>
            </a:pPr>
            <a:r>
              <a:rPr lang="en-IN" sz="4000" dirty="0">
                <a:latin typeface="Berlin Sans FB Demi" panose="020E0802020502020306" pitchFamily="34" charset="0"/>
              </a:rPr>
              <a:t>HOME PAGE </a:t>
            </a:r>
          </a:p>
        </p:txBody>
      </p:sp>
    </p:spTree>
    <p:extLst>
      <p:ext uri="{BB962C8B-B14F-4D97-AF65-F5344CB8AC3E}">
        <p14:creationId xmlns:p14="http://schemas.microsoft.com/office/powerpoint/2010/main" val="101709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8C67-7B57-AD63-83B6-0B2BF4C6A396}"/>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INTRODUCTION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0BCD7768-4D87-9CF5-3974-7A06D2B95232}"/>
              </a:ext>
            </a:extLst>
          </p:cNvPr>
          <p:cNvSpPr>
            <a:spLocks noGrp="1"/>
          </p:cNvSpPr>
          <p:nvPr>
            <p:ph idx="1"/>
          </p:nvPr>
        </p:nvSpPr>
        <p:spPr>
          <a:xfrm>
            <a:off x="1097280" y="2323354"/>
            <a:ext cx="10058400" cy="3760891"/>
          </a:xfrm>
        </p:spPr>
        <p:txBody>
          <a:bodyPr/>
          <a:lstStyle/>
          <a:p>
            <a:pPr>
              <a:buClr>
                <a:schemeClr val="tx1"/>
              </a:buClr>
              <a:buFont typeface="Wingdings" panose="05000000000000000000" pitchFamily="2" charset="2"/>
              <a:buChar char="Ø"/>
            </a:pPr>
            <a:r>
              <a:rPr lang="en-US" dirty="0"/>
              <a:t> </a:t>
            </a:r>
            <a:r>
              <a:rPr lang="en-US" dirty="0">
                <a:latin typeface="Berlin Sans FB" panose="020E0602020502020306" pitchFamily="34" charset="0"/>
              </a:rPr>
              <a:t>Our free online learning provides for students a free and flexible way. </a:t>
            </a:r>
          </a:p>
          <a:p>
            <a:pPr>
              <a:buClr>
                <a:schemeClr val="tx1"/>
              </a:buClr>
              <a:buFont typeface="Wingdings" panose="05000000000000000000" pitchFamily="2" charset="2"/>
              <a:buChar char="Ø"/>
            </a:pPr>
            <a:r>
              <a:rPr lang="en-US" dirty="0">
                <a:latin typeface="Berlin Sans FB" panose="020E0602020502020306" pitchFamily="34" charset="0"/>
              </a:rPr>
              <a:t>To learn the </a:t>
            </a:r>
            <a:r>
              <a:rPr lang="en-US" dirty="0" err="1">
                <a:latin typeface="Berlin Sans FB" panose="020E0602020502020306" pitchFamily="34" charset="0"/>
              </a:rPr>
              <a:t>Balbharti</a:t>
            </a:r>
            <a:r>
              <a:rPr lang="en-US" dirty="0">
                <a:latin typeface="Berlin Sans FB" panose="020E0602020502020306" pitchFamily="34" charset="0"/>
              </a:rPr>
              <a:t> syllabus as a textbook and more activities.</a:t>
            </a:r>
          </a:p>
          <a:p>
            <a:pPr>
              <a:buClr>
                <a:schemeClr val="tx1"/>
              </a:buClr>
              <a:buFont typeface="Wingdings" panose="05000000000000000000" pitchFamily="2" charset="2"/>
              <a:buChar char="Ø"/>
            </a:pPr>
            <a:r>
              <a:rPr lang="en-US" dirty="0">
                <a:latin typeface="Berlin Sans FB" panose="020E0602020502020306" pitchFamily="34" charset="0"/>
              </a:rPr>
              <a:t>From traditional disciplines to emerging fields, our platform is designed to cater to the diverse interests and aspirations of learners from all walks of life.</a:t>
            </a:r>
            <a:endParaRPr lang="en-IN" dirty="0">
              <a:latin typeface="Berlin Sans FB" panose="020E0602020502020306" pitchFamily="34" charset="0"/>
            </a:endParaRPr>
          </a:p>
        </p:txBody>
      </p:sp>
      <p:pic>
        <p:nvPicPr>
          <p:cNvPr id="5" name="Picture 4">
            <a:extLst>
              <a:ext uri="{FF2B5EF4-FFF2-40B4-BE49-F238E27FC236}">
                <a16:creationId xmlns:a16="http://schemas.microsoft.com/office/drawing/2014/main" id="{289EBACF-E076-3381-EDB8-6C730360D975}"/>
              </a:ext>
            </a:extLst>
          </p:cNvPr>
          <p:cNvPicPr>
            <a:picLocks noChangeAspect="1"/>
          </p:cNvPicPr>
          <p:nvPr/>
        </p:nvPicPr>
        <p:blipFill>
          <a:blip r:embed="rId2"/>
          <a:stretch>
            <a:fillRect/>
          </a:stretch>
        </p:blipFill>
        <p:spPr>
          <a:xfrm>
            <a:off x="120128" y="160963"/>
            <a:ext cx="1379910" cy="827946"/>
          </a:xfrm>
          <a:prstGeom prst="rect">
            <a:avLst/>
          </a:prstGeom>
        </p:spPr>
      </p:pic>
    </p:spTree>
    <p:extLst>
      <p:ext uri="{BB962C8B-B14F-4D97-AF65-F5344CB8AC3E}">
        <p14:creationId xmlns:p14="http://schemas.microsoft.com/office/powerpoint/2010/main" val="41493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FFA7-59B6-7D63-D2D9-47B20132D0F9}"/>
              </a:ext>
            </a:extLst>
          </p:cNvPr>
          <p:cNvSpPr>
            <a:spLocks noGrp="1"/>
          </p:cNvSpPr>
          <p:nvPr>
            <p:ph type="title"/>
          </p:nvPr>
        </p:nvSpPr>
        <p:spPr>
          <a:xfrm>
            <a:off x="1097280" y="47184"/>
            <a:ext cx="10058400" cy="1450757"/>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OBJECTIVE</a:t>
            </a:r>
          </a:p>
        </p:txBody>
      </p:sp>
      <p:sp>
        <p:nvSpPr>
          <p:cNvPr id="3" name="Content Placeholder 2">
            <a:extLst>
              <a:ext uri="{FF2B5EF4-FFF2-40B4-BE49-F238E27FC236}">
                <a16:creationId xmlns:a16="http://schemas.microsoft.com/office/drawing/2014/main" id="{5ECF50DF-D597-7BA1-A590-4BD481A26FD9}"/>
              </a:ext>
            </a:extLst>
          </p:cNvPr>
          <p:cNvSpPr>
            <a:spLocks noGrp="1"/>
          </p:cNvSpPr>
          <p:nvPr>
            <p:ph idx="1"/>
          </p:nvPr>
        </p:nvSpPr>
        <p:spPr>
          <a:xfrm>
            <a:off x="1231751" y="2090271"/>
            <a:ext cx="10058400" cy="3760891"/>
          </a:xfrm>
        </p:spPr>
        <p:txBody>
          <a:bodyPr>
            <a:normAutofit/>
          </a:bodyPr>
          <a:lstStyle/>
          <a:p>
            <a:pPr marL="0" indent="0">
              <a:buClr>
                <a:schemeClr val="tx1"/>
              </a:buClr>
              <a:buNone/>
            </a:pPr>
            <a:r>
              <a:rPr lang="en-IN" dirty="0">
                <a:latin typeface="Berlin Sans FB" panose="020E0602020502020306" pitchFamily="34" charset="0"/>
              </a:rPr>
              <a:t>                      Main purpose of the project is to learn and understand the following : </a:t>
            </a:r>
          </a:p>
          <a:p>
            <a:pPr>
              <a:buClr>
                <a:schemeClr val="tx1"/>
              </a:buClr>
              <a:buFont typeface="Arial" panose="020B0604020202020204" pitchFamily="34" charset="0"/>
              <a:buChar char="•"/>
            </a:pPr>
            <a:r>
              <a:rPr lang="en-IN" dirty="0">
                <a:latin typeface="Berlin Sans FB" panose="020E0602020502020306" pitchFamily="34" charset="0"/>
              </a:rPr>
              <a:t> </a:t>
            </a:r>
            <a:r>
              <a:rPr lang="en-US" dirty="0">
                <a:latin typeface="Berlin Sans FB" panose="020E0602020502020306" pitchFamily="34" charset="0"/>
              </a:rPr>
              <a:t>Deliver Engaging Content:</a:t>
            </a:r>
          </a:p>
          <a:p>
            <a:pPr marL="0" indent="0">
              <a:buClr>
                <a:schemeClr val="tx1"/>
              </a:buClr>
              <a:buNone/>
            </a:pPr>
            <a:r>
              <a:rPr lang="en-US" dirty="0">
                <a:latin typeface="Berlin Sans FB" panose="020E0602020502020306" pitchFamily="34" charset="0"/>
              </a:rPr>
              <a:t>      Develop and </a:t>
            </a:r>
            <a:r>
              <a:rPr lang="en-US" dirty="0" err="1">
                <a:latin typeface="Berlin Sans FB" panose="020E0602020502020306" pitchFamily="34" charset="0"/>
              </a:rPr>
              <a:t>acurate</a:t>
            </a:r>
            <a:r>
              <a:rPr lang="en-US" dirty="0">
                <a:latin typeface="Berlin Sans FB" panose="020E0602020502020306" pitchFamily="34" charset="0"/>
              </a:rPr>
              <a:t> high-quality and interactive learning content, such as videos, textbooks, activities, and scholarships to enhance student engagement and knowledge retention.</a:t>
            </a:r>
          </a:p>
          <a:p>
            <a:pPr>
              <a:buClr>
                <a:schemeClr val="tx1"/>
              </a:buClr>
              <a:buFont typeface="Arial" panose="020B0604020202020204" pitchFamily="34" charset="0"/>
              <a:buChar char="•"/>
            </a:pPr>
            <a:endParaRPr lang="en-US" dirty="0">
              <a:latin typeface="Berlin Sans FB" panose="020E0602020502020306" pitchFamily="34" charset="0"/>
            </a:endParaRPr>
          </a:p>
          <a:p>
            <a:pPr>
              <a:buClr>
                <a:schemeClr val="tx1"/>
              </a:buClr>
              <a:buFont typeface="Arial" panose="020B0604020202020204" pitchFamily="34" charset="0"/>
              <a:buChar char="•"/>
            </a:pPr>
            <a:r>
              <a:rPr lang="en-US" dirty="0">
                <a:latin typeface="Berlin Sans FB" panose="020E0602020502020306" pitchFamily="34" charset="0"/>
              </a:rPr>
              <a:t>Personalize Learning Experience:  </a:t>
            </a:r>
          </a:p>
          <a:p>
            <a:pPr marL="0" indent="0">
              <a:buClr>
                <a:schemeClr val="tx1"/>
              </a:buClr>
              <a:buNone/>
            </a:pPr>
            <a:r>
              <a:rPr lang="en-US" dirty="0">
                <a:latin typeface="Berlin Sans FB" panose="020E0602020502020306" pitchFamily="34" charset="0"/>
              </a:rPr>
              <a:t>          Implement features that allow students to customize their learning path, track their progress, and receive personalized recommendations based on their interests, learning style, and performance</a:t>
            </a:r>
            <a:endParaRPr lang="en-IN" dirty="0">
              <a:latin typeface="Berlin Sans FB" panose="020E0602020502020306" pitchFamily="34" charset="0"/>
            </a:endParaRPr>
          </a:p>
        </p:txBody>
      </p:sp>
      <p:pic>
        <p:nvPicPr>
          <p:cNvPr id="5" name="Picture 4">
            <a:extLst>
              <a:ext uri="{FF2B5EF4-FFF2-40B4-BE49-F238E27FC236}">
                <a16:creationId xmlns:a16="http://schemas.microsoft.com/office/drawing/2014/main" id="{0CB6D3BD-4EDF-2B1F-399A-AE1A8BE1563D}"/>
              </a:ext>
            </a:extLst>
          </p:cNvPr>
          <p:cNvPicPr>
            <a:picLocks noChangeAspect="1"/>
          </p:cNvPicPr>
          <p:nvPr/>
        </p:nvPicPr>
        <p:blipFill>
          <a:blip r:embed="rId2"/>
          <a:stretch>
            <a:fillRect/>
          </a:stretch>
        </p:blipFill>
        <p:spPr>
          <a:xfrm>
            <a:off x="171644" y="206906"/>
            <a:ext cx="1543159" cy="949541"/>
          </a:xfrm>
          <a:prstGeom prst="rect">
            <a:avLst/>
          </a:prstGeom>
        </p:spPr>
      </p:pic>
    </p:spTree>
    <p:extLst>
      <p:ext uri="{BB962C8B-B14F-4D97-AF65-F5344CB8AC3E}">
        <p14:creationId xmlns:p14="http://schemas.microsoft.com/office/powerpoint/2010/main" val="385261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8101-D08E-702D-B68A-B119F9E30B1A}"/>
              </a:ext>
            </a:extLst>
          </p:cNvPr>
          <p:cNvSpPr>
            <a:spLocks noGrp="1"/>
          </p:cNvSpPr>
          <p:nvPr>
            <p:ph type="title"/>
          </p:nvPr>
        </p:nvSpPr>
        <p:spPr/>
        <p:txBody>
          <a:bodyPr/>
          <a:lstStyle/>
          <a:p>
            <a:pPr marL="685800" indent="-685800" algn="ctr">
              <a:buFont typeface="Arial" panose="020B0604020202020204" pitchFamily="34" charset="0"/>
              <a:buChar char="•"/>
            </a:pPr>
            <a:r>
              <a:rPr lang="en-IN" dirty="0">
                <a:latin typeface="Berlin Sans FB Demi" panose="020E0802020502020306" pitchFamily="34" charset="0"/>
              </a:rPr>
              <a:t>PROBLEM STATEMENT</a:t>
            </a:r>
          </a:p>
        </p:txBody>
      </p:sp>
      <p:sp>
        <p:nvSpPr>
          <p:cNvPr id="3" name="Content Placeholder 2">
            <a:extLst>
              <a:ext uri="{FF2B5EF4-FFF2-40B4-BE49-F238E27FC236}">
                <a16:creationId xmlns:a16="http://schemas.microsoft.com/office/drawing/2014/main" id="{6B7AC2E1-6B31-A947-E642-B352CFF1CFBF}"/>
              </a:ext>
            </a:extLst>
          </p:cNvPr>
          <p:cNvSpPr>
            <a:spLocks noGrp="1"/>
          </p:cNvSpPr>
          <p:nvPr>
            <p:ph idx="1"/>
          </p:nvPr>
        </p:nvSpPr>
        <p:spPr>
          <a:xfrm>
            <a:off x="1321398" y="2090272"/>
            <a:ext cx="10058400" cy="3760891"/>
          </a:xfrm>
        </p:spPr>
        <p:txBody>
          <a:bodyPr/>
          <a:lstStyle/>
          <a:p>
            <a:pPr marL="0" indent="0">
              <a:buNone/>
            </a:pPr>
            <a:endParaRPr lang="en-IN" dirty="0"/>
          </a:p>
          <a:p>
            <a:r>
              <a:rPr lang="en-US" dirty="0">
                <a:latin typeface="Berlin Sans FB" panose="020E0602020502020306" pitchFamily="34" charset="0"/>
              </a:rPr>
              <a:t>There  are so  many  students  we  see  physically  not  attend  school  or  those  who  have  any problem  to  attend  school  then  those  student  can  get  help  from  this  website  Online  Learning.   So  they  will  not  miss  there  syllabus.</a:t>
            </a:r>
          </a:p>
          <a:p>
            <a:endParaRPr lang="en-IN" dirty="0">
              <a:latin typeface="Berlin Sans FB" panose="020E0602020502020306" pitchFamily="34" charset="0"/>
            </a:endParaRPr>
          </a:p>
          <a:p>
            <a:pPr marL="0" indent="0">
              <a:buNone/>
            </a:pPr>
            <a:endParaRPr lang="en-IN" dirty="0"/>
          </a:p>
        </p:txBody>
      </p:sp>
      <p:pic>
        <p:nvPicPr>
          <p:cNvPr id="5" name="Picture 4">
            <a:extLst>
              <a:ext uri="{FF2B5EF4-FFF2-40B4-BE49-F238E27FC236}">
                <a16:creationId xmlns:a16="http://schemas.microsoft.com/office/drawing/2014/main" id="{0110FBF5-ED75-7ACC-A931-0198BE4C6F6A}"/>
              </a:ext>
            </a:extLst>
          </p:cNvPr>
          <p:cNvPicPr>
            <a:picLocks noChangeAspect="1"/>
          </p:cNvPicPr>
          <p:nvPr/>
        </p:nvPicPr>
        <p:blipFill>
          <a:blip r:embed="rId2"/>
          <a:stretch>
            <a:fillRect/>
          </a:stretch>
        </p:blipFill>
        <p:spPr>
          <a:xfrm>
            <a:off x="99135" y="221877"/>
            <a:ext cx="1587500" cy="952500"/>
          </a:xfrm>
          <a:prstGeom prst="rect">
            <a:avLst/>
          </a:prstGeom>
        </p:spPr>
      </p:pic>
    </p:spTree>
    <p:extLst>
      <p:ext uri="{BB962C8B-B14F-4D97-AF65-F5344CB8AC3E}">
        <p14:creationId xmlns:p14="http://schemas.microsoft.com/office/powerpoint/2010/main" val="357623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81D4-A4EA-B877-BDAE-FE10A3242B83}"/>
              </a:ext>
            </a:extLst>
          </p:cNvPr>
          <p:cNvSpPr>
            <a:spLocks noGrp="1"/>
          </p:cNvSpPr>
          <p:nvPr>
            <p:ph type="title"/>
          </p:nvPr>
        </p:nvSpPr>
        <p:spPr>
          <a:xfrm>
            <a:off x="1231750" y="283001"/>
            <a:ext cx="10058400" cy="1450757"/>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 Stack uses</a:t>
            </a:r>
          </a:p>
        </p:txBody>
      </p:sp>
      <p:pic>
        <p:nvPicPr>
          <p:cNvPr id="5" name="Content Placeholder 4">
            <a:extLst>
              <a:ext uri="{FF2B5EF4-FFF2-40B4-BE49-F238E27FC236}">
                <a16:creationId xmlns:a16="http://schemas.microsoft.com/office/drawing/2014/main" id="{511F9E80-C2C0-A6F6-BC5E-5E312ECD4785}"/>
              </a:ext>
            </a:extLst>
          </p:cNvPr>
          <p:cNvPicPr>
            <a:picLocks noGrp="1" noChangeAspect="1"/>
          </p:cNvPicPr>
          <p:nvPr>
            <p:ph idx="1"/>
          </p:nvPr>
        </p:nvPicPr>
        <p:blipFill>
          <a:blip r:embed="rId2"/>
          <a:stretch>
            <a:fillRect/>
          </a:stretch>
        </p:blipFill>
        <p:spPr>
          <a:xfrm>
            <a:off x="144860" y="182352"/>
            <a:ext cx="1533844" cy="920307"/>
          </a:xfrm>
        </p:spPr>
      </p:pic>
      <p:pic>
        <p:nvPicPr>
          <p:cNvPr id="4" name="Picture 3">
            <a:extLst>
              <a:ext uri="{FF2B5EF4-FFF2-40B4-BE49-F238E27FC236}">
                <a16:creationId xmlns:a16="http://schemas.microsoft.com/office/drawing/2014/main" id="{B7994CEA-F98C-0608-215D-1F7EE1C86530}"/>
              </a:ext>
            </a:extLst>
          </p:cNvPr>
          <p:cNvPicPr>
            <a:picLocks noChangeAspect="1"/>
          </p:cNvPicPr>
          <p:nvPr/>
        </p:nvPicPr>
        <p:blipFill>
          <a:blip r:embed="rId3"/>
          <a:stretch>
            <a:fillRect/>
          </a:stretch>
        </p:blipFill>
        <p:spPr>
          <a:xfrm>
            <a:off x="878540" y="2937731"/>
            <a:ext cx="3140339" cy="3140339"/>
          </a:xfrm>
          <a:prstGeom prst="rect">
            <a:avLst/>
          </a:prstGeom>
        </p:spPr>
      </p:pic>
      <p:sp>
        <p:nvSpPr>
          <p:cNvPr id="6" name="TextBox 5">
            <a:extLst>
              <a:ext uri="{FF2B5EF4-FFF2-40B4-BE49-F238E27FC236}">
                <a16:creationId xmlns:a16="http://schemas.microsoft.com/office/drawing/2014/main" id="{29A0EE00-A175-D221-1B3B-A7E6B92B54FA}"/>
              </a:ext>
            </a:extLst>
          </p:cNvPr>
          <p:cNvSpPr txBox="1"/>
          <p:nvPr/>
        </p:nvSpPr>
        <p:spPr>
          <a:xfrm>
            <a:off x="1954306" y="2375616"/>
            <a:ext cx="1261334"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rlin Sans FB" panose="020E0602020502020306" pitchFamily="34" charset="0"/>
              </a:rPr>
              <a:t>HTML</a:t>
            </a:r>
          </a:p>
        </p:txBody>
      </p:sp>
      <p:pic>
        <p:nvPicPr>
          <p:cNvPr id="8" name="Picture 7">
            <a:extLst>
              <a:ext uri="{FF2B5EF4-FFF2-40B4-BE49-F238E27FC236}">
                <a16:creationId xmlns:a16="http://schemas.microsoft.com/office/drawing/2014/main" id="{147228FA-B684-269F-3758-43DBD771265C}"/>
              </a:ext>
            </a:extLst>
          </p:cNvPr>
          <p:cNvPicPr>
            <a:picLocks noChangeAspect="1"/>
          </p:cNvPicPr>
          <p:nvPr/>
        </p:nvPicPr>
        <p:blipFill>
          <a:blip r:embed="rId4"/>
          <a:stretch>
            <a:fillRect/>
          </a:stretch>
        </p:blipFill>
        <p:spPr>
          <a:xfrm>
            <a:off x="6983504" y="2937731"/>
            <a:ext cx="2931459" cy="3073146"/>
          </a:xfrm>
          <a:prstGeom prst="rect">
            <a:avLst/>
          </a:prstGeom>
        </p:spPr>
      </p:pic>
      <p:sp>
        <p:nvSpPr>
          <p:cNvPr id="9" name="TextBox 8">
            <a:extLst>
              <a:ext uri="{FF2B5EF4-FFF2-40B4-BE49-F238E27FC236}">
                <a16:creationId xmlns:a16="http://schemas.microsoft.com/office/drawing/2014/main" id="{F9D7E55F-15CC-6842-3C26-C50CCF1C438F}"/>
              </a:ext>
            </a:extLst>
          </p:cNvPr>
          <p:cNvSpPr txBox="1"/>
          <p:nvPr/>
        </p:nvSpPr>
        <p:spPr>
          <a:xfrm>
            <a:off x="7918527" y="2366620"/>
            <a:ext cx="211567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erlin Sans FB" panose="020E0602020502020306" pitchFamily="34" charset="0"/>
              </a:rPr>
              <a:t>CSS</a:t>
            </a:r>
          </a:p>
        </p:txBody>
      </p:sp>
    </p:spTree>
    <p:extLst>
      <p:ext uri="{BB962C8B-B14F-4D97-AF65-F5344CB8AC3E}">
        <p14:creationId xmlns:p14="http://schemas.microsoft.com/office/powerpoint/2010/main" val="119154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120D-9C59-7D1A-F6D2-9C69BCF31562}"/>
              </a:ext>
            </a:extLst>
          </p:cNvPr>
          <p:cNvSpPr>
            <a:spLocks noGrp="1"/>
          </p:cNvSpPr>
          <p:nvPr>
            <p:ph type="title"/>
          </p:nvPr>
        </p:nvSpPr>
        <p:spPr/>
        <p:txBody>
          <a:bodyPr>
            <a:normAutofit/>
          </a:bodyPr>
          <a:lstStyle/>
          <a:p>
            <a:pPr marL="685800" indent="-685800" algn="ctr">
              <a:buFont typeface="Arial" panose="020B0604020202020204" pitchFamily="34" charset="0"/>
              <a:buChar char="•"/>
            </a:pPr>
            <a:r>
              <a:rPr lang="en-IN" dirty="0">
                <a:latin typeface="Berlin Sans FB Demi" panose="020E0802020502020306" pitchFamily="34" charset="0"/>
              </a:rPr>
              <a:t>METHODOLOGY</a:t>
            </a:r>
          </a:p>
        </p:txBody>
      </p:sp>
      <p:sp>
        <p:nvSpPr>
          <p:cNvPr id="3" name="Content Placeholder 2">
            <a:extLst>
              <a:ext uri="{FF2B5EF4-FFF2-40B4-BE49-F238E27FC236}">
                <a16:creationId xmlns:a16="http://schemas.microsoft.com/office/drawing/2014/main" id="{1B546D01-51D6-55BE-F2AA-7CA98EA6B22E}"/>
              </a:ext>
            </a:extLst>
          </p:cNvPr>
          <p:cNvSpPr>
            <a:spLocks noGrp="1"/>
          </p:cNvSpPr>
          <p:nvPr>
            <p:ph idx="1"/>
          </p:nvPr>
        </p:nvSpPr>
        <p:spPr>
          <a:xfrm>
            <a:off x="1267609" y="2179919"/>
            <a:ext cx="10058400" cy="3760891"/>
          </a:xfrm>
        </p:spPr>
        <p:txBody>
          <a:bodyPr/>
          <a:lstStyle/>
          <a:p>
            <a:pPr>
              <a:buClr>
                <a:schemeClr val="tx1"/>
              </a:buClr>
              <a:buFont typeface="Wingdings" panose="05000000000000000000" pitchFamily="2" charset="2"/>
              <a:buChar char="Ø"/>
            </a:pPr>
            <a:r>
              <a:rPr lang="en-IN" dirty="0"/>
              <a:t> </a:t>
            </a:r>
            <a:r>
              <a:rPr lang="en-IN" dirty="0">
                <a:latin typeface="Berlin Sans FB" panose="020E0602020502020306" pitchFamily="34" charset="0"/>
              </a:rPr>
              <a:t>Data Collection :</a:t>
            </a:r>
          </a:p>
          <a:p>
            <a:pPr marL="0" indent="0">
              <a:buClr>
                <a:schemeClr val="tx1"/>
              </a:buClr>
              <a:buNone/>
            </a:pPr>
            <a:r>
              <a:rPr lang="en-US" dirty="0">
                <a:latin typeface="Berlin Sans FB" panose="020E0602020502020306" pitchFamily="34" charset="0"/>
              </a:rPr>
              <a:t>                  In this platform we are enables the video lectures, textbooks in pdf format, so students don’t have to go anywhere and they can easily get data as they want.</a:t>
            </a:r>
          </a:p>
          <a:p>
            <a:pPr>
              <a:buClr>
                <a:schemeClr val="tx1"/>
              </a:buClr>
              <a:buFont typeface="Wingdings" panose="05000000000000000000" pitchFamily="2" charset="2"/>
              <a:buChar char="Ø"/>
            </a:pPr>
            <a:endParaRPr lang="en-US" dirty="0">
              <a:latin typeface="Berlin Sans FB" panose="020E0602020502020306" pitchFamily="34" charset="0"/>
            </a:endParaRPr>
          </a:p>
          <a:p>
            <a:pPr>
              <a:buClr>
                <a:schemeClr val="tx1"/>
              </a:buClr>
              <a:buFont typeface="Wingdings" panose="05000000000000000000" pitchFamily="2" charset="2"/>
              <a:buChar char="Ø"/>
            </a:pPr>
            <a:r>
              <a:rPr lang="en-IN" dirty="0">
                <a:latin typeface="Berlin Sans FB" panose="020E0602020502020306" pitchFamily="34" charset="0"/>
              </a:rPr>
              <a:t>Content Creation and Deployment :</a:t>
            </a:r>
          </a:p>
          <a:p>
            <a:pPr marL="0" indent="0">
              <a:buClr>
                <a:schemeClr val="tx1"/>
              </a:buClr>
              <a:buNone/>
            </a:pPr>
            <a:r>
              <a:rPr lang="en-IN" dirty="0">
                <a:latin typeface="Berlin Sans FB" panose="020E0602020502020306" pitchFamily="34" charset="0"/>
              </a:rPr>
              <a:t>             we </a:t>
            </a:r>
            <a:r>
              <a:rPr lang="en-US" dirty="0">
                <a:latin typeface="Berlin Sans FB" panose="020E0602020502020306" pitchFamily="34" charset="0"/>
              </a:rPr>
              <a:t>are created many pages standard wise and subject wise so students can got easily syllabus and videos.</a:t>
            </a:r>
          </a:p>
        </p:txBody>
      </p:sp>
      <p:pic>
        <p:nvPicPr>
          <p:cNvPr id="5" name="Picture 4">
            <a:extLst>
              <a:ext uri="{FF2B5EF4-FFF2-40B4-BE49-F238E27FC236}">
                <a16:creationId xmlns:a16="http://schemas.microsoft.com/office/drawing/2014/main" id="{6AF368B8-720D-4AE7-63C0-66DD20F165FE}"/>
              </a:ext>
            </a:extLst>
          </p:cNvPr>
          <p:cNvPicPr>
            <a:picLocks noChangeAspect="1"/>
          </p:cNvPicPr>
          <p:nvPr/>
        </p:nvPicPr>
        <p:blipFill>
          <a:blip r:embed="rId2"/>
          <a:stretch>
            <a:fillRect/>
          </a:stretch>
        </p:blipFill>
        <p:spPr>
          <a:xfrm>
            <a:off x="83222" y="172661"/>
            <a:ext cx="1404919" cy="842951"/>
          </a:xfrm>
          <a:prstGeom prst="rect">
            <a:avLst/>
          </a:prstGeom>
        </p:spPr>
      </p:pic>
    </p:spTree>
    <p:extLst>
      <p:ext uri="{BB962C8B-B14F-4D97-AF65-F5344CB8AC3E}">
        <p14:creationId xmlns:p14="http://schemas.microsoft.com/office/powerpoint/2010/main" val="313539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8D5D-AF36-DBB5-CF58-770569010E86}"/>
              </a:ext>
            </a:extLst>
          </p:cNvPr>
          <p:cNvSpPr>
            <a:spLocks noGrp="1"/>
          </p:cNvSpPr>
          <p:nvPr>
            <p:ph type="title"/>
          </p:nvPr>
        </p:nvSpPr>
        <p:spPr>
          <a:xfrm>
            <a:off x="1204857" y="190650"/>
            <a:ext cx="10058400" cy="928146"/>
          </a:xfrm>
        </p:spPr>
        <p:txBody>
          <a:bodyPr/>
          <a:lstStyle/>
          <a:p>
            <a:pPr marL="685800" indent="-685800" algn="ctr">
              <a:buFont typeface="Arial" panose="020B0604020202020204" pitchFamily="34" charset="0"/>
              <a:buChar char="•"/>
            </a:pPr>
            <a:r>
              <a:rPr lang="en-IN" dirty="0">
                <a:latin typeface="Berlin Sans FB Demi" panose="020E0802020502020306" pitchFamily="34" charset="0"/>
              </a:rPr>
              <a:t>UML Diagram </a:t>
            </a:r>
          </a:p>
        </p:txBody>
      </p:sp>
      <p:pic>
        <p:nvPicPr>
          <p:cNvPr id="5" name="Content Placeholder 4">
            <a:extLst>
              <a:ext uri="{FF2B5EF4-FFF2-40B4-BE49-F238E27FC236}">
                <a16:creationId xmlns:a16="http://schemas.microsoft.com/office/drawing/2014/main" id="{2AEBAC10-D16D-ABFB-F204-AF17C3A46032}"/>
              </a:ext>
            </a:extLst>
          </p:cNvPr>
          <p:cNvPicPr>
            <a:picLocks noGrp="1" noChangeAspect="1"/>
          </p:cNvPicPr>
          <p:nvPr>
            <p:ph idx="1"/>
          </p:nvPr>
        </p:nvPicPr>
        <p:blipFill>
          <a:blip r:embed="rId2"/>
          <a:stretch>
            <a:fillRect/>
          </a:stretch>
        </p:blipFill>
        <p:spPr>
          <a:xfrm>
            <a:off x="262865" y="286603"/>
            <a:ext cx="1546910" cy="928146"/>
          </a:xfrm>
        </p:spPr>
      </p:pic>
      <p:pic>
        <p:nvPicPr>
          <p:cNvPr id="4" name="Picture 3">
            <a:extLst>
              <a:ext uri="{FF2B5EF4-FFF2-40B4-BE49-F238E27FC236}">
                <a16:creationId xmlns:a16="http://schemas.microsoft.com/office/drawing/2014/main" id="{73E0079B-510D-82CD-04BA-DB2281F492BD}"/>
              </a:ext>
            </a:extLst>
          </p:cNvPr>
          <p:cNvPicPr>
            <a:picLocks noChangeAspect="1"/>
          </p:cNvPicPr>
          <p:nvPr/>
        </p:nvPicPr>
        <p:blipFill>
          <a:blip r:embed="rId3"/>
          <a:stretch>
            <a:fillRect/>
          </a:stretch>
        </p:blipFill>
        <p:spPr>
          <a:xfrm>
            <a:off x="2324100" y="1214748"/>
            <a:ext cx="8218394" cy="5185859"/>
          </a:xfrm>
          <a:prstGeom prst="rect">
            <a:avLst/>
          </a:prstGeom>
        </p:spPr>
      </p:pic>
    </p:spTree>
    <p:extLst>
      <p:ext uri="{BB962C8B-B14F-4D97-AF65-F5344CB8AC3E}">
        <p14:creationId xmlns:p14="http://schemas.microsoft.com/office/powerpoint/2010/main" val="11609943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{93792F37-3634-4EA3-B4E8-F3B0EF7B2048}tf22712842_win32</Template>
  <TotalTime>139</TotalTime>
  <Words>527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Berlin Sans FB Demi</vt:lpstr>
      <vt:lpstr>Bookman Old Style</vt:lpstr>
      <vt:lpstr>Calibri</vt:lpstr>
      <vt:lpstr>Franklin Gothic Book</vt:lpstr>
      <vt:lpstr>Söhne</vt:lpstr>
      <vt:lpstr>Wingdings</vt:lpstr>
      <vt:lpstr>1_RetrospectVTI</vt:lpstr>
      <vt:lpstr>Free online  Learning    Under the guidance of Prof .S.C.Sethi</vt:lpstr>
      <vt:lpstr>                        CONTENT </vt:lpstr>
      <vt:lpstr>PowerPoint Presentation</vt:lpstr>
      <vt:lpstr>INTRODUCTION   </vt:lpstr>
      <vt:lpstr>OBJECTIVE</vt:lpstr>
      <vt:lpstr>PROBLEM STATEMENT</vt:lpstr>
      <vt:lpstr> Stack uses</vt:lpstr>
      <vt:lpstr>METHODOLOGY</vt:lpstr>
      <vt:lpstr>UML Diagram </vt:lpstr>
      <vt:lpstr>Future scope &amp; value addition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online  Learning    under the guidance of Prof .S.C.Sethi</dc:title>
  <dc:creator>YADAV NIKITA</dc:creator>
  <cp:lastModifiedBy>Tejas Waghmare</cp:lastModifiedBy>
  <cp:revision>12</cp:revision>
  <dcterms:created xsi:type="dcterms:W3CDTF">2023-06-07T03:16:52Z</dcterms:created>
  <dcterms:modified xsi:type="dcterms:W3CDTF">2023-06-08T04:52:04Z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