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3204" y="1695998"/>
            <a:ext cx="7044267" cy="2042945"/>
          </a:xfrm>
        </p:spPr>
        <p:txBody>
          <a:bodyPr>
            <a:normAutofit/>
          </a:bodyPr>
          <a:lstStyle/>
          <a:p>
            <a:pPr algn="ctr"/>
            <a:r>
              <a:rPr lang="en-US" sz="4000" b="1" i="0" u="none" strike="noStrike" baseline="0" dirty="0">
                <a:latin typeface="Bahnschrift Light" panose="020B0502040204020203" pitchFamily="34" charset="0"/>
              </a:rPr>
              <a:t>Advanced Credit Card</a:t>
            </a:r>
            <a:r>
              <a:rPr lang="en-US" sz="4000" b="1" dirty="0">
                <a:latin typeface="Bahnschrift Light" panose="020B0502040204020203" pitchFamily="34" charset="0"/>
              </a:rPr>
              <a:t> </a:t>
            </a:r>
            <a:r>
              <a:rPr lang="en-US" sz="4000" b="1" i="0" u="none" strike="noStrike" baseline="0" dirty="0">
                <a:latin typeface="Bahnschrift Light" panose="020B0502040204020203" pitchFamily="34" charset="0"/>
              </a:rPr>
              <a:t>Fraud Detection Using</a:t>
            </a:r>
            <a:r>
              <a:rPr lang="en-US" sz="4000" b="1" dirty="0">
                <a:latin typeface="Bahnschrift Light" panose="020B0502040204020203" pitchFamily="34" charset="0"/>
              </a:rPr>
              <a:t> </a:t>
            </a:r>
            <a:r>
              <a:rPr lang="en-US" sz="4000" b="1" i="0" u="none" strike="noStrike" baseline="0" dirty="0">
                <a:latin typeface="Bahnschrift Light" panose="020B0502040204020203" pitchFamily="34" charset="0"/>
              </a:rPr>
              <a:t>Machine Learning and</a:t>
            </a:r>
            <a:r>
              <a:rPr lang="en-US" sz="4000" b="1" dirty="0">
                <a:latin typeface="Bahnschrift Light" panose="020B0502040204020203" pitchFamily="34" charset="0"/>
              </a:rPr>
              <a:t> </a:t>
            </a:r>
            <a:r>
              <a:rPr lang="en-US" sz="4000" b="1" i="0" u="none" strike="noStrike" baseline="0" dirty="0">
                <a:latin typeface="Bahnschrift Light" panose="020B0502040204020203" pitchFamily="34" charset="0"/>
              </a:rPr>
              <a:t>Explainable AI</a:t>
            </a:r>
            <a:endParaRPr lang="en-US" sz="26200" b="1" dirty="0">
              <a:latin typeface="Bahnschrift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166" y="4679163"/>
            <a:ext cx="5850968" cy="1238616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Bahnschrift Light" panose="020B0502040204020203" pitchFamily="34" charset="0"/>
              </a:rPr>
              <a:t>Dnyanraj Gadhave | Data Analyst |</a:t>
            </a:r>
          </a:p>
          <a:p>
            <a:pPr algn="ctr"/>
            <a:r>
              <a:rPr lang="en-US" b="1" cap="none" dirty="0">
                <a:latin typeface="Bahnschrift Light" panose="020B0502040204020203" pitchFamily="34" charset="0"/>
              </a:rPr>
              <a:t> May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5343203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46CF-5EFA-6061-1D2A-149E627F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Bahnschrift Light" panose="020B0502040204020203" pitchFamily="34" charset="0"/>
              </a:rPr>
              <a:t>Tools &amp; Technologies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F324-9E1E-6E66-EE36-E212F294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Python: Pandas, NumPy, Seaborn, Matplotlib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Scikit-learn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Imbalanced-learn (SMOTE)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</a:t>
            </a:r>
            <a:r>
              <a:rPr lang="en-IN" sz="24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XGBoost</a:t>
            </a:r>
            <a:endParaRPr lang="en-IN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SHAP (planned)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t-SNE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</a:t>
            </a:r>
            <a:r>
              <a:rPr lang="en-IN" sz="24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Jupyter</a:t>
            </a: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Notebook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7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79D9-3A16-C644-07E2-BA713DC6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Bahnschrift Light" panose="020B0502040204020203" pitchFamily="34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34CB-0F5D-3504-3C8B-DBBB9364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Project demonstrates a machine learning pipeline for detecting fraud with high accuracy: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- </a:t>
            </a:r>
            <a:r>
              <a:rPr lang="en-IN" sz="24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XGBoost</a:t>
            </a: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F1: 0.87, Accuracy: 99.96%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- Random Forest F1: 0.86, Accuracy: 99.95%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- Logistic Regression F1: 0.57, Accuracy: 99.87%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Handled class imbalance, strong visualizations, and recommendations for deployment.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2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EBFE6-1A22-5E18-3378-58F059D3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98450"/>
            <a:ext cx="86677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F67A-EC05-39F3-8ECC-103BAF48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Problem Statement :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A216-013A-4F83-F776-76FFE5C7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Credit card fraud is a major concern in financial systems, with fraudulent transactions often being rare, hidden within large volumes of legitimate ones. The goal of this project is to develop a machine learning pipeline that can accurately detect fraudulent credit card transactions in real-time. Given the severe class imbalance, traditional models struggle with identifying fraud without a high false positive rate.</a:t>
            </a:r>
            <a:endParaRPr lang="en-IN" sz="2400" dirty="0">
              <a:latin typeface="Bahnschrift Light" panose="020B0502040204020203" pitchFamily="34" charset="0"/>
            </a:endParaRPr>
          </a:p>
          <a:p>
            <a:endParaRPr lang="en-IN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3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C7E6-D8BE-179D-FC6B-9792F178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r>
              <a:rPr lang="en-IN" sz="4800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Objectives </a:t>
            </a:r>
            <a:r>
              <a:rPr lang="en-IN" sz="4800" b="1" i="0" u="none" strike="noStrike" baseline="0" dirty="0">
                <a:solidFill>
                  <a:srgbClr val="000000"/>
                </a:solidFill>
                <a:latin typeface="Bahnschrift Light" panose="020B0502040204020203" pitchFamily="34" charset="0"/>
              </a:rPr>
              <a:t>: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0BE6-ABB2-CD87-ED55-27762984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13" y="2142068"/>
            <a:ext cx="11700933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ntarell"/>
              </a:rPr>
              <a:t>   Analyze transaction patterns to detect anomalies using EDA.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ntarell"/>
              </a:rPr>
              <a:t>   Handle imbalanced data using techniques like SMOTE.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ntarell"/>
              </a:rPr>
              <a:t>   Build and compare classification models such as Random Forest and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ntarell"/>
              </a:rPr>
              <a:t>XGBoost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tarell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ntarell"/>
              </a:rPr>
              <a:t>   Evaluate model performance using ROC-AUC, precision-recall curves, and confusion matrix.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ntarell"/>
              </a:rPr>
              <a:t>   Explain model predictions using SHAP values for transparency.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ntarell"/>
              </a:rPr>
              <a:t>   Visualize high-dimensional data using t-SNE to detect possible fraud clusters.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273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0BEF-6CD8-9029-58F3-29FA2C72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Bahnschrift Light" panose="020B0502040204020203" pitchFamily="34" charset="0"/>
              </a:rPr>
              <a:t>Dataset Description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4E50-95C3-0B2E-E03F-00D72652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Source: Kaggle Credit Card Fraud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Rows: 284,807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Columns: 31 (Time, Amount, V1-V28, Class)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Target: Class (0 = Non-Fraud, 1 = Fraud)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Imbalance: Only ~0.17% are fraud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6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ACD4-7FB3-AEFA-013F-D944E82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Bahnschrift Light" panose="020B0502040204020203" pitchFamily="34" charset="0"/>
              </a:rPr>
              <a:t>Data Cleaning &amp; Preprocessing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0B35-D614-EC26-1155-DA935A33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 No missing values or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 Data standardized using SMOTE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Bahnschrift Light" panose="020B0502040204020203" pitchFamily="34" charset="0"/>
              </a:rPr>
              <a:t>  Tools :- Pandas, NumPy, Scikit-learn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2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0CFC-CB62-4803-5963-071BF5F5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Bahnschrift Light" panose="020B0502040204020203" pitchFamily="34" charset="0"/>
              </a:rPr>
              <a:t>Exploratory Data Analysis (EDA)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912A-EE66-6349-1D4B-C0769447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Severe class imbalance (~0.17% fraud)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Histograms: Amount &amp;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Correlation Heatmap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Boxplots: Amount by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t-SNE Visualization: Fraud clusters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2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3FF-2D3A-F0F0-F088-B8FBF067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Bahnschrift Light" panose="020B0502040204020203" pitchFamily="34" charset="0"/>
              </a:rPr>
              <a:t>Visualization / Dashboard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9ACC-C323-7BF8-7E99-C4F21BF3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Class Distribution: Bar &amp; Pie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Histograms: Amount &amp;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Correlation Heatmap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Boxplots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t-SNE Clusters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5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F22F-87DD-EC16-3D22-316B7866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Bahnschrift Light" panose="020B0502040204020203" pitchFamily="34" charset="0"/>
              </a:rPr>
              <a:t>Key Findings / Insights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FE22-715A-AC58-96B4-D9FE3E76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Fraud is rare, distinct patterns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Random Forest &amp; </a:t>
            </a:r>
            <a:r>
              <a:rPr lang="en-IN" sz="2400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XGBoost</a:t>
            </a: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outperform 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SMOTE helps handle imbalance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t-SNE shows clusters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SHAP explainability planned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782-2443-58CA-4880-0E86A450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  <a:latin typeface="Bahnschrift Light" panose="020B0502040204020203" pitchFamily="34" charset="0"/>
              </a:rPr>
              <a:t>Recommendations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573F-0AD2-8CF5-4EF8-B7D23CD2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Deploy model for real-time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Monitor false positives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Retrain periodically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  Add SHAP, PCA/UMAP, threshold tuning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909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{A6FE279F-4FFA-4FD4-9E09-2D4356715D2D}tf11437505_win32</Template>
  <TotalTime>39</TotalTime>
  <Words>451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Bahnschrift Light</vt:lpstr>
      <vt:lpstr>Calibri</vt:lpstr>
      <vt:lpstr>Cantarell</vt:lpstr>
      <vt:lpstr>Georgia Pro Cond Light</vt:lpstr>
      <vt:lpstr>Speak Pro</vt:lpstr>
      <vt:lpstr>Wingdings</vt:lpstr>
      <vt:lpstr>RetrospectVTI</vt:lpstr>
      <vt:lpstr>Advanced Credit Card Fraud Detection Using Machine Learning and Explainable AI</vt:lpstr>
      <vt:lpstr>Problem Statement :</vt:lpstr>
      <vt:lpstr> Objectives :</vt:lpstr>
      <vt:lpstr>Dataset Description :</vt:lpstr>
      <vt:lpstr>Data Cleaning &amp; Preprocessing :</vt:lpstr>
      <vt:lpstr>Exploratory Data Analysis (EDA) :</vt:lpstr>
      <vt:lpstr>Visualization / Dashboard :</vt:lpstr>
      <vt:lpstr>Key Findings / Insights :</vt:lpstr>
      <vt:lpstr>Recommendations :</vt:lpstr>
      <vt:lpstr>Tools &amp; Technologies Used :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dnyanraj gadhave</dc:creator>
  <cp:lastModifiedBy>dnyanraj gadhave</cp:lastModifiedBy>
  <cp:revision>1</cp:revision>
  <dcterms:created xsi:type="dcterms:W3CDTF">2025-05-26T04:14:25Z</dcterms:created>
  <dcterms:modified xsi:type="dcterms:W3CDTF">2025-05-26T04:54:07Z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