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76" r:id="rId2"/>
    <p:sldId id="419" r:id="rId3"/>
    <p:sldId id="470" r:id="rId4"/>
    <p:sldId id="471" r:id="rId5"/>
    <p:sldId id="469" r:id="rId6"/>
    <p:sldId id="416" r:id="rId7"/>
    <p:sldId id="413" r:id="rId8"/>
    <p:sldId id="472" r:id="rId9"/>
    <p:sldId id="475" r:id="rId1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y Romero Lankao" initials="PRL" lastIdx="3" clrIdx="0">
    <p:extLst>
      <p:ext uri="{19B8F6BF-5375-455C-9EA6-DF929625EA0E}">
        <p15:presenceInfo xmlns:p15="http://schemas.microsoft.com/office/powerpoint/2012/main" userId="Paty Romero Lankao" providerId="None"/>
      </p:ext>
    </p:extLst>
  </p:cmAuthor>
  <p:cmAuthor id="2" name="Young, Stanley" initials="YS" lastIdx="1" clrIdx="1">
    <p:extLst>
      <p:ext uri="{19B8F6BF-5375-455C-9EA6-DF929625EA0E}">
        <p15:presenceInfo xmlns:p15="http://schemas.microsoft.com/office/powerpoint/2012/main" userId="S::syoung@nrel.gov::eb8f7ddf-5f0b-4635-a8f5-1ed20bf1db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80"/>
    <a:srgbClr val="009900"/>
    <a:srgbClr val="0070C0"/>
    <a:srgbClr val="CC99FF"/>
    <a:srgbClr val="CCFFCC"/>
    <a:srgbClr val="800000"/>
    <a:srgbClr val="800080"/>
    <a:srgbClr val="CC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3" autoAdjust="0"/>
    <p:restoredTop sz="60280" autoAdjust="0"/>
  </p:normalViewPr>
  <p:slideViewPr>
    <p:cSldViewPr>
      <p:cViewPr varScale="1">
        <p:scale>
          <a:sx n="64" d="100"/>
          <a:sy n="64" d="100"/>
        </p:scale>
        <p:origin x="137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0046DA94-79D6-4C2D-A4D1-19A8E7DC3A0E}" type="datetimeFigureOut">
              <a:rPr lang="en-US" smtClean="0"/>
              <a:t>12/20/18</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ABC6346-F93B-4C0B-8CEF-5241B2018B32}" type="slidenum">
              <a:rPr lang="en-US" smtClean="0"/>
              <a:t>‹#›</a:t>
            </a:fld>
            <a:endParaRPr lang="en-US"/>
          </a:p>
        </p:txBody>
      </p:sp>
    </p:spTree>
    <p:extLst>
      <p:ext uri="{BB962C8B-B14F-4D97-AF65-F5344CB8AC3E}">
        <p14:creationId xmlns:p14="http://schemas.microsoft.com/office/powerpoint/2010/main" val="902069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876" cy="464818"/>
          </a:xfrm>
          <a:prstGeom prst="rect">
            <a:avLst/>
          </a:prstGeom>
        </p:spPr>
        <p:txBody>
          <a:bodyPr vert="horz" lIns="91797" tIns="45898" rIns="91797" bIns="45898" rtlCol="0"/>
          <a:lstStyle>
            <a:lvl1pPr algn="l">
              <a:defRPr sz="1200"/>
            </a:lvl1pPr>
          </a:lstStyle>
          <a:p>
            <a:endParaRPr lang="en-US"/>
          </a:p>
        </p:txBody>
      </p:sp>
      <p:sp>
        <p:nvSpPr>
          <p:cNvPr id="3" name="Date Placeholder 2"/>
          <p:cNvSpPr>
            <a:spLocks noGrp="1"/>
          </p:cNvSpPr>
          <p:nvPr>
            <p:ph type="dt" idx="1"/>
          </p:nvPr>
        </p:nvSpPr>
        <p:spPr>
          <a:xfrm>
            <a:off x="3977629" y="0"/>
            <a:ext cx="3043876" cy="464818"/>
          </a:xfrm>
          <a:prstGeom prst="rect">
            <a:avLst/>
          </a:prstGeom>
        </p:spPr>
        <p:txBody>
          <a:bodyPr vert="horz" lIns="91797" tIns="45898" rIns="91797" bIns="45898" rtlCol="0"/>
          <a:lstStyle>
            <a:lvl1pPr algn="r">
              <a:defRPr sz="1200"/>
            </a:lvl1pPr>
          </a:lstStyle>
          <a:p>
            <a:fld id="{EA965867-7291-4C6B-A95A-2E0EFEA87F27}" type="datetimeFigureOut">
              <a:rPr lang="en-US" smtClean="0"/>
              <a:t>12/20/18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1797" tIns="45898" rIns="91797" bIns="45898" rtlCol="0" anchor="ctr"/>
          <a:lstStyle/>
          <a:p>
            <a:endParaRPr lang="en-US"/>
          </a:p>
        </p:txBody>
      </p:sp>
      <p:sp>
        <p:nvSpPr>
          <p:cNvPr id="5" name="Notes Placeholder 4"/>
          <p:cNvSpPr>
            <a:spLocks noGrp="1"/>
          </p:cNvSpPr>
          <p:nvPr>
            <p:ph type="body" sz="quarter" idx="3"/>
          </p:nvPr>
        </p:nvSpPr>
        <p:spPr>
          <a:xfrm>
            <a:off x="702310" y="4422142"/>
            <a:ext cx="5618480" cy="4188140"/>
          </a:xfrm>
          <a:prstGeom prst="rect">
            <a:avLst/>
          </a:prstGeom>
        </p:spPr>
        <p:txBody>
          <a:bodyPr vert="horz" lIns="91797" tIns="45898" rIns="91797" bIns="458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691"/>
            <a:ext cx="3043876" cy="464818"/>
          </a:xfrm>
          <a:prstGeom prst="rect">
            <a:avLst/>
          </a:prstGeom>
        </p:spPr>
        <p:txBody>
          <a:bodyPr vert="horz" lIns="91797" tIns="45898" rIns="91797" bIns="45898" rtlCol="0" anchor="b"/>
          <a:lstStyle>
            <a:lvl1pPr algn="l">
              <a:defRPr sz="1200"/>
            </a:lvl1pPr>
          </a:lstStyle>
          <a:p>
            <a:endParaRPr lang="en-US"/>
          </a:p>
        </p:txBody>
      </p:sp>
      <p:sp>
        <p:nvSpPr>
          <p:cNvPr id="7" name="Slide Number Placeholder 6"/>
          <p:cNvSpPr>
            <a:spLocks noGrp="1"/>
          </p:cNvSpPr>
          <p:nvPr>
            <p:ph type="sldNum" sz="quarter" idx="5"/>
          </p:nvPr>
        </p:nvSpPr>
        <p:spPr>
          <a:xfrm>
            <a:off x="3977629" y="8842691"/>
            <a:ext cx="3043876" cy="464818"/>
          </a:xfrm>
          <a:prstGeom prst="rect">
            <a:avLst/>
          </a:prstGeom>
        </p:spPr>
        <p:txBody>
          <a:bodyPr vert="horz" lIns="91797" tIns="45898" rIns="91797" bIns="45898" rtlCol="0" anchor="b"/>
          <a:lstStyle>
            <a:lvl1pPr algn="r">
              <a:defRPr sz="1200"/>
            </a:lvl1pPr>
          </a:lstStyle>
          <a:p>
            <a:fld id="{445ED7BE-13F4-4756-9F82-334A195CD714}" type="slidenum">
              <a:rPr lang="en-US" smtClean="0"/>
              <a:t>‹#›</a:t>
            </a:fld>
            <a:endParaRPr lang="en-US"/>
          </a:p>
        </p:txBody>
      </p:sp>
    </p:spTree>
    <p:extLst>
      <p:ext uri="{BB962C8B-B14F-4D97-AF65-F5344CB8AC3E}">
        <p14:creationId xmlns:p14="http://schemas.microsoft.com/office/powerpoint/2010/main" val="149191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1391DF1-7CFE-4C2B-B473-8B547E1D2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7713" indent="-287338">
              <a:spcBef>
                <a:spcPct val="30000"/>
              </a:spcBef>
              <a:defRPr sz="1200">
                <a:solidFill>
                  <a:schemeClr val="tx1"/>
                </a:solidFill>
                <a:latin typeface="Arial" panose="020B0604020202020204" pitchFamily="34" charset="0"/>
              </a:defRPr>
            </a:lvl2pPr>
            <a:lvl3pPr marL="1150938" indent="-230188">
              <a:spcBef>
                <a:spcPct val="30000"/>
              </a:spcBef>
              <a:defRPr sz="1200">
                <a:solidFill>
                  <a:schemeClr val="tx1"/>
                </a:solidFill>
                <a:latin typeface="Arial" panose="020B0604020202020204" pitchFamily="34" charset="0"/>
              </a:defRPr>
            </a:lvl3pPr>
            <a:lvl4pPr marL="1611313" indent="-230188">
              <a:spcBef>
                <a:spcPct val="30000"/>
              </a:spcBef>
              <a:defRPr sz="1200">
                <a:solidFill>
                  <a:schemeClr val="tx1"/>
                </a:solidFill>
                <a:latin typeface="Arial" panose="020B0604020202020204" pitchFamily="34" charset="0"/>
              </a:defRPr>
            </a:lvl4pPr>
            <a:lvl5pPr marL="2071688" indent="-230188">
              <a:spcBef>
                <a:spcPct val="30000"/>
              </a:spcBef>
              <a:defRPr sz="1200">
                <a:solidFill>
                  <a:schemeClr val="tx1"/>
                </a:solidFill>
                <a:latin typeface="Arial" panose="020B0604020202020204" pitchFamily="34" charset="0"/>
              </a:defRPr>
            </a:lvl5pPr>
            <a:lvl6pPr marL="2528888" indent="-230188" eaLnBrk="0" fontAlgn="base" hangingPunct="0">
              <a:spcBef>
                <a:spcPct val="30000"/>
              </a:spcBef>
              <a:spcAft>
                <a:spcPct val="0"/>
              </a:spcAft>
              <a:defRPr sz="1200">
                <a:solidFill>
                  <a:schemeClr val="tx1"/>
                </a:solidFill>
                <a:latin typeface="Arial" panose="020B0604020202020204" pitchFamily="34" charset="0"/>
              </a:defRPr>
            </a:lvl6pPr>
            <a:lvl7pPr marL="2986088" indent="-230188" eaLnBrk="0" fontAlgn="base" hangingPunct="0">
              <a:spcBef>
                <a:spcPct val="30000"/>
              </a:spcBef>
              <a:spcAft>
                <a:spcPct val="0"/>
              </a:spcAft>
              <a:defRPr sz="1200">
                <a:solidFill>
                  <a:schemeClr val="tx1"/>
                </a:solidFill>
                <a:latin typeface="Arial" panose="020B0604020202020204" pitchFamily="34" charset="0"/>
              </a:defRPr>
            </a:lvl7pPr>
            <a:lvl8pPr marL="3443288" indent="-230188" eaLnBrk="0" fontAlgn="base" hangingPunct="0">
              <a:spcBef>
                <a:spcPct val="30000"/>
              </a:spcBef>
              <a:spcAft>
                <a:spcPct val="0"/>
              </a:spcAft>
              <a:defRPr sz="1200">
                <a:solidFill>
                  <a:schemeClr val="tx1"/>
                </a:solidFill>
                <a:latin typeface="Arial" panose="020B0604020202020204" pitchFamily="34" charset="0"/>
              </a:defRPr>
            </a:lvl8pPr>
            <a:lvl9pPr marL="3900488" indent="-2301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F9E389-E9A1-4B8B-B40D-5B8C6DBA9F71}" type="slidenum">
              <a:rPr lang="en-US" altLang="en-US" smtClean="0"/>
              <a:pPr>
                <a:spcBef>
                  <a:spcPct val="0"/>
                </a:spcBef>
              </a:pPr>
              <a:t>1</a:t>
            </a:fld>
            <a:endParaRPr lang="en-US" altLang="en-US"/>
          </a:p>
        </p:txBody>
      </p:sp>
      <p:sp>
        <p:nvSpPr>
          <p:cNvPr id="12291" name="Rectangle 2">
            <a:extLst>
              <a:ext uri="{FF2B5EF4-FFF2-40B4-BE49-F238E27FC236}">
                <a16:creationId xmlns:a16="http://schemas.microsoft.com/office/drawing/2014/main" id="{D25518A0-69B7-487E-A470-8EA86A47CFE6}"/>
              </a:ext>
            </a:extLst>
          </p:cNvPr>
          <p:cNvSpPr>
            <a:spLocks noGrp="1" noRot="1" noChangeAspect="1" noChangeArrowheads="1" noTextEdit="1"/>
          </p:cNvSpPr>
          <p:nvPr>
            <p:ph type="sldImg"/>
          </p:nvPr>
        </p:nvSpPr>
        <p:spPr>
          <a:xfrm>
            <a:off x="1181100" y="698500"/>
            <a:ext cx="4648200" cy="3486150"/>
          </a:xfrm>
          <a:ln/>
        </p:spPr>
      </p:sp>
      <p:sp>
        <p:nvSpPr>
          <p:cNvPr id="12292" name="Rectangle 3">
            <a:extLst>
              <a:ext uri="{FF2B5EF4-FFF2-40B4-BE49-F238E27FC236}">
                <a16:creationId xmlns:a16="http://schemas.microsoft.com/office/drawing/2014/main" id="{EAA4CD2A-7BC7-42EA-8ECE-7BDD04C45EAD}"/>
              </a:ext>
            </a:extLst>
          </p:cNvPr>
          <p:cNvSpPr>
            <a:spLocks noGrp="1" noChangeArrowheads="1"/>
          </p:cNvSpPr>
          <p:nvPr>
            <p:ph type="body" idx="1"/>
          </p:nvPr>
        </p:nvSpPr>
        <p:spPr>
          <a:xfrm>
            <a:off x="935038" y="4414838"/>
            <a:ext cx="514032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35689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ability to classify urban areas in ways that facilitate predicting how they will respond to new technologies is critical to understanding how new technologies will impact the energy efficiency and resiliency of urban areas.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is out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Typology of cities globally by MIT and by a group of international scholars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Solecki</a:t>
            </a:r>
            <a:r>
              <a:rPr lang="en-US" sz="1200" kern="1200" dirty="0">
                <a:solidFill>
                  <a:schemeClr val="tx1"/>
                </a:solidFill>
                <a:effectLst/>
                <a:latin typeface="+mn-lt"/>
                <a:ea typeface="+mn-ea"/>
                <a:cs typeface="+mn-cs"/>
              </a:rPr>
              <a:t>, W. </a:t>
            </a:r>
            <a:r>
              <a:rPr lang="en-US" sz="1200" i="1" kern="1200" dirty="0">
                <a:solidFill>
                  <a:schemeClr val="tx1"/>
                </a:solidFill>
                <a:effectLst/>
                <a:latin typeface="+mn-lt"/>
                <a:ea typeface="+mn-ea"/>
                <a:cs typeface="+mn-cs"/>
              </a:rPr>
              <a:t>et al.</a:t>
            </a:r>
            <a:r>
              <a:rPr lang="en-US" sz="1200" kern="1200" dirty="0">
                <a:solidFill>
                  <a:schemeClr val="tx1"/>
                </a:solidFill>
                <a:effectLst/>
                <a:latin typeface="+mn-lt"/>
                <a:ea typeface="+mn-ea"/>
                <a:cs typeface="+mn-cs"/>
              </a:rPr>
              <a:t> A conceptual framework for an urban areas typology to integrate climate change mitigation and adaptation. </a:t>
            </a:r>
            <a:r>
              <a:rPr lang="en-US" sz="1200" i="1" kern="1200" dirty="0">
                <a:solidFill>
                  <a:schemeClr val="tx1"/>
                </a:solidFill>
                <a:effectLst/>
                <a:latin typeface="+mn-lt"/>
                <a:ea typeface="+mn-ea"/>
                <a:cs typeface="+mn-cs"/>
              </a:rPr>
              <a:t>Urban </a:t>
            </a:r>
            <a:r>
              <a:rPr lang="en-US" sz="1200" i="1" kern="1200" dirty="0" err="1">
                <a:solidFill>
                  <a:schemeClr val="tx1"/>
                </a:solidFill>
                <a:effectLst/>
                <a:latin typeface="+mn-lt"/>
                <a:ea typeface="+mn-ea"/>
                <a:cs typeface="+mn-cs"/>
              </a:rPr>
              <a:t>Clim</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14</a:t>
            </a:r>
            <a:r>
              <a:rPr lang="en-US" sz="1200" kern="1200" dirty="0">
                <a:solidFill>
                  <a:schemeClr val="tx1"/>
                </a:solidFill>
                <a:effectLst/>
                <a:latin typeface="+mn-lt"/>
                <a:ea typeface="+mn-ea"/>
                <a:cs typeface="+mn-cs"/>
              </a:rPr>
              <a:t>, 116–137 (2015).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Romero-</a:t>
            </a:r>
            <a:r>
              <a:rPr lang="en-US" sz="1200" kern="1200" dirty="0" err="1">
                <a:solidFill>
                  <a:schemeClr val="tx1"/>
                </a:solidFill>
                <a:effectLst/>
                <a:latin typeface="+mn-lt"/>
                <a:ea typeface="+mn-ea"/>
                <a:cs typeface="+mn-cs"/>
              </a:rPr>
              <a:t>Lankao</a:t>
            </a:r>
            <a:r>
              <a:rPr lang="en-US" sz="1200" kern="1200" dirty="0">
                <a:solidFill>
                  <a:schemeClr val="tx1"/>
                </a:solidFill>
                <a:effectLst/>
                <a:latin typeface="+mn-lt"/>
                <a:ea typeface="+mn-ea"/>
                <a:cs typeface="+mn-cs"/>
              </a:rPr>
              <a:t>, P., </a:t>
            </a:r>
            <a:r>
              <a:rPr lang="en-US" sz="1200" kern="1200" dirty="0" err="1">
                <a:solidFill>
                  <a:schemeClr val="tx1"/>
                </a:solidFill>
                <a:effectLst/>
                <a:latin typeface="+mn-lt"/>
                <a:ea typeface="+mn-ea"/>
                <a:cs typeface="+mn-cs"/>
              </a:rPr>
              <a:t>Tribbia</a:t>
            </a:r>
            <a:r>
              <a:rPr lang="en-US" sz="1200" kern="1200" dirty="0">
                <a:solidFill>
                  <a:schemeClr val="tx1"/>
                </a:solidFill>
                <a:effectLst/>
                <a:latin typeface="+mn-lt"/>
                <a:ea typeface="+mn-ea"/>
                <a:cs typeface="+mn-cs"/>
              </a:rPr>
              <a:t>, J. L. &amp; </a:t>
            </a:r>
            <a:r>
              <a:rPr lang="en-US" sz="1200" kern="1200" dirty="0" err="1">
                <a:solidFill>
                  <a:schemeClr val="tx1"/>
                </a:solidFill>
                <a:effectLst/>
                <a:latin typeface="+mn-lt"/>
                <a:ea typeface="+mn-ea"/>
                <a:cs typeface="+mn-cs"/>
              </a:rPr>
              <a:t>Nychka</a:t>
            </a:r>
            <a:r>
              <a:rPr lang="en-US" sz="1200" kern="1200" dirty="0">
                <a:solidFill>
                  <a:schemeClr val="tx1"/>
                </a:solidFill>
                <a:effectLst/>
                <a:latin typeface="+mn-lt"/>
                <a:ea typeface="+mn-ea"/>
                <a:cs typeface="+mn-cs"/>
              </a:rPr>
              <a:t>, D. Testing theories to explore the drivers of cities’ atmospheric emissions. </a:t>
            </a:r>
            <a:r>
              <a:rPr lang="en-US" sz="1200" i="1" kern="1200" dirty="0">
                <a:solidFill>
                  <a:schemeClr val="tx1"/>
                </a:solidFill>
                <a:effectLst/>
                <a:latin typeface="+mn-lt"/>
                <a:ea typeface="+mn-ea"/>
                <a:cs typeface="+mn-cs"/>
              </a:rPr>
              <a:t>AMBIO J. Hum. Environ.</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38</a:t>
            </a:r>
            <a:r>
              <a:rPr lang="en-US" sz="1200" kern="1200" dirty="0">
                <a:solidFill>
                  <a:schemeClr val="tx1"/>
                </a:solidFill>
                <a:effectLst/>
                <a:latin typeface="+mn-lt"/>
                <a:ea typeface="+mn-ea"/>
                <a:cs typeface="+mn-cs"/>
              </a:rPr>
              <a:t>, 236–244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2</a:t>
            </a:fld>
            <a:endParaRPr lang="en-US"/>
          </a:p>
        </p:txBody>
      </p:sp>
    </p:spTree>
    <p:extLst>
      <p:ext uri="{BB962C8B-B14F-4D97-AF65-F5344CB8AC3E}">
        <p14:creationId xmlns:p14="http://schemas.microsoft.com/office/powerpoint/2010/main" val="126602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Enhance the value of SMART Mobility efforts by making relevant outcomes transferable between settlements sharing similar characteristics; </a:t>
            </a:r>
          </a:p>
          <a:p>
            <a:pPr lvl="0"/>
            <a:r>
              <a:rPr lang="en-US" sz="1200" kern="1200" dirty="0">
                <a:solidFill>
                  <a:schemeClr val="tx1"/>
                </a:solidFill>
                <a:effectLst/>
                <a:latin typeface="+mn-lt"/>
                <a:ea typeface="+mn-ea"/>
                <a:cs typeface="+mn-cs"/>
              </a:rPr>
              <a:t>Create a multi-dimensional typology of adoption and impacts of emerging technologies – for instance on energy and infrastructure; </a:t>
            </a:r>
          </a:p>
          <a:p>
            <a:r>
              <a:rPr lang="en-US" sz="1200" kern="1200" dirty="0">
                <a:solidFill>
                  <a:schemeClr val="tx1"/>
                </a:solidFill>
                <a:effectLst/>
                <a:latin typeface="+mn-lt"/>
                <a:ea typeface="+mn-ea"/>
                <a:cs typeface="+mn-cs"/>
              </a:rPr>
              <a:t>Analyze how socio-demographic, economic, techno-infrastructural, environmental and governance (SET</a:t>
            </a:r>
            <a:r>
              <a:rPr lang="en-US" sz="1200" i="1" kern="12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G) indicators correlate with patterns in emergent technology adoptions and its impacts.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3</a:t>
            </a:fld>
            <a:endParaRPr lang="en-US"/>
          </a:p>
        </p:txBody>
      </p:sp>
    </p:spTree>
    <p:extLst>
      <p:ext uri="{BB962C8B-B14F-4D97-AF65-F5344CB8AC3E}">
        <p14:creationId xmlns:p14="http://schemas.microsoft.com/office/powerpoint/2010/main" val="170843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lphaLcPeriod"/>
            </a:pPr>
            <a:r>
              <a:rPr lang="en-US" dirty="0">
                <a:solidFill>
                  <a:srgbClr val="000000"/>
                </a:solidFill>
                <a:latin typeface="Calibri" panose="020F0502020204030204" pitchFamily="34" charset="0"/>
              </a:rPr>
              <a:t>Build on existing literature and our prior work, to create indicators describing the multidimensional SET</a:t>
            </a:r>
            <a:r>
              <a:rPr lang="en-US" i="1" dirty="0">
                <a:solidFill>
                  <a:srgbClr val="000000"/>
                </a:solidFill>
                <a:latin typeface="Calibri" panose="020F0502020204030204" pitchFamily="34" charset="0"/>
              </a:rPr>
              <a:t>E</a:t>
            </a:r>
            <a:r>
              <a:rPr lang="en-US" dirty="0">
                <a:solidFill>
                  <a:srgbClr val="000000"/>
                </a:solidFill>
                <a:latin typeface="Calibri" panose="020F0502020204030204" pitchFamily="34" charset="0"/>
              </a:rPr>
              <a:t>G factors associated with differences in technology adoption and its impacts.  </a:t>
            </a:r>
            <a:endParaRPr lang="en-US" sz="1400" dirty="0">
              <a:solidFill>
                <a:srgbClr val="000000"/>
              </a:solidFill>
              <a:latin typeface="Calibri" panose="020F0502020204030204" pitchFamily="34" charset="0"/>
            </a:endParaRPr>
          </a:p>
          <a:p>
            <a:pPr>
              <a:buFont typeface="+mj-lt"/>
              <a:buAutoNum type="alphaLcPeriod"/>
            </a:pPr>
            <a:r>
              <a:rPr lang="en-US" dirty="0">
                <a:solidFill>
                  <a:srgbClr val="000000"/>
                </a:solidFill>
                <a:latin typeface="Calibri" panose="020F0502020204030204" pitchFamily="34" charset="0"/>
              </a:rPr>
              <a:t>Conduct a standard multiple regression approach with log-transformed variables as described in standard applied regression literature.</a:t>
            </a:r>
            <a:endParaRPr lang="en-US" sz="1400" dirty="0">
              <a:solidFill>
                <a:srgbClr val="000000"/>
              </a:solidFill>
              <a:latin typeface="Calibri" panose="020F0502020204030204" pitchFamily="34" charset="0"/>
            </a:endParaRPr>
          </a:p>
          <a:p>
            <a:pPr>
              <a:buFont typeface="+mj-lt"/>
              <a:buAutoNum type="alphaLcPeriod"/>
            </a:pPr>
            <a:r>
              <a:rPr lang="en-US" dirty="0">
                <a:solidFill>
                  <a:srgbClr val="000000"/>
                </a:solidFill>
                <a:latin typeface="Calibri" panose="020F0502020204030204" pitchFamily="34" charset="0"/>
              </a:rPr>
              <a:t>Conduct either threshold regression or hierarchical cluster analyses. We will start with a focus on 10 states and will expand the study  to all US states in FY2020.</a:t>
            </a:r>
            <a:endParaRPr lang="en-US" sz="1400" dirty="0">
              <a:solidFill>
                <a:srgbClr val="000000"/>
              </a:solidFill>
              <a:latin typeface="Calibri" panose="020F0502020204030204" pitchFamily="34" charset="0"/>
            </a:endParaRPr>
          </a:p>
          <a:p>
            <a:pPr>
              <a:buFont typeface="+mj-lt"/>
              <a:buAutoNum type="alphaLcPeriod"/>
            </a:pPr>
            <a:r>
              <a:rPr lang="en-US" dirty="0">
                <a:solidFill>
                  <a:srgbClr val="000000"/>
                </a:solidFill>
                <a:latin typeface="Calibri" panose="020F0502020204030204" pitchFamily="34" charset="0"/>
              </a:rPr>
              <a:t>Group settlements and populations into high, medium and low adoption and impacts clusters. We will run tests for spatial autocorrelation to measure the geographic clustering of each of the input indicators.</a:t>
            </a:r>
            <a:endParaRPr lang="en-US" sz="1400"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4</a:t>
            </a:fld>
            <a:endParaRPr lang="en-US"/>
          </a:p>
        </p:txBody>
      </p:sp>
    </p:spTree>
    <p:extLst>
      <p:ext uri="{BB962C8B-B14F-4D97-AF65-F5344CB8AC3E}">
        <p14:creationId xmlns:p14="http://schemas.microsoft.com/office/powerpoint/2010/main" val="413810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5</a:t>
            </a:fld>
            <a:endParaRPr lang="en-US"/>
          </a:p>
        </p:txBody>
      </p:sp>
    </p:spTree>
    <p:extLst>
      <p:ext uri="{BB962C8B-B14F-4D97-AF65-F5344CB8AC3E}">
        <p14:creationId xmlns:p14="http://schemas.microsoft.com/office/powerpoint/2010/main" val="287532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In prior work, we employ ordinary least squares regression to test three theories at the city level ecological modernization, urban transitions, and human ecology. With the exception of population, a remarkable level of variation exists in the importance of drivers across the three exercises. This led us to conclude that urban atmospheric pollutants and energy use in the transportation sector are the outcome of diverse sets of socio-demographic, economic, techno-infrastructural, </a:t>
            </a:r>
            <a:r>
              <a:rPr lang="en-US" sz="1200" b="1" i="1" kern="1200" dirty="0">
                <a:solidFill>
                  <a:schemeClr val="tx1"/>
                </a:solidFill>
                <a:effectLst/>
                <a:latin typeface="+mn-lt"/>
                <a:ea typeface="+mn-ea"/>
                <a:cs typeface="+mn-cs"/>
              </a:rPr>
              <a:t>e</a:t>
            </a:r>
            <a:r>
              <a:rPr lang="en-US" sz="1200" b="1" kern="1200" dirty="0">
                <a:solidFill>
                  <a:schemeClr val="tx1"/>
                </a:solidFill>
                <a:effectLst/>
                <a:latin typeface="+mn-lt"/>
                <a:ea typeface="+mn-ea"/>
                <a:cs typeface="+mn-cs"/>
              </a:rPr>
              <a:t>nvironmental and governance (SET</a:t>
            </a:r>
            <a:r>
              <a:rPr lang="en-US" sz="1200" b="1" i="1" kern="1200" dirty="0">
                <a:solidFill>
                  <a:schemeClr val="tx1"/>
                </a:solidFill>
                <a:effectLst/>
                <a:latin typeface="+mn-lt"/>
                <a:ea typeface="+mn-ea"/>
                <a:cs typeface="+mn-cs"/>
              </a:rPr>
              <a:t>E</a:t>
            </a:r>
            <a:r>
              <a:rPr lang="en-US" sz="1200" b="1" kern="1200" dirty="0">
                <a:solidFill>
                  <a:schemeClr val="tx1"/>
                </a:solidFill>
                <a:effectLst/>
                <a:latin typeface="+mn-lt"/>
                <a:ea typeface="+mn-ea"/>
                <a:cs typeface="+mn-cs"/>
              </a:rPr>
              <a:t>G) drivers. We highlight these findings in the next two slides.</a:t>
            </a:r>
          </a:p>
          <a:p>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6</a:t>
            </a:fld>
            <a:endParaRPr lang="en-US"/>
          </a:p>
        </p:txBody>
      </p:sp>
    </p:spTree>
    <p:extLst>
      <p:ext uri="{BB962C8B-B14F-4D97-AF65-F5344CB8AC3E}">
        <p14:creationId xmlns:p14="http://schemas.microsoft.com/office/powerpoint/2010/main" val="410276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7</a:t>
            </a:fld>
            <a:endParaRPr lang="en-US"/>
          </a:p>
        </p:txBody>
      </p:sp>
    </p:spTree>
    <p:extLst>
      <p:ext uri="{BB962C8B-B14F-4D97-AF65-F5344CB8AC3E}">
        <p14:creationId xmlns:p14="http://schemas.microsoft.com/office/powerpoint/2010/main" val="201796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Attached are some plots for looking at the CO demographic data. </a:t>
            </a:r>
          </a:p>
          <a:p>
            <a:r>
              <a:rPr lang="en-US" sz="1200" b="0" i="0" kern="1200" dirty="0">
                <a:solidFill>
                  <a:schemeClr val="tx1"/>
                </a:solidFill>
                <a:effectLst/>
                <a:latin typeface="+mn-lt"/>
                <a:ea typeface="+mn-ea"/>
                <a:cs typeface="+mn-cs"/>
              </a:rPr>
              <a:t>Full set of variables  for about 3500 block groups are</a:t>
            </a:r>
          </a:p>
          <a:p>
            <a:r>
              <a:rPr lang="en-US" sz="1200" b="0" i="0" kern="1200" dirty="0">
                <a:solidFill>
                  <a:schemeClr val="tx1"/>
                </a:solidFill>
                <a:effectLst/>
                <a:latin typeface="+mn-lt"/>
                <a:ea typeface="+mn-ea"/>
                <a:cs typeface="+mn-cs"/>
              </a:rPr>
              <a:t>[1] "population"        "</a:t>
            </a:r>
            <a:r>
              <a:rPr lang="en-US" sz="1200" b="0" i="0" kern="1200" dirty="0" err="1">
                <a:solidFill>
                  <a:schemeClr val="tx1"/>
                </a:solidFill>
                <a:effectLst/>
                <a:latin typeface="+mn-lt"/>
                <a:ea typeface="+mn-ea"/>
                <a:cs typeface="+mn-cs"/>
              </a:rPr>
              <a:t>populationDensity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[3] "intersection"      "income"           </a:t>
            </a:r>
          </a:p>
          <a:p>
            <a:r>
              <a:rPr lang="en-US" sz="1200" b="0" i="0" kern="1200" dirty="0">
                <a:solidFill>
                  <a:schemeClr val="tx1"/>
                </a:solidFill>
                <a:effectLst/>
                <a:latin typeface="+mn-lt"/>
                <a:ea typeface="+mn-ea"/>
                <a:cs typeface="+mn-cs"/>
              </a:rPr>
              <a:t> [5] "white"             "ageMale25X49"     </a:t>
            </a:r>
          </a:p>
          <a:p>
            <a:r>
              <a:rPr lang="en-US" sz="1200" b="0" i="0" kern="1200" dirty="0">
                <a:solidFill>
                  <a:schemeClr val="tx1"/>
                </a:solidFill>
                <a:effectLst/>
                <a:latin typeface="+mn-lt"/>
                <a:ea typeface="+mn-ea"/>
                <a:cs typeface="+mn-cs"/>
              </a:rPr>
              <a:t> [7] "ageMale50X64"      "ageMale65X"       </a:t>
            </a:r>
          </a:p>
          <a:p>
            <a:r>
              <a:rPr lang="en-US" sz="1200" b="0" i="0" kern="1200" dirty="0">
                <a:solidFill>
                  <a:schemeClr val="tx1"/>
                </a:solidFill>
                <a:effectLst/>
                <a:latin typeface="+mn-lt"/>
                <a:ea typeface="+mn-ea"/>
                <a:cs typeface="+mn-cs"/>
              </a:rPr>
              <a:t> [9] "ageFemale25X49"    "ageFemale50X64"   </a:t>
            </a:r>
          </a:p>
          <a:p>
            <a:r>
              <a:rPr lang="en-US" sz="1200" b="0" i="0" kern="1200" dirty="0">
                <a:solidFill>
                  <a:schemeClr val="tx1"/>
                </a:solidFill>
                <a:effectLst/>
                <a:latin typeface="+mn-lt"/>
                <a:ea typeface="+mn-ea"/>
                <a:cs typeface="+mn-cs"/>
              </a:rPr>
              <a:t>[11] "ageFemale65X"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took the Age variables and just used the first 2 PCS of them.  Thus I did the clusters on just 7 variables, the last two derived as PCs from the Age percentages. </a:t>
            </a:r>
          </a:p>
          <a:p>
            <a:r>
              <a:rPr lang="en-US" sz="1200" b="0" i="0" kern="1200" dirty="0">
                <a:solidFill>
                  <a:schemeClr val="tx1"/>
                </a:solidFill>
                <a:effectLst/>
                <a:latin typeface="+mn-lt"/>
                <a:ea typeface="+mn-ea"/>
                <a:cs typeface="+mn-cs"/>
              </a:rPr>
              <a:t>Found 4 clusters on the centered and scaled variables using k Means clustering. </a:t>
            </a:r>
          </a:p>
          <a:p>
            <a:r>
              <a:rPr lang="en-US" sz="1200" b="0" i="0" kern="1200" dirty="0">
                <a:solidFill>
                  <a:schemeClr val="tx1"/>
                </a:solidFill>
                <a:effectLst/>
                <a:latin typeface="+mn-lt"/>
                <a:ea typeface="+mn-ea"/>
                <a:cs typeface="+mn-cs"/>
              </a:rPr>
              <a:t>Here are some plots showing some of these results </a:t>
            </a:r>
            <a:r>
              <a:rPr lang="en-US" sz="1200" b="0" i="0" kern="1200" dirty="0" err="1">
                <a:solidFill>
                  <a:schemeClr val="tx1"/>
                </a:solidFill>
                <a:effectLst/>
                <a:latin typeface="+mn-lt"/>
                <a:ea typeface="+mn-ea"/>
                <a:cs typeface="+mn-cs"/>
              </a:rPr>
              <a:t>athough</a:t>
            </a:r>
            <a:r>
              <a:rPr lang="en-US" sz="1200" b="0" i="0" kern="1200" dirty="0">
                <a:solidFill>
                  <a:schemeClr val="tx1"/>
                </a:solidFill>
                <a:effectLst/>
                <a:latin typeface="+mn-lt"/>
                <a:ea typeface="+mn-ea"/>
                <a:cs typeface="+mn-cs"/>
              </a:rPr>
              <a:t> there is much to do in terms of interpretation.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is the variance explained by the original 11  scaled variables by PC. </a:t>
            </a:r>
          </a:p>
          <a:p>
            <a:r>
              <a:rPr lang="en-US" sz="1200" b="0" i="0" kern="1200" dirty="0">
                <a:solidFill>
                  <a:schemeClr val="tx1"/>
                </a:solidFill>
                <a:effectLst/>
                <a:latin typeface="+mn-lt"/>
                <a:ea typeface="+mn-ea"/>
                <a:cs typeface="+mn-cs"/>
              </a:rPr>
              <a:t>Note that 4 components explain more than 90% of the variance. </a:t>
            </a:r>
          </a:p>
          <a:p>
            <a:r>
              <a:rPr lang="en-US" sz="1200" b="0" i="0" kern="1200" dirty="0">
                <a:solidFill>
                  <a:schemeClr val="tx1"/>
                </a:solidFill>
                <a:effectLst/>
                <a:latin typeface="+mn-lt"/>
                <a:ea typeface="+mn-ea"/>
                <a:cs typeface="+mn-cs"/>
              </a:rPr>
              <a:t>Second plot is a scaling of the variables into two </a:t>
            </a:r>
            <a:r>
              <a:rPr lang="en-US" sz="1200" b="0" i="0" kern="1200" dirty="0" err="1">
                <a:solidFill>
                  <a:schemeClr val="tx1"/>
                </a:solidFill>
                <a:effectLst/>
                <a:latin typeface="+mn-lt"/>
                <a:ea typeface="+mn-ea"/>
                <a:cs typeface="+mn-cs"/>
              </a:rPr>
              <a:t>psuedo</a:t>
            </a:r>
            <a:r>
              <a:rPr lang="en-US" sz="1200" b="0" i="0" kern="1200" dirty="0">
                <a:solidFill>
                  <a:schemeClr val="tx1"/>
                </a:solidFill>
                <a:effectLst/>
                <a:latin typeface="+mn-lt"/>
                <a:ea typeface="+mn-ea"/>
                <a:cs typeface="+mn-cs"/>
              </a:rPr>
              <a:t> coordinates to show how the clusters are structured. The colors are the four clusters. This is easier to see in 3-d. Basically there are 3 places where the point cloud sticks out in a point and those are distinct clusters. The 4th is added onto the more central portion. </a:t>
            </a:r>
          </a:p>
          <a:p>
            <a:r>
              <a:rPr lang="en-US" sz="1200" b="0" i="0" kern="1200" dirty="0">
                <a:solidFill>
                  <a:schemeClr val="tx1"/>
                </a:solidFill>
                <a:effectLst/>
                <a:latin typeface="+mn-lt"/>
                <a:ea typeface="+mn-ea"/>
                <a:cs typeface="+mn-cs"/>
              </a:rPr>
              <a:t>Third took a long time to get the functions set up but now I can do this easily. </a:t>
            </a:r>
          </a:p>
          <a:p>
            <a:r>
              <a:rPr lang="en-US" sz="1200" b="0" i="0" kern="1200" dirty="0">
                <a:solidFill>
                  <a:schemeClr val="tx1"/>
                </a:solidFill>
                <a:effectLst/>
                <a:latin typeface="+mn-lt"/>
                <a:ea typeface="+mn-ea"/>
                <a:cs typeface="+mn-cs"/>
              </a:rPr>
              <a:t>This a downloaded google map of Boulder/North Denver with the centroids of the </a:t>
            </a:r>
            <a:r>
              <a:rPr lang="en-US" sz="1200" b="0" i="0" kern="1200" dirty="0" err="1">
                <a:solidFill>
                  <a:schemeClr val="tx1"/>
                </a:solidFill>
                <a:effectLst/>
                <a:latin typeface="+mn-lt"/>
                <a:ea typeface="+mn-ea"/>
                <a:cs typeface="+mn-cs"/>
              </a:rPr>
              <a:t>blockgroups</a:t>
            </a:r>
            <a:r>
              <a:rPr lang="en-US" sz="1200" b="0" i="0" kern="1200" dirty="0">
                <a:solidFill>
                  <a:schemeClr val="tx1"/>
                </a:solidFill>
                <a:effectLst/>
                <a:latin typeface="+mn-lt"/>
                <a:ea typeface="+mn-ea"/>
                <a:cs typeface="+mn-cs"/>
              </a:rPr>
              <a:t> color coded by the cluster type. The magenta lines are the actual block group boundaries. Some of the centroids do not seem to be in the "centers" but I can fix this in the future.  I think the way the clusters are distributed in </a:t>
            </a:r>
            <a:r>
              <a:rPr lang="en-US" sz="1200" b="0" i="0" kern="1200" dirty="0" err="1">
                <a:solidFill>
                  <a:schemeClr val="tx1"/>
                </a:solidFill>
                <a:effectLst/>
                <a:latin typeface="+mn-lt"/>
                <a:ea typeface="+mn-ea"/>
                <a:cs typeface="+mn-cs"/>
              </a:rPr>
              <a:t>Bulde</a:t>
            </a:r>
            <a:r>
              <a:rPr lang="en-US" sz="1200" b="0" i="0" kern="1200" dirty="0">
                <a:solidFill>
                  <a:schemeClr val="tx1"/>
                </a:solidFill>
                <a:effectLst/>
                <a:latin typeface="+mn-lt"/>
                <a:ea typeface="+mn-ea"/>
                <a:cs typeface="+mn-cs"/>
              </a:rPr>
              <a:t> these could make sense and be interpreted. </a:t>
            </a:r>
          </a:p>
          <a:p>
            <a:r>
              <a:rPr lang="en-US" sz="1200" b="0" i="0" kern="1200" dirty="0">
                <a:solidFill>
                  <a:schemeClr val="tx1"/>
                </a:solidFill>
                <a:effectLst/>
                <a:latin typeface="+mn-lt"/>
                <a:ea typeface="+mn-ea"/>
                <a:cs typeface="+mn-cs"/>
              </a:rPr>
              <a:t>Last one are the clusters for all of CO.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OK we can talk about this more tomorrow and I can fill in more details for your group meeting this week. </a:t>
            </a:r>
          </a:p>
          <a:p>
            <a:br>
              <a:rPr lang="en-US" dirty="0"/>
            </a:br>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8</a:t>
            </a:fld>
            <a:endParaRPr lang="en-US"/>
          </a:p>
        </p:txBody>
      </p:sp>
    </p:spTree>
    <p:extLst>
      <p:ext uri="{BB962C8B-B14F-4D97-AF65-F5344CB8AC3E}">
        <p14:creationId xmlns:p14="http://schemas.microsoft.com/office/powerpoint/2010/main" val="119410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ED7BE-13F4-4756-9F82-334A195CD714}" type="slidenum">
              <a:rPr lang="en-US" smtClean="0"/>
              <a:t>9</a:t>
            </a:fld>
            <a:endParaRPr lang="en-US"/>
          </a:p>
        </p:txBody>
      </p:sp>
    </p:spTree>
    <p:extLst>
      <p:ext uri="{BB962C8B-B14F-4D97-AF65-F5344CB8AC3E}">
        <p14:creationId xmlns:p14="http://schemas.microsoft.com/office/powerpoint/2010/main" val="168167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DA73F9-1DEE-458F-BBBA-F17D4B5379D7}" type="datetime1">
              <a:rPr lang="en-US" altLang="en-US" smtClean="0"/>
              <a:t>12/20/18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6834A21-4B3D-4232-B4B2-A3F17A601E81}" type="slidenum">
              <a:rPr lang="en-US" altLang="en-US"/>
              <a:pPr/>
              <a:t>‹#›</a:t>
            </a:fld>
            <a:endParaRPr lang="en-US" altLang="en-US"/>
          </a:p>
        </p:txBody>
      </p:sp>
    </p:spTree>
    <p:extLst>
      <p:ext uri="{BB962C8B-B14F-4D97-AF65-F5344CB8AC3E}">
        <p14:creationId xmlns:p14="http://schemas.microsoft.com/office/powerpoint/2010/main" val="4065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D43C84-163F-40A6-B972-68C826CE404C}" type="datetime1">
              <a:rPr lang="en-US" altLang="en-US" smtClean="0"/>
              <a:t>12/20/18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F0F4FF54-6BA7-4EC7-ABD0-3F211649EA11}" type="slidenum">
              <a:rPr lang="en-US" altLang="en-US"/>
              <a:pPr/>
              <a:t>‹#›</a:t>
            </a:fld>
            <a:endParaRPr lang="en-US" altLang="en-US"/>
          </a:p>
        </p:txBody>
      </p:sp>
    </p:spTree>
    <p:extLst>
      <p:ext uri="{BB962C8B-B14F-4D97-AF65-F5344CB8AC3E}">
        <p14:creationId xmlns:p14="http://schemas.microsoft.com/office/powerpoint/2010/main" val="41359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507AD9-3115-45DA-B6E7-A309D26BE376}" type="datetime1">
              <a:rPr lang="en-US" altLang="en-US" smtClean="0"/>
              <a:t>12/20/18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438B8F9-E41C-4A62-8797-25D7DFC1E5EF}" type="slidenum">
              <a:rPr lang="en-US" altLang="en-US"/>
              <a:pPr/>
              <a:t>‹#›</a:t>
            </a:fld>
            <a:endParaRPr lang="en-US" altLang="en-US"/>
          </a:p>
        </p:txBody>
      </p:sp>
    </p:spTree>
    <p:extLst>
      <p:ext uri="{BB962C8B-B14F-4D97-AF65-F5344CB8AC3E}">
        <p14:creationId xmlns:p14="http://schemas.microsoft.com/office/powerpoint/2010/main" val="169673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7294066F-5AF3-45E0-994D-77ED63C53497}" type="slidenum">
              <a:rPr lang="en-US"/>
              <a:pPr>
                <a:defRPr/>
              </a:pPr>
              <a:t>‹#›</a:t>
            </a:fld>
            <a:endParaRPr lang="en-US" dirty="0"/>
          </a:p>
        </p:txBody>
      </p:sp>
    </p:spTree>
    <p:extLst>
      <p:ext uri="{BB962C8B-B14F-4D97-AF65-F5344CB8AC3E}">
        <p14:creationId xmlns:p14="http://schemas.microsoft.com/office/powerpoint/2010/main" val="320792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8F091FC-26F5-4AD6-9F81-530003511F37}" type="datetime1">
              <a:rPr lang="en-US" altLang="en-US" smtClean="0"/>
              <a:t>12/20/18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617554E-3A8D-429F-81F2-7A8E1C279FEC}" type="slidenum">
              <a:rPr lang="en-US" altLang="en-US"/>
              <a:pPr/>
              <a:t>‹#›</a:t>
            </a:fld>
            <a:endParaRPr lang="en-US" altLang="en-US"/>
          </a:p>
        </p:txBody>
      </p:sp>
    </p:spTree>
    <p:extLst>
      <p:ext uri="{BB962C8B-B14F-4D97-AF65-F5344CB8AC3E}">
        <p14:creationId xmlns:p14="http://schemas.microsoft.com/office/powerpoint/2010/main" val="169430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D1DA0AF-4148-47C2-95E6-12537A112343}" type="datetime1">
              <a:rPr lang="en-US" altLang="en-US" smtClean="0"/>
              <a:t>12/20/18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782D7C4-D2D1-4364-9746-F7D2D897CB21}" type="slidenum">
              <a:rPr lang="en-US" altLang="en-US"/>
              <a:pPr/>
              <a:t>‹#›</a:t>
            </a:fld>
            <a:endParaRPr lang="en-US" altLang="en-US"/>
          </a:p>
        </p:txBody>
      </p:sp>
    </p:spTree>
    <p:extLst>
      <p:ext uri="{BB962C8B-B14F-4D97-AF65-F5344CB8AC3E}">
        <p14:creationId xmlns:p14="http://schemas.microsoft.com/office/powerpoint/2010/main" val="261515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C5FBE5C-06DC-4516-9726-1EB0E2DACBE3}" type="datetime1">
              <a:rPr lang="en-US" altLang="en-US" smtClean="0"/>
              <a:t>12/20/18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663E8E4-2358-4812-86DE-7D632F58D402}" type="slidenum">
              <a:rPr lang="en-US" altLang="en-US"/>
              <a:pPr/>
              <a:t>‹#›</a:t>
            </a:fld>
            <a:endParaRPr lang="en-US" altLang="en-US"/>
          </a:p>
        </p:txBody>
      </p:sp>
    </p:spTree>
    <p:extLst>
      <p:ext uri="{BB962C8B-B14F-4D97-AF65-F5344CB8AC3E}">
        <p14:creationId xmlns:p14="http://schemas.microsoft.com/office/powerpoint/2010/main" val="416594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E6902C8-895D-4C70-80C7-8F58FFDAE705}" type="datetime1">
              <a:rPr lang="en-US" altLang="en-US" smtClean="0"/>
              <a:t>12/20/18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72C54981-ECA8-475C-9F34-71D5E81EF1A1}" type="slidenum">
              <a:rPr lang="en-US" altLang="en-US"/>
              <a:pPr/>
              <a:t>‹#›</a:t>
            </a:fld>
            <a:endParaRPr lang="en-US" altLang="en-US"/>
          </a:p>
        </p:txBody>
      </p:sp>
    </p:spTree>
    <p:extLst>
      <p:ext uri="{BB962C8B-B14F-4D97-AF65-F5344CB8AC3E}">
        <p14:creationId xmlns:p14="http://schemas.microsoft.com/office/powerpoint/2010/main" val="374367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16A0C0-0AFC-43EC-A134-C1F4255AB4BC}" type="datetime1">
              <a:rPr lang="en-US" altLang="en-US" smtClean="0"/>
              <a:t>12/20/18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3DF279F-40E6-429C-8552-CECC24D85D74}" type="slidenum">
              <a:rPr lang="en-US" altLang="en-US"/>
              <a:pPr/>
              <a:t>‹#›</a:t>
            </a:fld>
            <a:endParaRPr lang="en-US" altLang="en-US"/>
          </a:p>
        </p:txBody>
      </p:sp>
    </p:spTree>
    <p:extLst>
      <p:ext uri="{BB962C8B-B14F-4D97-AF65-F5344CB8AC3E}">
        <p14:creationId xmlns:p14="http://schemas.microsoft.com/office/powerpoint/2010/main" val="87157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59944-E3BC-4175-9B49-7BBCF7A807F1}" type="datetime1">
              <a:rPr lang="en-US" altLang="en-US" smtClean="0"/>
              <a:t>12/20/18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1B40AD5C-BB8C-4A14-8E11-03D4F1524B71}" type="slidenum">
              <a:rPr lang="en-US" altLang="en-US"/>
              <a:pPr/>
              <a:t>‹#›</a:t>
            </a:fld>
            <a:endParaRPr lang="en-US" altLang="en-US"/>
          </a:p>
        </p:txBody>
      </p:sp>
    </p:spTree>
    <p:extLst>
      <p:ext uri="{BB962C8B-B14F-4D97-AF65-F5344CB8AC3E}">
        <p14:creationId xmlns:p14="http://schemas.microsoft.com/office/powerpoint/2010/main" val="47847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6197AF-96C3-424C-A9F8-F24814C11F60}" type="datetime1">
              <a:rPr lang="en-US" altLang="en-US" smtClean="0"/>
              <a:t>12/20/18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A75E4CE2-0E48-4873-B75A-6AED3E1C1942}" type="slidenum">
              <a:rPr lang="en-US" altLang="en-US"/>
              <a:pPr/>
              <a:t>‹#›</a:t>
            </a:fld>
            <a:endParaRPr lang="en-US" altLang="en-US"/>
          </a:p>
        </p:txBody>
      </p:sp>
    </p:spTree>
    <p:extLst>
      <p:ext uri="{BB962C8B-B14F-4D97-AF65-F5344CB8AC3E}">
        <p14:creationId xmlns:p14="http://schemas.microsoft.com/office/powerpoint/2010/main" val="372440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62E08BA-3840-42A3-807E-7D71E2ECC11E}" type="datetime1">
              <a:rPr lang="en-US" altLang="en-US" smtClean="0"/>
              <a:t>12/20/18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BD09F98-7537-4D62-9A2B-1218B604A8B6}" type="slidenum">
              <a:rPr lang="en-US" altLang="en-US"/>
              <a:pPr/>
              <a:t>‹#›</a:t>
            </a:fld>
            <a:endParaRPr lang="en-US" altLang="en-US"/>
          </a:p>
        </p:txBody>
      </p:sp>
    </p:spTree>
    <p:extLst>
      <p:ext uri="{BB962C8B-B14F-4D97-AF65-F5344CB8AC3E}">
        <p14:creationId xmlns:p14="http://schemas.microsoft.com/office/powerpoint/2010/main" val="44413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ＭＳ Ｐゴシック" charset="-128"/>
              </a:defRPr>
            </a:lvl1pPr>
          </a:lstStyle>
          <a:p>
            <a:pPr defTabSz="457200" fontAlgn="base">
              <a:spcBef>
                <a:spcPct val="0"/>
              </a:spcBef>
              <a:spcAft>
                <a:spcPct val="0"/>
              </a:spcAft>
              <a:defRPr/>
            </a:pPr>
            <a:fld id="{14AFD04E-A360-40AD-880F-BD854E2BCE87}" type="datetime1">
              <a:rPr lang="en-US" altLang="en-US" smtClean="0"/>
              <a:t>12/20/18</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pPr defTabSz="457200" fontAlgn="base">
              <a:spcBef>
                <a:spcPct val="0"/>
              </a:spcBef>
              <a:spcAft>
                <a:spcPct val="0"/>
              </a:spcAft>
            </a:pPr>
            <a:fld id="{5927F337-1D61-42BE-9D5C-4356F9D1D79F}" type="slidenum">
              <a:rPr lang="en-US" altLang="en-US">
                <a:ea typeface="ＭＳ Ｐゴシック" charset="-128"/>
              </a:rPr>
              <a:pPr defTabSz="457200" fontAlgn="base">
                <a:spcBef>
                  <a:spcPct val="0"/>
                </a:spcBef>
                <a:spcAft>
                  <a:spcPct val="0"/>
                </a:spcAft>
              </a:pPr>
              <a:t>‹#›</a:t>
            </a:fld>
            <a:endParaRPr lang="en-US" altLang="en-US">
              <a:ea typeface="ＭＳ Ｐゴシック" charset="-128"/>
            </a:endParaRPr>
          </a:p>
        </p:txBody>
      </p:sp>
    </p:spTree>
    <p:extLst>
      <p:ext uri="{BB962C8B-B14F-4D97-AF65-F5344CB8AC3E}">
        <p14:creationId xmlns:p14="http://schemas.microsoft.com/office/powerpoint/2010/main" val="2018348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DCCFE564-689B-42D8-B9E3-3176AC38965D}"/>
              </a:ext>
            </a:extLst>
          </p:cNvPr>
          <p:cNvPicPr>
            <a:picLocks noChangeAspect="1"/>
          </p:cNvPicPr>
          <p:nvPr/>
        </p:nvPicPr>
        <p:blipFill>
          <a:blip r:embed="rId3">
            <a:extLst>
              <a:ext uri="{28A0092B-C50C-407E-A947-70E740481C1C}">
                <a14:useLocalDpi xmlns:a14="http://schemas.microsoft.com/office/drawing/2010/main" val="0"/>
              </a:ext>
            </a:extLst>
          </a:blip>
          <a:srcRect b="52000"/>
          <a:stretch>
            <a:fillRect/>
          </a:stretch>
        </p:blipFill>
        <p:spPr bwMode="auto">
          <a:xfrm>
            <a:off x="0" y="3313"/>
            <a:ext cx="9144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D6D4F4F6-F6F1-4F7F-AEF1-A9E98B038BC1}"/>
              </a:ext>
            </a:extLst>
          </p:cNvPr>
          <p:cNvSpPr txBox="1">
            <a:spLocks/>
          </p:cNvSpPr>
          <p:nvPr/>
        </p:nvSpPr>
        <p:spPr bwMode="auto">
          <a:xfrm>
            <a:off x="1295400" y="1524000"/>
            <a:ext cx="8550275" cy="820738"/>
          </a:xfrm>
          <a:prstGeom prst="rect">
            <a:avLst/>
          </a:prstGeom>
          <a:noFill/>
          <a:ln w="9525">
            <a:noFill/>
            <a:miter lim="800000"/>
            <a:headEnd/>
            <a:tailEnd/>
          </a:ln>
        </p:spPr>
        <p:txBody>
          <a:bodyPr anchor="ctr">
            <a:normAutofit fontScale="82500" lnSpcReduction="20000"/>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4000" kern="0" dirty="0">
                <a:solidFill>
                  <a:schemeClr val="tx1"/>
                </a:solidFill>
              </a:rPr>
              <a:t>SMART Mobility:</a:t>
            </a:r>
            <a:br>
              <a:rPr lang="en-US" sz="4000" kern="0" dirty="0">
                <a:solidFill>
                  <a:schemeClr val="tx1"/>
                </a:solidFill>
              </a:rPr>
            </a:br>
            <a:r>
              <a:rPr lang="en-US" sz="3200" kern="0" dirty="0">
                <a:solidFill>
                  <a:schemeClr val="tx1"/>
                </a:solidFill>
              </a:rPr>
              <a:t>Urban Science (US) Pillar</a:t>
            </a:r>
          </a:p>
        </p:txBody>
      </p:sp>
      <p:sp>
        <p:nvSpPr>
          <p:cNvPr id="8" name="Rectangle 7">
            <a:extLst>
              <a:ext uri="{FF2B5EF4-FFF2-40B4-BE49-F238E27FC236}">
                <a16:creationId xmlns:a16="http://schemas.microsoft.com/office/drawing/2014/main" id="{70528783-01E3-444F-8650-56ACABE4CB0F}"/>
              </a:ext>
            </a:extLst>
          </p:cNvPr>
          <p:cNvSpPr/>
          <p:nvPr/>
        </p:nvSpPr>
        <p:spPr>
          <a:xfrm>
            <a:off x="363537" y="3565526"/>
            <a:ext cx="8416925" cy="997196"/>
          </a:xfrm>
          <a:prstGeom prst="rect">
            <a:avLst/>
          </a:prstGeom>
        </p:spPr>
        <p:txBody>
          <a:bodyPr lIns="0" tIns="0" rIns="0" bIns="0">
            <a:spAutoFit/>
          </a:bodyPr>
          <a:lstStyle/>
          <a:p>
            <a:pPr algn="ctr">
              <a:lnSpc>
                <a:spcPct val="90000"/>
              </a:lnSpc>
              <a:defRPr/>
            </a:pPr>
            <a:r>
              <a:rPr lang="en-US" sz="2400" b="1" dirty="0"/>
              <a:t>Emerging Technology Adoption Across Settlements and Populations</a:t>
            </a:r>
            <a:br>
              <a:rPr lang="en-US" sz="2400" b="1" dirty="0"/>
            </a:br>
            <a:r>
              <a:rPr lang="en-US" sz="2400" b="1" dirty="0"/>
              <a:t>– A SMART Mobility Typology</a:t>
            </a:r>
            <a:endParaRPr lang="en-US" sz="2400" dirty="0">
              <a:solidFill>
                <a:schemeClr val="tx1">
                  <a:lumMod val="50000"/>
                </a:schemeClr>
              </a:solidFill>
              <a:latin typeface="Arial" charset="0"/>
              <a:cs typeface="+mn-cs"/>
            </a:endParaRPr>
          </a:p>
        </p:txBody>
      </p:sp>
      <p:sp>
        <p:nvSpPr>
          <p:cNvPr id="2" name="Rectangle 1">
            <a:extLst>
              <a:ext uri="{FF2B5EF4-FFF2-40B4-BE49-F238E27FC236}">
                <a16:creationId xmlns:a16="http://schemas.microsoft.com/office/drawing/2014/main" id="{074A3449-7B7C-C54E-ACD6-BF77C085296D}"/>
              </a:ext>
            </a:extLst>
          </p:cNvPr>
          <p:cNvSpPr/>
          <p:nvPr/>
        </p:nvSpPr>
        <p:spPr>
          <a:xfrm>
            <a:off x="914400" y="5029200"/>
            <a:ext cx="6781800" cy="1477328"/>
          </a:xfrm>
          <a:prstGeom prst="rect">
            <a:avLst/>
          </a:prstGeom>
        </p:spPr>
        <p:txBody>
          <a:bodyPr wrap="square">
            <a:spAutoFit/>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PI Patricia Romero-</a:t>
            </a:r>
            <a:r>
              <a:rPr lang="en-US" i="1" dirty="0" err="1">
                <a:latin typeface="Calibri" panose="020F0502020204030204" pitchFamily="34" charset="0"/>
                <a:ea typeface="Calibri" panose="020F0502020204030204" pitchFamily="34" charset="0"/>
                <a:cs typeface="Calibri" panose="020F0502020204030204" pitchFamily="34" charset="0"/>
              </a:rPr>
              <a:t>Lankao</a:t>
            </a:r>
            <a:r>
              <a:rPr lang="en-US" i="1" dirty="0">
                <a:latin typeface="Calibri" panose="020F0502020204030204" pitchFamily="34" charset="0"/>
                <a:ea typeface="Calibri" panose="020F0502020204030204" pitchFamily="34" charset="0"/>
                <a:cs typeface="Calibri" panose="020F0502020204030204" pitchFamily="34" charset="0"/>
              </a:rPr>
              <a:t>, Douglas </a:t>
            </a:r>
            <a:r>
              <a:rPr lang="en-US" i="1" dirty="0" err="1">
                <a:latin typeface="Calibri" panose="020F0502020204030204" pitchFamily="34" charset="0"/>
                <a:ea typeface="Calibri" panose="020F0502020204030204" pitchFamily="34" charset="0"/>
                <a:cs typeface="Calibri" panose="020F0502020204030204" pitchFamily="34" charset="0"/>
              </a:rPr>
              <a:t>Nichka</a:t>
            </a:r>
            <a:r>
              <a:rPr lang="en-US" i="1" dirty="0">
                <a:latin typeface="Calibri" panose="020F0502020204030204" pitchFamily="34" charset="0"/>
                <a:ea typeface="Calibri" panose="020F0502020204030204" pitchFamily="34" charset="0"/>
                <a:cs typeface="Calibri" panose="020F0502020204030204" pitchFamily="34" charset="0"/>
              </a:rPr>
              <a:t> (Mines), Andrew Duval, </a:t>
            </a:r>
            <a:br>
              <a:rPr lang="en-US" i="1" dirty="0">
                <a:latin typeface="Calibri" panose="020F0502020204030204" pitchFamily="34" charset="0"/>
                <a:ea typeface="Calibri" panose="020F0502020204030204" pitchFamily="34" charset="0"/>
                <a:cs typeface="Calibri" panose="020F0502020204030204" pitchFamily="34" charset="0"/>
              </a:rPr>
            </a:br>
            <a:r>
              <a:rPr lang="en-US" i="1" dirty="0">
                <a:latin typeface="Calibri" panose="020F0502020204030204" pitchFamily="34" charset="0"/>
                <a:ea typeface="Calibri" panose="020F0502020204030204" pitchFamily="34" charset="0"/>
                <a:cs typeface="Calibri" panose="020F0502020204030204" pitchFamily="34" charset="0"/>
              </a:rPr>
              <a:t>Daniel </a:t>
            </a:r>
            <a:r>
              <a:rPr lang="en-US" i="1" dirty="0" err="1">
                <a:latin typeface="Calibri" panose="020F0502020204030204" pitchFamily="34" charset="0"/>
                <a:ea typeface="Calibri" panose="020F0502020204030204" pitchFamily="34" charset="0"/>
                <a:cs typeface="Calibri" panose="020F0502020204030204" pitchFamily="34" charset="0"/>
              </a:rPr>
              <a:t>Zimmy</a:t>
            </a:r>
            <a:r>
              <a:rPr lang="en-US" i="1" dirty="0">
                <a:latin typeface="Calibri" panose="020F0502020204030204" pitchFamily="34" charset="0"/>
                <a:ea typeface="Calibri" panose="020F0502020204030204" pitchFamily="34" charset="0"/>
                <a:cs typeface="Calibri" panose="020F0502020204030204" pitchFamily="34" charset="0"/>
              </a:rPr>
              <a:t>-Schmidt,  Caro </a:t>
            </a:r>
            <a:r>
              <a:rPr lang="en-US" i="1" dirty="0" err="1">
                <a:latin typeface="Calibri" panose="020F0502020204030204" pitchFamily="34" charset="0"/>
                <a:ea typeface="Calibri" panose="020F0502020204030204" pitchFamily="34" charset="0"/>
                <a:cs typeface="Calibri" panose="020F0502020204030204" pitchFamily="34" charset="0"/>
              </a:rPr>
              <a:t>Neri</a:t>
            </a:r>
            <a:r>
              <a:rPr lang="en-US" i="1" dirty="0">
                <a:latin typeface="Calibri" panose="020F0502020204030204" pitchFamily="34" charset="0"/>
                <a:ea typeface="Calibri" panose="020F0502020204030204" pitchFamily="34" charset="0"/>
                <a:cs typeface="Calibri" panose="020F0502020204030204" pitchFamily="34" charset="0"/>
              </a:rPr>
              <a:t> (Mexico), </a:t>
            </a:r>
            <a:br>
              <a:rPr lang="en-US" i="1" dirty="0">
                <a:latin typeface="Calibri" panose="020F0502020204030204" pitchFamily="34" charset="0"/>
                <a:ea typeface="Calibri" panose="020F0502020204030204" pitchFamily="34" charset="0"/>
                <a:cs typeface="Calibri" panose="020F0502020204030204" pitchFamily="34" charset="0"/>
              </a:rPr>
            </a:br>
            <a:r>
              <a:rPr lang="en-US" i="1" dirty="0">
                <a:latin typeface="Calibri" panose="020F0502020204030204" pitchFamily="34" charset="0"/>
                <a:ea typeface="Calibri" panose="020F0502020204030204" pitchFamily="34" charset="0"/>
                <a:cs typeface="Calibri" panose="020F0502020204030204" pitchFamily="34" charset="0"/>
              </a:rPr>
              <a:t>Joshua Sperling, Clement </a:t>
            </a:r>
            <a:r>
              <a:rPr lang="en-US" i="1" dirty="0" err="1">
                <a:latin typeface="Calibri" panose="020F0502020204030204" pitchFamily="34" charset="0"/>
                <a:ea typeface="Calibri" panose="020F0502020204030204" pitchFamily="34" charset="0"/>
                <a:cs typeface="Calibri" panose="020F0502020204030204" pitchFamily="34" charset="0"/>
              </a:rPr>
              <a:t>Rames</a:t>
            </a:r>
            <a:r>
              <a:rPr lang="en-US" i="1" dirty="0">
                <a:latin typeface="Calibri" panose="020F0502020204030204" pitchFamily="34" charset="0"/>
                <a:ea typeface="Calibri" panose="020F0502020204030204" pitchFamily="34" charset="0"/>
                <a:cs typeface="Calibri" panose="020F0502020204030204" pitchFamily="34" charset="0"/>
              </a:rPr>
              <a:t>, and Alana Wilson</a:t>
            </a:r>
            <a:br>
              <a:rPr lang="en-US" i="1" dirty="0">
                <a:latin typeface="Calibri" panose="020F0502020204030204" pitchFamily="34" charset="0"/>
                <a:ea typeface="Calibri" panose="020F0502020204030204" pitchFamily="34" charset="0"/>
                <a:cs typeface="Calibri" panose="020F0502020204030204" pitchFamily="34" charset="0"/>
              </a:rPr>
            </a:br>
            <a:endParaRPr lang="en-US" i="1" dirty="0">
              <a:latin typeface="Calibri" panose="020F0502020204030204" pitchFamily="34" charset="0"/>
              <a:ea typeface="Calibri" panose="020F0502020204030204" pitchFamily="34" charset="0"/>
              <a:cs typeface="Calibri" panose="020F0502020204030204" pitchFamily="34" charset="0"/>
            </a:endParaRPr>
          </a:p>
          <a:p>
            <a:pPr algn="r"/>
            <a:r>
              <a:rPr lang="en-US" i="1" dirty="0">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37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76397C-73AC-C849-A470-246F785D1473}"/>
              </a:ext>
            </a:extLst>
          </p:cNvPr>
          <p:cNvSpPr/>
          <p:nvPr/>
        </p:nvSpPr>
        <p:spPr>
          <a:xfrm>
            <a:off x="0" y="228600"/>
            <a:ext cx="9144000" cy="1569660"/>
          </a:xfrm>
          <a:prstGeom prst="rect">
            <a:avLst/>
          </a:prstGeom>
          <a:noFill/>
          <a:ln>
            <a:noFill/>
          </a:ln>
        </p:spPr>
        <p:txBody>
          <a:bodyPr wrap="square">
            <a:spAutoFit/>
          </a:bodyPr>
          <a:lstStyle/>
          <a:p>
            <a:pPr lvl="0" algn="ctr"/>
            <a:r>
              <a:rPr lang="en-US" sz="3200" dirty="0"/>
              <a:t>Typology to identify clusters of features in emergent transportation behavior &amp; energy use across settlement types &amp; socioeconomic status groups</a:t>
            </a:r>
          </a:p>
        </p:txBody>
      </p:sp>
      <p:pic>
        <p:nvPicPr>
          <p:cNvPr id="8194" name="Picture 2" descr="https://www.eia.gov/todayinenergy/images/2016.12.08/mainlarge.png">
            <a:extLst>
              <a:ext uri="{FF2B5EF4-FFF2-40B4-BE49-F238E27FC236}">
                <a16:creationId xmlns:a16="http://schemas.microsoft.com/office/drawing/2014/main" id="{FB8FF6E0-E2E7-554A-8AEA-206C88067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144000" cy="4918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B61413-7353-4640-AD74-8D9ABAA838BF}"/>
              </a:ext>
            </a:extLst>
          </p:cNvPr>
          <p:cNvSpPr txBox="1"/>
          <p:nvPr/>
        </p:nvSpPr>
        <p:spPr>
          <a:xfrm>
            <a:off x="25831" y="6606143"/>
            <a:ext cx="1981200" cy="369332"/>
          </a:xfrm>
          <a:prstGeom prst="rect">
            <a:avLst/>
          </a:prstGeom>
          <a:noFill/>
        </p:spPr>
        <p:txBody>
          <a:bodyPr wrap="square" rtlCol="0">
            <a:spAutoFit/>
          </a:bodyPr>
          <a:lstStyle/>
          <a:p>
            <a:r>
              <a:rPr lang="en-US" dirty="0"/>
              <a:t>Source: U.S. EIA</a:t>
            </a:r>
          </a:p>
        </p:txBody>
      </p:sp>
      <p:sp>
        <p:nvSpPr>
          <p:cNvPr id="2" name="Oval 1">
            <a:extLst>
              <a:ext uri="{FF2B5EF4-FFF2-40B4-BE49-F238E27FC236}">
                <a16:creationId xmlns:a16="http://schemas.microsoft.com/office/drawing/2014/main" id="{A001A5D5-7809-5A4E-A53A-335DF959AB5B}"/>
              </a:ext>
            </a:extLst>
          </p:cNvPr>
          <p:cNvSpPr/>
          <p:nvPr/>
        </p:nvSpPr>
        <p:spPr>
          <a:xfrm>
            <a:off x="381000" y="4343400"/>
            <a:ext cx="533400" cy="533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791BA6-AED9-1043-8F83-C71B27D2232A}"/>
              </a:ext>
            </a:extLst>
          </p:cNvPr>
          <p:cNvSpPr/>
          <p:nvPr/>
        </p:nvSpPr>
        <p:spPr>
          <a:xfrm>
            <a:off x="6096000" y="3276600"/>
            <a:ext cx="609600" cy="533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E879C93-2538-614A-87C9-8537C06F1BA1}"/>
              </a:ext>
            </a:extLst>
          </p:cNvPr>
          <p:cNvSpPr txBox="1"/>
          <p:nvPr/>
        </p:nvSpPr>
        <p:spPr>
          <a:xfrm>
            <a:off x="1571888" y="2953434"/>
            <a:ext cx="3152511" cy="1015663"/>
          </a:xfrm>
          <a:prstGeom prst="rect">
            <a:avLst/>
          </a:prstGeom>
          <a:solidFill>
            <a:schemeClr val="bg1">
              <a:alpha val="47000"/>
            </a:schemeClr>
          </a:solidFill>
        </p:spPr>
        <p:txBody>
          <a:bodyPr wrap="square" rtlCol="0">
            <a:spAutoFit/>
          </a:bodyPr>
          <a:lstStyle/>
          <a:p>
            <a:pPr algn="ctr"/>
            <a:r>
              <a:rPr lang="en-US" sz="2000" dirty="0"/>
              <a:t>How transferrable are results from one city to others?</a:t>
            </a:r>
          </a:p>
        </p:txBody>
      </p:sp>
      <p:cxnSp>
        <p:nvCxnSpPr>
          <p:cNvPr id="8" name="Straight Arrow Connector 7">
            <a:extLst>
              <a:ext uri="{FF2B5EF4-FFF2-40B4-BE49-F238E27FC236}">
                <a16:creationId xmlns:a16="http://schemas.microsoft.com/office/drawing/2014/main" id="{9CCE26CB-1519-1042-8466-1FFA378F60FF}"/>
              </a:ext>
            </a:extLst>
          </p:cNvPr>
          <p:cNvCxnSpPr>
            <a:cxnSpLocks/>
          </p:cNvCxnSpPr>
          <p:nvPr/>
        </p:nvCxnSpPr>
        <p:spPr>
          <a:xfrm>
            <a:off x="774915" y="4813864"/>
            <a:ext cx="368085" cy="322076"/>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E77472A-2933-4041-AD54-4DD59A6555BE}"/>
              </a:ext>
            </a:extLst>
          </p:cNvPr>
          <p:cNvCxnSpPr>
            <a:cxnSpLocks/>
          </p:cNvCxnSpPr>
          <p:nvPr/>
        </p:nvCxnSpPr>
        <p:spPr>
          <a:xfrm flipH="1">
            <a:off x="5715000" y="3801362"/>
            <a:ext cx="685800" cy="8638"/>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14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7F64A8-1B9E-0740-AE19-BEC221E56EC8}"/>
              </a:ext>
            </a:extLst>
          </p:cNvPr>
          <p:cNvSpPr/>
          <p:nvPr/>
        </p:nvSpPr>
        <p:spPr>
          <a:xfrm>
            <a:off x="228600" y="1441132"/>
            <a:ext cx="5045529" cy="5416868"/>
          </a:xfrm>
          <a:prstGeom prst="rect">
            <a:avLst/>
          </a:prstGeom>
        </p:spPr>
        <p:txBody>
          <a:bodyPr wrap="square">
            <a:spAutoFit/>
          </a:bodyPr>
          <a:lstStyle/>
          <a:p>
            <a:pPr marL="457200" lvl="0" indent="-457200">
              <a:buAutoNum type="arabicPeriod"/>
            </a:pPr>
            <a:r>
              <a:rPr lang="en-US" sz="2200" b="1" dirty="0"/>
              <a:t>Enhance value of SMART Mobility</a:t>
            </a:r>
          </a:p>
          <a:p>
            <a:pPr marL="457200" lvl="0" indent="-457200">
              <a:buAutoNum type="arabicPeriod"/>
            </a:pPr>
            <a:endParaRPr lang="en-US" sz="2200" b="1" dirty="0"/>
          </a:p>
          <a:p>
            <a:pPr marL="914400" lvl="1" indent="-457200">
              <a:buFont typeface="Arial" panose="020B0604020202020204" pitchFamily="34" charset="0"/>
              <a:buChar char="•"/>
            </a:pPr>
            <a:r>
              <a:rPr lang="en-US" sz="2200" dirty="0"/>
              <a:t>Transferability and AGM</a:t>
            </a:r>
            <a:endParaRPr lang="en-US" sz="2200" b="1" dirty="0"/>
          </a:p>
          <a:p>
            <a:pPr marL="457200" lvl="0" indent="-457200">
              <a:buAutoNum type="arabicPeriod"/>
            </a:pPr>
            <a:endParaRPr lang="en-US" sz="2200" b="1" dirty="0"/>
          </a:p>
          <a:p>
            <a:pPr marL="457200" indent="-457200">
              <a:buFontTx/>
              <a:buAutoNum type="arabicPeriod"/>
            </a:pPr>
            <a:r>
              <a:rPr lang="en-US" sz="2400" b="1" dirty="0"/>
              <a:t>Create a multi-dimensional typology of adoption and impacts </a:t>
            </a:r>
          </a:p>
          <a:p>
            <a:pPr marL="457200" indent="-457200">
              <a:buFontTx/>
              <a:buAutoNum type="arabicPeriod"/>
            </a:pPr>
            <a:endParaRPr lang="en-US" sz="2400" dirty="0"/>
          </a:p>
          <a:p>
            <a:pPr marL="914400" lvl="1" indent="-457200">
              <a:buFont typeface="Arial" panose="020B0604020202020204" pitchFamily="34" charset="0"/>
              <a:buChar char="•"/>
            </a:pPr>
            <a:r>
              <a:rPr lang="en-US" sz="2400" dirty="0"/>
              <a:t>E.g. on energy &amp; infrastructure</a:t>
            </a:r>
          </a:p>
          <a:p>
            <a:pPr marL="914400" lvl="1" indent="-457200">
              <a:buFontTx/>
              <a:buAutoNum type="arabicPeriod"/>
            </a:pPr>
            <a:endParaRPr lang="en-US" sz="2400" dirty="0"/>
          </a:p>
          <a:p>
            <a:pPr marL="457200" indent="-457200">
              <a:buFontTx/>
              <a:buAutoNum type="arabicPeriod"/>
            </a:pPr>
            <a:r>
              <a:rPr lang="en-US" sz="2400" b="1" dirty="0"/>
              <a:t>Analyze how SET</a:t>
            </a:r>
            <a:r>
              <a:rPr lang="en-US" sz="2400" b="1" i="1" dirty="0"/>
              <a:t>E</a:t>
            </a:r>
            <a:r>
              <a:rPr lang="en-US" sz="2400" b="1" dirty="0"/>
              <a:t>G indicators relate with adoption and impacts </a:t>
            </a:r>
          </a:p>
          <a:p>
            <a:pPr marL="457200" indent="-457200">
              <a:buFontTx/>
              <a:buAutoNum type="arabicPeriod"/>
            </a:pPr>
            <a:endParaRPr lang="en-US" sz="2400" dirty="0"/>
          </a:p>
          <a:p>
            <a:pPr marL="914400" lvl="1" indent="-457200">
              <a:buFont typeface="Arial" panose="020B0604020202020204" pitchFamily="34" charset="0"/>
              <a:buChar char="•"/>
            </a:pPr>
            <a:r>
              <a:rPr lang="en-US" sz="2200" dirty="0"/>
              <a:t>E.g., demographics, density</a:t>
            </a:r>
          </a:p>
          <a:p>
            <a:pPr marL="457200" lvl="0" indent="-457200">
              <a:buAutoNum type="arabicPeriod"/>
            </a:pPr>
            <a:endParaRPr lang="en-US" sz="2200" b="1" dirty="0"/>
          </a:p>
          <a:p>
            <a:pPr lvl="0"/>
            <a:endParaRPr lang="en-US" sz="2200" dirty="0"/>
          </a:p>
        </p:txBody>
      </p:sp>
      <p:sp>
        <p:nvSpPr>
          <p:cNvPr id="4" name="Title 3">
            <a:extLst>
              <a:ext uri="{FF2B5EF4-FFF2-40B4-BE49-F238E27FC236}">
                <a16:creationId xmlns:a16="http://schemas.microsoft.com/office/drawing/2014/main" id="{368E3B49-1A40-DD4B-9EDC-F7CF7EB9A355}"/>
              </a:ext>
            </a:extLst>
          </p:cNvPr>
          <p:cNvSpPr>
            <a:spLocks noGrp="1"/>
          </p:cNvSpPr>
          <p:nvPr>
            <p:ph type="title"/>
          </p:nvPr>
        </p:nvSpPr>
        <p:spPr>
          <a:xfrm>
            <a:off x="457200" y="0"/>
            <a:ext cx="8229600" cy="1143000"/>
          </a:xfrm>
        </p:spPr>
        <p:txBody>
          <a:bodyPr/>
          <a:lstStyle/>
          <a:p>
            <a:r>
              <a:rPr lang="en-US" b="1" dirty="0"/>
              <a:t>I. Objectives</a:t>
            </a:r>
          </a:p>
        </p:txBody>
      </p:sp>
      <p:pic>
        <p:nvPicPr>
          <p:cNvPr id="7170" name="Picture 2" descr="Image result for smart auto technology">
            <a:extLst>
              <a:ext uri="{FF2B5EF4-FFF2-40B4-BE49-F238E27FC236}">
                <a16:creationId xmlns:a16="http://schemas.microsoft.com/office/drawing/2014/main" id="{6A43530C-199D-FE4E-917F-33704C81A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657" y="2209800"/>
            <a:ext cx="360254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52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612C-BE1D-2E4E-99BB-030AE06010B4}"/>
              </a:ext>
            </a:extLst>
          </p:cNvPr>
          <p:cNvSpPr>
            <a:spLocks noGrp="1"/>
          </p:cNvSpPr>
          <p:nvPr>
            <p:ph type="title"/>
          </p:nvPr>
        </p:nvSpPr>
        <p:spPr>
          <a:xfrm>
            <a:off x="457200" y="152400"/>
            <a:ext cx="8229600" cy="1143000"/>
          </a:xfrm>
        </p:spPr>
        <p:txBody>
          <a:bodyPr/>
          <a:lstStyle/>
          <a:p>
            <a:pPr lvl="0"/>
            <a:r>
              <a:rPr lang="en-US" b="1" dirty="0"/>
              <a:t>II. Methods and data</a:t>
            </a:r>
            <a:endParaRPr lang="en-US" dirty="0"/>
          </a:p>
        </p:txBody>
      </p:sp>
      <p:pic>
        <p:nvPicPr>
          <p:cNvPr id="5122" name="Picture 2" descr="Related image">
            <a:extLst>
              <a:ext uri="{FF2B5EF4-FFF2-40B4-BE49-F238E27FC236}">
                <a16:creationId xmlns:a16="http://schemas.microsoft.com/office/drawing/2014/main" id="{3CEC8BF4-54B6-414F-A738-6403992A2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2837622"/>
            <a:ext cx="5346700" cy="4000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9D2823-8E7B-4547-9CB1-A45E469F60C3}"/>
              </a:ext>
            </a:extLst>
          </p:cNvPr>
          <p:cNvSpPr/>
          <p:nvPr/>
        </p:nvSpPr>
        <p:spPr>
          <a:xfrm>
            <a:off x="152400" y="1790884"/>
            <a:ext cx="5346700" cy="6894195"/>
          </a:xfrm>
          <a:prstGeom prst="rect">
            <a:avLst/>
          </a:prstGeom>
        </p:spPr>
        <p:txBody>
          <a:bodyPr wrap="square">
            <a:spAutoFit/>
          </a:bodyPr>
          <a:lstStyle/>
          <a:p>
            <a:pPr marL="514350" indent="-514350">
              <a:buAutoNum type="arabicPeriod"/>
            </a:pPr>
            <a:r>
              <a:rPr lang="en-US" sz="2600" dirty="0">
                <a:ea typeface="Calibri" panose="020F0502020204030204" pitchFamily="34" charset="0"/>
              </a:rPr>
              <a:t>Systemic literature review</a:t>
            </a:r>
          </a:p>
          <a:p>
            <a:pPr marL="514350" indent="-514350">
              <a:buAutoNum type="arabicPeriod"/>
            </a:pPr>
            <a:endParaRPr lang="en-US" sz="2600" dirty="0">
              <a:ea typeface="Calibri" panose="020F0502020204030204" pitchFamily="34" charset="0"/>
            </a:endParaRPr>
          </a:p>
          <a:p>
            <a:pPr marL="514350" indent="-514350">
              <a:buAutoNum type="arabicPeriod"/>
            </a:pPr>
            <a:r>
              <a:rPr lang="en-US" sz="2600" dirty="0">
                <a:ea typeface="Calibri" panose="020F0502020204030204" pitchFamily="34" charset="0"/>
              </a:rPr>
              <a:t>Data on (SET</a:t>
            </a:r>
            <a:r>
              <a:rPr lang="en-US" sz="2600" i="1" dirty="0">
                <a:ea typeface="Calibri" panose="020F0502020204030204" pitchFamily="34" charset="0"/>
              </a:rPr>
              <a:t>E</a:t>
            </a:r>
            <a:r>
              <a:rPr lang="en-US" sz="2600" dirty="0">
                <a:ea typeface="Calibri" panose="020F0502020204030204" pitchFamily="34" charset="0"/>
              </a:rPr>
              <a:t>G) indicators</a:t>
            </a:r>
          </a:p>
          <a:p>
            <a:pPr marL="514350" indent="-514350">
              <a:buAutoNum type="arabicPeriod"/>
            </a:pPr>
            <a:endParaRPr lang="en-US" sz="2600" dirty="0"/>
          </a:p>
          <a:p>
            <a:pPr marL="514350" indent="-514350">
              <a:buAutoNum type="arabicPeriod"/>
            </a:pPr>
            <a:r>
              <a:rPr lang="en-US" sz="2600" dirty="0"/>
              <a:t>Standard statistics </a:t>
            </a:r>
          </a:p>
          <a:p>
            <a:pPr marL="514350" indent="-514350">
              <a:buAutoNum type="arabicPeriod"/>
            </a:pPr>
            <a:endParaRPr lang="en-US" sz="2600" dirty="0"/>
          </a:p>
          <a:p>
            <a:pPr marL="514350" indent="-514350">
              <a:buAutoNum type="arabicPeriod"/>
            </a:pPr>
            <a:r>
              <a:rPr lang="en-US" sz="2600" dirty="0"/>
              <a:t>Cluster analysis</a:t>
            </a:r>
          </a:p>
          <a:p>
            <a:pPr marL="514350" indent="-514350">
              <a:buAutoNum type="arabicPeriod"/>
            </a:pPr>
            <a:endParaRPr lang="en-US" sz="2600" dirty="0"/>
          </a:p>
          <a:p>
            <a:pPr marL="514350" indent="-514350">
              <a:buAutoNum type="arabicPeriod"/>
            </a:pPr>
            <a:r>
              <a:rPr lang="en-US" sz="2600" dirty="0"/>
              <a:t>Correlations among</a:t>
            </a:r>
            <a:br>
              <a:rPr lang="en-US" sz="2600" dirty="0"/>
            </a:br>
            <a:r>
              <a:rPr lang="en-US" sz="2600" dirty="0"/>
              <a:t>population clusters </a:t>
            </a:r>
            <a:br>
              <a:rPr lang="en-US" sz="2600" dirty="0"/>
            </a:br>
            <a:r>
              <a:rPr lang="en-US" sz="2600" dirty="0"/>
              <a:t>(persona) &amp;</a:t>
            </a:r>
            <a:br>
              <a:rPr lang="en-US" sz="2600" dirty="0"/>
            </a:br>
            <a:r>
              <a:rPr lang="en-US" sz="2600" dirty="0"/>
              <a:t>settlement type</a:t>
            </a:r>
          </a:p>
          <a:p>
            <a:pPr marL="514350" indent="-514350">
              <a:buAutoNum type="arabicPeriod"/>
            </a:pPr>
            <a:endParaRPr lang="en-US" sz="2600" dirty="0"/>
          </a:p>
          <a:p>
            <a:pPr marL="514350" indent="-514350">
              <a:buAutoNum type="arabicPeriod"/>
            </a:pPr>
            <a:endParaRPr lang="en-US" sz="2600" dirty="0"/>
          </a:p>
          <a:p>
            <a:pPr marL="514350" indent="-514350">
              <a:buAutoNum type="arabicPeriod"/>
            </a:pPr>
            <a:endParaRPr lang="en-US" sz="2600" dirty="0"/>
          </a:p>
          <a:p>
            <a:pPr marL="514350" indent="-514350">
              <a:buAutoNum type="arabicPeriod"/>
            </a:pPr>
            <a:endParaRPr lang="en-US" sz="2600" dirty="0"/>
          </a:p>
          <a:p>
            <a:r>
              <a:rPr lang="en-US" sz="2600" dirty="0"/>
              <a:t> </a:t>
            </a:r>
          </a:p>
        </p:txBody>
      </p:sp>
      <p:pic>
        <p:nvPicPr>
          <p:cNvPr id="7" name="Picture 4">
            <a:extLst>
              <a:ext uri="{FF2B5EF4-FFF2-40B4-BE49-F238E27FC236}">
                <a16:creationId xmlns:a16="http://schemas.microsoft.com/office/drawing/2014/main" id="{3BDC2087-2E32-6649-8079-C156CBA2A97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3589" y="-11043"/>
            <a:ext cx="1981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137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E7115-87AD-4956-8F29-520E22E94A17}"/>
              </a:ext>
            </a:extLst>
          </p:cNvPr>
          <p:cNvSpPr>
            <a:spLocks noGrp="1"/>
          </p:cNvSpPr>
          <p:nvPr>
            <p:ph type="title"/>
          </p:nvPr>
        </p:nvSpPr>
        <p:spPr/>
        <p:txBody>
          <a:bodyPr/>
          <a:lstStyle/>
          <a:p>
            <a:r>
              <a:rPr lang="en-US" sz="3200" b="1" dirty="0"/>
              <a:t>Data</a:t>
            </a:r>
            <a:br>
              <a:rPr lang="en-US" sz="3200" b="1" dirty="0"/>
            </a:br>
            <a:r>
              <a:rPr lang="en-US" sz="3200" b="1" dirty="0"/>
              <a:t>SMART -&gt; Cities LEAP -&gt; Robust Multi-Layer Typology Resource</a:t>
            </a:r>
          </a:p>
        </p:txBody>
      </p:sp>
      <p:pic>
        <p:nvPicPr>
          <p:cNvPr id="6" name="Picture 5">
            <a:extLst>
              <a:ext uri="{FF2B5EF4-FFF2-40B4-BE49-F238E27FC236}">
                <a16:creationId xmlns:a16="http://schemas.microsoft.com/office/drawing/2014/main" id="{64F0B25E-BF14-B645-9BC2-8DE684994E4A}"/>
              </a:ext>
            </a:extLst>
          </p:cNvPr>
          <p:cNvPicPr>
            <a:picLocks noChangeAspect="1"/>
          </p:cNvPicPr>
          <p:nvPr/>
        </p:nvPicPr>
        <p:blipFill>
          <a:blip r:embed="rId3"/>
          <a:stretch>
            <a:fillRect/>
          </a:stretch>
        </p:blipFill>
        <p:spPr>
          <a:xfrm>
            <a:off x="0" y="1828800"/>
            <a:ext cx="9144000" cy="3558681"/>
          </a:xfrm>
          <a:prstGeom prst="rect">
            <a:avLst/>
          </a:prstGeom>
        </p:spPr>
      </p:pic>
      <p:pic>
        <p:nvPicPr>
          <p:cNvPr id="5" name="Picture 4">
            <a:extLst>
              <a:ext uri="{FF2B5EF4-FFF2-40B4-BE49-F238E27FC236}">
                <a16:creationId xmlns:a16="http://schemas.microsoft.com/office/drawing/2014/main" id="{58E0892A-B01D-4F30-9092-37067A1E00CA}"/>
              </a:ext>
            </a:extLst>
          </p:cNvPr>
          <p:cNvPicPr>
            <a:picLocks noChangeAspect="1"/>
          </p:cNvPicPr>
          <p:nvPr/>
        </p:nvPicPr>
        <p:blipFill>
          <a:blip r:embed="rId4"/>
          <a:stretch>
            <a:fillRect/>
          </a:stretch>
        </p:blipFill>
        <p:spPr>
          <a:xfrm>
            <a:off x="5867400" y="4850130"/>
            <a:ext cx="3276600" cy="2007870"/>
          </a:xfrm>
          <a:prstGeom prst="rect">
            <a:avLst/>
          </a:prstGeom>
          <a:ln>
            <a:solidFill>
              <a:schemeClr val="accent1"/>
            </a:solidFill>
          </a:ln>
        </p:spPr>
      </p:pic>
      <p:pic>
        <p:nvPicPr>
          <p:cNvPr id="8" name="Picture 4">
            <a:extLst>
              <a:ext uri="{FF2B5EF4-FFF2-40B4-BE49-F238E27FC236}">
                <a16:creationId xmlns:a16="http://schemas.microsoft.com/office/drawing/2014/main" id="{C0608D66-D79F-D545-BC6B-2A4FF087C40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3589" y="-11043"/>
            <a:ext cx="1981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49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a:extLst>
              <a:ext uri="{FF2B5EF4-FFF2-40B4-BE49-F238E27FC236}">
                <a16:creationId xmlns:a16="http://schemas.microsoft.com/office/drawing/2014/main" id="{88AC2FCD-5C64-C448-AE3C-19C363579E12}"/>
              </a:ext>
            </a:extLst>
          </p:cNvPr>
          <p:cNvGraphicFramePr>
            <a:graphicFrameLocks noChangeAspect="1"/>
          </p:cNvGraphicFramePr>
          <p:nvPr>
            <p:extLst>
              <p:ext uri="{D42A27DB-BD31-4B8C-83A1-F6EECF244321}">
                <p14:modId xmlns:p14="http://schemas.microsoft.com/office/powerpoint/2010/main" val="3447438762"/>
              </p:ext>
            </p:extLst>
          </p:nvPr>
        </p:nvGraphicFramePr>
        <p:xfrm>
          <a:off x="58707" y="2286000"/>
          <a:ext cx="9019517" cy="2337399"/>
        </p:xfrm>
        <a:graphic>
          <a:graphicData uri="http://schemas.openxmlformats.org/presentationml/2006/ole">
            <mc:AlternateContent xmlns:mc="http://schemas.openxmlformats.org/markup-compatibility/2006">
              <mc:Choice xmlns:v="urn:schemas-microsoft-com:vml" Requires="v">
                <p:oleObj spid="_x0000_s1089" name="Worksheet" r:id="rId4" imgW="10388600" imgH="2692400" progId="Excel.Sheet.8">
                  <p:embed/>
                </p:oleObj>
              </mc:Choice>
              <mc:Fallback>
                <p:oleObj name="Worksheet" r:id="rId4" imgW="10388600" imgH="2692400" progId="Excel.Sheet.8">
                  <p:embed/>
                  <p:pic>
                    <p:nvPicPr>
                      <p:cNvPr id="0" name=""/>
                      <p:cNvPicPr/>
                      <p:nvPr/>
                    </p:nvPicPr>
                    <p:blipFill>
                      <a:blip r:embed="rId5"/>
                      <a:stretch>
                        <a:fillRect/>
                      </a:stretch>
                    </p:blipFill>
                    <p:spPr>
                      <a:xfrm>
                        <a:off x="58707" y="2286000"/>
                        <a:ext cx="9019517" cy="2337399"/>
                      </a:xfrm>
                      <a:prstGeom prst="rect">
                        <a:avLst/>
                      </a:prstGeom>
                    </p:spPr>
                  </p:pic>
                </p:oleObj>
              </mc:Fallback>
            </mc:AlternateContent>
          </a:graphicData>
        </a:graphic>
      </p:graphicFrame>
      <p:sp>
        <p:nvSpPr>
          <p:cNvPr id="41" name="Rectangle 40">
            <a:extLst>
              <a:ext uri="{FF2B5EF4-FFF2-40B4-BE49-F238E27FC236}">
                <a16:creationId xmlns:a16="http://schemas.microsoft.com/office/drawing/2014/main" id="{DE208973-0289-A942-A0E9-9E2EF48A6DFB}"/>
              </a:ext>
            </a:extLst>
          </p:cNvPr>
          <p:cNvSpPr/>
          <p:nvPr/>
        </p:nvSpPr>
        <p:spPr>
          <a:xfrm>
            <a:off x="12700" y="6186269"/>
            <a:ext cx="9065524" cy="646331"/>
          </a:xfrm>
          <a:prstGeom prst="rect">
            <a:avLst/>
          </a:prstGeom>
        </p:spPr>
        <p:txBody>
          <a:bodyPr wrap="square">
            <a:spAutoFit/>
          </a:bodyPr>
          <a:lstStyle/>
          <a:p>
            <a:pPr>
              <a:spcBef>
                <a:spcPct val="50000"/>
              </a:spcBef>
            </a:pPr>
            <a:r>
              <a:rPr lang="en-US" dirty="0"/>
              <a:t>Source: Romero </a:t>
            </a:r>
            <a:r>
              <a:rPr lang="en-US" dirty="0" err="1"/>
              <a:t>Lankao</a:t>
            </a:r>
            <a:r>
              <a:rPr lang="en-US" dirty="0"/>
              <a:t>, </a:t>
            </a:r>
            <a:r>
              <a:rPr lang="en-US" dirty="0" err="1"/>
              <a:t>Tribbia</a:t>
            </a:r>
            <a:r>
              <a:rPr lang="en-US" dirty="0"/>
              <a:t> and </a:t>
            </a:r>
            <a:r>
              <a:rPr lang="en-US" dirty="0" err="1"/>
              <a:t>Nychka</a:t>
            </a:r>
            <a:r>
              <a:rPr lang="en-US" dirty="0"/>
              <a:t> (2009). O</a:t>
            </a:r>
            <a:r>
              <a:rPr lang="en-US" dirty="0">
                <a:solidFill>
                  <a:srgbClr val="231F20"/>
                </a:solidFill>
                <a:ea typeface="Times New Roman" panose="02020603050405020304" pitchFamily="18" charset="0"/>
              </a:rPr>
              <a:t>rdinary-least-squares (OLS) regression</a:t>
            </a:r>
            <a:r>
              <a:rPr lang="en-US" dirty="0"/>
              <a:t> estimating elasticity of each independent variable.</a:t>
            </a:r>
          </a:p>
        </p:txBody>
      </p:sp>
      <p:sp>
        <p:nvSpPr>
          <p:cNvPr id="42" name="Rectangle 41">
            <a:extLst>
              <a:ext uri="{FF2B5EF4-FFF2-40B4-BE49-F238E27FC236}">
                <a16:creationId xmlns:a16="http://schemas.microsoft.com/office/drawing/2014/main" id="{E3130DAF-6A00-5843-9DA9-C2AE6460400B}"/>
              </a:ext>
            </a:extLst>
          </p:cNvPr>
          <p:cNvSpPr/>
          <p:nvPr/>
        </p:nvSpPr>
        <p:spPr>
          <a:xfrm>
            <a:off x="783016" y="561973"/>
            <a:ext cx="7390262" cy="1692771"/>
          </a:xfrm>
          <a:prstGeom prst="rect">
            <a:avLst/>
          </a:prstGeom>
        </p:spPr>
        <p:txBody>
          <a:bodyPr wrap="square">
            <a:spAutoFit/>
          </a:bodyPr>
          <a:lstStyle/>
          <a:p>
            <a:pPr algn="ctr"/>
            <a:r>
              <a:rPr lang="en-US" sz="2600" b="1" dirty="0"/>
              <a:t>Why SET</a:t>
            </a:r>
            <a:r>
              <a:rPr lang="en-US" sz="2600" b="1" i="1" dirty="0"/>
              <a:t>E</a:t>
            </a:r>
            <a:r>
              <a:rPr lang="en-US" sz="2600" b="1" dirty="0"/>
              <a:t>G indicators?</a:t>
            </a:r>
            <a:br>
              <a:rPr lang="en-US" sz="2600" b="1" dirty="0"/>
            </a:br>
            <a:r>
              <a:rPr lang="en-US" sz="2600" dirty="0"/>
              <a:t>Example of Prior Work: OLS Coefficients Variables Predicting Total Transportation Energy Use at the City-Level for  84 global cities </a:t>
            </a:r>
          </a:p>
        </p:txBody>
      </p:sp>
      <p:sp>
        <p:nvSpPr>
          <p:cNvPr id="43" name="Rectangle 42">
            <a:extLst>
              <a:ext uri="{FF2B5EF4-FFF2-40B4-BE49-F238E27FC236}">
                <a16:creationId xmlns:a16="http://schemas.microsoft.com/office/drawing/2014/main" id="{79460A00-2B03-394E-ABE6-C08DE3BF1968}"/>
              </a:ext>
            </a:extLst>
          </p:cNvPr>
          <p:cNvSpPr/>
          <p:nvPr/>
        </p:nvSpPr>
        <p:spPr>
          <a:xfrm>
            <a:off x="228600" y="4623400"/>
            <a:ext cx="2919415" cy="307777"/>
          </a:xfrm>
          <a:prstGeom prst="rect">
            <a:avLst/>
          </a:prstGeom>
        </p:spPr>
        <p:txBody>
          <a:bodyPr wrap="square">
            <a:spAutoFit/>
          </a:bodyPr>
          <a:lstStyle/>
          <a:p>
            <a:r>
              <a:rPr lang="en-US" sz="1400" dirty="0"/>
              <a:t> *p&lt;.05   **p&lt;.01   ***p&lt;.001</a:t>
            </a:r>
          </a:p>
        </p:txBody>
      </p:sp>
      <p:pic>
        <p:nvPicPr>
          <p:cNvPr id="6" name="Picture 4">
            <a:extLst>
              <a:ext uri="{FF2B5EF4-FFF2-40B4-BE49-F238E27FC236}">
                <a16:creationId xmlns:a16="http://schemas.microsoft.com/office/drawing/2014/main" id="{E45F247C-66DF-9C45-A2F6-A522B128172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3589" y="-11043"/>
            <a:ext cx="1981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07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60290"/>
            <a:ext cx="9144000" cy="1442425"/>
          </a:xfrm>
        </p:spPr>
        <p:txBody>
          <a:bodyPr/>
          <a:lstStyle/>
          <a:p>
            <a:r>
              <a:rPr lang="en-US" sz="3600" dirty="0">
                <a:solidFill>
                  <a:srgbClr val="002060"/>
                </a:solidFill>
              </a:rPr>
              <a:t>SET</a:t>
            </a:r>
            <a:r>
              <a:rPr lang="en-US" sz="3600" i="1" dirty="0">
                <a:solidFill>
                  <a:srgbClr val="002060"/>
                </a:solidFill>
              </a:rPr>
              <a:t>E</a:t>
            </a:r>
            <a:r>
              <a:rPr lang="en-US" sz="3600" dirty="0">
                <a:solidFill>
                  <a:srgbClr val="002060"/>
                </a:solidFill>
              </a:rPr>
              <a:t>G interacting predictors of transportation energy use in cities</a:t>
            </a:r>
            <a:endParaRPr lang="en-US" sz="3400" dirty="0">
              <a:solidFill>
                <a:srgbClr val="002060"/>
              </a:solidFill>
              <a:latin typeface="+mn-lt"/>
            </a:endParaRPr>
          </a:p>
        </p:txBody>
      </p:sp>
      <p:grpSp>
        <p:nvGrpSpPr>
          <p:cNvPr id="4" name="Group 17"/>
          <p:cNvGrpSpPr>
            <a:grpSpLocks noGrp="1"/>
          </p:cNvGrpSpPr>
          <p:nvPr/>
        </p:nvGrpSpPr>
        <p:grpSpPr bwMode="auto">
          <a:xfrm>
            <a:off x="129206" y="1981200"/>
            <a:ext cx="4430094" cy="3830408"/>
            <a:chOff x="96" y="912"/>
            <a:chExt cx="3049" cy="2440"/>
          </a:xfrm>
        </p:grpSpPr>
        <p:sp>
          <p:nvSpPr>
            <p:cNvPr id="5" name="TextBox 8"/>
            <p:cNvSpPr txBox="1">
              <a:spLocks noChangeArrowheads="1"/>
            </p:cNvSpPr>
            <p:nvPr/>
          </p:nvSpPr>
          <p:spPr bwMode="auto">
            <a:xfrm>
              <a:off x="2089" y="1834"/>
              <a:ext cx="1056" cy="231"/>
            </a:xfrm>
            <a:prstGeom prst="rect">
              <a:avLst/>
            </a:prstGeom>
            <a:noFill/>
            <a:ln w="9525">
              <a:noFill/>
              <a:miter lim="800000"/>
              <a:headEnd/>
              <a:tailEnd/>
            </a:ln>
          </p:spPr>
          <p:txBody>
            <a:bodyPr>
              <a:spAutoFit/>
            </a:bodyPr>
            <a:lstStyle/>
            <a:p>
              <a:r>
                <a:rPr lang="en-US" b="1" dirty="0">
                  <a:solidFill>
                    <a:srgbClr val="004E9C"/>
                  </a:solidFill>
                  <a:latin typeface="Constantia" pitchFamily="18" charset="0"/>
                </a:rPr>
                <a:t>Poly-centric</a:t>
              </a:r>
            </a:p>
          </p:txBody>
        </p:sp>
        <p:grpSp>
          <p:nvGrpSpPr>
            <p:cNvPr id="6" name="Group 16"/>
            <p:cNvGrpSpPr>
              <a:grpSpLocks/>
            </p:cNvGrpSpPr>
            <p:nvPr/>
          </p:nvGrpSpPr>
          <p:grpSpPr bwMode="auto">
            <a:xfrm>
              <a:off x="96" y="912"/>
              <a:ext cx="2832" cy="2440"/>
              <a:chOff x="96" y="912"/>
              <a:chExt cx="2832" cy="2440"/>
            </a:xfrm>
          </p:grpSpPr>
          <p:grpSp>
            <p:nvGrpSpPr>
              <p:cNvPr id="7" name="Group 14"/>
              <p:cNvGrpSpPr>
                <a:grpSpLocks/>
              </p:cNvGrpSpPr>
              <p:nvPr/>
            </p:nvGrpSpPr>
            <p:grpSpPr bwMode="auto">
              <a:xfrm>
                <a:off x="96" y="912"/>
                <a:ext cx="2544" cy="1390"/>
                <a:chOff x="96" y="912"/>
                <a:chExt cx="2544" cy="1390"/>
              </a:xfrm>
            </p:grpSpPr>
            <p:pic>
              <p:nvPicPr>
                <p:cNvPr id="11" name="Picture 6"/>
                <p:cNvPicPr>
                  <a:picLocks noChangeAspect="1" noChangeArrowheads="1"/>
                </p:cNvPicPr>
                <p:nvPr/>
              </p:nvPicPr>
              <p:blipFill>
                <a:blip r:embed="rId3" cstate="print"/>
                <a:srcRect/>
                <a:stretch>
                  <a:fillRect/>
                </a:stretch>
              </p:blipFill>
              <p:spPr bwMode="auto">
                <a:xfrm>
                  <a:off x="96" y="912"/>
                  <a:ext cx="1488" cy="1390"/>
                </a:xfrm>
                <a:prstGeom prst="rect">
                  <a:avLst/>
                </a:prstGeom>
                <a:noFill/>
                <a:ln w="9525">
                  <a:noFill/>
                  <a:miter lim="800000"/>
                  <a:headEnd/>
                  <a:tailEnd/>
                </a:ln>
              </p:spPr>
            </p:pic>
            <p:sp>
              <p:nvSpPr>
                <p:cNvPr id="12" name="TextBox 7"/>
                <p:cNvSpPr txBox="1">
                  <a:spLocks noChangeArrowheads="1"/>
                </p:cNvSpPr>
                <p:nvPr/>
              </p:nvSpPr>
              <p:spPr bwMode="auto">
                <a:xfrm>
                  <a:off x="1584" y="960"/>
                  <a:ext cx="1056" cy="233"/>
                </a:xfrm>
                <a:prstGeom prst="rect">
                  <a:avLst/>
                </a:prstGeom>
                <a:noFill/>
                <a:ln w="9525">
                  <a:noFill/>
                  <a:miter lim="800000"/>
                  <a:headEnd/>
                  <a:tailEnd/>
                </a:ln>
              </p:spPr>
              <p:txBody>
                <a:bodyPr>
                  <a:spAutoFit/>
                </a:bodyPr>
                <a:lstStyle/>
                <a:p>
                  <a:r>
                    <a:rPr lang="en-US" b="1" dirty="0">
                      <a:solidFill>
                        <a:srgbClr val="004E9C"/>
                      </a:solidFill>
                      <a:latin typeface="Constantia" pitchFamily="18" charset="0"/>
                    </a:rPr>
                    <a:t>Mono-centric</a:t>
                  </a:r>
                </a:p>
              </p:txBody>
            </p:sp>
          </p:grpSp>
          <p:grpSp>
            <p:nvGrpSpPr>
              <p:cNvPr id="8" name="Group 15"/>
              <p:cNvGrpSpPr>
                <a:grpSpLocks/>
              </p:cNvGrpSpPr>
              <p:nvPr/>
            </p:nvGrpSpPr>
            <p:grpSpPr bwMode="auto">
              <a:xfrm>
                <a:off x="1407" y="1872"/>
                <a:ext cx="1521" cy="1480"/>
                <a:chOff x="1407" y="1872"/>
                <a:chExt cx="1521" cy="1480"/>
              </a:xfrm>
            </p:grpSpPr>
            <p:sp>
              <p:nvSpPr>
                <p:cNvPr id="9" name="AutoShape 11"/>
                <p:cNvSpPr>
                  <a:spLocks noChangeAspect="1" noChangeArrowheads="1" noTextEdit="1"/>
                </p:cNvSpPr>
                <p:nvPr/>
              </p:nvSpPr>
              <p:spPr bwMode="auto">
                <a:xfrm>
                  <a:off x="1488" y="1872"/>
                  <a:ext cx="1440" cy="1271"/>
                </a:xfrm>
                <a:prstGeom prst="rect">
                  <a:avLst/>
                </a:prstGeom>
                <a:noFill/>
                <a:ln w="9525">
                  <a:noFill/>
                  <a:miter lim="800000"/>
                  <a:headEnd/>
                  <a:tailEnd/>
                </a:ln>
              </p:spPr>
              <p:txBody>
                <a:bodyPr/>
                <a:lstStyle/>
                <a:p>
                  <a:endParaRPr lang="en-US" dirty="0"/>
                </a:p>
              </p:txBody>
            </p:sp>
            <p:pic>
              <p:nvPicPr>
                <p:cNvPr id="10" name="Picture 13"/>
                <p:cNvPicPr>
                  <a:picLocks noChangeAspect="1" noChangeArrowheads="1"/>
                </p:cNvPicPr>
                <p:nvPr/>
              </p:nvPicPr>
              <p:blipFill>
                <a:blip r:embed="rId4" cstate="print"/>
                <a:srcRect/>
                <a:stretch>
                  <a:fillRect/>
                </a:stretch>
              </p:blipFill>
              <p:spPr bwMode="auto">
                <a:xfrm>
                  <a:off x="1407" y="2077"/>
                  <a:ext cx="1444" cy="1275"/>
                </a:xfrm>
                <a:prstGeom prst="rect">
                  <a:avLst/>
                </a:prstGeom>
                <a:noFill/>
                <a:ln w="9525">
                  <a:noFill/>
                  <a:miter lim="800000"/>
                  <a:headEnd/>
                  <a:tailEnd/>
                </a:ln>
              </p:spPr>
            </p:pic>
          </p:grpSp>
        </p:grpSp>
      </p:grpSp>
      <p:sp>
        <p:nvSpPr>
          <p:cNvPr id="13" name="Rectangle 12"/>
          <p:cNvSpPr/>
          <p:nvPr/>
        </p:nvSpPr>
        <p:spPr>
          <a:xfrm>
            <a:off x="4440197" y="1558849"/>
            <a:ext cx="5334000" cy="3573286"/>
          </a:xfrm>
          <a:prstGeom prst="rect">
            <a:avLst/>
          </a:prstGeom>
        </p:spPr>
        <p:txBody>
          <a:bodyPr wrap="square">
            <a:spAutoFit/>
          </a:bodyPr>
          <a:lstStyle/>
          <a:p>
            <a:pPr marL="800100" lvl="1" indent="-342900">
              <a:lnSpc>
                <a:spcPct val="90000"/>
              </a:lnSpc>
              <a:spcBef>
                <a:spcPts val="3000"/>
              </a:spcBef>
              <a:buFont typeface="Wingdings" pitchFamily="2" charset="2"/>
              <a:buChar char="§"/>
            </a:pPr>
            <a:r>
              <a:rPr lang="en-US" sz="2400" dirty="0">
                <a:solidFill>
                  <a:schemeClr val="tx2"/>
                </a:solidFill>
              </a:rPr>
              <a:t>Transportation mode share</a:t>
            </a:r>
          </a:p>
          <a:p>
            <a:pPr lvl="1">
              <a:lnSpc>
                <a:spcPct val="90000"/>
              </a:lnSpc>
              <a:spcBef>
                <a:spcPts val="3000"/>
              </a:spcBef>
            </a:pPr>
            <a:r>
              <a:rPr lang="en-US" altLang="en-US" sz="2400" dirty="0">
                <a:solidFill>
                  <a:schemeClr val="tx2"/>
                </a:solidFill>
              </a:rPr>
              <a:t>1% increase in public transport </a:t>
            </a:r>
            <a:r>
              <a:rPr lang="en-US" altLang="en-US" sz="2400" dirty="0">
                <a:solidFill>
                  <a:schemeClr val="tx2"/>
                </a:solidFill>
                <a:cs typeface="Arial" panose="020B0604020202020204" pitchFamily="34" charset="0"/>
              </a:rPr>
              <a:t>results  in</a:t>
            </a:r>
            <a:r>
              <a:rPr lang="en-US" altLang="en-US" sz="2400" dirty="0">
                <a:solidFill>
                  <a:schemeClr val="tx2"/>
                </a:solidFill>
              </a:rPr>
              <a:t> 0.15% decrease in </a:t>
            </a:r>
            <a:br>
              <a:rPr lang="en-US" altLang="en-US" sz="2400" dirty="0">
                <a:solidFill>
                  <a:schemeClr val="tx2"/>
                </a:solidFill>
              </a:rPr>
            </a:br>
            <a:r>
              <a:rPr lang="en-US" altLang="en-US" sz="2400" dirty="0">
                <a:solidFill>
                  <a:schemeClr val="tx2"/>
                </a:solidFill>
              </a:rPr>
              <a:t>energy use </a:t>
            </a:r>
            <a:endParaRPr lang="en-US" sz="2400" dirty="0">
              <a:solidFill>
                <a:schemeClr val="tx2"/>
              </a:solidFill>
            </a:endParaRPr>
          </a:p>
          <a:p>
            <a:pPr marL="800100" lvl="1" indent="-342900">
              <a:lnSpc>
                <a:spcPct val="90000"/>
              </a:lnSpc>
              <a:spcBef>
                <a:spcPts val="3000"/>
              </a:spcBef>
              <a:buFont typeface="Wingdings" pitchFamily="2" charset="2"/>
              <a:buChar char="§"/>
            </a:pPr>
            <a:r>
              <a:rPr lang="en-US" sz="2400" dirty="0">
                <a:solidFill>
                  <a:schemeClr val="tx2"/>
                </a:solidFill>
              </a:rPr>
              <a:t>Settlement type</a:t>
            </a:r>
          </a:p>
          <a:p>
            <a:pPr lvl="1">
              <a:lnSpc>
                <a:spcPct val="90000"/>
              </a:lnSpc>
              <a:spcBef>
                <a:spcPts val="3000"/>
              </a:spcBef>
            </a:pPr>
            <a:r>
              <a:rPr lang="en-US" sz="2400" dirty="0">
                <a:solidFill>
                  <a:schemeClr val="tx2"/>
                </a:solidFill>
              </a:rPr>
              <a:t>1% increase in density results in </a:t>
            </a:r>
            <a:br>
              <a:rPr lang="en-US" sz="2400" dirty="0">
                <a:solidFill>
                  <a:schemeClr val="tx2"/>
                </a:solidFill>
              </a:rPr>
            </a:br>
            <a:r>
              <a:rPr lang="en-US" sz="2400" dirty="0">
                <a:solidFill>
                  <a:schemeClr val="tx2"/>
                </a:solidFill>
              </a:rPr>
              <a:t>a 1.25% decrease in energy use </a:t>
            </a:r>
          </a:p>
        </p:txBody>
      </p:sp>
      <p:sp>
        <p:nvSpPr>
          <p:cNvPr id="15" name="Rectangle 14"/>
          <p:cNvSpPr/>
          <p:nvPr/>
        </p:nvSpPr>
        <p:spPr>
          <a:xfrm>
            <a:off x="0" y="5779992"/>
            <a:ext cx="9144000" cy="769441"/>
          </a:xfrm>
          <a:prstGeom prst="rect">
            <a:avLst/>
          </a:prstGeom>
        </p:spPr>
        <p:txBody>
          <a:bodyPr wrap="square">
            <a:spAutoFit/>
          </a:bodyPr>
          <a:lstStyle/>
          <a:p>
            <a:pPr>
              <a:spcBef>
                <a:spcPct val="50000"/>
              </a:spcBef>
            </a:pPr>
            <a:r>
              <a:rPr lang="en-US" sz="1400" dirty="0">
                <a:solidFill>
                  <a:srgbClr val="002060"/>
                </a:solidFill>
                <a:latin typeface="Calibri" pitchFamily="34" charset="0"/>
              </a:rPr>
              <a:t>Source: Romero Lankao, </a:t>
            </a:r>
            <a:r>
              <a:rPr lang="en-US" sz="1400" dirty="0" err="1">
                <a:solidFill>
                  <a:srgbClr val="002060"/>
                </a:solidFill>
                <a:latin typeface="Calibri" pitchFamily="34" charset="0"/>
              </a:rPr>
              <a:t>Tribbia</a:t>
            </a:r>
            <a:r>
              <a:rPr lang="en-US" sz="1400" dirty="0">
                <a:solidFill>
                  <a:srgbClr val="002060"/>
                </a:solidFill>
                <a:latin typeface="Calibri" pitchFamily="34" charset="0"/>
              </a:rPr>
              <a:t> </a:t>
            </a:r>
            <a:r>
              <a:rPr lang="en-US" sz="1400" dirty="0" err="1">
                <a:solidFill>
                  <a:srgbClr val="002060"/>
                </a:solidFill>
                <a:latin typeface="Calibri" pitchFamily="34" charset="0"/>
              </a:rPr>
              <a:t>Nychka</a:t>
            </a:r>
            <a:r>
              <a:rPr lang="en-US" sz="1400" dirty="0">
                <a:solidFill>
                  <a:srgbClr val="002060"/>
                </a:solidFill>
                <a:latin typeface="Calibri" pitchFamily="34" charset="0"/>
              </a:rPr>
              <a:t> (2009). Database covering 84 cities, regression estimating elasticity of each driver</a:t>
            </a:r>
          </a:p>
          <a:p>
            <a:pPr>
              <a:spcBef>
                <a:spcPct val="50000"/>
              </a:spcBef>
            </a:pPr>
            <a:r>
              <a:rPr lang="en-US" sz="1200" b="1" dirty="0">
                <a:solidFill>
                  <a:srgbClr val="000099"/>
                </a:solidFill>
                <a:latin typeface="Calibri" pitchFamily="34" charset="0"/>
              </a:rPr>
              <a:t> </a:t>
            </a:r>
            <a:br>
              <a:rPr lang="en-US" sz="1200" b="1" dirty="0">
                <a:solidFill>
                  <a:srgbClr val="000099"/>
                </a:solidFill>
                <a:latin typeface="Calibri" pitchFamily="34" charset="0"/>
              </a:rPr>
            </a:br>
            <a:endParaRPr lang="en-US" sz="1200" b="1" dirty="0">
              <a:solidFill>
                <a:srgbClr val="000099"/>
              </a:solidFill>
              <a:latin typeface="Calibri" pitchFamily="34" charset="0"/>
            </a:endParaRPr>
          </a:p>
        </p:txBody>
      </p:sp>
      <p:pic>
        <p:nvPicPr>
          <p:cNvPr id="14" name="Picture 4">
            <a:extLst>
              <a:ext uri="{FF2B5EF4-FFF2-40B4-BE49-F238E27FC236}">
                <a16:creationId xmlns:a16="http://schemas.microsoft.com/office/drawing/2014/main" id="{47901092-B287-E348-BB2F-669DFF3FF86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00" y="6183769"/>
            <a:ext cx="1981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7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 calcmode="lin" valueType="num">
                                      <p:cBhvr additive="base">
                                        <p:cTn id="2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F2B7E3-5017-D849-8511-C9A372D3929D}"/>
              </a:ext>
            </a:extLst>
          </p:cNvPr>
          <p:cNvSpPr>
            <a:spLocks noGrp="1"/>
          </p:cNvSpPr>
          <p:nvPr>
            <p:ph type="title"/>
          </p:nvPr>
        </p:nvSpPr>
        <p:spPr>
          <a:xfrm>
            <a:off x="457200" y="-113385"/>
            <a:ext cx="8229600" cy="1143000"/>
          </a:xfrm>
        </p:spPr>
        <p:txBody>
          <a:bodyPr/>
          <a:lstStyle/>
          <a:p>
            <a:r>
              <a:rPr lang="en-US" dirty="0"/>
              <a:t>IV. Testing Statistics in CO</a:t>
            </a:r>
          </a:p>
        </p:txBody>
      </p:sp>
      <p:sp>
        <p:nvSpPr>
          <p:cNvPr id="5" name="Rectangle 4">
            <a:extLst>
              <a:ext uri="{FF2B5EF4-FFF2-40B4-BE49-F238E27FC236}">
                <a16:creationId xmlns:a16="http://schemas.microsoft.com/office/drawing/2014/main" id="{E92F5B17-4F0F-3046-8733-4A7FCA9C2983}"/>
              </a:ext>
            </a:extLst>
          </p:cNvPr>
          <p:cNvSpPr/>
          <p:nvPr/>
        </p:nvSpPr>
        <p:spPr>
          <a:xfrm>
            <a:off x="165653" y="1194047"/>
            <a:ext cx="3886200" cy="4031873"/>
          </a:xfrm>
          <a:prstGeom prst="rect">
            <a:avLst/>
          </a:prstGeom>
        </p:spPr>
        <p:txBody>
          <a:bodyPr wrap="square">
            <a:spAutoFit/>
          </a:bodyPr>
          <a:lstStyle/>
          <a:p>
            <a:r>
              <a:rPr lang="en-US" sz="3200" dirty="0"/>
              <a:t>PCs to select 2 age variables </a:t>
            </a:r>
          </a:p>
          <a:p>
            <a:endParaRPr lang="en-US" sz="3200" dirty="0"/>
          </a:p>
          <a:p>
            <a:r>
              <a:rPr lang="en-US" sz="3200" dirty="0"/>
              <a:t>Clusters on 7 variables</a:t>
            </a:r>
          </a:p>
          <a:p>
            <a:endParaRPr lang="en-US" sz="3200" dirty="0"/>
          </a:p>
          <a:p>
            <a:r>
              <a:rPr lang="en-US" sz="3200" dirty="0"/>
              <a:t>K Means clustering: clusters on centered and scaled variables</a:t>
            </a:r>
            <a:endParaRPr lang="en-US" sz="2400" dirty="0"/>
          </a:p>
        </p:txBody>
      </p:sp>
      <p:pic>
        <p:nvPicPr>
          <p:cNvPr id="7" name="Picture 6">
            <a:extLst>
              <a:ext uri="{FF2B5EF4-FFF2-40B4-BE49-F238E27FC236}">
                <a16:creationId xmlns:a16="http://schemas.microsoft.com/office/drawing/2014/main" id="{5AE990DE-ED1C-AC40-90B3-6EC5FF359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853" y="1432185"/>
            <a:ext cx="5486400" cy="4572000"/>
          </a:xfrm>
          <a:prstGeom prst="rect">
            <a:avLst/>
          </a:prstGeom>
        </p:spPr>
      </p:pic>
      <p:sp>
        <p:nvSpPr>
          <p:cNvPr id="8" name="Rectangle 7">
            <a:extLst>
              <a:ext uri="{FF2B5EF4-FFF2-40B4-BE49-F238E27FC236}">
                <a16:creationId xmlns:a16="http://schemas.microsoft.com/office/drawing/2014/main" id="{14A6877C-7078-FB4E-B6CF-AD18398676DC}"/>
              </a:ext>
            </a:extLst>
          </p:cNvPr>
          <p:cNvSpPr/>
          <p:nvPr/>
        </p:nvSpPr>
        <p:spPr>
          <a:xfrm>
            <a:off x="1828800" y="5718362"/>
            <a:ext cx="8961782" cy="1200329"/>
          </a:xfrm>
          <a:prstGeom prst="rect">
            <a:avLst/>
          </a:prstGeom>
        </p:spPr>
        <p:txBody>
          <a:bodyPr wrap="square">
            <a:spAutoFit/>
          </a:bodyPr>
          <a:lstStyle/>
          <a:p>
            <a:r>
              <a:rPr lang="en-US" dirty="0"/>
              <a:t>variables  for about 3500 block groups are</a:t>
            </a:r>
          </a:p>
          <a:p>
            <a:r>
              <a:rPr lang="en-US" dirty="0"/>
              <a:t>"population"        "</a:t>
            </a:r>
            <a:r>
              <a:rPr lang="en-US" dirty="0" err="1"/>
              <a:t>populationDensity</a:t>
            </a:r>
            <a:r>
              <a:rPr lang="en-US" dirty="0"/>
              <a:t>”  “white”</a:t>
            </a:r>
          </a:p>
          <a:p>
            <a:r>
              <a:rPr lang="en-US" dirty="0"/>
              <a:t>"income"            "ageFemale25X49"  </a:t>
            </a:r>
          </a:p>
          <a:p>
            <a:r>
              <a:rPr lang="en-US" dirty="0"/>
              <a:t>"white"             "ageMale25X49"</a:t>
            </a:r>
          </a:p>
        </p:txBody>
      </p:sp>
      <p:pic>
        <p:nvPicPr>
          <p:cNvPr id="9" name="Picture 4">
            <a:extLst>
              <a:ext uri="{FF2B5EF4-FFF2-40B4-BE49-F238E27FC236}">
                <a16:creationId xmlns:a16="http://schemas.microsoft.com/office/drawing/2014/main" id="{81D1B3CE-E373-DE41-A9F0-C33CD2CF9BA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5295" y="-1"/>
            <a:ext cx="1509494" cy="51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506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F9ED1-1F91-8548-872B-D781B838EC6E}"/>
              </a:ext>
            </a:extLst>
          </p:cNvPr>
          <p:cNvSpPr>
            <a:spLocks noGrp="1"/>
          </p:cNvSpPr>
          <p:nvPr>
            <p:ph type="title"/>
          </p:nvPr>
        </p:nvSpPr>
        <p:spPr>
          <a:xfrm>
            <a:off x="771525" y="1967266"/>
            <a:ext cx="1971675" cy="2547257"/>
          </a:xfrm>
          <a:noFill/>
        </p:spPr>
        <p:txBody>
          <a:bodyPr anchor="ctr">
            <a:normAutofit fontScale="90000"/>
          </a:bodyPr>
          <a:lstStyle/>
          <a:p>
            <a:r>
              <a:rPr lang="en-US" dirty="0">
                <a:solidFill>
                  <a:schemeClr val="bg1"/>
                </a:solidFill>
              </a:rPr>
              <a:t>Four clusters Front Range CO</a:t>
            </a:r>
            <a:endParaRPr lang="en-US" sz="3100" dirty="0">
              <a:solidFill>
                <a:schemeClr val="bg1"/>
              </a:solidFill>
            </a:endParaRPr>
          </a:p>
        </p:txBody>
      </p:sp>
      <p:pic>
        <p:nvPicPr>
          <p:cNvPr id="4" name="Picture 3">
            <a:extLst>
              <a:ext uri="{FF2B5EF4-FFF2-40B4-BE49-F238E27FC236}">
                <a16:creationId xmlns:a16="http://schemas.microsoft.com/office/drawing/2014/main" id="{6209DD80-ABDD-BD4D-A2E6-5A65FA2EB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987" y="515741"/>
            <a:ext cx="5085525" cy="5085525"/>
          </a:xfrm>
          <a:prstGeom prst="rect">
            <a:avLst/>
          </a:prstGeom>
        </p:spPr>
      </p:pic>
      <p:sp>
        <p:nvSpPr>
          <p:cNvPr id="6" name="Rectangle 5">
            <a:extLst>
              <a:ext uri="{FF2B5EF4-FFF2-40B4-BE49-F238E27FC236}">
                <a16:creationId xmlns:a16="http://schemas.microsoft.com/office/drawing/2014/main" id="{9C6C99BD-FED5-2448-9297-D5305D0B2FC3}"/>
              </a:ext>
            </a:extLst>
          </p:cNvPr>
          <p:cNvSpPr/>
          <p:nvPr/>
        </p:nvSpPr>
        <p:spPr>
          <a:xfrm>
            <a:off x="2743200" y="5894508"/>
            <a:ext cx="5737468" cy="369332"/>
          </a:xfrm>
          <a:prstGeom prst="rect">
            <a:avLst/>
          </a:prstGeom>
        </p:spPr>
        <p:txBody>
          <a:bodyPr wrap="none">
            <a:spAutoFit/>
          </a:bodyPr>
          <a:lstStyle/>
          <a:p>
            <a:r>
              <a:rPr lang="en-US" dirty="0">
                <a:solidFill>
                  <a:srgbClr val="000000"/>
                </a:solidFill>
                <a:latin typeface="Helvetica" pitchFamily="2" charset="0"/>
              </a:rPr>
              <a:t>* No spatial autocorrelation analysis will be necessary </a:t>
            </a:r>
            <a:endParaRPr lang="en-US" dirty="0"/>
          </a:p>
        </p:txBody>
      </p:sp>
      <p:sp>
        <p:nvSpPr>
          <p:cNvPr id="7" name="Rectangle 6">
            <a:extLst>
              <a:ext uri="{FF2B5EF4-FFF2-40B4-BE49-F238E27FC236}">
                <a16:creationId xmlns:a16="http://schemas.microsoft.com/office/drawing/2014/main" id="{F81479B5-DCA1-4745-8C82-D7C887CFFE19}"/>
              </a:ext>
            </a:extLst>
          </p:cNvPr>
          <p:cNvSpPr/>
          <p:nvPr/>
        </p:nvSpPr>
        <p:spPr>
          <a:xfrm>
            <a:off x="771525" y="189024"/>
            <a:ext cx="7305675" cy="1384995"/>
          </a:xfrm>
          <a:prstGeom prst="rect">
            <a:avLst/>
          </a:prstGeom>
        </p:spPr>
        <p:txBody>
          <a:bodyPr wrap="square">
            <a:spAutoFit/>
          </a:bodyPr>
          <a:lstStyle/>
          <a:p>
            <a:pPr algn="ctr"/>
            <a:r>
              <a:rPr lang="en-US" sz="2400" dirty="0">
                <a:solidFill>
                  <a:srgbClr val="000000"/>
                </a:solidFill>
                <a:latin typeface="Calibri" panose="020F0502020204030204" pitchFamily="34" charset="0"/>
              </a:rPr>
              <a:t>Here are some plots showing very preliminary results  </a:t>
            </a: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Note that there is much to do in terms of interpretation</a:t>
            </a:r>
          </a:p>
          <a:p>
            <a:br>
              <a:rPr lang="en-US" dirty="0">
                <a:solidFill>
                  <a:srgbClr val="000000"/>
                </a:solidFill>
                <a:latin typeface="-webkit-standard"/>
              </a:rPr>
            </a:br>
            <a:endParaRPr lang="en-US" b="0" i="0" dirty="0">
              <a:solidFill>
                <a:srgbClr val="000000"/>
              </a:solidFill>
              <a:effectLst/>
              <a:latin typeface="-webkit-standard"/>
            </a:endParaRPr>
          </a:p>
        </p:txBody>
      </p:sp>
      <p:pic>
        <p:nvPicPr>
          <p:cNvPr id="10" name="Picture 4">
            <a:extLst>
              <a:ext uri="{FF2B5EF4-FFF2-40B4-BE49-F238E27FC236}">
                <a16:creationId xmlns:a16="http://schemas.microsoft.com/office/drawing/2014/main" id="{978F8BE6-FD03-C64B-BCCE-7D17380E565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7199" y="-11043"/>
            <a:ext cx="1017589" cy="3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2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Urban Futures 03 05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593</Words>
  <Application>Microsoft Macintosh PowerPoint</Application>
  <PresentationFormat>On-screen Show (4:3)</PresentationFormat>
  <Paragraphs>108</Paragraphs>
  <Slides>9</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-webkit-standard</vt:lpstr>
      <vt:lpstr>Arial</vt:lpstr>
      <vt:lpstr>Calibri</vt:lpstr>
      <vt:lpstr>Constantia</vt:lpstr>
      <vt:lpstr>Helvetica</vt:lpstr>
      <vt:lpstr>Wingdings</vt:lpstr>
      <vt:lpstr>Urban Futures 03 05 2014</vt:lpstr>
      <vt:lpstr>Worksheet</vt:lpstr>
      <vt:lpstr>PowerPoint Presentation</vt:lpstr>
      <vt:lpstr>PowerPoint Presentation</vt:lpstr>
      <vt:lpstr>I. Objectives</vt:lpstr>
      <vt:lpstr>II. Methods and data</vt:lpstr>
      <vt:lpstr>Data SMART -&gt; Cities LEAP -&gt; Robust Multi-Layer Typology Resource</vt:lpstr>
      <vt:lpstr>PowerPoint Presentation</vt:lpstr>
      <vt:lpstr>SETEG interacting predictors of transportation energy use in cities</vt:lpstr>
      <vt:lpstr>IV. Testing Statistics in CO</vt:lpstr>
      <vt:lpstr>Four clusters Front Range 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Romero Lankao, Patricia</dc:creator>
  <cp:lastModifiedBy>Romero Lankao, Patricia</cp:lastModifiedBy>
  <cp:revision>12</cp:revision>
  <dcterms:created xsi:type="dcterms:W3CDTF">2018-12-20T15:31:49Z</dcterms:created>
  <dcterms:modified xsi:type="dcterms:W3CDTF">2018-12-20T20:43:18Z</dcterms:modified>
</cp:coreProperties>
</file>