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5"/>
    <p:restoredTop sz="94649"/>
  </p:normalViewPr>
  <p:slideViewPr>
    <p:cSldViewPr snapToGrid="0" snapToObjects="1">
      <p:cViewPr varScale="1">
        <p:scale>
          <a:sx n="144" d="100"/>
          <a:sy n="144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63893-265A-F54C-83AC-46A34CD6D11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5A020-2B56-6443-9053-5F860B7E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web.archive.org</a:t>
            </a:r>
            <a:r>
              <a:rPr lang="en-US" dirty="0"/>
              <a:t>/web/20170704074724/https://</a:t>
            </a:r>
            <a:r>
              <a:rPr lang="en-US" dirty="0" err="1"/>
              <a:t>webdev.dartlang.org</a:t>
            </a:r>
            <a:r>
              <a:rPr lang="en-US" dirty="0"/>
              <a:t>/articles/performance/event-loop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5A020-2B56-6443-9053-5F860B7E1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33C-42A7-C045-9458-51812D074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FD7E3-C423-C64C-AC69-9B9A0128B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526D-3EC5-DA4B-9C30-82E2E0B5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7E38-6A2D-9145-BBFF-4712F97F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81BA-3057-CB41-8C45-83A30CB1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F09C-EDFE-9B44-BEC1-0700E570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8F51C-CAF4-184F-9D16-8FEB96D8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C963-E893-4B4C-BE54-6F8D0141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1B23-98BB-A74C-A743-65E6DAD1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893F-356C-0444-8234-1F96EA26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3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655D7-0BC9-D540-BB2F-3114F22F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FA2E0-1B66-B242-8AE8-A1E3B13B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13CFE-0214-F34C-9A1F-92F43322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E848-E44A-7241-8613-43D5CD0E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5B53-C129-CF48-8156-D9942C8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797E-2C5D-9948-B1C8-F220B643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C141-1A75-E045-9110-80039D0E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C3D5-449F-F842-9777-50721D30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83A4-50EE-2243-9C22-BC637337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A5DB-7CD3-9144-A8D7-69D3E595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E82-09E5-2F42-B076-5996FAF1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5386-08CE-BA4F-8795-AE404FB4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3DA5-A261-8045-B54E-72EBB1CD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886-3E70-7F48-8327-DB15FBF1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2A3A-1B5A-A24D-B775-3C72650D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030B-444B-EA41-8D4D-CA00B23B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443F-D646-3E4C-B127-3655E6F33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AB1FD-FE03-4348-822E-037E8313C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C441-01EB-A344-A065-9B1A2A5A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A2642-82B4-A940-B392-40875949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4CC57-D055-474C-8A7F-D9DA0DA6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1A6A-CE0F-A74A-BF33-E2084EB4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127F3-94FC-C544-9234-D90E41DA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BAD07-D098-654D-8A58-B9E4718A9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CC637-0107-CE4C-8D58-FF5EE4E9A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E36F8-19D6-0B42-8C52-2BA8C7E4F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60D98-7264-7D4F-B0D2-DDBDE689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A43FF-42CC-C94F-AC03-093894F2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62540-5D81-1547-B405-5726D846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F949-5A5A-E041-92D4-331BF06E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9CC81-CF78-2846-B367-BA48D91F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AA2C2-8222-6E4B-AA82-DB32F712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7C436-66D7-F64F-884A-F71E944F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F5D52-BEEE-9747-BB8F-2CA5F0E0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2C765-4AAE-5544-A278-B5AC71E6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D572F-A1CF-A049-A519-E67DC0EB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4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0EEA-BF60-9940-91F3-4E9F0BAD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2C70-9111-5946-802F-830B4A39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941CA-D000-514E-A10C-85B01508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B7B76-2AAC-A14D-86AB-8D536E1C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C4916-056A-9940-9F2C-49B97F93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884CC-BE2E-1843-BB85-B51AC33F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52F0-CDB0-1246-A453-540257D1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580D1-54FA-0A4C-95DC-D5EA0A360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A1588-E9CC-AC42-847B-9C5E967BE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73BB4-EDCD-8349-A7F8-34F7DA93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AFC89-EFF1-7148-82A3-224ECC56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A4480-025C-A540-9634-FC21B7E2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B136D-0636-E143-81E8-156922B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1D606-A9C7-4C49-A644-CA78E666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9BC7-688C-1742-951E-A3ABD8799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F3944-BD49-B048-B5B8-7E24D35BD10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E992-2F6D-B246-BB98-2D9E540CD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BBDF5-F531-C147-B03F-BD9E73387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FC18-A3CB-8C4A-8A8C-42F1705A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5D0A8F-771D-1343-9B55-99A5F281CCD8}"/>
              </a:ext>
            </a:extLst>
          </p:cNvPr>
          <p:cNvSpPr/>
          <p:nvPr/>
        </p:nvSpPr>
        <p:spPr>
          <a:xfrm>
            <a:off x="4972693" y="616449"/>
            <a:ext cx="3392898" cy="2393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9C69D-E950-4C4A-A24C-D1D52D8FEF3C}"/>
              </a:ext>
            </a:extLst>
          </p:cNvPr>
          <p:cNvSpPr/>
          <p:nvPr/>
        </p:nvSpPr>
        <p:spPr>
          <a:xfrm>
            <a:off x="4972692" y="3747499"/>
            <a:ext cx="3392899" cy="2393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77583-73DA-D949-8E2A-A1234D553FD0}"/>
              </a:ext>
            </a:extLst>
          </p:cNvPr>
          <p:cNvSpPr txBox="1"/>
          <p:nvPr/>
        </p:nvSpPr>
        <p:spPr>
          <a:xfrm>
            <a:off x="5772965" y="180200"/>
            <a:ext cx="17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Microtask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0F7AF-78F5-E24B-8127-3D1D62B56D19}"/>
              </a:ext>
            </a:extLst>
          </p:cNvPr>
          <p:cNvSpPr txBox="1"/>
          <p:nvPr/>
        </p:nvSpPr>
        <p:spPr>
          <a:xfrm>
            <a:off x="5974944" y="3244333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Queue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9F5E570-700B-4445-9012-8F9FF5FF548C}"/>
              </a:ext>
            </a:extLst>
          </p:cNvPr>
          <p:cNvSpPr/>
          <p:nvPr/>
        </p:nvSpPr>
        <p:spPr>
          <a:xfrm rot="5400000">
            <a:off x="411227" y="2193668"/>
            <a:ext cx="205483" cy="48288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FF34-8FEC-B042-80A1-DAD6D67AE17E}"/>
              </a:ext>
            </a:extLst>
          </p:cNvPr>
          <p:cNvSpPr/>
          <p:nvPr/>
        </p:nvSpPr>
        <p:spPr>
          <a:xfrm>
            <a:off x="8763856" y="616449"/>
            <a:ext cx="3206252" cy="5524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B0C84-4E56-5344-8F5D-0268462B599A}"/>
              </a:ext>
            </a:extLst>
          </p:cNvPr>
          <p:cNvSpPr txBox="1"/>
          <p:nvPr/>
        </p:nvSpPr>
        <p:spPr>
          <a:xfrm>
            <a:off x="9901149" y="18020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BD3584-A58E-4540-B161-3471E490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75" y="1777428"/>
            <a:ext cx="3608990" cy="33031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69E6240-7945-054B-99D1-2CE0A6DAA208}"/>
              </a:ext>
            </a:extLst>
          </p:cNvPr>
          <p:cNvSpPr/>
          <p:nvPr/>
        </p:nvSpPr>
        <p:spPr>
          <a:xfrm>
            <a:off x="5069199" y="3847670"/>
            <a:ext cx="2069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() =&gt; </a:t>
            </a:r>
            <a:r>
              <a:rPr lang="en-US" sz="1400" b="0" dirty="0">
                <a:solidFill>
                  <a:srgbClr val="DCDCAA"/>
                </a:solidFill>
                <a:effectLst/>
                <a:latin typeface="Inconsolata" pitchFamily="49" charset="77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Inconsolata" pitchFamily="49" charset="77"/>
              </a:rPr>
              <a:t>'future'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6B674B-63DA-2849-A8C7-E6A6ACDEBE73}"/>
              </a:ext>
            </a:extLst>
          </p:cNvPr>
          <p:cNvSpPr/>
          <p:nvPr/>
        </p:nvSpPr>
        <p:spPr>
          <a:xfrm>
            <a:off x="4972692" y="690056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() =&gt; </a:t>
            </a:r>
            <a:r>
              <a:rPr lang="en-US" sz="1400" b="0" dirty="0">
                <a:solidFill>
                  <a:srgbClr val="DCDCAA"/>
                </a:solidFill>
                <a:effectLst/>
                <a:latin typeface="Inconsolata" pitchFamily="49" charset="77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Inconsolata" pitchFamily="49" charset="77"/>
              </a:rPr>
              <a:t>'microtask future'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899427-E982-6243-8968-3EF13B4B387F}"/>
              </a:ext>
            </a:extLst>
          </p:cNvPr>
          <p:cNvSpPr/>
          <p:nvPr/>
        </p:nvSpPr>
        <p:spPr>
          <a:xfrm>
            <a:off x="8912737" y="69005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Inconsolata" pitchFamily="49" charset="77"/>
              </a:rPr>
              <a:t>sync future</a:t>
            </a:r>
            <a:endParaRPr lang="en-US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85CF3E-DA4E-9044-8551-5A87CFFA607D}"/>
              </a:ext>
            </a:extLst>
          </p:cNvPr>
          <p:cNvSpPr/>
          <p:nvPr/>
        </p:nvSpPr>
        <p:spPr>
          <a:xfrm>
            <a:off x="8912737" y="10593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Inconsolata" pitchFamily="49" charset="77"/>
              </a:rPr>
              <a:t>sync</a:t>
            </a:r>
            <a:endParaRPr lang="en-US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D910A-5CB2-AC47-9FBD-ABDEADD6DCFD}"/>
              </a:ext>
            </a:extLst>
          </p:cNvPr>
          <p:cNvSpPr/>
          <p:nvPr/>
        </p:nvSpPr>
        <p:spPr>
          <a:xfrm>
            <a:off x="8912737" y="17992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Inconsolata" pitchFamily="49" charset="77"/>
              </a:rPr>
              <a:t>future</a:t>
            </a:r>
            <a:endParaRPr lang="en-US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1A8EE-75EA-0948-B56E-2646D15D17E0}"/>
              </a:ext>
            </a:extLst>
          </p:cNvPr>
          <p:cNvSpPr/>
          <p:nvPr/>
        </p:nvSpPr>
        <p:spPr>
          <a:xfrm>
            <a:off x="8912737" y="14287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Inconsolata" pitchFamily="49" charset="77"/>
              </a:rPr>
              <a:t>microtask future</a:t>
            </a:r>
            <a:endParaRPr lang="en-US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8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2.70833E-6 0.050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5093 L 0.00091 0.1303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9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3033 L 0.00026 0.21273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12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1273 L -0.00013 0.2967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1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9676 L -0.00013 0.3199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2975F6-BCB9-244E-BD76-3C8EB59F7D2A}"/>
              </a:ext>
            </a:extLst>
          </p:cNvPr>
          <p:cNvSpPr/>
          <p:nvPr/>
        </p:nvSpPr>
        <p:spPr>
          <a:xfrm>
            <a:off x="5344272" y="616449"/>
            <a:ext cx="3875142" cy="2393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4C662-DF83-DC43-A34C-024103895E11}"/>
              </a:ext>
            </a:extLst>
          </p:cNvPr>
          <p:cNvSpPr/>
          <p:nvPr/>
        </p:nvSpPr>
        <p:spPr>
          <a:xfrm>
            <a:off x="5344272" y="3747499"/>
            <a:ext cx="3875142" cy="2393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83A43-075B-4C4E-B50D-2B464B50FF49}"/>
              </a:ext>
            </a:extLst>
          </p:cNvPr>
          <p:cNvSpPr txBox="1"/>
          <p:nvPr/>
        </p:nvSpPr>
        <p:spPr>
          <a:xfrm>
            <a:off x="6385667" y="197032"/>
            <a:ext cx="17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Microtask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54028-0665-8041-8923-F551A891F045}"/>
              </a:ext>
            </a:extLst>
          </p:cNvPr>
          <p:cNvSpPr txBox="1"/>
          <p:nvPr/>
        </p:nvSpPr>
        <p:spPr>
          <a:xfrm>
            <a:off x="6587646" y="3243587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47A42-0CE7-E648-9F3E-0722CE56EE61}"/>
              </a:ext>
            </a:extLst>
          </p:cNvPr>
          <p:cNvSpPr/>
          <p:nvPr/>
        </p:nvSpPr>
        <p:spPr>
          <a:xfrm>
            <a:off x="9399524" y="701294"/>
            <a:ext cx="2492151" cy="5524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25403-E387-9842-B82B-A226385E2091}"/>
              </a:ext>
            </a:extLst>
          </p:cNvPr>
          <p:cNvSpPr txBox="1"/>
          <p:nvPr/>
        </p:nvSpPr>
        <p:spPr>
          <a:xfrm>
            <a:off x="9901149" y="18020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765E01-325F-0F42-B19F-2C6ED31D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69" y="724330"/>
            <a:ext cx="4426835" cy="5417048"/>
          </a:xfrm>
          <a:prstGeom prst="rect">
            <a:avLst/>
          </a:prstGeom>
        </p:spPr>
      </p:pic>
      <p:sp>
        <p:nvSpPr>
          <p:cNvPr id="13" name="Triangle 12">
            <a:extLst>
              <a:ext uri="{FF2B5EF4-FFF2-40B4-BE49-F238E27FC236}">
                <a16:creationId xmlns:a16="http://schemas.microsoft.com/office/drawing/2014/main" id="{F72C7A1C-E471-8142-B980-673D1199212F}"/>
              </a:ext>
            </a:extLst>
          </p:cNvPr>
          <p:cNvSpPr/>
          <p:nvPr/>
        </p:nvSpPr>
        <p:spPr>
          <a:xfrm rot="5400000">
            <a:off x="221101" y="1114882"/>
            <a:ext cx="205483" cy="48288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9E3B6-5514-6547-B117-87B6D6C74B0E}"/>
              </a:ext>
            </a:extLst>
          </p:cNvPr>
          <p:cNvSpPr/>
          <p:nvPr/>
        </p:nvSpPr>
        <p:spPr>
          <a:xfrm>
            <a:off x="5368046" y="683366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() =&gt; </a:t>
            </a:r>
            <a:r>
              <a:rPr lang="en-US" sz="1400" b="0" dirty="0">
                <a:solidFill>
                  <a:srgbClr val="DCDCAA"/>
                </a:solidFill>
                <a:effectLst/>
                <a:latin typeface="Inconsolata" pitchFamily="49" charset="77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Inconsolata" pitchFamily="49" charset="77"/>
              </a:rPr>
              <a:t>'microtask #1 of 3'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C778-E7FC-AF4D-826C-00D1D0B484A6}"/>
              </a:ext>
            </a:extLst>
          </p:cNvPr>
          <p:cNvSpPr/>
          <p:nvPr/>
        </p:nvSpPr>
        <p:spPr>
          <a:xfrm>
            <a:off x="5368045" y="3847670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() =&gt; </a:t>
            </a:r>
            <a:r>
              <a:rPr lang="en-US" sz="1400" b="0" dirty="0">
                <a:solidFill>
                  <a:srgbClr val="DCDCAA"/>
                </a:solidFill>
                <a:effectLst/>
                <a:latin typeface="Inconsolata" pitchFamily="49" charset="77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Inconsolata" pitchFamily="49" charset="77"/>
              </a:rPr>
              <a:t>'future #1 (delayed)'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634F77-7A57-1D49-8258-243A0A64DB2B}"/>
              </a:ext>
            </a:extLst>
          </p:cNvPr>
          <p:cNvSpPr txBox="1"/>
          <p:nvPr/>
        </p:nvSpPr>
        <p:spPr>
          <a:xfrm>
            <a:off x="8726356" y="384766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Inconsolata" pitchFamily="49" charset="77"/>
              </a:rPr>
              <a:t>1s</a:t>
            </a:r>
            <a:endParaRPr lang="en-US" sz="1400" dirty="0">
              <a:latin typeface="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820856-F7EA-5F49-ADBC-37E826ED58B2}"/>
              </a:ext>
            </a:extLst>
          </p:cNvPr>
          <p:cNvSpPr/>
          <p:nvPr/>
        </p:nvSpPr>
        <p:spPr>
          <a:xfrm>
            <a:off x="5368045" y="4193027"/>
            <a:ext cx="2787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() =&gt; </a:t>
            </a:r>
            <a:r>
              <a:rPr lang="en-US" sz="1400" b="0" dirty="0">
                <a:solidFill>
                  <a:srgbClr val="DCDCAA"/>
                </a:solidFill>
                <a:effectLst/>
                <a:latin typeface="Inconsolata" pitchFamily="49" charset="77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Inconsolata" pitchFamily="49" charset="77"/>
              </a:rPr>
              <a:t>'future #2 of 4'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00C6C4-9D73-5042-9339-9C0153BDF113}"/>
              </a:ext>
            </a:extLst>
          </p:cNvPr>
          <p:cNvSpPr/>
          <p:nvPr/>
        </p:nvSpPr>
        <p:spPr>
          <a:xfrm>
            <a:off x="5368046" y="994428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() =&gt; </a:t>
            </a:r>
            <a:r>
              <a:rPr lang="en-US" sz="1400" b="0" dirty="0">
                <a:solidFill>
                  <a:srgbClr val="DCDCAA"/>
                </a:solidFill>
                <a:effectLst/>
                <a:latin typeface="Inconsolata" pitchFamily="49" charset="77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Inconsolata" pitchFamily="49" charset="77"/>
              </a:rPr>
              <a:t>'microtask #2 of 3'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C01F38-63D8-9844-BA7E-4CF965335198}"/>
              </a:ext>
            </a:extLst>
          </p:cNvPr>
          <p:cNvSpPr/>
          <p:nvPr/>
        </p:nvSpPr>
        <p:spPr>
          <a:xfrm>
            <a:off x="5368046" y="1305490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() =&gt; </a:t>
            </a:r>
            <a:r>
              <a:rPr lang="en-US" sz="1400" b="0" dirty="0">
                <a:solidFill>
                  <a:srgbClr val="DCDCAA"/>
                </a:solidFill>
                <a:effectLst/>
                <a:latin typeface="Inconsolata" pitchFamily="49" charset="77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Inconsolata" pitchFamily="49" charset="77"/>
              </a:rPr>
              <a:t>'microtask #3 of 3'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53D9BF-1D19-5845-90FE-B5DFD35B47D4}"/>
              </a:ext>
            </a:extLst>
          </p:cNvPr>
          <p:cNvSpPr/>
          <p:nvPr/>
        </p:nvSpPr>
        <p:spPr>
          <a:xfrm>
            <a:off x="5368045" y="4538384"/>
            <a:ext cx="2787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() =&gt; </a:t>
            </a:r>
            <a:r>
              <a:rPr lang="en-US" sz="1400" b="0" dirty="0">
                <a:solidFill>
                  <a:srgbClr val="DCDCAA"/>
                </a:solidFill>
                <a:effectLst/>
                <a:latin typeface="Inconsolata" pitchFamily="49" charset="77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Inconsolata" pitchFamily="49" charset="77"/>
              </a:rPr>
              <a:t>'future #3 of 4'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9319A4-E503-854A-B0BB-0CA4074AE56C}"/>
              </a:ext>
            </a:extLst>
          </p:cNvPr>
          <p:cNvSpPr/>
          <p:nvPr/>
        </p:nvSpPr>
        <p:spPr>
          <a:xfrm>
            <a:off x="5368045" y="4883741"/>
            <a:ext cx="2787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() =&gt; </a:t>
            </a:r>
            <a:r>
              <a:rPr lang="en-US" sz="1400" b="0" dirty="0">
                <a:solidFill>
                  <a:srgbClr val="DCDCAA"/>
                </a:solidFill>
                <a:effectLst/>
                <a:latin typeface="Inconsolata" pitchFamily="49" charset="77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Inconsolata" pitchFamily="49" charset="77"/>
              </a:rPr>
              <a:t>'future #4 of 4'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ED483-F371-7346-90BA-73A6DF35573F}"/>
              </a:ext>
            </a:extLst>
          </p:cNvPr>
          <p:cNvSpPr/>
          <p:nvPr/>
        </p:nvSpPr>
        <p:spPr>
          <a:xfrm>
            <a:off x="9579474" y="769991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m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ain #1 of 2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1E77B-A2AA-5746-BB71-36FCD2E69041}"/>
              </a:ext>
            </a:extLst>
          </p:cNvPr>
          <p:cNvSpPr/>
          <p:nvPr/>
        </p:nvSpPr>
        <p:spPr>
          <a:xfrm>
            <a:off x="9579474" y="1075002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m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ain #2 of 2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5255E8-22D1-C141-80FC-38295ADE2B41}"/>
              </a:ext>
            </a:extLst>
          </p:cNvPr>
          <p:cNvSpPr/>
          <p:nvPr/>
        </p:nvSpPr>
        <p:spPr>
          <a:xfrm>
            <a:off x="9579474" y="1685024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m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icrotask #2 of 3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3922F6-690D-3F47-943A-794CE8CFE66C}"/>
              </a:ext>
            </a:extLst>
          </p:cNvPr>
          <p:cNvSpPr/>
          <p:nvPr/>
        </p:nvSpPr>
        <p:spPr>
          <a:xfrm>
            <a:off x="9579474" y="1380013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microtask #1 of 3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9FEDDA-6311-2544-BAAD-13C09E6B4138}"/>
              </a:ext>
            </a:extLst>
          </p:cNvPr>
          <p:cNvSpPr/>
          <p:nvPr/>
        </p:nvSpPr>
        <p:spPr>
          <a:xfrm>
            <a:off x="9579474" y="1990035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m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icrotask #3 of 3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2A355D-D41A-EA4B-8BA5-542B07152E02}"/>
              </a:ext>
            </a:extLst>
          </p:cNvPr>
          <p:cNvSpPr/>
          <p:nvPr/>
        </p:nvSpPr>
        <p:spPr>
          <a:xfrm>
            <a:off x="9579474" y="2295046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future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 #2 of 4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705222-E368-124B-BDE5-A610C517A18A}"/>
              </a:ext>
            </a:extLst>
          </p:cNvPr>
          <p:cNvSpPr/>
          <p:nvPr/>
        </p:nvSpPr>
        <p:spPr>
          <a:xfrm>
            <a:off x="9579474" y="260005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future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 #2a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5E77AF-B802-9843-8267-52F5DB10F16F}"/>
              </a:ext>
            </a:extLst>
          </p:cNvPr>
          <p:cNvSpPr/>
          <p:nvPr/>
        </p:nvSpPr>
        <p:spPr>
          <a:xfrm>
            <a:off x="9579474" y="2905068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future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 #2b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8DA2CC-615B-DD48-9A09-F9F44034467A}"/>
              </a:ext>
            </a:extLst>
          </p:cNvPr>
          <p:cNvSpPr/>
          <p:nvPr/>
        </p:nvSpPr>
        <p:spPr>
          <a:xfrm>
            <a:off x="9579474" y="321007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future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 #2c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30F8FB-6C38-AF41-BC89-FE9B0F3DD779}"/>
              </a:ext>
            </a:extLst>
          </p:cNvPr>
          <p:cNvSpPr/>
          <p:nvPr/>
        </p:nvSpPr>
        <p:spPr>
          <a:xfrm>
            <a:off x="5368046" y="1616553"/>
            <a:ext cx="393569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() =&gt; </a:t>
            </a:r>
            <a:r>
              <a:rPr lang="en-US" sz="1300" b="0" dirty="0">
                <a:solidFill>
                  <a:srgbClr val="DCDCAA"/>
                </a:solidFill>
                <a:effectLst/>
                <a:latin typeface="Inconsolata" pitchFamily="49" charset="77"/>
              </a:rPr>
              <a:t>print</a:t>
            </a:r>
            <a:r>
              <a:rPr lang="en-US" sz="13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Inconsolata" pitchFamily="49" charset="77"/>
              </a:rPr>
              <a:t>'microtask #0 (from future #2b)'</a:t>
            </a:r>
            <a:r>
              <a:rPr lang="en-US" sz="1300" b="0" dirty="0">
                <a:solidFill>
                  <a:srgbClr val="D4D4D4"/>
                </a:solidFill>
                <a:effectLst/>
                <a:latin typeface="Inconsolata" pitchFamily="49" charset="77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69311C-B5FD-4444-8781-B25C85A3DD75}"/>
              </a:ext>
            </a:extLst>
          </p:cNvPr>
          <p:cNvSpPr/>
          <p:nvPr/>
        </p:nvSpPr>
        <p:spPr>
          <a:xfrm>
            <a:off x="9579474" y="3515090"/>
            <a:ext cx="2300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CE9178"/>
                </a:solidFill>
                <a:latin typeface="Inconsolata" pitchFamily="49" charset="77"/>
              </a:rPr>
              <a:t>microtask #0 (from future #2b)</a:t>
            </a:r>
            <a:endParaRPr lang="en-US" sz="11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0F52B-A3A3-7046-B5C5-1F8A246BD651}"/>
              </a:ext>
            </a:extLst>
          </p:cNvPr>
          <p:cNvSpPr/>
          <p:nvPr/>
        </p:nvSpPr>
        <p:spPr>
          <a:xfrm>
            <a:off x="9579474" y="3804712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future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 #3 of 4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F95C13-7E33-CE47-9B5B-E32BFBD1B43B}"/>
              </a:ext>
            </a:extLst>
          </p:cNvPr>
          <p:cNvSpPr/>
          <p:nvPr/>
        </p:nvSpPr>
        <p:spPr>
          <a:xfrm>
            <a:off x="5368045" y="5229097"/>
            <a:ext cx="3775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() =&gt; </a:t>
            </a:r>
            <a:r>
              <a:rPr lang="en-US" sz="1400" b="0" dirty="0">
                <a:solidFill>
                  <a:srgbClr val="DCDCAA"/>
                </a:solidFill>
                <a:effectLst/>
                <a:latin typeface="Inconsolata" pitchFamily="49" charset="77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Inconsolata" pitchFamily="49" charset="77"/>
              </a:rPr>
              <a:t>'future #3a (a new future)'</a:t>
            </a:r>
            <a:r>
              <a:rPr lang="en-US" sz="1400" b="0" dirty="0">
                <a:solidFill>
                  <a:srgbClr val="D4D4D4"/>
                </a:solidFill>
                <a:effectLst/>
                <a:latin typeface="Inconsolata" pitchFamily="49" charset="77"/>
              </a:rPr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F7E6D2-527D-AB45-9861-6CD77F05DBA2}"/>
              </a:ext>
            </a:extLst>
          </p:cNvPr>
          <p:cNvSpPr/>
          <p:nvPr/>
        </p:nvSpPr>
        <p:spPr>
          <a:xfrm>
            <a:off x="9579474" y="471974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future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 #3b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E4A08B-6289-4443-A008-B5159D22C69A}"/>
              </a:ext>
            </a:extLst>
          </p:cNvPr>
          <p:cNvSpPr/>
          <p:nvPr/>
        </p:nvSpPr>
        <p:spPr>
          <a:xfrm>
            <a:off x="9579474" y="4414734"/>
            <a:ext cx="2108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future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 #3a (a new future)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3D9DD-A374-6642-9DBF-50BA0F2C5CCE}"/>
              </a:ext>
            </a:extLst>
          </p:cNvPr>
          <p:cNvSpPr/>
          <p:nvPr/>
        </p:nvSpPr>
        <p:spPr>
          <a:xfrm>
            <a:off x="9579474" y="4109723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future</a:t>
            </a:r>
            <a:r>
              <a:rPr lang="en-US" sz="1200" b="0" dirty="0">
                <a:solidFill>
                  <a:srgbClr val="CE9178"/>
                </a:solidFill>
                <a:effectLst/>
                <a:latin typeface="Inconsolata" pitchFamily="49" charset="77"/>
              </a:rPr>
              <a:t> #4 of 4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519A43-61CF-8049-ADC9-C9A769F00A3F}"/>
              </a:ext>
            </a:extLst>
          </p:cNvPr>
          <p:cNvSpPr/>
          <p:nvPr/>
        </p:nvSpPr>
        <p:spPr>
          <a:xfrm>
            <a:off x="9579474" y="5024757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Inconsolata" pitchFamily="49" charset="77"/>
              </a:rPr>
              <a:t>future #1 (delayed)</a:t>
            </a:r>
            <a:endParaRPr lang="en-US" sz="1200" b="0" dirty="0">
              <a:solidFill>
                <a:srgbClr val="D4D4D4"/>
              </a:solidFill>
              <a:effectLst/>
              <a:latin typeface="Inconsolata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78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0.0238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385 L 0.00104 0.0479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7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4791 L 0.00091 0.1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59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 L -0.00052 0.2270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34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22708 L -0.00026 0.40648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9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40648 L -0.00052 0.4548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40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45486 L -0.00182 0.55717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11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55717 L -0.00182 0.58333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58333 L -0.00208 0.61319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8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61319 L -0.00234 0.63541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1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61319 L -0.00117 0.25185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25185 L -0.00117 0.30231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30231 L -0.00026 0.32916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8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32916 L -0.00104 0.35486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273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5486 L -0.00091 0.37962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7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37963 L -0.00195 0.48101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48102 L -0.00195 0.50925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481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50925 L -0.00195 0.53078 " pathEditMode="relative" rAng="0" ptsTypes="AA"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065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13" grpId="10" animBg="1"/>
      <p:bldP spid="13" grpId="11" animBg="1"/>
      <p:bldP spid="13" grpId="12" animBg="1"/>
      <p:bldP spid="13" grpId="13" animBg="1"/>
      <p:bldP spid="13" grpId="14" animBg="1"/>
      <p:bldP spid="13" grpId="15" animBg="1"/>
      <p:bldP spid="13" grpId="16" animBg="1"/>
      <p:bldP spid="13" grpId="17" animBg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1" grpId="1"/>
      <p:bldP spid="32" grpId="0"/>
      <p:bldP spid="33" grpId="0"/>
      <p:bldP spid="34" grpId="0"/>
      <p:bldP spid="34" grpId="1"/>
      <p:bldP spid="35" grpId="0"/>
      <p:bldP spid="36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226</Words>
  <Application>Microsoft Macintosh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Inconsolata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2022-04-15T14:54:51Z</dcterms:created>
  <dcterms:modified xsi:type="dcterms:W3CDTF">2022-04-15T19:22:38Z</dcterms:modified>
</cp:coreProperties>
</file>