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7" r:id="rId15"/>
    <p:sldId id="1178" r:id="rId16"/>
    <p:sldId id="1221" r:id="rId17"/>
    <p:sldId id="1222" r:id="rId18"/>
    <p:sldId id="1181" r:id="rId19"/>
    <p:sldId id="1182" r:id="rId20"/>
    <p:sldId id="1183" r:id="rId21"/>
    <p:sldId id="1184" r:id="rId22"/>
    <p:sldId id="1185" r:id="rId23"/>
    <p:sldId id="1186" r:id="rId24"/>
    <p:sldId id="1187" r:id="rId25"/>
    <p:sldId id="1188" r:id="rId26"/>
    <p:sldId id="1189" r:id="rId27"/>
    <p:sldId id="1190" r:id="rId28"/>
    <p:sldId id="1191" r:id="rId29"/>
    <p:sldId id="1192" r:id="rId30"/>
    <p:sldId id="1193" r:id="rId31"/>
    <p:sldId id="1194" r:id="rId32"/>
    <p:sldId id="1195" r:id="rId33"/>
    <p:sldId id="1196" r:id="rId34"/>
    <p:sldId id="1197" r:id="rId35"/>
    <p:sldId id="1198" r:id="rId36"/>
    <p:sldId id="1199" r:id="rId37"/>
    <p:sldId id="1200" r:id="rId38"/>
    <p:sldId id="1201" r:id="rId39"/>
    <p:sldId id="1202" r:id="rId40"/>
    <p:sldId id="1223" r:id="rId41"/>
    <p:sldId id="1204" r:id="rId42"/>
    <p:sldId id="1205" r:id="rId43"/>
    <p:sldId id="1206" r:id="rId44"/>
    <p:sldId id="1207" r:id="rId45"/>
    <p:sldId id="1208" r:id="rId46"/>
    <p:sldId id="1209" r:id="rId47"/>
    <p:sldId id="1210" r:id="rId48"/>
    <p:sldId id="1211" r:id="rId49"/>
    <p:sldId id="1212" r:id="rId50"/>
    <p:sldId id="1213" r:id="rId51"/>
    <p:sldId id="1214" r:id="rId52"/>
    <p:sldId id="1215" r:id="rId53"/>
    <p:sldId id="1216" r:id="rId54"/>
    <p:sldId id="1217" r:id="rId55"/>
    <p:sldId id="1218" r:id="rId56"/>
    <p:sldId id="1225" r:id="rId57"/>
    <p:sldId id="1220" r:id="rId58"/>
    <p:sldId id="116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99008C"/>
    <a:srgbClr val="001581"/>
    <a:srgbClr val="82007C"/>
    <a:srgbClr val="96008F"/>
    <a:srgbClr val="595375"/>
    <a:srgbClr val="6B638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4" autoAdjust="0"/>
    <p:restoredTop sz="86400" autoAdjust="0"/>
  </p:normalViewPr>
  <p:slideViewPr>
    <p:cSldViewPr>
      <p:cViewPr varScale="1">
        <p:scale>
          <a:sx n="113" d="100"/>
          <a:sy n="113" d="100"/>
        </p:scale>
        <p:origin x="-1170" y="-108"/>
      </p:cViewPr>
      <p:guideLst>
        <p:guide orient="horz" pos="336"/>
        <p:guide orient="horz" pos="2160"/>
        <p:guide orient="horz" pos="3984"/>
        <p:guide orient="horz" pos="768"/>
        <p:guide orient="horz" pos="672"/>
        <p:guide pos="2880"/>
        <p:guide pos="288"/>
        <p:guide pos="5424"/>
      </p:guideLst>
    </p:cSldViewPr>
  </p:slideViewPr>
  <p:outlineViewPr>
    <p:cViewPr>
      <p:scale>
        <a:sx n="33" d="100"/>
        <a:sy n="33" d="100"/>
      </p:scale>
      <p:origin x="0" y="1186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4/4/2019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4/4/2019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hyperlink" Target="Kaggle.com" TargetMode="External"/><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32.wmf"/><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1.wmf"/><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2.xml"/><Relationship Id="rId1" Type="http://schemas.openxmlformats.org/officeDocument/2006/relationships/slideLayout" Target="../slideLayouts/slideLayout9.xml"/><Relationship Id="rId4" Type="http://schemas.openxmlformats.org/officeDocument/2006/relationships/image" Target="../media/image34.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73779" y="2497663"/>
            <a:ext cx="3657600" cy="492443"/>
          </a:xfrm>
        </p:spPr>
        <p:txBody>
          <a:bodyPr>
            <a:spAutoFit/>
          </a:bodyPr>
          <a:lstStyle/>
          <a:p>
            <a:r>
              <a:rPr lang="en-US" sz="3200" dirty="0" smtClean="0"/>
              <a:t>Chapter 5</a:t>
            </a:r>
            <a:endParaRPr lang="en-US" sz="3200" dirty="0"/>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Machine-Learning Techniques for Predictive Analytics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90" y="1548087"/>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799" y="6416159"/>
            <a:ext cx="6019801"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a:t>
            </a:r>
            <a:r>
              <a:rPr lang="en-IN" sz="1000" dirty="0" smtClean="0">
                <a:solidFill>
                  <a:schemeClr val="bg1"/>
                </a:solidFill>
              </a:rPr>
              <a:t>INSERT+F77</a:t>
            </a: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Processing Information in </a:t>
            </a:r>
            <a:r>
              <a:rPr lang="en-US" sz="3600" spc="-450" dirty="0" smtClean="0">
                <a:latin typeface="+mj-lt"/>
              </a:rPr>
              <a:t>A N </a:t>
            </a:r>
            <a:r>
              <a:rPr lang="en-US" sz="3600" dirty="0" err="1" smtClean="0">
                <a:latin typeface="+mj-lt"/>
              </a:rPr>
              <a:t>N</a:t>
            </a:r>
            <a:endParaRPr lang="en-US" sz="3600" dirty="0">
              <a:latin typeface="+mj-lt"/>
            </a:endParaRPr>
          </a:p>
        </p:txBody>
      </p:sp>
      <p:pic>
        <p:nvPicPr>
          <p:cNvPr id="4098" name="Picture 2" descr="The figure shows two boxes. The first box contains infinite number of inputs, X sub 1, X sub 2, and so on to X sub n, and the second box contains infinite number of weights, W sub 1, W sub 2, and so on to W sub n, corresponding to the inputs. Neuron or P E receives data from these boxes. The neuron is labeled “Summation” and the text within reads S equals sigma from I equals 1 to n of X sub i times W sub i. Transfer function f of S connects the neuron to Y, which leads to outputs labeled Y sub 1, Y sub 2, and so on to Y sub n."/>
          <p:cNvPicPr>
            <a:picLocks noChangeAspect="1" noChangeArrowheads="1"/>
          </p:cNvPicPr>
          <p:nvPr/>
        </p:nvPicPr>
        <p:blipFill rotWithShape="1">
          <a:blip r:embed="rId3">
            <a:extLst>
              <a:ext uri="{28A0092B-C50C-407E-A947-70E740481C1C}">
                <a14:useLocalDpi xmlns:a14="http://schemas.microsoft.com/office/drawing/2010/main" val="0"/>
              </a:ext>
            </a:extLst>
          </a:blip>
          <a:srcRect b="5159"/>
          <a:stretch/>
        </p:blipFill>
        <p:spPr bwMode="auto">
          <a:xfrm>
            <a:off x="533400" y="1447800"/>
            <a:ext cx="7993510" cy="31908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421868"/>
            <a:ext cx="8153400" cy="738664"/>
          </a:xfrm>
        </p:spPr>
        <p:txBody>
          <a:bodyPr>
            <a:spAutoFit/>
          </a:bodyPr>
          <a:lstStyle/>
          <a:p>
            <a:pPr marL="266700" indent="-266700"/>
            <a:r>
              <a:rPr lang="en-US" sz="2400" dirty="0"/>
              <a:t>A single neuron (processing element – </a:t>
            </a:r>
            <a:r>
              <a:rPr lang="en-US" sz="2400" spc="-300" dirty="0" smtClean="0"/>
              <a:t>P </a:t>
            </a:r>
            <a:r>
              <a:rPr lang="en-US" sz="2400" dirty="0" smtClean="0"/>
              <a:t>E</a:t>
            </a:r>
            <a:r>
              <a:rPr lang="en-US" sz="2400" dirty="0"/>
              <a:t>) with inputs and outputs</a:t>
            </a:r>
          </a:p>
        </p:txBody>
      </p:sp>
    </p:spTree>
    <p:extLst>
      <p:ext uri="{BB962C8B-B14F-4D97-AF65-F5344CB8AC3E}">
        <p14:creationId xmlns:p14="http://schemas.microsoft.com/office/powerpoint/2010/main" val="140965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Biology Analogy</a:t>
            </a:r>
          </a:p>
        </p:txBody>
      </p:sp>
      <p:graphicFrame>
        <p:nvGraphicFramePr>
          <p:cNvPr id="5" name="Table 4"/>
          <p:cNvGraphicFramePr>
            <a:graphicFrameLocks noGrp="1"/>
          </p:cNvGraphicFramePr>
          <p:nvPr>
            <p:extLst>
              <p:ext uri="{D42A27DB-BD31-4B8C-83A1-F6EECF244321}">
                <p14:modId xmlns:p14="http://schemas.microsoft.com/office/powerpoint/2010/main" val="2416596103"/>
              </p:ext>
            </p:extLst>
          </p:nvPr>
        </p:nvGraphicFramePr>
        <p:xfrm>
          <a:off x="533400" y="1073150"/>
          <a:ext cx="8048625" cy="3251200"/>
        </p:xfrm>
        <a:graphic>
          <a:graphicData uri="http://schemas.openxmlformats.org/drawingml/2006/table">
            <a:tbl>
              <a:tblPr firstRow="1" bandRow="1">
                <a:tableStyleId>{3B4B98B0-60AC-42C2-AFA5-B58CD77FA1E5}</a:tableStyleId>
              </a:tblPr>
              <a:tblGrid>
                <a:gridCol w="2743200"/>
                <a:gridCol w="5305425"/>
              </a:tblGrid>
              <a:tr h="455897">
                <a:tc>
                  <a:txBody>
                    <a:bodyPr/>
                    <a:lstStyle/>
                    <a:p>
                      <a:r>
                        <a:rPr lang="en-US" sz="1800" dirty="0" smtClean="0">
                          <a:solidFill>
                            <a:schemeClr val="bg1"/>
                          </a:solidFill>
                        </a:rPr>
                        <a:t>Biological</a:t>
                      </a:r>
                      <a:endParaRPr lang="en-IN"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r>
                        <a:rPr lang="en-US" sz="1800" dirty="0" smtClean="0">
                          <a:solidFill>
                            <a:schemeClr val="bg1"/>
                          </a:solidFill>
                        </a:rPr>
                        <a:t>Artificial</a:t>
                      </a:r>
                      <a:endParaRPr lang="en-IN"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r>
              <a:tr h="455897">
                <a:tc>
                  <a:txBody>
                    <a:bodyPr/>
                    <a:lstStyle/>
                    <a:p>
                      <a:r>
                        <a:rPr lang="en-US" sz="1800" dirty="0" smtClean="0"/>
                        <a:t>Soma</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smtClean="0"/>
                        <a:t>Node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55897">
                <a:tc>
                  <a:txBody>
                    <a:bodyPr/>
                    <a:lstStyle/>
                    <a:p>
                      <a:r>
                        <a:rPr lang="en-US" sz="1800" dirty="0" smtClean="0"/>
                        <a:t>Dendrites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smtClean="0"/>
                        <a:t>Input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55897">
                <a:tc>
                  <a:txBody>
                    <a:bodyPr/>
                    <a:lstStyle/>
                    <a:p>
                      <a:r>
                        <a:rPr lang="en-US" sz="1800" dirty="0" smtClean="0"/>
                        <a:t>Axon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smtClean="0"/>
                        <a:t>Output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55897">
                <a:tc>
                  <a:txBody>
                    <a:bodyPr/>
                    <a:lstStyle/>
                    <a:p>
                      <a:r>
                        <a:rPr lang="en-US" sz="1800" dirty="0" smtClean="0"/>
                        <a:t>Synapse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smtClean="0"/>
                        <a:t>Weight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55897">
                <a:tc>
                  <a:txBody>
                    <a:bodyPr/>
                    <a:lstStyle/>
                    <a:p>
                      <a:r>
                        <a:rPr lang="en-US" sz="1800" dirty="0" smtClean="0"/>
                        <a:t>Slow</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smtClean="0"/>
                        <a:t>Fast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515818">
                <a:tc>
                  <a:txBody>
                    <a:bodyPr/>
                    <a:lstStyle/>
                    <a:p>
                      <a:r>
                        <a:rPr lang="en-US" sz="1800" dirty="0" smtClean="0"/>
                        <a:t>Many neurons (10</a:t>
                      </a:r>
                      <a:r>
                        <a:rPr lang="en-US" sz="1800" baseline="30000" dirty="0" smtClean="0"/>
                        <a:t>9</a:t>
                      </a:r>
                      <a:r>
                        <a:rPr lang="en-US" sz="1800" baseline="0" dirty="0" smtClean="0"/>
                        <a:t>)</a:t>
                      </a:r>
                      <a:r>
                        <a:rPr lang="en-US" sz="1800" baseline="30000" dirty="0" smtClean="0"/>
                        <a:t> </a:t>
                      </a:r>
                      <a:endParaRPr lang="en-IN" sz="18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smtClean="0"/>
                        <a:t>Few neurons (a</a:t>
                      </a:r>
                      <a:r>
                        <a:rPr lang="en-US" sz="1800" baseline="0" dirty="0" smtClean="0"/>
                        <a:t> dozen to hundreds of thousands)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126092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Elements of </a:t>
            </a:r>
            <a:r>
              <a:rPr lang="en-US" sz="3600" spc="-450" dirty="0" smtClean="0">
                <a:latin typeface="+mj-lt"/>
              </a:rPr>
              <a:t>A N </a:t>
            </a:r>
            <a:r>
              <a:rPr lang="en-US" sz="3600" dirty="0" err="1" smtClean="0">
                <a:latin typeface="+mj-lt"/>
              </a:rPr>
              <a:t>N</a:t>
            </a:r>
            <a:endParaRPr lang="en-US" sz="3600" dirty="0">
              <a:latin typeface="+mj-lt"/>
            </a:endParaRPr>
          </a:p>
        </p:txBody>
      </p:sp>
      <p:sp>
        <p:nvSpPr>
          <p:cNvPr id="4" name="Content Placeholder 3"/>
          <p:cNvSpPr>
            <a:spLocks noGrp="1"/>
          </p:cNvSpPr>
          <p:nvPr>
            <p:ph idx="13"/>
          </p:nvPr>
        </p:nvSpPr>
        <p:spPr>
          <a:xfrm>
            <a:off x="457200" y="990600"/>
            <a:ext cx="8153400" cy="4170372"/>
          </a:xfrm>
        </p:spPr>
        <p:txBody>
          <a:bodyPr>
            <a:spAutoFit/>
          </a:bodyPr>
          <a:lstStyle/>
          <a:p>
            <a:pPr marL="266700" indent="-266700"/>
            <a:r>
              <a:rPr lang="en-US" sz="2400" dirty="0"/>
              <a:t>Processing element (</a:t>
            </a:r>
            <a:r>
              <a:rPr lang="en-US" sz="2400" spc="-300" dirty="0" smtClean="0"/>
              <a:t>P </a:t>
            </a:r>
            <a:r>
              <a:rPr lang="en-US" sz="2400" dirty="0" smtClean="0"/>
              <a:t>E</a:t>
            </a:r>
            <a:r>
              <a:rPr lang="en-US" sz="2400" dirty="0"/>
              <a:t>)</a:t>
            </a:r>
          </a:p>
          <a:p>
            <a:pPr marL="266700" indent="-266700"/>
            <a:r>
              <a:rPr lang="en-US" sz="2400" dirty="0"/>
              <a:t>Network architecture</a:t>
            </a:r>
          </a:p>
          <a:p>
            <a:pPr marL="809625" lvl="1" indent="-361950"/>
            <a:r>
              <a:rPr lang="en-US" sz="2400" dirty="0"/>
              <a:t>Hidden layers</a:t>
            </a:r>
          </a:p>
          <a:p>
            <a:pPr marL="809625" lvl="1" indent="-361950"/>
            <a:r>
              <a:rPr lang="en-US" sz="2400" dirty="0"/>
              <a:t>Parallel processing</a:t>
            </a:r>
          </a:p>
          <a:p>
            <a:pPr marL="266700" indent="-266700"/>
            <a:r>
              <a:rPr lang="en-US" sz="2400" dirty="0"/>
              <a:t>Network information processing</a:t>
            </a:r>
          </a:p>
          <a:p>
            <a:pPr marL="809625" lvl="1" indent="-361950"/>
            <a:r>
              <a:rPr lang="en-US" sz="2400" dirty="0"/>
              <a:t>Inputs</a:t>
            </a:r>
          </a:p>
          <a:p>
            <a:pPr marL="809625" lvl="1" indent="-361950"/>
            <a:r>
              <a:rPr lang="en-US" sz="2400" dirty="0"/>
              <a:t>Outputs</a:t>
            </a:r>
          </a:p>
          <a:p>
            <a:pPr marL="809625" lvl="1" indent="-361950"/>
            <a:r>
              <a:rPr lang="en-US" sz="2400" dirty="0"/>
              <a:t>Connection weights</a:t>
            </a:r>
          </a:p>
          <a:p>
            <a:pPr marL="809625" lvl="1" indent="-361950"/>
            <a:r>
              <a:rPr lang="en-US" sz="2400" dirty="0"/>
              <a:t>Summation function</a:t>
            </a:r>
          </a:p>
        </p:txBody>
      </p:sp>
    </p:spTree>
    <p:extLst>
      <p:ext uri="{BB962C8B-B14F-4D97-AF65-F5344CB8AC3E}">
        <p14:creationId xmlns:p14="http://schemas.microsoft.com/office/powerpoint/2010/main" val="1639882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5.1</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Neural Networks Are Helping to Save Lives in the Mining Industry</a:t>
            </a:r>
            <a:endParaRPr lang="en-US" sz="2800" b="1" dirty="0"/>
          </a:p>
        </p:txBody>
      </p:sp>
      <p:sp>
        <p:nvSpPr>
          <p:cNvPr id="4" name="Content Placeholder 3"/>
          <p:cNvSpPr>
            <a:spLocks noGrp="1"/>
          </p:cNvSpPr>
          <p:nvPr>
            <p:ph idx="13"/>
          </p:nvPr>
        </p:nvSpPr>
        <p:spPr>
          <a:xfrm>
            <a:off x="457200" y="1943100"/>
            <a:ext cx="8153400" cy="2231380"/>
          </a:xfrm>
        </p:spPr>
        <p:txBody>
          <a:bodyPr>
            <a:spAutoFit/>
          </a:bodyPr>
          <a:lstStyle/>
          <a:p>
            <a:pPr marL="0" indent="0">
              <a:buNone/>
            </a:pPr>
            <a:r>
              <a:rPr lang="en-US" sz="2400" b="1" dirty="0"/>
              <a:t>Questions for Discussion:</a:t>
            </a:r>
          </a:p>
          <a:p>
            <a:pPr marL="514350" indent="-514350">
              <a:buSzPct val="80000"/>
              <a:buFont typeface="+mj-lt"/>
              <a:buAutoNum type="arabicPeriod"/>
            </a:pPr>
            <a:r>
              <a:rPr lang="en-US" sz="2400" dirty="0"/>
              <a:t>How did neural networks help save lives in the mining industry?</a:t>
            </a:r>
          </a:p>
          <a:p>
            <a:pPr marL="514350" indent="-514350">
              <a:buSzPct val="80000"/>
              <a:buFont typeface="+mj-lt"/>
              <a:buAutoNum type="arabicPeriod"/>
            </a:pPr>
            <a:r>
              <a:rPr lang="en-US" sz="2400" dirty="0"/>
              <a:t>What were the challenges, the proposed solution, and the obtained results</a:t>
            </a:r>
            <a:r>
              <a:rPr lang="en-US" sz="2400" dirty="0" smtClean="0"/>
              <a:t>?</a:t>
            </a:r>
          </a:p>
        </p:txBody>
      </p:sp>
      <p:pic>
        <p:nvPicPr>
          <p:cNvPr id="5122" name="Picture 2" descr="A figure shows a network strip. On top of one end are a few timers. Four clusters of systems and data are present on the network, with each component connected to the network. Between each cluster is an M O M, which is connected to points on the network."/>
          <p:cNvPicPr>
            <a:picLocks noChangeAspect="1" noChangeArrowheads="1"/>
          </p:cNvPicPr>
          <p:nvPr/>
        </p:nvPicPr>
        <p:blipFill rotWithShape="1">
          <a:blip r:embed="rId3">
            <a:extLst>
              <a:ext uri="{28A0092B-C50C-407E-A947-70E740481C1C}">
                <a14:useLocalDpi xmlns:a14="http://schemas.microsoft.com/office/drawing/2010/main" val="0"/>
              </a:ext>
            </a:extLst>
          </a:blip>
          <a:srcRect b="7292"/>
          <a:stretch/>
        </p:blipFill>
        <p:spPr bwMode="auto">
          <a:xfrm>
            <a:off x="723900" y="4286250"/>
            <a:ext cx="7681606" cy="200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262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Neural Network Architectures</a:t>
            </a:r>
          </a:p>
        </p:txBody>
      </p:sp>
      <p:sp>
        <p:nvSpPr>
          <p:cNvPr id="4" name="Content Placeholder 3"/>
          <p:cNvSpPr>
            <a:spLocks noGrp="1"/>
          </p:cNvSpPr>
          <p:nvPr>
            <p:ph idx="13"/>
          </p:nvPr>
        </p:nvSpPr>
        <p:spPr>
          <a:xfrm>
            <a:off x="457200" y="981075"/>
            <a:ext cx="8153400" cy="4308872"/>
          </a:xfrm>
        </p:spPr>
        <p:txBody>
          <a:bodyPr>
            <a:spAutoFit/>
          </a:bodyPr>
          <a:lstStyle/>
          <a:p>
            <a:pPr marL="266700" indent="-266700"/>
            <a:r>
              <a:rPr lang="en-US" sz="2400" dirty="0"/>
              <a:t>Architecture of a neural network is driven by the task it is intended to address</a:t>
            </a:r>
          </a:p>
          <a:p>
            <a:pPr marL="790575" lvl="1" indent="-342900"/>
            <a:r>
              <a:rPr lang="en-US" sz="2400" dirty="0"/>
              <a:t>Classification, regression, clustering, general optimization, association</a:t>
            </a:r>
          </a:p>
          <a:p>
            <a:pPr marL="266700" indent="-266700"/>
            <a:r>
              <a:rPr lang="en-US" sz="2400" dirty="0" err="1"/>
              <a:t>Feedforward</a:t>
            </a:r>
            <a:r>
              <a:rPr lang="en-US" sz="2400" dirty="0"/>
              <a:t>, multi-layered perceptron with </a:t>
            </a:r>
            <a:r>
              <a:rPr lang="en-US" sz="2400" dirty="0" err="1"/>
              <a:t>backpropagation</a:t>
            </a:r>
            <a:r>
              <a:rPr lang="en-US" sz="2400" dirty="0"/>
              <a:t> learning algorithm </a:t>
            </a:r>
          </a:p>
          <a:p>
            <a:pPr marL="790575" lvl="1" indent="-342900"/>
            <a:r>
              <a:rPr lang="en-US" sz="2400" dirty="0"/>
              <a:t>Most popular architecture: </a:t>
            </a:r>
          </a:p>
          <a:p>
            <a:pPr marL="790575" lvl="1" indent="-342900"/>
            <a:r>
              <a:rPr lang="en-US" sz="2400" dirty="0">
                <a:solidFill>
                  <a:schemeClr val="bg2"/>
                </a:solidFill>
              </a:rPr>
              <a:t>This </a:t>
            </a:r>
            <a:r>
              <a:rPr lang="en-US" sz="2400" spc="-300" dirty="0" smtClean="0">
                <a:solidFill>
                  <a:schemeClr val="bg2"/>
                </a:solidFill>
              </a:rPr>
              <a:t>A N </a:t>
            </a:r>
            <a:r>
              <a:rPr lang="en-US" sz="2400" dirty="0" err="1" smtClean="0">
                <a:solidFill>
                  <a:schemeClr val="bg2"/>
                </a:solidFill>
              </a:rPr>
              <a:t>N</a:t>
            </a:r>
            <a:r>
              <a:rPr lang="en-US" sz="2400" dirty="0" smtClean="0">
                <a:solidFill>
                  <a:schemeClr val="bg2"/>
                </a:solidFill>
              </a:rPr>
              <a:t> </a:t>
            </a:r>
            <a:r>
              <a:rPr lang="en-US" sz="2400" dirty="0">
                <a:solidFill>
                  <a:schemeClr val="bg2"/>
                </a:solidFill>
              </a:rPr>
              <a:t>architecture will be covered in Chapter 6</a:t>
            </a:r>
          </a:p>
          <a:p>
            <a:pPr marL="266700" indent="-266700"/>
            <a:r>
              <a:rPr lang="en-US" sz="2400" u="sng" dirty="0"/>
              <a:t>Other </a:t>
            </a:r>
            <a:r>
              <a:rPr lang="en-US" sz="2400" u="sng" spc="-300" dirty="0" smtClean="0"/>
              <a:t>A N </a:t>
            </a:r>
            <a:r>
              <a:rPr lang="en-US" sz="2400" u="sng" dirty="0" err="1" smtClean="0"/>
              <a:t>N</a:t>
            </a:r>
            <a:r>
              <a:rPr lang="en-US" sz="2400" u="sng" dirty="0" smtClean="0"/>
              <a:t> </a:t>
            </a:r>
            <a:r>
              <a:rPr lang="en-US" sz="2400" u="sng" dirty="0"/>
              <a:t>Architectures </a:t>
            </a:r>
            <a:r>
              <a:rPr lang="en-US" sz="2400" dirty="0"/>
              <a:t>– Recurrent, self-organizing feature maps, </a:t>
            </a:r>
            <a:r>
              <a:rPr lang="en-US" sz="2400" dirty="0" err="1"/>
              <a:t>hopfield</a:t>
            </a:r>
            <a:r>
              <a:rPr lang="en-US" sz="2400" dirty="0"/>
              <a:t> networks, </a:t>
            </a:r>
            <a:r>
              <a:rPr lang="en-US" sz="2400" dirty="0" smtClean="0"/>
              <a:t>…</a:t>
            </a:r>
            <a:endParaRPr lang="en-US" sz="2400" dirty="0"/>
          </a:p>
        </p:txBody>
      </p:sp>
    </p:spTree>
    <p:extLst>
      <p:ext uri="{BB962C8B-B14F-4D97-AF65-F5344CB8AC3E}">
        <p14:creationId xmlns:p14="http://schemas.microsoft.com/office/powerpoint/2010/main" val="706580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dirty="0">
                <a:latin typeface="+mj-lt"/>
              </a:rPr>
              <a:t>Neural Network Architectures</a:t>
            </a:r>
            <a:br>
              <a:rPr lang="en-IN" sz="3600" dirty="0">
                <a:latin typeface="+mj-lt"/>
              </a:rPr>
            </a:br>
            <a:r>
              <a:rPr lang="en-IN" sz="3600" dirty="0">
                <a:latin typeface="+mj-lt"/>
              </a:rPr>
              <a:t>Recurrent Neural Networks</a:t>
            </a:r>
            <a:endParaRPr lang="en-US" sz="3600" dirty="0">
              <a:latin typeface="+mj-lt"/>
            </a:endParaRPr>
          </a:p>
        </p:txBody>
      </p:sp>
      <p:pic>
        <p:nvPicPr>
          <p:cNvPr id="22530" name="Picture 2" descr="The figure shows inputs, ranging from input 1, input 2 and so on to input n, which are being fed into a neural network architecture, consisting of a few hidden neurons without a target output. The figure shows that the connections between the layers are not unidirectional. The neurons then lead to two outputs, labeled output 1 and output 2. There are many connections in every direction between the inputs, layers, and output, creating a complex connection structure. "/>
          <p:cNvPicPr>
            <a:picLocks noChangeAspect="1" noChangeArrowheads="1"/>
          </p:cNvPicPr>
          <p:nvPr/>
        </p:nvPicPr>
        <p:blipFill rotWithShape="1">
          <a:blip r:embed="rId3">
            <a:extLst>
              <a:ext uri="{28A0092B-C50C-407E-A947-70E740481C1C}">
                <a14:useLocalDpi xmlns:a14="http://schemas.microsoft.com/office/drawing/2010/main" val="0"/>
              </a:ext>
            </a:extLst>
          </a:blip>
          <a:srcRect b="3193"/>
          <a:stretch/>
        </p:blipFill>
        <p:spPr bwMode="auto">
          <a:xfrm>
            <a:off x="1196468" y="1330074"/>
            <a:ext cx="6742107" cy="492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790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sz="3600" dirty="0">
                <a:latin typeface="+mj-lt"/>
              </a:rPr>
              <a:t>Other Popular </a:t>
            </a:r>
            <a:r>
              <a:rPr lang="en-IN" sz="3600" spc="-450" dirty="0" smtClean="0">
                <a:latin typeface="+mj-lt"/>
              </a:rPr>
              <a:t>A N </a:t>
            </a:r>
            <a:r>
              <a:rPr lang="en-IN" sz="3600" dirty="0" err="1" smtClean="0">
                <a:latin typeface="+mj-lt"/>
              </a:rPr>
              <a:t>N</a:t>
            </a:r>
            <a:r>
              <a:rPr lang="en-IN" sz="3600" dirty="0" smtClean="0">
                <a:latin typeface="+mj-lt"/>
              </a:rPr>
              <a:t> Paradigms Self </a:t>
            </a:r>
            <a:r>
              <a:rPr lang="en-IN" sz="3600" dirty="0">
                <a:latin typeface="+mj-lt"/>
              </a:rPr>
              <a:t>Organizing Maps (</a:t>
            </a:r>
            <a:r>
              <a:rPr lang="en-IN" sz="3600" spc="-450" dirty="0" smtClean="0">
                <a:latin typeface="+mj-lt"/>
              </a:rPr>
              <a:t>S O </a:t>
            </a:r>
            <a:r>
              <a:rPr lang="en-IN" sz="3600" dirty="0" smtClean="0">
                <a:latin typeface="+mj-lt"/>
              </a:rPr>
              <a:t>M</a:t>
            </a:r>
            <a:r>
              <a:rPr lang="en-IN" sz="3600" dirty="0">
                <a:latin typeface="+mj-lt"/>
              </a:rPr>
              <a:t>)</a:t>
            </a:r>
            <a:endParaRPr lang="en-US" sz="3600" dirty="0">
              <a:latin typeface="+mj-lt"/>
            </a:endParaRPr>
          </a:p>
        </p:txBody>
      </p:sp>
      <p:pic>
        <p:nvPicPr>
          <p:cNvPr id="7" name="Picture 2" descr="The figure shows Kohonen Network (SOM).&#10;A very small Kohonen network of 4 by 4 nodes is connected with 3 inputs. It is representing a two-dimensional vector. There is no output vector.&#10;"/>
          <p:cNvPicPr>
            <a:picLocks noChangeAspect="1" noChangeArrowheads="1"/>
          </p:cNvPicPr>
          <p:nvPr/>
        </p:nvPicPr>
        <p:blipFill rotWithShape="1">
          <a:blip r:embed="rId3">
            <a:extLst>
              <a:ext uri="{28A0092B-C50C-407E-A947-70E740481C1C}">
                <a14:useLocalDpi xmlns:a14="http://schemas.microsoft.com/office/drawing/2010/main" val="0"/>
              </a:ext>
            </a:extLst>
          </a:blip>
          <a:srcRect r="48535" b="5882"/>
          <a:stretch/>
        </p:blipFill>
        <p:spPr bwMode="auto">
          <a:xfrm>
            <a:off x="479313" y="1626368"/>
            <a:ext cx="5489946" cy="41669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067425" y="2362200"/>
            <a:ext cx="2514600" cy="2777683"/>
          </a:xfrm>
          <a:solidFill>
            <a:srgbClr val="D4EAE4"/>
          </a:solidFill>
        </p:spPr>
        <p:txBody>
          <a:bodyPr wrap="square">
            <a:spAutoFit/>
          </a:bodyPr>
          <a:lstStyle/>
          <a:p>
            <a:r>
              <a:rPr lang="en-IN" sz="2400" dirty="0"/>
              <a:t>First introduced by the Finnish Professor </a:t>
            </a:r>
            <a:r>
              <a:rPr lang="en-IN" sz="2400" dirty="0" err="1"/>
              <a:t>Teuvo</a:t>
            </a:r>
            <a:r>
              <a:rPr lang="en-IN" sz="2400" dirty="0"/>
              <a:t> </a:t>
            </a:r>
            <a:r>
              <a:rPr lang="en-IN" sz="2400" dirty="0" err="1"/>
              <a:t>Kohonen</a:t>
            </a:r>
            <a:endParaRPr lang="en-IN" sz="2400" dirty="0"/>
          </a:p>
          <a:p>
            <a:r>
              <a:rPr lang="en-IN" sz="2400" dirty="0"/>
              <a:t>Applies to clustering type </a:t>
            </a:r>
            <a:r>
              <a:rPr lang="en-IN" sz="2400" dirty="0" smtClean="0"/>
              <a:t>problems</a:t>
            </a:r>
            <a:endParaRPr lang="en-IN" sz="2400" dirty="0"/>
          </a:p>
        </p:txBody>
      </p:sp>
    </p:spTree>
    <p:extLst>
      <p:ext uri="{BB962C8B-B14F-4D97-AF65-F5344CB8AC3E}">
        <p14:creationId xmlns:p14="http://schemas.microsoft.com/office/powerpoint/2010/main" val="347130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dirty="0"/>
              <a:t>Other Popular </a:t>
            </a:r>
            <a:r>
              <a:rPr lang="en-IN" spc="-450" dirty="0" smtClean="0"/>
              <a:t>A N </a:t>
            </a:r>
            <a:r>
              <a:rPr lang="en-IN" dirty="0" err="1" smtClean="0"/>
              <a:t>N</a:t>
            </a:r>
            <a:r>
              <a:rPr lang="en-IN" dirty="0" smtClean="0"/>
              <a:t> </a:t>
            </a:r>
            <a:r>
              <a:rPr lang="en-IN" dirty="0"/>
              <a:t>Paradigms</a:t>
            </a:r>
            <a:br>
              <a:rPr lang="en-IN" dirty="0"/>
            </a:br>
            <a:r>
              <a:rPr lang="en-IN" dirty="0"/>
              <a:t>Hopfield Networks</a:t>
            </a:r>
            <a:endParaRPr lang="en-US" sz="3600" dirty="0">
              <a:latin typeface="+mj-lt"/>
            </a:endParaRPr>
          </a:p>
        </p:txBody>
      </p:sp>
      <p:sp>
        <p:nvSpPr>
          <p:cNvPr id="3" name="Content Placeholder 2"/>
          <p:cNvSpPr>
            <a:spLocks noGrp="1"/>
          </p:cNvSpPr>
          <p:nvPr>
            <p:ph idx="1"/>
          </p:nvPr>
        </p:nvSpPr>
        <p:spPr>
          <a:xfrm>
            <a:off x="5334000" y="1760786"/>
            <a:ext cx="3248025" cy="4078039"/>
          </a:xfrm>
          <a:solidFill>
            <a:srgbClr val="D4EAE4"/>
          </a:solidFill>
        </p:spPr>
        <p:txBody>
          <a:bodyPr wrap="square">
            <a:spAutoFit/>
          </a:bodyPr>
          <a:lstStyle/>
          <a:p>
            <a:r>
              <a:rPr lang="en-IN" sz="2400" dirty="0"/>
              <a:t>First introduced by John Hopfield</a:t>
            </a:r>
          </a:p>
          <a:p>
            <a:r>
              <a:rPr lang="en-IN" sz="2400" dirty="0"/>
              <a:t>Highly interconnected neurons</a:t>
            </a:r>
          </a:p>
          <a:p>
            <a:r>
              <a:rPr lang="en-IN" sz="2400" dirty="0"/>
              <a:t>Applies to solving complex computational problems (e.g., optimization problems)</a:t>
            </a:r>
          </a:p>
        </p:txBody>
      </p:sp>
      <p:pic>
        <p:nvPicPr>
          <p:cNvPr id="5" name="Picture 2" descr="The figure shows Hopfield Network.&#10;The Hopfield network image shows a highly interconnected network of nonlinear neurons. Each neuron is connected to every other neuron within the network and also to the Output.&#10; "/>
          <p:cNvPicPr>
            <a:picLocks noChangeAspect="1" noChangeArrowheads="1"/>
          </p:cNvPicPr>
          <p:nvPr/>
        </p:nvPicPr>
        <p:blipFill rotWithShape="1">
          <a:blip r:embed="rId3">
            <a:extLst>
              <a:ext uri="{28A0092B-C50C-407E-A947-70E740481C1C}">
                <a14:useLocalDpi xmlns:a14="http://schemas.microsoft.com/office/drawing/2010/main" val="0"/>
              </a:ext>
            </a:extLst>
          </a:blip>
          <a:srcRect l="51269"/>
          <a:stretch/>
        </p:blipFill>
        <p:spPr bwMode="auto">
          <a:xfrm>
            <a:off x="457200" y="1762125"/>
            <a:ext cx="475297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839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5.2</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Predictive </a:t>
            </a:r>
            <a:r>
              <a:rPr lang="en-IN" sz="2800" b="1" dirty="0" err="1">
                <a:solidFill>
                  <a:srgbClr val="007FA3"/>
                </a:solidFill>
              </a:rPr>
              <a:t>Modeling</a:t>
            </a:r>
            <a:r>
              <a:rPr lang="en-IN" sz="2800" b="1" dirty="0">
                <a:solidFill>
                  <a:srgbClr val="007FA3"/>
                </a:solidFill>
              </a:rPr>
              <a:t> Is Powering the Power Generators</a:t>
            </a:r>
            <a:endParaRPr lang="en-US" sz="2800" b="1" dirty="0"/>
          </a:p>
        </p:txBody>
      </p:sp>
      <p:sp>
        <p:nvSpPr>
          <p:cNvPr id="4" name="Content Placeholder 3"/>
          <p:cNvSpPr>
            <a:spLocks noGrp="1"/>
          </p:cNvSpPr>
          <p:nvPr>
            <p:ph idx="13"/>
          </p:nvPr>
        </p:nvSpPr>
        <p:spPr>
          <a:xfrm>
            <a:off x="457200" y="1943100"/>
            <a:ext cx="8153400" cy="3223959"/>
          </a:xfrm>
        </p:spPr>
        <p:txBody>
          <a:bodyPr>
            <a:spAutoFit/>
          </a:bodyPr>
          <a:lstStyle/>
          <a:p>
            <a:pPr marL="0" indent="0">
              <a:buNone/>
            </a:pPr>
            <a:r>
              <a:rPr lang="en-US" sz="2400" b="1" dirty="0"/>
              <a:t>Questions for Discussion:</a:t>
            </a:r>
          </a:p>
          <a:p>
            <a:pPr marL="457200" indent="-457200">
              <a:buSzPct val="80000"/>
              <a:buFont typeface="+mj-lt"/>
              <a:buAutoNum type="arabicPeriod"/>
            </a:pPr>
            <a:r>
              <a:rPr lang="en-US" sz="2400" dirty="0"/>
              <a:t>What are the key environmental concerns in the electric power industry?</a:t>
            </a:r>
          </a:p>
          <a:p>
            <a:pPr marL="457200" indent="-457200">
              <a:buSzPct val="80000"/>
              <a:buFont typeface="+mj-lt"/>
              <a:buAutoNum type="arabicPeriod"/>
            </a:pPr>
            <a:r>
              <a:rPr lang="en-US" sz="2400" dirty="0"/>
              <a:t>What are the main application areas for predictive modeling in the electric power industry?</a:t>
            </a:r>
          </a:p>
          <a:p>
            <a:pPr marL="457200" indent="-457200">
              <a:buSzPct val="80000"/>
              <a:buFont typeface="+mj-lt"/>
              <a:buAutoNum type="arabicPeriod"/>
            </a:pPr>
            <a:r>
              <a:rPr lang="en-US" sz="2400" dirty="0"/>
              <a:t>How was predictive modeling used to address a variety of problems in the electric power industry?</a:t>
            </a:r>
          </a:p>
        </p:txBody>
      </p:sp>
    </p:spTree>
    <p:extLst>
      <p:ext uri="{BB962C8B-B14F-4D97-AF65-F5344CB8AC3E}">
        <p14:creationId xmlns:p14="http://schemas.microsoft.com/office/powerpoint/2010/main" val="777815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Support Vector Machines (</a:t>
            </a:r>
            <a:r>
              <a:rPr lang="en-US" sz="3600" spc="-450" dirty="0" smtClean="0">
                <a:latin typeface="+mj-lt"/>
              </a:rPr>
              <a:t>S V </a:t>
            </a:r>
            <a:r>
              <a:rPr lang="en-US" sz="3600" dirty="0" smtClean="0">
                <a:latin typeface="+mj-lt"/>
              </a:rPr>
              <a:t>M)        </a:t>
            </a:r>
            <a:r>
              <a:rPr lang="en-US" sz="2800" dirty="0" smtClean="0">
                <a:latin typeface="+mj-lt"/>
              </a:rPr>
              <a:t>(1 of 4)</a:t>
            </a:r>
            <a:endParaRPr lang="en-US" sz="3600" dirty="0">
              <a:latin typeface="+mj-lt"/>
            </a:endParaRPr>
          </a:p>
        </p:txBody>
      </p:sp>
      <p:sp>
        <p:nvSpPr>
          <p:cNvPr id="4" name="Content Placeholder 3"/>
          <p:cNvSpPr>
            <a:spLocks noGrp="1"/>
          </p:cNvSpPr>
          <p:nvPr>
            <p:ph idx="13"/>
          </p:nvPr>
        </p:nvSpPr>
        <p:spPr>
          <a:xfrm>
            <a:off x="457200" y="1368400"/>
            <a:ext cx="8153400" cy="3901068"/>
          </a:xfrm>
        </p:spPr>
        <p:txBody>
          <a:bodyPr>
            <a:spAutoFit/>
          </a:bodyPr>
          <a:lstStyle/>
          <a:p>
            <a:pPr marL="266700" indent="-266700"/>
            <a:r>
              <a:rPr lang="en-US" sz="2400" spc="-300" dirty="0" smtClean="0"/>
              <a:t>S V </a:t>
            </a:r>
            <a:r>
              <a:rPr lang="en-US" sz="2400" dirty="0" smtClean="0"/>
              <a:t>M </a:t>
            </a:r>
            <a:r>
              <a:rPr lang="en-US" sz="2400" dirty="0"/>
              <a:t>are among the most popular machine-learning techniques. </a:t>
            </a:r>
          </a:p>
          <a:p>
            <a:pPr marL="266700" indent="-266700"/>
            <a:r>
              <a:rPr lang="en-US" sz="2400" spc="-300" dirty="0"/>
              <a:t>S V </a:t>
            </a:r>
            <a:r>
              <a:rPr lang="en-US" sz="2400" dirty="0"/>
              <a:t>M</a:t>
            </a:r>
            <a:r>
              <a:rPr lang="en-US" sz="2400" dirty="0" smtClean="0"/>
              <a:t> </a:t>
            </a:r>
            <a:r>
              <a:rPr lang="en-US" sz="2400" dirty="0"/>
              <a:t>belong to the family of generalized linear models… (capable of representing non-linear relationships in a linear fashion)</a:t>
            </a:r>
          </a:p>
          <a:p>
            <a:pPr marL="266700" indent="-266700"/>
            <a:r>
              <a:rPr lang="en-US" sz="2400" spc="-300" dirty="0"/>
              <a:t>S V </a:t>
            </a:r>
            <a:r>
              <a:rPr lang="en-US" sz="2400" dirty="0"/>
              <a:t>M</a:t>
            </a:r>
            <a:r>
              <a:rPr lang="en-US" sz="2400" dirty="0" smtClean="0"/>
              <a:t> </a:t>
            </a:r>
            <a:r>
              <a:rPr lang="en-US" sz="2400" dirty="0"/>
              <a:t>achieve a classification or regression decision based on the value of the linear combination of input features. </a:t>
            </a:r>
          </a:p>
          <a:p>
            <a:pPr marL="266700" indent="-266700"/>
            <a:r>
              <a:rPr lang="en-US" sz="2400" dirty="0"/>
              <a:t>Because of their architectural similarities, </a:t>
            </a:r>
            <a:r>
              <a:rPr lang="en-US" sz="2400" spc="-300" dirty="0"/>
              <a:t>S V </a:t>
            </a:r>
            <a:r>
              <a:rPr lang="en-US" sz="2400" dirty="0"/>
              <a:t>M</a:t>
            </a:r>
            <a:r>
              <a:rPr lang="en-US" sz="2400" dirty="0" smtClean="0"/>
              <a:t> </a:t>
            </a:r>
            <a:r>
              <a:rPr lang="en-US" sz="2400" dirty="0"/>
              <a:t>are also closely associated with </a:t>
            </a:r>
            <a:r>
              <a:rPr lang="en-US" sz="2400" spc="-300" dirty="0" smtClean="0"/>
              <a:t>A N </a:t>
            </a:r>
            <a:r>
              <a:rPr lang="en-US" sz="2400" dirty="0" err="1" smtClean="0"/>
              <a:t>N</a:t>
            </a:r>
            <a:r>
              <a:rPr lang="en-US" sz="2400" dirty="0"/>
              <a:t>. </a:t>
            </a:r>
          </a:p>
        </p:txBody>
      </p:sp>
    </p:spTree>
    <p:extLst>
      <p:ext uri="{BB962C8B-B14F-4D97-AF65-F5344CB8AC3E}">
        <p14:creationId xmlns:p14="http://schemas.microsoft.com/office/powerpoint/2010/main" val="1650776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154984"/>
          </a:xfrm>
        </p:spPr>
        <p:txBody>
          <a:bodyPr wrap="square">
            <a:spAutoFit/>
          </a:bodyPr>
          <a:lstStyle/>
          <a:p>
            <a:pPr marL="0" lvl="0" indent="0" defTabSz="2867025">
              <a:spcBef>
                <a:spcPts val="0"/>
              </a:spcBef>
              <a:buClr>
                <a:schemeClr val="lt1"/>
              </a:buClr>
              <a:buSzPct val="25000"/>
              <a:buNone/>
              <a:tabLst>
                <a:tab pos="514350" algn="l"/>
              </a:tabLst>
            </a:pPr>
            <a:r>
              <a:rPr lang="en-US" sz="2400" b="1" dirty="0">
                <a:solidFill>
                  <a:srgbClr val="007FA3"/>
                </a:solidFill>
              </a:rPr>
              <a:t>5</a:t>
            </a:r>
            <a:r>
              <a:rPr lang="en-US" sz="2400" b="1" dirty="0" smtClean="0">
                <a:solidFill>
                  <a:srgbClr val="007FA3"/>
                </a:solidFill>
              </a:rPr>
              <a:t>.1</a:t>
            </a:r>
            <a:r>
              <a:rPr lang="en-US" sz="2400" dirty="0" smtClean="0"/>
              <a:t> </a:t>
            </a:r>
            <a:r>
              <a:rPr lang="en-IN" sz="2400" dirty="0"/>
              <a:t>Understand the basic concepts and definitions of </a:t>
            </a:r>
            <a:r>
              <a:rPr lang="en-IN" sz="2400" dirty="0" smtClean="0"/>
              <a:t>	artificial </a:t>
            </a:r>
            <a:r>
              <a:rPr lang="en-IN" sz="2400" dirty="0"/>
              <a:t>neural networks (</a:t>
            </a:r>
            <a:r>
              <a:rPr lang="en-IN" sz="2400" spc="-300" dirty="0" smtClean="0"/>
              <a:t>A N </a:t>
            </a:r>
            <a:r>
              <a:rPr lang="en-IN" sz="2400" dirty="0" smtClean="0"/>
              <a:t>N)</a:t>
            </a:r>
          </a:p>
          <a:p>
            <a:pPr marL="119063" indent="-119063">
              <a:buClr>
                <a:schemeClr val="bg1"/>
              </a:buClr>
              <a:buNone/>
              <a:tabLst>
                <a:tab pos="628650" algn="l"/>
              </a:tabLst>
            </a:pPr>
            <a:r>
              <a:rPr lang="en-US" sz="2400" b="1" dirty="0" smtClean="0">
                <a:solidFill>
                  <a:srgbClr val="007FA3"/>
                </a:solidFill>
              </a:rPr>
              <a:t>5.2</a:t>
            </a:r>
            <a:r>
              <a:rPr lang="en-US" sz="2400" b="1" dirty="0" smtClean="0">
                <a:solidFill>
                  <a:schemeClr val="accent1"/>
                </a:solidFill>
              </a:rPr>
              <a:t> </a:t>
            </a:r>
            <a:r>
              <a:rPr lang="en-US" sz="2400" dirty="0" smtClean="0"/>
              <a:t>Learn the different types of </a:t>
            </a:r>
            <a:r>
              <a:rPr lang="en-US" sz="2400" spc="-300" dirty="0" smtClean="0"/>
              <a:t>A N </a:t>
            </a:r>
            <a:r>
              <a:rPr lang="en-US" sz="2400" dirty="0" err="1" smtClean="0"/>
              <a:t>N</a:t>
            </a:r>
            <a:r>
              <a:rPr lang="en-US" sz="2400" dirty="0" smtClean="0"/>
              <a:t> architectures</a:t>
            </a:r>
          </a:p>
          <a:p>
            <a:pPr marL="0" indent="0">
              <a:buClr>
                <a:schemeClr val="bg1"/>
              </a:buClr>
              <a:buNone/>
              <a:tabLst>
                <a:tab pos="514350" algn="l"/>
              </a:tabLst>
            </a:pPr>
            <a:r>
              <a:rPr lang="en-US" sz="2400" b="1" dirty="0" smtClean="0">
                <a:solidFill>
                  <a:srgbClr val="007FA3"/>
                </a:solidFill>
              </a:rPr>
              <a:t>5.3</a:t>
            </a:r>
            <a:r>
              <a:rPr lang="en-US" sz="2400" dirty="0" smtClean="0"/>
              <a:t> </a:t>
            </a:r>
            <a:r>
              <a:rPr lang="en-US" sz="2400" dirty="0"/>
              <a:t>Understand the concept and structure of support vector </a:t>
            </a:r>
            <a:r>
              <a:rPr lang="en-US" sz="2400" dirty="0" smtClean="0"/>
              <a:t>	</a:t>
            </a:r>
            <a:r>
              <a:rPr lang="en-US" sz="2400" dirty="0"/>
              <a:t>machines</a:t>
            </a:r>
            <a:r>
              <a:rPr lang="en-US" sz="2400" dirty="0" smtClean="0"/>
              <a:t> </a:t>
            </a:r>
            <a:r>
              <a:rPr lang="en-US" sz="2400" dirty="0"/>
              <a:t>(</a:t>
            </a:r>
            <a:r>
              <a:rPr lang="en-US" sz="2400" spc="-300" dirty="0" smtClean="0"/>
              <a:t>S V </a:t>
            </a:r>
            <a:r>
              <a:rPr lang="en-US" sz="2400" dirty="0" smtClean="0"/>
              <a:t>M</a:t>
            </a:r>
            <a:r>
              <a:rPr lang="en-US" sz="2400" dirty="0"/>
              <a:t>)</a:t>
            </a:r>
          </a:p>
          <a:p>
            <a:pPr marL="0" indent="0">
              <a:buClr>
                <a:schemeClr val="bg1"/>
              </a:buClr>
              <a:buNone/>
              <a:tabLst>
                <a:tab pos="514350" algn="l"/>
              </a:tabLst>
            </a:pPr>
            <a:r>
              <a:rPr lang="en-US" sz="2400" b="1" dirty="0">
                <a:solidFill>
                  <a:srgbClr val="007FA3"/>
                </a:solidFill>
              </a:rPr>
              <a:t>5</a:t>
            </a:r>
            <a:r>
              <a:rPr lang="en-US" sz="2400" b="1" dirty="0" smtClean="0">
                <a:solidFill>
                  <a:srgbClr val="007FA3"/>
                </a:solidFill>
              </a:rPr>
              <a:t>.4</a:t>
            </a:r>
            <a:r>
              <a:rPr lang="en-US" sz="2400" b="1" dirty="0" smtClean="0">
                <a:solidFill>
                  <a:schemeClr val="accent1"/>
                </a:solidFill>
              </a:rPr>
              <a:t> </a:t>
            </a:r>
            <a:r>
              <a:rPr lang="en-US" sz="2400" dirty="0"/>
              <a:t>Learn the advantages and disadvantages of </a:t>
            </a:r>
            <a:r>
              <a:rPr lang="en-US" sz="2400" spc="-300" dirty="0" smtClean="0"/>
              <a:t>S V </a:t>
            </a:r>
            <a:r>
              <a:rPr lang="en-US" sz="2400" dirty="0" smtClean="0"/>
              <a:t>M 	compared </a:t>
            </a:r>
            <a:r>
              <a:rPr lang="en-US" sz="2400" dirty="0"/>
              <a:t>to </a:t>
            </a:r>
            <a:r>
              <a:rPr lang="en-US" sz="2400" spc="-300" dirty="0" smtClean="0"/>
              <a:t>A N </a:t>
            </a:r>
            <a:r>
              <a:rPr lang="en-US" sz="2400" dirty="0" err="1" smtClean="0"/>
              <a:t>N</a:t>
            </a:r>
            <a:endParaRPr lang="en-US" sz="2400" dirty="0"/>
          </a:p>
          <a:p>
            <a:pPr marL="0" indent="0">
              <a:buClr>
                <a:schemeClr val="bg1"/>
              </a:buClr>
              <a:buNone/>
              <a:tabLst>
                <a:tab pos="514350" algn="l"/>
              </a:tabLst>
            </a:pPr>
            <a:r>
              <a:rPr lang="en-US" sz="2400" b="1" dirty="0">
                <a:solidFill>
                  <a:srgbClr val="007FA3"/>
                </a:solidFill>
              </a:rPr>
              <a:t>5</a:t>
            </a:r>
            <a:r>
              <a:rPr lang="en-US" sz="2400" b="1" dirty="0" smtClean="0">
                <a:solidFill>
                  <a:srgbClr val="007FA3"/>
                </a:solidFill>
              </a:rPr>
              <a:t>.5</a:t>
            </a:r>
            <a:r>
              <a:rPr lang="en-US" sz="2400" dirty="0" smtClean="0"/>
              <a:t> </a:t>
            </a:r>
            <a:r>
              <a:rPr lang="en-US" sz="2400" dirty="0"/>
              <a:t>Understand the concept and formulation of </a:t>
            </a:r>
            <a:r>
              <a:rPr lang="en-US" sz="2400" i="1" dirty="0"/>
              <a:t>k</a:t>
            </a:r>
            <a:r>
              <a:rPr lang="en-US" sz="2400" dirty="0"/>
              <a:t>-nearest </a:t>
            </a:r>
            <a:r>
              <a:rPr lang="en-US" sz="2400" dirty="0" smtClean="0"/>
              <a:t>	neighbor </a:t>
            </a:r>
            <a:r>
              <a:rPr lang="en-US" sz="2400" dirty="0"/>
              <a:t>(</a:t>
            </a:r>
            <a:r>
              <a:rPr lang="en-US" sz="2400" i="1" spc="-300" dirty="0" smtClean="0"/>
              <a:t>k </a:t>
            </a:r>
            <a:r>
              <a:rPr lang="en-US" sz="2400" spc="-300" dirty="0" smtClean="0"/>
              <a:t>N </a:t>
            </a:r>
            <a:r>
              <a:rPr lang="en-US" sz="2400" dirty="0" smtClean="0"/>
              <a:t>N</a:t>
            </a:r>
            <a:r>
              <a:rPr lang="en-US" sz="2400" dirty="0"/>
              <a:t>) algorithm</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Support Vector Machines (</a:t>
            </a:r>
            <a:r>
              <a:rPr lang="en-US" sz="3600" spc="-450" dirty="0" smtClean="0">
                <a:latin typeface="+mj-lt"/>
              </a:rPr>
              <a:t>S V </a:t>
            </a:r>
            <a:r>
              <a:rPr lang="en-US" sz="3600" dirty="0" smtClean="0">
                <a:latin typeface="+mj-lt"/>
              </a:rPr>
              <a:t>M)          </a:t>
            </a:r>
            <a:r>
              <a:rPr lang="en-US" sz="2800" dirty="0" smtClean="0">
                <a:latin typeface="+mj-lt"/>
              </a:rPr>
              <a:t>(2 of 4)</a:t>
            </a:r>
            <a:endParaRPr lang="en-US" sz="3600" dirty="0">
              <a:latin typeface="+mj-lt"/>
            </a:endParaRPr>
          </a:p>
        </p:txBody>
      </p:sp>
      <p:sp>
        <p:nvSpPr>
          <p:cNvPr id="4" name="Content Placeholder 3"/>
          <p:cNvSpPr>
            <a:spLocks noGrp="1"/>
          </p:cNvSpPr>
          <p:nvPr>
            <p:ph idx="13"/>
          </p:nvPr>
        </p:nvSpPr>
        <p:spPr>
          <a:xfrm>
            <a:off x="457200" y="1368400"/>
            <a:ext cx="8153400" cy="4039567"/>
          </a:xfrm>
        </p:spPr>
        <p:txBody>
          <a:bodyPr>
            <a:spAutoFit/>
          </a:bodyPr>
          <a:lstStyle/>
          <a:p>
            <a:pPr marL="266700" indent="-266700"/>
            <a:r>
              <a:rPr lang="en-US" sz="2400" dirty="0"/>
              <a:t>Goal of </a:t>
            </a:r>
            <a:r>
              <a:rPr lang="en-US" sz="2400" spc="-300" dirty="0" smtClean="0"/>
              <a:t>S V </a:t>
            </a:r>
            <a:r>
              <a:rPr lang="en-US" sz="2400" dirty="0" smtClean="0"/>
              <a:t>M</a:t>
            </a:r>
            <a:r>
              <a:rPr lang="en-US" sz="2400" dirty="0"/>
              <a:t>: to generate mathematical functions that map input variables to desired outputs for classification or regression type prediction problems.</a:t>
            </a:r>
          </a:p>
          <a:p>
            <a:pPr lvl="1"/>
            <a:r>
              <a:rPr lang="en-US" sz="2400" dirty="0"/>
              <a:t>First, </a:t>
            </a:r>
            <a:r>
              <a:rPr lang="en-US" sz="2400" spc="-300" dirty="0"/>
              <a:t>S V </a:t>
            </a:r>
            <a:r>
              <a:rPr lang="en-US" sz="2400" dirty="0" smtClean="0"/>
              <a:t>M </a:t>
            </a:r>
            <a:r>
              <a:rPr lang="en-US" sz="2400" dirty="0"/>
              <a:t>uses nonlinear </a:t>
            </a:r>
            <a:r>
              <a:rPr lang="en-US" sz="2400" dirty="0">
                <a:solidFill>
                  <a:schemeClr val="bg2"/>
                </a:solidFill>
              </a:rPr>
              <a:t>kernel functions</a:t>
            </a:r>
            <a:r>
              <a:rPr lang="en-US" sz="2400" dirty="0"/>
              <a:t> to transform non-linear relationships among the variables into linearly separable feature spaces. </a:t>
            </a:r>
          </a:p>
          <a:p>
            <a:pPr lvl="1"/>
            <a:r>
              <a:rPr lang="en-US" sz="2400" dirty="0"/>
              <a:t>Then, the </a:t>
            </a:r>
            <a:r>
              <a:rPr lang="en-US" sz="2400" dirty="0">
                <a:solidFill>
                  <a:schemeClr val="bg2"/>
                </a:solidFill>
              </a:rPr>
              <a:t>maximum-margin </a:t>
            </a:r>
            <a:r>
              <a:rPr lang="en-US" sz="2400" dirty="0" err="1">
                <a:solidFill>
                  <a:schemeClr val="bg2"/>
                </a:solidFill>
              </a:rPr>
              <a:t>hyperplanes</a:t>
            </a:r>
            <a:r>
              <a:rPr lang="en-US" sz="2400" dirty="0">
                <a:solidFill>
                  <a:schemeClr val="bg2"/>
                </a:solidFill>
              </a:rPr>
              <a:t> </a:t>
            </a:r>
            <a:r>
              <a:rPr lang="en-US" sz="2400" dirty="0"/>
              <a:t>are constructed to optimally separate different classes from each other based on the training dataset.</a:t>
            </a:r>
          </a:p>
          <a:p>
            <a:pPr marL="266700" indent="-266700"/>
            <a:r>
              <a:rPr lang="en-US" sz="2400" spc="-300" dirty="0"/>
              <a:t>S V </a:t>
            </a:r>
            <a:r>
              <a:rPr lang="en-US" sz="2400" dirty="0" smtClean="0"/>
              <a:t>M </a:t>
            </a:r>
            <a:r>
              <a:rPr lang="en-US" sz="2400" dirty="0"/>
              <a:t>has solid mathematical foundation!</a:t>
            </a:r>
          </a:p>
        </p:txBody>
      </p:sp>
    </p:spTree>
    <p:extLst>
      <p:ext uri="{BB962C8B-B14F-4D97-AF65-F5344CB8AC3E}">
        <p14:creationId xmlns:p14="http://schemas.microsoft.com/office/powerpoint/2010/main" val="96869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Support Vector Machines (</a:t>
            </a:r>
            <a:r>
              <a:rPr lang="en-US" sz="3600" spc="-450" dirty="0" smtClean="0">
                <a:latin typeface="+mj-lt"/>
              </a:rPr>
              <a:t>S V </a:t>
            </a:r>
            <a:r>
              <a:rPr lang="en-US" sz="3600" dirty="0" smtClean="0">
                <a:latin typeface="+mj-lt"/>
              </a:rPr>
              <a:t>M)          </a:t>
            </a:r>
            <a:r>
              <a:rPr lang="en-US" sz="2800" dirty="0" smtClean="0">
                <a:latin typeface="+mj-lt"/>
              </a:rPr>
              <a:t>(3 of 4)</a:t>
            </a:r>
            <a:endParaRPr lang="en-US" sz="3600" dirty="0">
              <a:latin typeface="+mj-lt"/>
            </a:endParaRPr>
          </a:p>
        </p:txBody>
      </p:sp>
      <p:sp>
        <p:nvSpPr>
          <p:cNvPr id="4" name="Content Placeholder 3"/>
          <p:cNvSpPr>
            <a:spLocks noGrp="1"/>
          </p:cNvSpPr>
          <p:nvPr>
            <p:ph idx="13"/>
          </p:nvPr>
        </p:nvSpPr>
        <p:spPr>
          <a:xfrm>
            <a:off x="457200" y="1368400"/>
            <a:ext cx="8153400" cy="4039567"/>
          </a:xfrm>
        </p:spPr>
        <p:txBody>
          <a:bodyPr>
            <a:spAutoFit/>
          </a:bodyPr>
          <a:lstStyle/>
          <a:p>
            <a:pPr marL="276225" indent="-276225"/>
            <a:r>
              <a:rPr lang="en-US" sz="2400" dirty="0"/>
              <a:t>A </a:t>
            </a:r>
            <a:r>
              <a:rPr lang="en-US" sz="2400" dirty="0" err="1">
                <a:solidFill>
                  <a:schemeClr val="bg2"/>
                </a:solidFill>
              </a:rPr>
              <a:t>hyperplane</a:t>
            </a:r>
            <a:r>
              <a:rPr lang="en-US" sz="2400" dirty="0"/>
              <a:t> is a geometric concept used to describe the separation surface between different classes of things.</a:t>
            </a:r>
          </a:p>
          <a:p>
            <a:pPr marL="714375" lvl="1" indent="-266700"/>
            <a:r>
              <a:rPr lang="en-US" sz="2400" dirty="0"/>
              <a:t>In </a:t>
            </a:r>
            <a:r>
              <a:rPr lang="en-US" sz="2400" spc="-300" dirty="0" smtClean="0"/>
              <a:t>S V </a:t>
            </a:r>
            <a:r>
              <a:rPr lang="en-US" sz="2400" dirty="0" smtClean="0"/>
              <a:t>M</a:t>
            </a:r>
            <a:r>
              <a:rPr lang="en-US" sz="2400" dirty="0"/>
              <a:t>, two parallel </a:t>
            </a:r>
            <a:r>
              <a:rPr lang="en-US" sz="2400" dirty="0" err="1"/>
              <a:t>hyperplanes</a:t>
            </a:r>
            <a:r>
              <a:rPr lang="en-US" sz="2400" dirty="0"/>
              <a:t> are constructed on each side of the separation space with the aim of maximizing the distance between them.</a:t>
            </a:r>
          </a:p>
          <a:p>
            <a:pPr marL="276225" indent="-276225"/>
            <a:r>
              <a:rPr lang="en-US" sz="2400" dirty="0">
                <a:solidFill>
                  <a:schemeClr val="bg2"/>
                </a:solidFill>
              </a:rPr>
              <a:t>A kernel function</a:t>
            </a:r>
            <a:r>
              <a:rPr lang="en-US" sz="2400" dirty="0"/>
              <a:t> in </a:t>
            </a:r>
            <a:r>
              <a:rPr lang="en-US" sz="2400" spc="-300" dirty="0" smtClean="0"/>
              <a:t>S V </a:t>
            </a:r>
            <a:r>
              <a:rPr lang="en-US" sz="2400" dirty="0" smtClean="0"/>
              <a:t>M </a:t>
            </a:r>
            <a:r>
              <a:rPr lang="en-US" sz="2400" dirty="0"/>
              <a:t>uses the kernel trick  (a method for using a linear classifier algorithm to solve a nonlinear problem)</a:t>
            </a:r>
          </a:p>
          <a:p>
            <a:pPr marL="714375" lvl="1" indent="-266700"/>
            <a:r>
              <a:rPr lang="en-US" sz="2400" dirty="0"/>
              <a:t>The most commonly used kernel function is the radial basis function (</a:t>
            </a:r>
            <a:r>
              <a:rPr lang="en-US" sz="2400" spc="-300" dirty="0" smtClean="0"/>
              <a:t>R B </a:t>
            </a:r>
            <a:r>
              <a:rPr lang="en-US" sz="2400" dirty="0" smtClean="0"/>
              <a:t>F</a:t>
            </a:r>
            <a:r>
              <a:rPr lang="en-US" sz="2400" dirty="0"/>
              <a:t>).</a:t>
            </a:r>
          </a:p>
        </p:txBody>
      </p:sp>
    </p:spTree>
    <p:extLst>
      <p:ext uri="{BB962C8B-B14F-4D97-AF65-F5344CB8AC3E}">
        <p14:creationId xmlns:p14="http://schemas.microsoft.com/office/powerpoint/2010/main" val="1868419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Support Vector Machines (</a:t>
            </a:r>
            <a:r>
              <a:rPr lang="en-US" sz="3600" spc="-450" dirty="0" smtClean="0">
                <a:latin typeface="+mj-lt"/>
              </a:rPr>
              <a:t>S V </a:t>
            </a:r>
            <a:r>
              <a:rPr lang="en-US" sz="3600" dirty="0" smtClean="0">
                <a:latin typeface="+mj-lt"/>
              </a:rPr>
              <a:t>M)        </a:t>
            </a:r>
            <a:r>
              <a:rPr lang="en-US" sz="2800" dirty="0" smtClean="0">
                <a:latin typeface="+mj-lt"/>
              </a:rPr>
              <a:t>(4 of 4)</a:t>
            </a:r>
            <a:endParaRPr lang="en-US" sz="3600" dirty="0">
              <a:latin typeface="+mj-lt"/>
            </a:endParaRPr>
          </a:p>
        </p:txBody>
      </p:sp>
      <p:pic>
        <p:nvPicPr>
          <p:cNvPr id="3074" name="Picture 2" descr="The figure shows two line graphs. &#10;In the first line graph, three lines are shown - L1, L2, and L3. The two classes are represented with circles and squares. The data is shown separated into multiple subsections.&#10;In the second line graph, the hyperplane and the two maximum margin hyperplanes are separating the two classes. Only one hyperplane is achieving the maximum separation between the classes."/>
          <p:cNvPicPr>
            <a:picLocks noChangeAspect="1" noChangeArrowheads="1"/>
          </p:cNvPicPr>
          <p:nvPr/>
        </p:nvPicPr>
        <p:blipFill rotWithShape="1">
          <a:blip r:embed="rId3">
            <a:extLst>
              <a:ext uri="{28A0092B-C50C-407E-A947-70E740481C1C}">
                <a14:useLocalDpi xmlns:a14="http://schemas.microsoft.com/office/drawing/2010/main" val="0"/>
              </a:ext>
            </a:extLst>
          </a:blip>
          <a:srcRect b="4479"/>
          <a:stretch/>
        </p:blipFill>
        <p:spPr bwMode="auto">
          <a:xfrm>
            <a:off x="485425" y="1424067"/>
            <a:ext cx="8073445" cy="40065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557361"/>
            <a:ext cx="8153400" cy="738664"/>
          </a:xfrm>
        </p:spPr>
        <p:txBody>
          <a:bodyPr>
            <a:spAutoFit/>
          </a:bodyPr>
          <a:lstStyle/>
          <a:p>
            <a:r>
              <a:rPr lang="en-US" sz="2400" dirty="0"/>
              <a:t>Many linear classifiers (</a:t>
            </a:r>
            <a:r>
              <a:rPr lang="en-US" sz="2400" dirty="0" err="1"/>
              <a:t>hyperplanes</a:t>
            </a:r>
            <a:r>
              <a:rPr lang="en-US" sz="2400" dirty="0"/>
              <a:t>) may separate the data</a:t>
            </a:r>
          </a:p>
        </p:txBody>
      </p:sp>
    </p:spTree>
    <p:extLst>
      <p:ext uri="{BB962C8B-B14F-4D97-AF65-F5344CB8AC3E}">
        <p14:creationId xmlns:p14="http://schemas.microsoft.com/office/powerpoint/2010/main" val="1577061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7086600" cy="553998"/>
          </a:xfrm>
        </p:spPr>
        <p:txBody>
          <a:bodyPr wrap="square">
            <a:spAutoFit/>
          </a:bodyPr>
          <a:lstStyle/>
          <a:p>
            <a:r>
              <a:rPr lang="en-US" sz="3600" dirty="0">
                <a:latin typeface="+mj-lt"/>
              </a:rPr>
              <a:t>Application Case </a:t>
            </a:r>
            <a:r>
              <a:rPr lang="en-US" sz="3600" dirty="0" smtClean="0">
                <a:latin typeface="+mj-lt"/>
              </a:rPr>
              <a:t>5.3 </a:t>
            </a:r>
            <a:r>
              <a:rPr lang="en-US" sz="2800" dirty="0" smtClean="0">
                <a:latin typeface="+mj-lt"/>
              </a:rPr>
              <a:t>(1 of 4)</a:t>
            </a:r>
            <a:endParaRPr lang="en-US" sz="3600" dirty="0">
              <a:latin typeface="+mj-lt"/>
            </a:endParaRPr>
          </a:p>
        </p:txBody>
      </p:sp>
      <p:sp>
        <p:nvSpPr>
          <p:cNvPr id="3" name="Content Placeholder 2"/>
          <p:cNvSpPr>
            <a:spLocks noGrp="1"/>
          </p:cNvSpPr>
          <p:nvPr>
            <p:ph idx="1"/>
          </p:nvPr>
        </p:nvSpPr>
        <p:spPr>
          <a:xfrm>
            <a:off x="457200" y="714375"/>
            <a:ext cx="4495800" cy="1723549"/>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Identifying Injury Severity Risk Factors in Vehicle Crashes with Predictive Analytics</a:t>
            </a:r>
            <a:endParaRPr lang="en-US" sz="2800" b="1" dirty="0"/>
          </a:p>
        </p:txBody>
      </p:sp>
      <p:sp>
        <p:nvSpPr>
          <p:cNvPr id="4" name="Content Placeholder 3"/>
          <p:cNvSpPr>
            <a:spLocks noGrp="1"/>
          </p:cNvSpPr>
          <p:nvPr>
            <p:ph idx="13"/>
          </p:nvPr>
        </p:nvSpPr>
        <p:spPr>
          <a:xfrm>
            <a:off x="457200" y="2514600"/>
            <a:ext cx="5105400" cy="553998"/>
          </a:xfrm>
        </p:spPr>
        <p:txBody>
          <a:bodyPr wrap="square">
            <a:spAutoFit/>
          </a:bodyPr>
          <a:lstStyle/>
          <a:p>
            <a:pPr marL="0" indent="0">
              <a:buNone/>
            </a:pPr>
            <a:r>
              <a:rPr lang="en-US" sz="1800" b="1" dirty="0" smtClean="0"/>
              <a:t>Figure </a:t>
            </a:r>
            <a:r>
              <a:rPr lang="en-US" sz="1800" b="1" dirty="0"/>
              <a:t>5.7 </a:t>
            </a:r>
            <a:r>
              <a:rPr lang="en-US" sz="1800" dirty="0"/>
              <a:t>Data Acquisition/Merging/Preparation Process.</a:t>
            </a:r>
          </a:p>
        </p:txBody>
      </p:sp>
      <p:sp>
        <p:nvSpPr>
          <p:cNvPr id="9" name="Content Placeholder 8"/>
          <p:cNvSpPr>
            <a:spLocks noGrp="1"/>
          </p:cNvSpPr>
          <p:nvPr>
            <p:ph idx="14"/>
          </p:nvPr>
        </p:nvSpPr>
        <p:spPr>
          <a:xfrm>
            <a:off x="457200" y="3200400"/>
            <a:ext cx="4114800" cy="1685077"/>
          </a:xfrm>
        </p:spPr>
        <p:txBody>
          <a:bodyPr wrap="square">
            <a:spAutoFit/>
          </a:bodyPr>
          <a:lstStyle/>
          <a:p>
            <a:r>
              <a:rPr lang="en-US" sz="1800" dirty="0"/>
              <a:t>Problem</a:t>
            </a:r>
          </a:p>
          <a:p>
            <a:r>
              <a:rPr lang="en-US" sz="1800" dirty="0"/>
              <a:t>Method</a:t>
            </a:r>
          </a:p>
          <a:p>
            <a:r>
              <a:rPr lang="en-US" sz="1800" dirty="0"/>
              <a:t>Results</a:t>
            </a:r>
          </a:p>
          <a:p>
            <a:r>
              <a:rPr lang="en-US" sz="1800" dirty="0" err="1"/>
              <a:t>Conclutions</a:t>
            </a:r>
            <a:endParaRPr lang="en-US" sz="1800" dirty="0"/>
          </a:p>
        </p:txBody>
      </p:sp>
      <p:pic>
        <p:nvPicPr>
          <p:cNvPr id="4098" name="Picture 2" descr="The figure shows three different data sets for 2 years - 2011 and 2012.&#10;These data sets are merged to form three separate flat/text files - accident database, vehicle database, and person database. All 3 data bases are consolidated into a combined database. This combined database has 279,470 rows and 152 columns. The next step is data preprocessing. The data in the combined dataset is selected, characterized, and aggregated. The resulting data is the pre-processed data, illustrated as a spreadsheet."/>
          <p:cNvPicPr>
            <a:picLocks noChangeAspect="1" noChangeArrowheads="1"/>
          </p:cNvPicPr>
          <p:nvPr/>
        </p:nvPicPr>
        <p:blipFill rotWithShape="1">
          <a:blip r:embed="rId3">
            <a:extLst>
              <a:ext uri="{28A0092B-C50C-407E-A947-70E740481C1C}">
                <a14:useLocalDpi xmlns:a14="http://schemas.microsoft.com/office/drawing/2010/main" val="0"/>
              </a:ext>
            </a:extLst>
          </a:blip>
          <a:srcRect b="6439"/>
          <a:stretch/>
        </p:blipFill>
        <p:spPr bwMode="auto">
          <a:xfrm>
            <a:off x="5752683" y="954825"/>
            <a:ext cx="2794427" cy="528405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idx="15"/>
          </p:nvPr>
        </p:nvSpPr>
        <p:spPr>
          <a:xfrm>
            <a:off x="457200" y="6068936"/>
            <a:ext cx="8153400" cy="246221"/>
          </a:xfrm>
        </p:spPr>
        <p:txBody>
          <a:bodyPr wrap="square">
            <a:spAutoFit/>
          </a:bodyPr>
          <a:lstStyle/>
          <a:p>
            <a:pPr marL="0" indent="0">
              <a:buNone/>
            </a:pPr>
            <a:r>
              <a:rPr lang="en-IN" i="1" dirty="0"/>
              <a:t>Source: </a:t>
            </a:r>
            <a:r>
              <a:rPr lang="en-IN" dirty="0"/>
              <a:t>Microsoft Excel 2010, Microsoft Corporation.</a:t>
            </a:r>
            <a:endParaRPr lang="en-US" dirty="0"/>
          </a:p>
        </p:txBody>
      </p:sp>
    </p:spTree>
    <p:extLst>
      <p:ext uri="{BB962C8B-B14F-4D97-AF65-F5344CB8AC3E}">
        <p14:creationId xmlns:p14="http://schemas.microsoft.com/office/powerpoint/2010/main" val="133410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721"/>
            <a:ext cx="8153400" cy="553998"/>
          </a:xfrm>
        </p:spPr>
        <p:txBody>
          <a:bodyPr wrap="square">
            <a:spAutoFit/>
          </a:bodyPr>
          <a:lstStyle/>
          <a:p>
            <a:r>
              <a:rPr lang="en-US" sz="3600" dirty="0">
                <a:latin typeface="+mj-lt"/>
              </a:rPr>
              <a:t>Application Case </a:t>
            </a:r>
            <a:r>
              <a:rPr lang="en-US" sz="3600" dirty="0" smtClean="0">
                <a:latin typeface="+mj-lt"/>
              </a:rPr>
              <a:t>5.3 </a:t>
            </a:r>
            <a:r>
              <a:rPr lang="en-US" sz="2800" dirty="0" smtClean="0">
                <a:latin typeface="+mj-lt"/>
              </a:rPr>
              <a:t>(2 of 4)</a:t>
            </a:r>
            <a:endParaRPr lang="en-US" sz="3600" dirty="0">
              <a:latin typeface="+mj-lt"/>
            </a:endParaRPr>
          </a:p>
        </p:txBody>
      </p:sp>
      <p:sp>
        <p:nvSpPr>
          <p:cNvPr id="3" name="Content Placeholder 2"/>
          <p:cNvSpPr>
            <a:spLocks noGrp="1"/>
          </p:cNvSpPr>
          <p:nvPr>
            <p:ph idx="1"/>
          </p:nvPr>
        </p:nvSpPr>
        <p:spPr>
          <a:xfrm>
            <a:off x="457200" y="714527"/>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Identifying Injury Severity Risk Factors in Vehicle Crashes with Predictive Analytics</a:t>
            </a:r>
            <a:endParaRPr lang="en-US" sz="2800" b="1" dirty="0"/>
          </a:p>
        </p:txBody>
      </p:sp>
      <p:sp>
        <p:nvSpPr>
          <p:cNvPr id="4" name="Content Placeholder 3"/>
          <p:cNvSpPr>
            <a:spLocks noGrp="1"/>
          </p:cNvSpPr>
          <p:nvPr>
            <p:ph idx="13"/>
          </p:nvPr>
        </p:nvSpPr>
        <p:spPr>
          <a:xfrm>
            <a:off x="447675" y="1645697"/>
            <a:ext cx="4124325" cy="1492716"/>
          </a:xfrm>
        </p:spPr>
        <p:txBody>
          <a:bodyPr wrap="square">
            <a:spAutoFit/>
          </a:bodyPr>
          <a:lstStyle/>
          <a:p>
            <a:pPr marL="0" indent="0">
              <a:buNone/>
            </a:pPr>
            <a:r>
              <a:rPr lang="en-US" sz="2400" dirty="0">
                <a:solidFill>
                  <a:schemeClr val="bg2"/>
                </a:solidFill>
              </a:rPr>
              <a:t>Key success factors:</a:t>
            </a:r>
            <a:r>
              <a:rPr lang="en-US" sz="2400" dirty="0"/>
              <a:t> </a:t>
            </a:r>
          </a:p>
          <a:p>
            <a:pPr marL="266700" indent="-266700"/>
            <a:r>
              <a:rPr lang="en-US" sz="2400" dirty="0"/>
              <a:t>Data acquisition</a:t>
            </a:r>
          </a:p>
          <a:p>
            <a:pPr marL="266700" indent="-266700"/>
            <a:r>
              <a:rPr lang="en-US" sz="2400" dirty="0"/>
              <a:t>Data Preparation </a:t>
            </a:r>
          </a:p>
        </p:txBody>
      </p:sp>
      <p:pic>
        <p:nvPicPr>
          <p:cNvPr id="5122" name="Picture 2" descr="The table shows a list of variables included in the study. The table is divided into five columns, Variable, description, data type, descriptive statistics superscript 1, and missing in percentages. The following information is given in the table. &#10;1. &#10;a. Variable: AIR_BAG&#10;b. Description: Airbag deployed&#10;c. Data Type: Binary&#10;d. Descriptive Statistics superscript 1: Yes: 52, no: 26&#10;e. Missing in percentage: 5.2&#10;2. &#10;a. Variable: ALC_RES&#10;b. Description: Alcohol test results&#10;c. Data Type: Numeric&#10;d. Descriptive Statistics superscript 1: 12.68 open parenthesis 15.05 close parenthesis&#10;e. Missing in percentage: 0.4&#10;3. &#10;a. Variable: BDYTYP_IMN&#10;b. Description: Vehicle body type&#10;c. Data Type: Nominal&#10;d. Descriptive Statistics superscript 1: Sedan 34, Sm-SUV: 13&#10;e. Missing in percentage: 3.2&#10;4. &#10;a. Variable: DEFORMED&#10;b. Description: Extent of damage&#10;c. Data Type: Nominal&#10;d. Descriptive Statistics superscript 1: Major 43, minor 22&#10;e. Missing in percentage: 3.7&#10;5. &#10;a. Variable: DRINKING&#10;b. Description: Alcohol involvement&#10;c. Data Type: Binary&#10;d. Descriptive Statistics superscript 1: Yes: 4, no: 67&#10;e. Missing in percentage: 28.8&#10;6. &#10;a. Variable: AGE&#10;b. Description: Age of person&#10;c. Data Type: Numeric&#10;d. Descriptive Statistics superscript 1: 36.45 open parenthesis 18.49 close parenthesis&#10;e. Missing in percentage: 6.9&#10;7. &#10;a. Variable: DRUGRES1&#10;b. Description: Drug test results&#10;c. Data Type: Binary&#10;d. Descriptive Statistics superscript 1: Yes: 2. no: 72&#10;e. Missing in percentage: 25.5&#10;8. &#10;a. Variable: EJECT_IM&#10;b. Description: Ejection&#10;c. Data Type: Binary&#10;d. Descriptive Statistics superscript 1: Yes: 2, no: 93&#10;e. Missing in percentage: 4.9&#10;9. &#10;a. Variable: FIRE_EXP&#10;b. Description: Fire occurred&#10;c. Data Type: Binary&#10;d. Descriptive Statistics superscript 1: Yes: 3, no: 97&#10;e. Missing in percentage: 0.0&#10;&#10;10. &#10;a. Variable: GVWR&#10;b. Description: Vehicle Weight Category&#10;c. Data Type: Nominal&#10;d. Descriptive Statistics superscript 1: Small: 92, large 5&#10;e. Missing in percentage: 2.9&#10;11. &#10;a. Variable: HAZ_INV&#10;b. Description: Hazmat involved&#10;c. Data Type: Binary&#10;d. Descriptive Statistics superscript 1: Yes: 1, no: 99&#10;e. Missing in percentage: 0.0&#10;12. &#10;a. Variable: HOUR_IMN&#10;b. Description: Hour of day&#10;c. Data Type: Nominal&#10;d. Descriptive Statistics superscript 1: Evening: 39, noon: 32&#10;e. Missing in percentage: 1.2&#10;13. &#10;a. Variable: INT_HWY&#10;b. Description: Interstate highway&#10;c. Data Type: Binary&#10;d. Descriptive Statistics superscript 1: Yes: 13, no: 86&#10;e. Missing in percentage: 0.7&#10;14. &#10;a. Variable: J_KNIFE&#10;b. Description: Jackkinfe&#10;c. Data Type: Binary&#10;d. Descriptive Statistics superscript 1: Yes: 4, no: 95&#10;e. Missing in percentage: 0.2&#10;15. &#10;a. Variable: LGTCON_IM&#10;b. Description: Light conditions&#10;c. Data Type: Nominal &#10;d. Descriptive Statistics superscript 1: Daylight: 70, Dark: 25&#10;e. Missing in percentage: 0.3&#10;16. &#10;a. Variable: MANCOL_IM&#10;b. Description: Manner of collision&#10;c. Data Type: Nominal &#10;d. Descriptive Statistics superscript 1: Front: 34, angle: 28&#10;e. Missing in percentage: 0.0&#10;17. &#10;a. Variable: MONTH&#10;b. Description: Month of year&#10;c. Data Type: Nominal &#10;d. Descriptive Statistics superscript 1: Oct: 10, Dec: 9&#10;e. Missing in percentage: 0.0&#10;18. &#10;a. Variable: NUMINJ_IM&#10;b. Description: Number of injured&#10;c. Data Type: Numeric &#10;d. Descriptive Statistics superscript 1: 1.23 open parenthesis 4.13 close parenthesis&#10;e. Missing in percentage: 0.0&#10;19. &#10;a. Variable: PCRASH1_IMN&#10;b. Description: Precrash movement&#10;c. Data Type: Nominal &#10;d. Descriptive Statistics superscript 1: Going str.:52, stopped: 14&#10;e. Missing in percentage: 1.3&#10;20. &#10;a. Variable: REGION&#10;b. Description: Geographic region&#10;c. Data Type: Nominal &#10;d. Descriptive Statistics superscript 1: South: 42, Midwest: 24&#10;e. Missing in percentage: 0.0&#10;21. &#10;a. Variable: REL_ROAD&#10;b. Description: Relation to traffic way&#10;c. Data Type: Nominal &#10;d. Descriptive Statistics superscript 1: Roadway: 85, Median: 9 &#10;e. Missing in percentage: 0.1&#10;&#10;22. &#10;a. Variable: REJCT1_IM&#10;b. Description: At a junction&#10;c. Data Type: Binary&#10;d. Descriptive Statistics superscript 1: Yes: 4, no: 96&#10;e. Missing in percentage: 0.0&#10;23. &#10;a. Variable: REST_USE_N&#10;b. Description: Restraint System Used&#10;c. Data Type: Nominal&#10;d. Descriptive Statistics superscript 1: Yes: 76, no: 4&#10;e. Missing in percentage: 7.4&#10;24. &#10;a. Variable: SEX_IMN&#10;b. Description: Gender of driver&#10;c. Data Type: Binary&#10;d. Descriptive Statistics superscript 1: Male: 54, female: 43&#10;e. Missing in percentage: 3.1&#10;25. &#10;a. Variable: TOWED_N&#10;b. Description: Car towed &#10;c. Data Type: Binary&#10;d. Descriptive Statistics superscript 1: Yes: 49, No: 51&#10;e. Missing in percentage: 0.0&#10;26. &#10;a. Variable: VEH_AGE&#10;b. Description: Age of vehicle &#10;c. Data Type: Numeric&#10;d. Descriptive Statistics superscript 1: 8.96 open parenthesis 4.18 close parenthesis&#10;e. Missing in percentage: 0.0&#10;27. &#10;a. Variable: WEATHR_IM&#10;b. Description: Weather condition &#10;c. Data Type: Nominal&#10;d. Descriptive Statistics superscript 1: Clear: 73, cloudy:14&#10;e. Missing in percentage: 0.0&#10;28. &#10;a. Variable: WKDY_IM&#10;b. Description: Weekday &#10;c. Data Type: Nominal&#10;d. Descriptive Statistics superscript 1: Friday: 17, Thursday: 15&#10;e. Missing in percentage: 0.0&#10;29. &#10;a. Variable: WRK_ZONE&#10;b. Description: Work zone &#10;c. Data Type: Binary&#10;d. Descriptive Statistics superscript 1: Yes:2, no: 98&#10;e. Missing in percentage: 0.0&#10;30. &#10;a. Variable: INJ_SEV&#10;b. Description: Injury severity open parenthesis Dependent Variable close parenthesis &#10;c. Data Type: Binary&#10;d. Descriptive Statistics superscript 1: Low: 79, high: 21&#10;e. Missing in percentage: 0.0&#10;"/>
          <p:cNvPicPr>
            <a:picLocks noChangeAspect="1" noChangeArrowheads="1"/>
          </p:cNvPicPr>
          <p:nvPr/>
        </p:nvPicPr>
        <p:blipFill rotWithShape="1">
          <a:blip r:embed="rId3">
            <a:extLst>
              <a:ext uri="{28A0092B-C50C-407E-A947-70E740481C1C}">
                <a14:useLocalDpi xmlns:a14="http://schemas.microsoft.com/office/drawing/2010/main" val="0"/>
              </a:ext>
            </a:extLst>
          </a:blip>
          <a:srcRect b="5242"/>
          <a:stretch/>
        </p:blipFill>
        <p:spPr bwMode="auto">
          <a:xfrm>
            <a:off x="4622238" y="1620296"/>
            <a:ext cx="3762495" cy="447404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6131467"/>
            <a:ext cx="8153400" cy="184666"/>
          </a:xfrm>
        </p:spPr>
        <p:txBody>
          <a:bodyPr>
            <a:spAutoFit/>
          </a:bodyPr>
          <a:lstStyle/>
          <a:p>
            <a:pPr marL="0" indent="0">
              <a:buNone/>
            </a:pPr>
            <a:r>
              <a:rPr lang="en-IN" sz="1200" baseline="30000" dirty="0"/>
              <a:t>1</a:t>
            </a:r>
            <a:r>
              <a:rPr lang="en-IN" sz="1200" dirty="0"/>
              <a:t>For numeric variables: mean (</a:t>
            </a:r>
            <a:r>
              <a:rPr lang="en-IN" sz="1200" dirty="0" err="1"/>
              <a:t>st.</a:t>
            </a:r>
            <a:r>
              <a:rPr lang="en-IN" sz="1200" dirty="0"/>
              <a:t> dev.); for binary or nominal variables: % frequency of the top two classes.</a:t>
            </a:r>
          </a:p>
        </p:txBody>
      </p:sp>
    </p:spTree>
    <p:extLst>
      <p:ext uri="{BB962C8B-B14F-4D97-AF65-F5344CB8AC3E}">
        <p14:creationId xmlns:p14="http://schemas.microsoft.com/office/powerpoint/2010/main" val="3987330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5.3 </a:t>
            </a:r>
            <a:r>
              <a:rPr lang="en-US" sz="2800" dirty="0" smtClean="0">
                <a:latin typeface="+mj-lt"/>
              </a:rPr>
              <a:t>(3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Identifying Injury Severity Risk Factors in Vehicle Crashes with Predictive Analytics</a:t>
            </a:r>
            <a:endParaRPr lang="en-US" sz="2800" b="1" dirty="0"/>
          </a:p>
        </p:txBody>
      </p:sp>
      <p:sp>
        <p:nvSpPr>
          <p:cNvPr id="4" name="Content Placeholder 3"/>
          <p:cNvSpPr>
            <a:spLocks noGrp="1"/>
          </p:cNvSpPr>
          <p:nvPr>
            <p:ph idx="13"/>
          </p:nvPr>
        </p:nvSpPr>
        <p:spPr>
          <a:xfrm>
            <a:off x="457200" y="1981200"/>
            <a:ext cx="4114800" cy="931024"/>
          </a:xfrm>
        </p:spPr>
        <p:txBody>
          <a:bodyPr wrap="square">
            <a:spAutoFit/>
          </a:bodyPr>
          <a:lstStyle/>
          <a:p>
            <a:r>
              <a:rPr lang="en-US" sz="2400" dirty="0"/>
              <a:t>Accuracy</a:t>
            </a:r>
          </a:p>
          <a:p>
            <a:r>
              <a:rPr lang="en-US" sz="2400" dirty="0"/>
              <a:t>Variable importance</a:t>
            </a:r>
          </a:p>
        </p:txBody>
      </p:sp>
      <p:pic>
        <p:nvPicPr>
          <p:cNvPr id="6146" name="Picture 2" descr="The table shows the tabulation of all prediction results based on 10 fold cross hyphen validation. The table consists of six columns, model type confusion matrices, accuracy in percentages, sensitivity in percentages, specificity in percentages, and AUC. The following information is given in the table:&#10;For the model type Artificial neural networks represented as ANN the values are:&#10; Low: Confusion Matrices: Low: 12,864&#10; Low: Confusion Matrices: High: 1,464&#10; High:  Confusion Matrices: Low: 2,409&#10; Low: Confusion Matrices: High: 10,477&#10;Accuracy in percentages: 85.77&#10;Sensitivity in percentages: 81.31&#10;Specificity in percentages: 89.78&#10;AUC: 0.865&#10;&#10;For the model type Support vector machines represented as SVM the values are:&#10; Low: Confusion Matrices: Low: 13,192&#10; Low: Confusion Matrices: High: 1,136&#10; High:  Confusion Matrices: Low: 1,475&#10; Low: Confusion Matrices: High: 11,411&#10;Accuracy in percentages: 90.41&#10;Sensitivity in percentages: 88.55&#10;Specificity in percentages: 92.07&#10;AUC: 0.928&#10;For the model type Decision trees represented as DT or C5 the values are:&#10; Low: Confusion Matrices: Low: 12,675&#10; Low: Confusion Matrices: High: 1,653&#10; High:  Confusion Matrices: Low: 1,991&#10; Low: Confusion Matrices: High: 10,895&#10;Accuracy in percentages: 86.61&#10;Sensitivity in percentages: 84.55&#10;Specificity in percentages: 88.46&#10;AUC: 0.8790&#10;For the model type Logistic regression represented as LR the values are:&#10; Low: Confusion Matrices: Low: 8,961&#10; Low: Confusion Matrices: High: 2,742&#10; High:  Confusion Matrices: Low: 3,525&#10; Low: Confusion Matrices: High: 11,986&#10;Accuracy in percentages: 76.97&#10;Sensitivity in percentages: 77.27&#10;Specificity in percentages: 76.57&#10;AUC: 0.827&#1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036"/>
          <a:stretch/>
        </p:blipFill>
        <p:spPr bwMode="auto">
          <a:xfrm>
            <a:off x="453782" y="3904184"/>
            <a:ext cx="4270618" cy="1720346"/>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The vertical axis shows the model type and the horizontal axis shows the normalized importance measure from 0 to 100 in increments of 20.&#10;The models are divided into 4 risk groups, each comprising four to eight variables. The data depicted in the graph is as follows: &#10;Group 1&#10;REST_USE_N 100&#10;MANCOL_IM 86&#10;EJECT_IM 76&#10;DRUGRES1 65&#10;Group 2&#10;AIRBAG_DEPL_N 39&#10;REL_ROAD 32&#10;DRIVER_AGE 30&#10;WKDY_IM 24&#10;INT_HWY 24&#10;PCRASH1_IMN 20&#10;WEATHR_IM 19&#10;Group 3&#10;SEX_IMN 14&#10;DEFORMED 11&#10;MONTH 9&#10;HOUR_IMN 8&#10;RELJCT1_IM 8&#10;VEH_AGE 6&#10;Group 4&#10;FIRE_EXP 4&#10;LGTCON_IM 4&#10;NUMINJ_IM 2&#10;REGION 2&#10;ALC_RES_N 2&#10;J_KNIFE 1&#10;HAZ_INV 0&#10;BDYTYP_IMN 0&#10;DRINKING_N 0&#10;TOWED_N 0&#10;WRK_ZONE 0&#10;GVWR 0"/>
          <p:cNvPicPr>
            <a:picLocks noChangeAspect="1" noChangeArrowheads="1"/>
          </p:cNvPicPr>
          <p:nvPr/>
        </p:nvPicPr>
        <p:blipFill rotWithShape="1">
          <a:blip r:embed="rId4">
            <a:extLst>
              <a:ext uri="{28A0092B-C50C-407E-A947-70E740481C1C}">
                <a14:useLocalDpi xmlns:a14="http://schemas.microsoft.com/office/drawing/2010/main" val="0"/>
              </a:ext>
            </a:extLst>
          </a:blip>
          <a:srcRect b="2659"/>
          <a:stretch/>
        </p:blipFill>
        <p:spPr bwMode="auto">
          <a:xfrm>
            <a:off x="4805099" y="1711336"/>
            <a:ext cx="3681676" cy="446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40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5.3 </a:t>
            </a:r>
            <a:r>
              <a:rPr lang="en-US" sz="2800" dirty="0" smtClean="0">
                <a:latin typeface="+mj-lt"/>
              </a:rPr>
              <a:t>(4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Identifying Injury Severity Risk Factors in Vehicle Crashes with Predictive Analytics</a:t>
            </a:r>
            <a:endParaRPr lang="en-US" sz="2800" b="1" dirty="0"/>
          </a:p>
        </p:txBody>
      </p:sp>
      <p:sp>
        <p:nvSpPr>
          <p:cNvPr id="4" name="Content Placeholder 3"/>
          <p:cNvSpPr>
            <a:spLocks noGrp="1"/>
          </p:cNvSpPr>
          <p:nvPr>
            <p:ph idx="13"/>
          </p:nvPr>
        </p:nvSpPr>
        <p:spPr>
          <a:xfrm>
            <a:off x="457200" y="1981200"/>
            <a:ext cx="8153400" cy="3223959"/>
          </a:xfrm>
        </p:spPr>
        <p:txBody>
          <a:bodyPr wrap="square">
            <a:spAutoFit/>
          </a:bodyPr>
          <a:lstStyle/>
          <a:p>
            <a:pPr marL="0" indent="0">
              <a:buNone/>
            </a:pPr>
            <a:r>
              <a:rPr lang="en-US" sz="2400" b="1" dirty="0"/>
              <a:t>Questions for Discussion:</a:t>
            </a:r>
          </a:p>
          <a:p>
            <a:pPr marL="361950" indent="-361950">
              <a:buSzPct val="80000"/>
              <a:buFont typeface="+mj-lt"/>
              <a:buAutoNum type="arabicPeriod"/>
            </a:pPr>
            <a:r>
              <a:rPr lang="en-US" sz="2400" dirty="0"/>
              <a:t>What are the key environmental concerns in the electric power industry?</a:t>
            </a:r>
          </a:p>
          <a:p>
            <a:pPr marL="361950" indent="-361950">
              <a:buSzPct val="80000"/>
              <a:buFont typeface="+mj-lt"/>
              <a:buAutoNum type="arabicPeriod"/>
            </a:pPr>
            <a:r>
              <a:rPr lang="en-US" sz="2400" dirty="0"/>
              <a:t>What are the main application areas for predictive modeling in the electric power industry?</a:t>
            </a:r>
          </a:p>
          <a:p>
            <a:pPr marL="361950" indent="-361950">
              <a:buSzPct val="80000"/>
              <a:buFont typeface="+mj-lt"/>
              <a:buAutoNum type="arabicPeriod"/>
            </a:pPr>
            <a:r>
              <a:rPr lang="en-US" sz="2400" dirty="0"/>
              <a:t>How was predictive modeling used to address a variety of problems in the electric power industry?</a:t>
            </a:r>
          </a:p>
        </p:txBody>
      </p:sp>
    </p:spTree>
    <p:extLst>
      <p:ext uri="{BB962C8B-B14F-4D97-AF65-F5344CB8AC3E}">
        <p14:creationId xmlns:p14="http://schemas.microsoft.com/office/powerpoint/2010/main" val="4110197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How Does a </a:t>
            </a:r>
            <a:r>
              <a:rPr lang="en-IN" sz="3600" spc="-450" dirty="0" smtClean="0">
                <a:latin typeface="+mj-lt"/>
              </a:rPr>
              <a:t>S V </a:t>
            </a:r>
            <a:r>
              <a:rPr lang="en-IN" sz="3600" dirty="0" smtClean="0">
                <a:latin typeface="+mj-lt"/>
              </a:rPr>
              <a:t>M </a:t>
            </a:r>
            <a:r>
              <a:rPr lang="en-IN" sz="3600" dirty="0">
                <a:latin typeface="+mj-lt"/>
              </a:rPr>
              <a:t>Works?</a:t>
            </a:r>
            <a:endParaRPr lang="en-US" sz="3600" dirty="0">
              <a:latin typeface="+mj-lt"/>
            </a:endParaRPr>
          </a:p>
        </p:txBody>
      </p:sp>
      <p:sp>
        <p:nvSpPr>
          <p:cNvPr id="4" name="Content Placeholder 3"/>
          <p:cNvSpPr>
            <a:spLocks noGrp="1"/>
          </p:cNvSpPr>
          <p:nvPr>
            <p:ph idx="1"/>
          </p:nvPr>
        </p:nvSpPr>
        <p:spPr>
          <a:xfrm>
            <a:off x="457200" y="990601"/>
            <a:ext cx="8153400" cy="1623521"/>
          </a:xfrm>
        </p:spPr>
        <p:txBody>
          <a:bodyPr wrap="square">
            <a:spAutoFit/>
          </a:bodyPr>
          <a:lstStyle/>
          <a:p>
            <a:pPr marL="266700" indent="-266700"/>
            <a:r>
              <a:rPr lang="en-US" sz="2200" dirty="0"/>
              <a:t>Following a machine-learning process, a </a:t>
            </a:r>
            <a:r>
              <a:rPr lang="en-US" sz="2200" spc="-300" dirty="0" smtClean="0"/>
              <a:t>S V </a:t>
            </a:r>
            <a:r>
              <a:rPr lang="en-US" sz="2200" dirty="0" smtClean="0"/>
              <a:t>M </a:t>
            </a:r>
            <a:r>
              <a:rPr lang="en-US" sz="2200" u="sng" dirty="0">
                <a:solidFill>
                  <a:schemeClr val="bg2"/>
                </a:solidFill>
              </a:rPr>
              <a:t>learns</a:t>
            </a:r>
            <a:r>
              <a:rPr lang="en-US" sz="2200" dirty="0"/>
              <a:t> from the historic cases.</a:t>
            </a:r>
          </a:p>
          <a:p>
            <a:pPr marL="266700" indent="-266700"/>
            <a:r>
              <a:rPr lang="en-US" sz="2200" dirty="0"/>
              <a:t>The Process of Building </a:t>
            </a:r>
            <a:r>
              <a:rPr lang="en-US" sz="2200" spc="-300" dirty="0" smtClean="0"/>
              <a:t>S V </a:t>
            </a:r>
            <a:r>
              <a:rPr lang="en-US" sz="2200" dirty="0" smtClean="0"/>
              <a:t>M  </a:t>
            </a:r>
            <a:endParaRPr lang="en-US" sz="2200" dirty="0"/>
          </a:p>
          <a:p>
            <a:pPr lvl="1">
              <a:buNone/>
            </a:pPr>
            <a:r>
              <a:rPr lang="en-US" sz="2200" dirty="0">
                <a:solidFill>
                  <a:schemeClr val="bg2"/>
                </a:solidFill>
              </a:rPr>
              <a:t>1.</a:t>
            </a:r>
            <a:r>
              <a:rPr lang="en-US" sz="2200" dirty="0"/>
              <a:t> Preprocess the </a:t>
            </a:r>
            <a:r>
              <a:rPr lang="en-US" sz="2200" dirty="0" smtClean="0"/>
              <a:t>data</a:t>
            </a:r>
          </a:p>
        </p:txBody>
      </p:sp>
      <p:sp>
        <p:nvSpPr>
          <p:cNvPr id="6" name="Content Placeholder 5"/>
          <p:cNvSpPr>
            <a:spLocks noGrp="1"/>
          </p:cNvSpPr>
          <p:nvPr>
            <p:ph idx="13"/>
          </p:nvPr>
        </p:nvSpPr>
        <p:spPr>
          <a:xfrm>
            <a:off x="457200" y="2674947"/>
            <a:ext cx="8153400" cy="754053"/>
          </a:xfrm>
        </p:spPr>
        <p:txBody>
          <a:bodyPr wrap="square">
            <a:spAutoFit/>
          </a:bodyPr>
          <a:lstStyle/>
          <a:p>
            <a:pPr lvl="2"/>
            <a:r>
              <a:rPr lang="en-US" sz="2200" dirty="0"/>
              <a:t>Scrub and transform the data</a:t>
            </a:r>
            <a:r>
              <a:rPr lang="en-US" sz="2200" dirty="0" smtClean="0"/>
              <a:t>.</a:t>
            </a:r>
          </a:p>
          <a:p>
            <a:pPr lvl="1">
              <a:buNone/>
            </a:pPr>
            <a:r>
              <a:rPr lang="en-US" sz="2200" dirty="0" smtClean="0">
                <a:solidFill>
                  <a:schemeClr val="bg2"/>
                </a:solidFill>
              </a:rPr>
              <a:t>2.</a:t>
            </a:r>
            <a:r>
              <a:rPr lang="en-US" sz="2200" dirty="0" smtClean="0"/>
              <a:t> Develop the model.</a:t>
            </a:r>
          </a:p>
        </p:txBody>
      </p:sp>
      <p:sp>
        <p:nvSpPr>
          <p:cNvPr id="7" name="Content Placeholder 6"/>
          <p:cNvSpPr>
            <a:spLocks noGrp="1"/>
          </p:cNvSpPr>
          <p:nvPr>
            <p:ph sz="quarter" idx="14"/>
          </p:nvPr>
        </p:nvSpPr>
        <p:spPr>
          <a:xfrm>
            <a:off x="457200" y="3505200"/>
            <a:ext cx="8153400" cy="2716128"/>
          </a:xfrm>
        </p:spPr>
        <p:txBody>
          <a:bodyPr wrap="square">
            <a:spAutoFit/>
          </a:bodyPr>
          <a:lstStyle/>
          <a:p>
            <a:pPr lvl="2"/>
            <a:r>
              <a:rPr lang="en-US" sz="2200" dirty="0"/>
              <a:t>Select the kernel type (</a:t>
            </a:r>
            <a:r>
              <a:rPr lang="en-US" sz="2200" spc="-300" dirty="0"/>
              <a:t>R B </a:t>
            </a:r>
            <a:r>
              <a:rPr lang="en-US" sz="2200" dirty="0"/>
              <a:t>F is often a natural choice).</a:t>
            </a:r>
          </a:p>
          <a:p>
            <a:pPr lvl="2"/>
            <a:r>
              <a:rPr lang="en-US" sz="2200" dirty="0"/>
              <a:t>Determine the kernel parameters for the selected kernel type.</a:t>
            </a:r>
          </a:p>
          <a:p>
            <a:pPr lvl="2"/>
            <a:r>
              <a:rPr lang="en-US" sz="2200" dirty="0"/>
              <a:t>If the results are satisfactory, finalize the model, otherwise change the kernel type and/or kernel parameters to achieve the desired accuracy level</a:t>
            </a:r>
            <a:r>
              <a:rPr lang="en-US" sz="2200" dirty="0" smtClean="0"/>
              <a:t>.</a:t>
            </a:r>
            <a:endParaRPr lang="en-US" sz="2200" dirty="0" smtClean="0">
              <a:solidFill>
                <a:schemeClr val="bg2"/>
              </a:solidFill>
            </a:endParaRPr>
          </a:p>
          <a:p>
            <a:pPr marL="0" indent="447675">
              <a:buNone/>
            </a:pPr>
            <a:r>
              <a:rPr lang="en-US" sz="2200" dirty="0" smtClean="0">
                <a:solidFill>
                  <a:schemeClr val="bg2"/>
                </a:solidFill>
              </a:rPr>
              <a:t>3</a:t>
            </a:r>
            <a:r>
              <a:rPr lang="en-US" sz="2200" dirty="0">
                <a:solidFill>
                  <a:schemeClr val="bg2"/>
                </a:solidFill>
              </a:rPr>
              <a:t>.</a:t>
            </a:r>
            <a:r>
              <a:rPr lang="en-US" sz="2200" dirty="0"/>
              <a:t> Extract and deploy the model.</a:t>
            </a:r>
            <a:endParaRPr lang="en-IN" sz="2200" dirty="0"/>
          </a:p>
        </p:txBody>
      </p:sp>
    </p:spTree>
    <p:extLst>
      <p:ext uri="{BB962C8B-B14F-4D97-AF65-F5344CB8AC3E}">
        <p14:creationId xmlns:p14="http://schemas.microsoft.com/office/powerpoint/2010/main" val="3300079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The Process of Building a </a:t>
            </a:r>
            <a:r>
              <a:rPr lang="en-IN" sz="3600" spc="-450" dirty="0" smtClean="0">
                <a:latin typeface="+mj-lt"/>
              </a:rPr>
              <a:t>S V </a:t>
            </a:r>
            <a:r>
              <a:rPr lang="en-IN" sz="3600" dirty="0" smtClean="0">
                <a:latin typeface="+mj-lt"/>
              </a:rPr>
              <a:t>M </a:t>
            </a:r>
            <a:endParaRPr lang="en-US" sz="3600" dirty="0">
              <a:latin typeface="+mj-lt"/>
            </a:endParaRPr>
          </a:p>
        </p:txBody>
      </p:sp>
      <p:pic>
        <p:nvPicPr>
          <p:cNvPr id="7170" name="Picture 2" descr="The processes involved in each step are as follows:&#10;Step 1: Preprocess the data&#10;• Scrub the data: “Identify and handle missing, incorrect, and noisy”&#10;• Transform the data: “Numerisize, normalize, and standardize the data” &#10;&#10;Preprocessed data flows from step 1 to step 2: Develop the model. &#10;• Select the kernel type: “Choose from RBF, sigmoid, or polynomial kernel types”&#10;• Determine the kernel values: “Use v-fold cross validation or employ ‘grid-search’”&#10;This is also the time for continuous experimentation involving training and testing. &#10;Validated SVM model flows from step 2 to step 3: Deploy the model. &#10;• Extract the model coefficients&#10;• Code the trained model into the decision support system&#10;• Monitor and maintain the model &#10;Step 3 leads to prediction model."/>
          <p:cNvPicPr>
            <a:picLocks noChangeAspect="1" noChangeArrowheads="1"/>
          </p:cNvPicPr>
          <p:nvPr/>
        </p:nvPicPr>
        <p:blipFill rotWithShape="1">
          <a:blip r:embed="rId3">
            <a:extLst>
              <a:ext uri="{28A0092B-C50C-407E-A947-70E740481C1C}">
                <a14:useLocalDpi xmlns:a14="http://schemas.microsoft.com/office/drawing/2010/main" val="0"/>
              </a:ext>
            </a:extLst>
          </a:blip>
          <a:srcRect b="3076"/>
          <a:stretch/>
        </p:blipFill>
        <p:spPr bwMode="auto">
          <a:xfrm>
            <a:off x="1181100" y="866775"/>
            <a:ext cx="6778563"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187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spc="-450" dirty="0" smtClean="0">
                <a:latin typeface="+mj-lt"/>
              </a:rPr>
              <a:t>S V </a:t>
            </a:r>
            <a:r>
              <a:rPr lang="en-US" sz="3600" dirty="0" smtClean="0">
                <a:latin typeface="+mj-lt"/>
              </a:rPr>
              <a:t>M </a:t>
            </a:r>
            <a:r>
              <a:rPr lang="en-US" sz="3600" dirty="0">
                <a:latin typeface="+mj-lt"/>
              </a:rPr>
              <a:t>Applications</a:t>
            </a:r>
          </a:p>
        </p:txBody>
      </p:sp>
      <p:sp>
        <p:nvSpPr>
          <p:cNvPr id="4" name="Content Placeholder 3"/>
          <p:cNvSpPr>
            <a:spLocks noGrp="1"/>
          </p:cNvSpPr>
          <p:nvPr>
            <p:ph idx="13"/>
          </p:nvPr>
        </p:nvSpPr>
        <p:spPr>
          <a:xfrm>
            <a:off x="457200" y="990600"/>
            <a:ext cx="8153400" cy="3531736"/>
          </a:xfrm>
        </p:spPr>
        <p:txBody>
          <a:bodyPr wrap="square">
            <a:spAutoFit/>
          </a:bodyPr>
          <a:lstStyle/>
          <a:p>
            <a:pPr marL="285750" indent="-285750"/>
            <a:r>
              <a:rPr lang="en-US" sz="2400" spc="-300" dirty="0" smtClean="0"/>
              <a:t>S V </a:t>
            </a:r>
            <a:r>
              <a:rPr lang="en-US" sz="2400" dirty="0" smtClean="0"/>
              <a:t>M </a:t>
            </a:r>
            <a:r>
              <a:rPr lang="en-US" sz="2400" dirty="0"/>
              <a:t>are the most widely used kernel-learning algorithms for wide range of classification and regression problems</a:t>
            </a:r>
          </a:p>
          <a:p>
            <a:pPr marL="285750" indent="-285750"/>
            <a:r>
              <a:rPr lang="en-US" sz="2400" spc="-300" dirty="0" smtClean="0"/>
              <a:t>S V </a:t>
            </a:r>
            <a:r>
              <a:rPr lang="en-US" sz="2400" dirty="0" smtClean="0"/>
              <a:t>M </a:t>
            </a:r>
            <a:r>
              <a:rPr lang="en-US" sz="2400" dirty="0"/>
              <a:t>represent the state-of-the-art by virtue of their excellent generalization performance, superior prediction power, ease of use, and rigorous theoretical foundation</a:t>
            </a:r>
          </a:p>
          <a:p>
            <a:pPr marL="285750" indent="-285750"/>
            <a:r>
              <a:rPr lang="en-US" sz="2400" dirty="0"/>
              <a:t>Most comparative studies show its superiority in both regression and classification type prediction problems.</a:t>
            </a:r>
          </a:p>
          <a:p>
            <a:pPr marL="285750" indent="-285750"/>
            <a:r>
              <a:rPr lang="en-US" sz="2400" spc="-300" dirty="0" smtClean="0">
                <a:solidFill>
                  <a:schemeClr val="bg2"/>
                </a:solidFill>
              </a:rPr>
              <a:t>S V </a:t>
            </a:r>
            <a:r>
              <a:rPr lang="en-US" sz="2400" dirty="0" smtClean="0">
                <a:solidFill>
                  <a:schemeClr val="bg2"/>
                </a:solidFill>
              </a:rPr>
              <a:t>M </a:t>
            </a:r>
            <a:r>
              <a:rPr lang="en-US" sz="2400" dirty="0">
                <a:solidFill>
                  <a:schemeClr val="bg2"/>
                </a:solidFill>
              </a:rPr>
              <a:t>versus </a:t>
            </a:r>
            <a:r>
              <a:rPr lang="en-US" sz="2400" spc="-300" dirty="0" smtClean="0">
                <a:solidFill>
                  <a:schemeClr val="bg2"/>
                </a:solidFill>
              </a:rPr>
              <a:t>A N </a:t>
            </a:r>
            <a:r>
              <a:rPr lang="en-US" sz="2400" dirty="0" err="1" smtClean="0">
                <a:solidFill>
                  <a:schemeClr val="bg2"/>
                </a:solidFill>
              </a:rPr>
              <a:t>N</a:t>
            </a:r>
            <a:r>
              <a:rPr lang="en-US" sz="2400" dirty="0">
                <a:solidFill>
                  <a:schemeClr val="bg2"/>
                </a:solidFill>
              </a:rPr>
              <a:t>?</a:t>
            </a:r>
          </a:p>
        </p:txBody>
      </p:sp>
    </p:spTree>
    <p:extLst>
      <p:ext uri="{BB962C8B-B14F-4D97-AF65-F5344CB8AC3E}">
        <p14:creationId xmlns:p14="http://schemas.microsoft.com/office/powerpoint/2010/main" val="2548213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3531736"/>
          </a:xfrm>
        </p:spPr>
        <p:txBody>
          <a:bodyPr wrap="square">
            <a:spAutoFit/>
          </a:bodyPr>
          <a:lstStyle/>
          <a:p>
            <a:pPr marL="0" indent="0">
              <a:buClr>
                <a:schemeClr val="bg1"/>
              </a:buClr>
              <a:buNone/>
              <a:tabLst>
                <a:tab pos="514350" algn="l"/>
              </a:tabLst>
            </a:pPr>
            <a:r>
              <a:rPr lang="en-US" sz="2400" b="1" dirty="0">
                <a:solidFill>
                  <a:srgbClr val="007FA3"/>
                </a:solidFill>
              </a:rPr>
              <a:t>5</a:t>
            </a:r>
            <a:r>
              <a:rPr lang="en-US" sz="2400" b="1" dirty="0" smtClean="0">
                <a:solidFill>
                  <a:srgbClr val="007FA3"/>
                </a:solidFill>
              </a:rPr>
              <a:t>.6</a:t>
            </a:r>
            <a:r>
              <a:rPr lang="en-US" sz="2400" dirty="0" smtClean="0"/>
              <a:t> </a:t>
            </a:r>
            <a:r>
              <a:rPr lang="en-US" sz="2400" dirty="0"/>
              <a:t>Learn the advantages and disadvantages of </a:t>
            </a:r>
            <a:r>
              <a:rPr lang="en-US" sz="2400" i="1" spc="-300" dirty="0" smtClean="0"/>
              <a:t>k </a:t>
            </a:r>
            <a:r>
              <a:rPr lang="en-US" sz="2400" spc="-300" dirty="0" smtClean="0"/>
              <a:t>N </a:t>
            </a:r>
            <a:r>
              <a:rPr lang="en-US" sz="2400" dirty="0" err="1" smtClean="0"/>
              <a:t>N</a:t>
            </a:r>
            <a:r>
              <a:rPr lang="en-US" sz="2400" dirty="0" smtClean="0"/>
              <a:t> 	compared </a:t>
            </a:r>
            <a:r>
              <a:rPr lang="en-US" sz="2400" dirty="0"/>
              <a:t>to </a:t>
            </a:r>
            <a:r>
              <a:rPr lang="en-US" sz="2400" spc="-300" dirty="0" smtClean="0"/>
              <a:t>A N </a:t>
            </a:r>
            <a:r>
              <a:rPr lang="en-US" sz="2400" dirty="0" err="1" smtClean="0"/>
              <a:t>N</a:t>
            </a:r>
            <a:r>
              <a:rPr lang="en-US" sz="2400" dirty="0" smtClean="0"/>
              <a:t> </a:t>
            </a:r>
            <a:r>
              <a:rPr lang="en-US" sz="2400" dirty="0"/>
              <a:t>and </a:t>
            </a:r>
            <a:r>
              <a:rPr lang="en-US" sz="2400" spc="-300" dirty="0" smtClean="0"/>
              <a:t>S V </a:t>
            </a:r>
            <a:r>
              <a:rPr lang="en-US" sz="2400" dirty="0" smtClean="0"/>
              <a:t>M</a:t>
            </a:r>
            <a:endParaRPr lang="en-US" sz="2400" dirty="0"/>
          </a:p>
          <a:p>
            <a:pPr marL="0" lvl="0" indent="0">
              <a:buClr>
                <a:schemeClr val="lt1"/>
              </a:buClr>
              <a:buSzPct val="25000"/>
              <a:buNone/>
              <a:tabLst>
                <a:tab pos="514350" algn="l"/>
              </a:tabLst>
            </a:pPr>
            <a:r>
              <a:rPr lang="en-US" sz="2400" b="1" dirty="0">
                <a:solidFill>
                  <a:srgbClr val="007FA3"/>
                </a:solidFill>
              </a:rPr>
              <a:t>5</a:t>
            </a:r>
            <a:r>
              <a:rPr lang="en-US" sz="2400" b="1" dirty="0" smtClean="0">
                <a:solidFill>
                  <a:srgbClr val="007FA3"/>
                </a:solidFill>
              </a:rPr>
              <a:t>.7</a:t>
            </a:r>
            <a:r>
              <a:rPr lang="en-US" sz="2400" dirty="0" smtClean="0"/>
              <a:t> </a:t>
            </a:r>
            <a:r>
              <a:rPr lang="en-US" sz="2400" dirty="0"/>
              <a:t>Understand the basic principles of Bayesian learning </a:t>
            </a:r>
            <a:r>
              <a:rPr lang="en-US" sz="2400" dirty="0" smtClean="0"/>
              <a:t>	and </a:t>
            </a:r>
            <a:r>
              <a:rPr lang="en-US" sz="2400" dirty="0"/>
              <a:t>Naïve Bayes </a:t>
            </a:r>
            <a:r>
              <a:rPr lang="en-US" sz="2400" dirty="0" smtClean="0"/>
              <a:t>algorithm</a:t>
            </a:r>
          </a:p>
          <a:p>
            <a:pPr marL="0" lvl="0" indent="0">
              <a:buClr>
                <a:schemeClr val="lt1"/>
              </a:buClr>
              <a:buSzPct val="25000"/>
              <a:buNone/>
              <a:tabLst>
                <a:tab pos="514350" algn="l"/>
              </a:tabLst>
            </a:pPr>
            <a:r>
              <a:rPr lang="en-US" sz="2400" b="1" dirty="0" smtClean="0">
                <a:solidFill>
                  <a:srgbClr val="007FA3"/>
                </a:solidFill>
              </a:rPr>
              <a:t>5.8</a:t>
            </a:r>
            <a:r>
              <a:rPr lang="en-US" sz="2400" dirty="0" smtClean="0"/>
              <a:t> </a:t>
            </a:r>
            <a:r>
              <a:rPr lang="en-US" sz="2400" dirty="0"/>
              <a:t>Learn the basics of Bayesian Belief Networks and how </a:t>
            </a:r>
            <a:r>
              <a:rPr lang="en-US" sz="2400" dirty="0" smtClean="0"/>
              <a:t>	they </a:t>
            </a:r>
            <a:r>
              <a:rPr lang="en-US" sz="2400" dirty="0"/>
              <a:t>are used in predictive </a:t>
            </a:r>
            <a:r>
              <a:rPr lang="en-US" sz="2400" dirty="0" smtClean="0"/>
              <a:t>analytics</a:t>
            </a:r>
          </a:p>
          <a:p>
            <a:pPr marL="0" indent="0">
              <a:buClr>
                <a:schemeClr val="lt1"/>
              </a:buClr>
              <a:buSzPct val="25000"/>
              <a:buNone/>
              <a:tabLst>
                <a:tab pos="514350" algn="l"/>
              </a:tabLst>
            </a:pPr>
            <a:r>
              <a:rPr lang="en-US" sz="2400" b="1" dirty="0" smtClean="0">
                <a:solidFill>
                  <a:srgbClr val="007FA3"/>
                </a:solidFill>
              </a:rPr>
              <a:t>5.9 </a:t>
            </a:r>
            <a:r>
              <a:rPr lang="en-US" sz="2400" dirty="0" smtClean="0"/>
              <a:t>Understand </a:t>
            </a:r>
            <a:r>
              <a:rPr lang="en-US" sz="2400" dirty="0"/>
              <a:t>different types of ensemble models and </a:t>
            </a:r>
            <a:r>
              <a:rPr lang="en-US" sz="2400" dirty="0" smtClean="0"/>
              <a:t>	their </a:t>
            </a:r>
            <a:r>
              <a:rPr lang="en-US" sz="2400" dirty="0"/>
              <a:t>pros and cons in predictive </a:t>
            </a:r>
            <a:r>
              <a:rPr lang="en-US" sz="2400" dirty="0" smtClean="0"/>
              <a:t>analytics</a:t>
            </a:r>
            <a:endParaRPr lang="en-US" sz="2400" dirty="0"/>
          </a:p>
        </p:txBody>
      </p:sp>
    </p:spTree>
    <p:extLst>
      <p:ext uri="{BB962C8B-B14F-4D97-AF65-F5344CB8AC3E}">
        <p14:creationId xmlns:p14="http://schemas.microsoft.com/office/powerpoint/2010/main" val="116247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i="1" dirty="0">
                <a:latin typeface="+mj-lt"/>
              </a:rPr>
              <a:t>k</a:t>
            </a:r>
            <a:r>
              <a:rPr lang="en-US" sz="3600" dirty="0">
                <a:latin typeface="+mj-lt"/>
              </a:rPr>
              <a:t>-Nearest Neighbor Method (</a:t>
            </a:r>
            <a:r>
              <a:rPr lang="en-US" sz="3600" dirty="0" smtClean="0">
                <a:latin typeface="+mj-lt"/>
              </a:rPr>
              <a:t>k-</a:t>
            </a:r>
            <a:r>
              <a:rPr lang="en-US" sz="3600" spc="-450" dirty="0" smtClean="0">
                <a:latin typeface="+mj-lt"/>
              </a:rPr>
              <a:t>N </a:t>
            </a:r>
            <a:r>
              <a:rPr lang="en-US" sz="3600" dirty="0" smtClean="0">
                <a:latin typeface="+mj-lt"/>
              </a:rPr>
              <a:t>N)    </a:t>
            </a:r>
            <a:r>
              <a:rPr lang="en-US" sz="2800" dirty="0" smtClean="0">
                <a:latin typeface="+mj-lt"/>
              </a:rPr>
              <a:t>(1 of 2)</a:t>
            </a:r>
            <a:endParaRPr lang="en-US" sz="3600" dirty="0">
              <a:latin typeface="+mj-lt"/>
            </a:endParaRPr>
          </a:p>
        </p:txBody>
      </p:sp>
      <p:sp>
        <p:nvSpPr>
          <p:cNvPr id="4" name="Content Placeholder 3"/>
          <p:cNvSpPr>
            <a:spLocks noGrp="1"/>
          </p:cNvSpPr>
          <p:nvPr>
            <p:ph idx="13"/>
          </p:nvPr>
        </p:nvSpPr>
        <p:spPr>
          <a:xfrm>
            <a:off x="457200" y="1371600"/>
            <a:ext cx="8153400" cy="4462760"/>
          </a:xfrm>
        </p:spPr>
        <p:txBody>
          <a:bodyPr wrap="square">
            <a:spAutoFit/>
          </a:bodyPr>
          <a:lstStyle/>
          <a:p>
            <a:pPr marL="285750" indent="-285750"/>
            <a:r>
              <a:rPr lang="en-US" sz="2400" spc="-300" dirty="0" smtClean="0"/>
              <a:t>A N </a:t>
            </a:r>
            <a:r>
              <a:rPr lang="en-US" sz="2400" spc="-300" dirty="0" err="1" smtClean="0"/>
              <a:t>N</a:t>
            </a:r>
            <a:r>
              <a:rPr lang="en-US" sz="2400" spc="-300" dirty="0" smtClean="0"/>
              <a:t> </a:t>
            </a:r>
            <a:r>
              <a:rPr lang="en-US" sz="2400" dirty="0" smtClean="0"/>
              <a:t>s </a:t>
            </a:r>
            <a:r>
              <a:rPr lang="en-US" sz="2400" dirty="0"/>
              <a:t>and </a:t>
            </a:r>
            <a:r>
              <a:rPr lang="en-US" sz="2400" spc="-300" dirty="0" smtClean="0"/>
              <a:t>S V M </a:t>
            </a:r>
            <a:r>
              <a:rPr lang="en-US" sz="2400" dirty="0" smtClean="0"/>
              <a:t>s </a:t>
            </a:r>
            <a:r>
              <a:rPr lang="en-US" sz="2400" dirty="0">
                <a:sym typeface="Wingdings" panose="05000000000000000000" pitchFamily="2" charset="2"/>
              </a:rPr>
              <a:t> time-demanding, computationally intensive iterative derivations</a:t>
            </a:r>
          </a:p>
          <a:p>
            <a:pPr marL="285750" indent="-285750"/>
            <a:r>
              <a:rPr lang="en-US" sz="2400" i="1" dirty="0" smtClean="0">
                <a:sym typeface="Wingdings" panose="05000000000000000000" pitchFamily="2" charset="2"/>
              </a:rPr>
              <a:t>k-</a:t>
            </a:r>
            <a:r>
              <a:rPr lang="en-US" sz="2400" spc="-300" dirty="0" smtClean="0">
                <a:sym typeface="Wingdings" panose="05000000000000000000" pitchFamily="2" charset="2"/>
              </a:rPr>
              <a:t>N </a:t>
            </a:r>
            <a:r>
              <a:rPr lang="en-US" sz="2400" dirty="0" smtClean="0">
                <a:sym typeface="Wingdings" panose="05000000000000000000" pitchFamily="2" charset="2"/>
              </a:rPr>
              <a:t>N </a:t>
            </a:r>
            <a:r>
              <a:rPr lang="en-US" sz="2400" dirty="0">
                <a:sym typeface="Wingdings" panose="05000000000000000000" pitchFamily="2" charset="2"/>
              </a:rPr>
              <a:t>a simplistic and logical prediction method, that produces </a:t>
            </a:r>
            <a:r>
              <a:rPr lang="en-US" sz="2400" u="sng" dirty="0">
                <a:sym typeface="Wingdings" panose="05000000000000000000" pitchFamily="2" charset="2"/>
              </a:rPr>
              <a:t>very competitive</a:t>
            </a:r>
            <a:r>
              <a:rPr lang="en-US" sz="2400" dirty="0">
                <a:sym typeface="Wingdings" panose="05000000000000000000" pitchFamily="2" charset="2"/>
              </a:rPr>
              <a:t> results</a:t>
            </a:r>
          </a:p>
          <a:p>
            <a:pPr marL="285750" indent="-285750"/>
            <a:r>
              <a:rPr lang="en-US" sz="2400" i="1" dirty="0" smtClean="0">
                <a:sym typeface="Wingdings" panose="05000000000000000000" pitchFamily="2" charset="2"/>
              </a:rPr>
              <a:t>k-</a:t>
            </a:r>
            <a:r>
              <a:rPr lang="en-US" sz="2400" spc="-300" dirty="0" smtClean="0">
                <a:sym typeface="Wingdings" panose="05000000000000000000" pitchFamily="2" charset="2"/>
              </a:rPr>
              <a:t>N </a:t>
            </a:r>
            <a:r>
              <a:rPr lang="en-US" sz="2400" dirty="0" smtClean="0">
                <a:sym typeface="Wingdings" panose="05000000000000000000" pitchFamily="2" charset="2"/>
              </a:rPr>
              <a:t>N </a:t>
            </a:r>
            <a:r>
              <a:rPr lang="en-US" sz="2400" dirty="0">
                <a:sym typeface="Wingdings" panose="05000000000000000000" pitchFamily="2" charset="2"/>
              </a:rPr>
              <a:t>is a prediction method for classification as well as regression types (similar to </a:t>
            </a:r>
            <a:r>
              <a:rPr lang="en-US" sz="2400" spc="-300" dirty="0" smtClean="0">
                <a:sym typeface="Wingdings" panose="05000000000000000000" pitchFamily="2" charset="2"/>
              </a:rPr>
              <a:t>A N </a:t>
            </a:r>
            <a:r>
              <a:rPr lang="en-US" sz="2400" dirty="0" err="1" smtClean="0">
                <a:sym typeface="Wingdings" panose="05000000000000000000" pitchFamily="2" charset="2"/>
              </a:rPr>
              <a:t>N</a:t>
            </a:r>
            <a:r>
              <a:rPr lang="en-US" sz="2400" dirty="0" smtClean="0">
                <a:sym typeface="Wingdings" panose="05000000000000000000" pitchFamily="2" charset="2"/>
              </a:rPr>
              <a:t> </a:t>
            </a:r>
            <a:r>
              <a:rPr lang="en-US" sz="2400" dirty="0">
                <a:sym typeface="Wingdings" panose="05000000000000000000" pitchFamily="2" charset="2"/>
              </a:rPr>
              <a:t>&amp; </a:t>
            </a:r>
            <a:r>
              <a:rPr lang="en-US" sz="2400" spc="-300" dirty="0" smtClean="0">
                <a:sym typeface="Wingdings" panose="05000000000000000000" pitchFamily="2" charset="2"/>
              </a:rPr>
              <a:t>S V </a:t>
            </a:r>
            <a:r>
              <a:rPr lang="en-US" sz="2400" dirty="0" smtClean="0">
                <a:sym typeface="Wingdings" panose="05000000000000000000" pitchFamily="2" charset="2"/>
              </a:rPr>
              <a:t>M</a:t>
            </a:r>
            <a:r>
              <a:rPr lang="en-US" sz="2400" dirty="0">
                <a:sym typeface="Wingdings" panose="05000000000000000000" pitchFamily="2" charset="2"/>
              </a:rPr>
              <a:t>)</a:t>
            </a:r>
          </a:p>
          <a:p>
            <a:pPr marL="285750" indent="-285750"/>
            <a:r>
              <a:rPr lang="en-US" sz="2400" i="1" dirty="0" smtClean="0"/>
              <a:t>k</a:t>
            </a:r>
            <a:r>
              <a:rPr lang="en-US" sz="2400" dirty="0" smtClean="0"/>
              <a:t>-</a:t>
            </a:r>
            <a:r>
              <a:rPr lang="en-US" sz="2400" spc="-300" dirty="0" smtClean="0"/>
              <a:t>N </a:t>
            </a:r>
            <a:r>
              <a:rPr lang="en-US" sz="2400" dirty="0" smtClean="0"/>
              <a:t>N </a:t>
            </a:r>
            <a:r>
              <a:rPr lang="en-US" sz="2400" dirty="0"/>
              <a:t>is a type of instance-based learning (or lazy learning) – most of the work takes place at the time of prediction (not at modeling)</a:t>
            </a:r>
          </a:p>
          <a:p>
            <a:pPr marL="285750" indent="-285750"/>
            <a:r>
              <a:rPr lang="en-US" sz="2400" i="1" dirty="0">
                <a:solidFill>
                  <a:schemeClr val="bg2"/>
                </a:solidFill>
              </a:rPr>
              <a:t>k</a:t>
            </a:r>
            <a:r>
              <a:rPr lang="en-US" sz="2400" i="1" dirty="0"/>
              <a:t> </a:t>
            </a:r>
            <a:r>
              <a:rPr lang="en-US" sz="2400" dirty="0"/>
              <a:t>: the number of neighbors used in the model</a:t>
            </a:r>
          </a:p>
        </p:txBody>
      </p:sp>
    </p:spTree>
    <p:extLst>
      <p:ext uri="{BB962C8B-B14F-4D97-AF65-F5344CB8AC3E}">
        <p14:creationId xmlns:p14="http://schemas.microsoft.com/office/powerpoint/2010/main" val="391963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i="1" dirty="0">
                <a:latin typeface="+mj-lt"/>
              </a:rPr>
              <a:t>k</a:t>
            </a:r>
            <a:r>
              <a:rPr lang="en-US" sz="3600" dirty="0">
                <a:latin typeface="+mj-lt"/>
              </a:rPr>
              <a:t>-Nearest Neighbor Method (</a:t>
            </a:r>
            <a:r>
              <a:rPr lang="en-US" sz="3600" dirty="0" smtClean="0">
                <a:latin typeface="+mj-lt"/>
              </a:rPr>
              <a:t>k-</a:t>
            </a:r>
            <a:r>
              <a:rPr lang="en-US" sz="3600" spc="-450" dirty="0" smtClean="0">
                <a:latin typeface="+mj-lt"/>
              </a:rPr>
              <a:t>N </a:t>
            </a:r>
            <a:r>
              <a:rPr lang="en-US" sz="3600" dirty="0" smtClean="0">
                <a:latin typeface="+mj-lt"/>
              </a:rPr>
              <a:t>N)    </a:t>
            </a:r>
            <a:r>
              <a:rPr lang="en-US" sz="2800" dirty="0" smtClean="0">
                <a:latin typeface="+mj-lt"/>
              </a:rPr>
              <a:t>(2 of 2)</a:t>
            </a:r>
            <a:endParaRPr lang="en-US" sz="3600" dirty="0">
              <a:latin typeface="+mj-lt"/>
            </a:endParaRPr>
          </a:p>
        </p:txBody>
      </p:sp>
      <p:pic>
        <p:nvPicPr>
          <p:cNvPr id="8194" name="Picture 2" descr="The figure shows 2 concentric circles plotted on a graph, with two types of data points indicated as squares and circles scattered all over. &#10;Right in the middle of the concentric circles is a small star that represents a new case or a new object, with coordinates x sub i and y sub i. For the inner circle, the value of k is equal to 3. For the outer circle, the value of k is equal to 5."/>
          <p:cNvPicPr>
            <a:picLocks noChangeAspect="1" noChangeArrowheads="1"/>
          </p:cNvPicPr>
          <p:nvPr/>
        </p:nvPicPr>
        <p:blipFill rotWithShape="1">
          <a:blip r:embed="rId3">
            <a:extLst>
              <a:ext uri="{28A0092B-C50C-407E-A947-70E740481C1C}">
                <a14:useLocalDpi xmlns:a14="http://schemas.microsoft.com/office/drawing/2010/main" val="0"/>
              </a:ext>
            </a:extLst>
          </a:blip>
          <a:srcRect b="3262"/>
          <a:stretch/>
        </p:blipFill>
        <p:spPr bwMode="auto">
          <a:xfrm>
            <a:off x="485775" y="1200150"/>
            <a:ext cx="5309921" cy="47529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219825" y="2136934"/>
            <a:ext cx="2362200" cy="2215991"/>
          </a:xfrm>
          <a:solidFill>
            <a:srgbClr val="D4EAE4"/>
          </a:solidFill>
        </p:spPr>
        <p:txBody>
          <a:bodyPr wrap="square">
            <a:spAutoFit/>
          </a:bodyPr>
          <a:lstStyle/>
          <a:p>
            <a:r>
              <a:rPr lang="en-US" sz="2400" dirty="0">
                <a:sym typeface="Wingdings" panose="05000000000000000000" pitchFamily="2" charset="2"/>
              </a:rPr>
              <a:t>The answer to “which class a data point belongs to?” depends on the value of </a:t>
            </a:r>
            <a:r>
              <a:rPr lang="en-US" sz="2400" i="1" dirty="0" smtClean="0">
                <a:sym typeface="Wingdings" panose="05000000000000000000" pitchFamily="2" charset="2"/>
              </a:rPr>
              <a:t>k</a:t>
            </a:r>
            <a:endParaRPr lang="en-US" sz="2400" i="1" dirty="0"/>
          </a:p>
        </p:txBody>
      </p:sp>
    </p:spTree>
    <p:extLst>
      <p:ext uri="{BB962C8B-B14F-4D97-AF65-F5344CB8AC3E}">
        <p14:creationId xmlns:p14="http://schemas.microsoft.com/office/powerpoint/2010/main" val="1268731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The Process of </a:t>
            </a:r>
            <a:r>
              <a:rPr lang="en-US" sz="3600" i="1" dirty="0" smtClean="0">
                <a:latin typeface="+mj-lt"/>
              </a:rPr>
              <a:t>k</a:t>
            </a:r>
            <a:r>
              <a:rPr lang="en-US" sz="3600" dirty="0" smtClean="0">
                <a:latin typeface="+mj-lt"/>
              </a:rPr>
              <a:t>-</a:t>
            </a:r>
            <a:r>
              <a:rPr lang="en-US" sz="3600" spc="-500" dirty="0" smtClean="0">
                <a:latin typeface="+mj-lt"/>
              </a:rPr>
              <a:t>N </a:t>
            </a:r>
            <a:r>
              <a:rPr lang="en-US" sz="3600" dirty="0" smtClean="0">
                <a:latin typeface="+mj-lt"/>
              </a:rPr>
              <a:t>N </a:t>
            </a:r>
            <a:r>
              <a:rPr lang="en-US" sz="3600" dirty="0">
                <a:latin typeface="+mj-lt"/>
              </a:rPr>
              <a:t>Method</a:t>
            </a:r>
          </a:p>
        </p:txBody>
      </p:sp>
      <p:pic>
        <p:nvPicPr>
          <p:cNvPr id="9218" name="Picture 2" descr="The figure shows a set of historical data that is further split into two data sets - training set and validation set. Both, training set and validation set, are used for parameter setting, including distance metric and estimating the value of k. This is shown to be a repeat process. The optimal values for k and distance metric are then used to predict new cases using k number of most similar cases, for which a new set of data is also used."/>
          <p:cNvPicPr>
            <a:picLocks noChangeAspect="1" noChangeArrowheads="1"/>
          </p:cNvPicPr>
          <p:nvPr/>
        </p:nvPicPr>
        <p:blipFill rotWithShape="1">
          <a:blip r:embed="rId3">
            <a:extLst>
              <a:ext uri="{28A0092B-C50C-407E-A947-70E740481C1C}">
                <a14:useLocalDpi xmlns:a14="http://schemas.microsoft.com/office/drawing/2010/main" val="0"/>
              </a:ext>
            </a:extLst>
          </a:blip>
          <a:srcRect b="4027"/>
          <a:stretch/>
        </p:blipFill>
        <p:spPr bwMode="auto">
          <a:xfrm>
            <a:off x="489881" y="1091830"/>
            <a:ext cx="8073445" cy="5175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164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i="1" dirty="0" smtClean="0">
                <a:latin typeface="+mj-lt"/>
              </a:rPr>
              <a:t>k</a:t>
            </a:r>
            <a:r>
              <a:rPr lang="en-US" sz="3600" dirty="0" smtClean="0">
                <a:latin typeface="+mj-lt"/>
              </a:rPr>
              <a:t>-</a:t>
            </a:r>
            <a:r>
              <a:rPr lang="en-US" sz="3600" spc="-450" dirty="0" smtClean="0">
                <a:latin typeface="+mj-lt"/>
              </a:rPr>
              <a:t>N </a:t>
            </a:r>
            <a:r>
              <a:rPr lang="en-US" sz="3600" dirty="0" smtClean="0">
                <a:latin typeface="+mj-lt"/>
              </a:rPr>
              <a:t>N </a:t>
            </a:r>
            <a:r>
              <a:rPr lang="en-US" sz="3600" dirty="0">
                <a:latin typeface="+mj-lt"/>
              </a:rPr>
              <a:t>Model </a:t>
            </a:r>
            <a:r>
              <a:rPr lang="en-US" sz="3600" dirty="0" smtClean="0">
                <a:latin typeface="+mj-lt"/>
              </a:rPr>
              <a:t>Parameter </a:t>
            </a:r>
            <a:r>
              <a:rPr lang="en-US" sz="2800" dirty="0" smtClean="0">
                <a:latin typeface="+mj-lt"/>
              </a:rPr>
              <a:t>(1 of 2)</a:t>
            </a:r>
            <a:endParaRPr lang="en-US" sz="3600" dirty="0">
              <a:latin typeface="+mj-lt"/>
            </a:endParaRPr>
          </a:p>
        </p:txBody>
      </p:sp>
      <p:sp>
        <p:nvSpPr>
          <p:cNvPr id="4" name="Content Placeholder 3"/>
          <p:cNvSpPr>
            <a:spLocks noGrp="1"/>
          </p:cNvSpPr>
          <p:nvPr>
            <p:ph idx="1"/>
          </p:nvPr>
        </p:nvSpPr>
        <p:spPr>
          <a:xfrm>
            <a:off x="457200" y="990600"/>
            <a:ext cx="8153400" cy="369332"/>
          </a:xfrm>
        </p:spPr>
        <p:txBody>
          <a:bodyPr wrap="square">
            <a:spAutoFit/>
          </a:bodyPr>
          <a:lstStyle/>
          <a:p>
            <a:pPr marL="457200" indent="-457200">
              <a:buClr>
                <a:schemeClr val="bg2"/>
              </a:buClr>
              <a:buSzPct val="100000"/>
              <a:buFont typeface="+mj-lt"/>
              <a:buAutoNum type="arabicPeriod"/>
            </a:pPr>
            <a:r>
              <a:rPr lang="en-US" sz="2400" dirty="0"/>
              <a:t>Similarity Measure: The Distance Metric</a:t>
            </a:r>
          </a:p>
        </p:txBody>
      </p:sp>
      <p:graphicFrame>
        <p:nvGraphicFramePr>
          <p:cNvPr id="6" name="Object 5"/>
          <p:cNvGraphicFramePr>
            <a:graphicFrameLocks noChangeAspect="1"/>
          </p:cNvGraphicFramePr>
          <p:nvPr>
            <p:extLst>
              <p:ext uri="{D42A27DB-BD31-4B8C-83A1-F6EECF244321}">
                <p14:modId xmlns:p14="http://schemas.microsoft.com/office/powerpoint/2010/main" val="3514209642"/>
              </p:ext>
            </p:extLst>
          </p:nvPr>
        </p:nvGraphicFramePr>
        <p:xfrm>
          <a:off x="1149350" y="1700212"/>
          <a:ext cx="6845300" cy="3328988"/>
        </p:xfrm>
        <a:graphic>
          <a:graphicData uri="http://schemas.openxmlformats.org/presentationml/2006/ole">
            <mc:AlternateContent xmlns:mc="http://schemas.openxmlformats.org/markup-compatibility/2006">
              <mc:Choice xmlns:v="urn:schemas-microsoft-com:vml" Requires="v">
                <p:oleObj spid="_x0000_s10443" name="Equation" r:id="rId4" imgW="3657600" imgH="1777680" progId="Equation.DSMT4">
                  <p:embed/>
                </p:oleObj>
              </mc:Choice>
              <mc:Fallback>
                <p:oleObj name="Equation" r:id="rId4" imgW="3657600" imgH="1777680" progId="Equation.DSMT4">
                  <p:embed/>
                  <p:pic>
                    <p:nvPicPr>
                      <p:cNvPr id="0" name=""/>
                      <p:cNvPicPr/>
                      <p:nvPr/>
                    </p:nvPicPr>
                    <p:blipFill>
                      <a:blip r:embed="rId5"/>
                      <a:stretch>
                        <a:fillRect/>
                      </a:stretch>
                    </p:blipFill>
                    <p:spPr>
                      <a:xfrm>
                        <a:off x="1149350" y="1700212"/>
                        <a:ext cx="6845300" cy="3328988"/>
                      </a:xfrm>
                      <a:prstGeom prst="rect">
                        <a:avLst/>
                      </a:prstGeom>
                    </p:spPr>
                  </p:pic>
                </p:oleObj>
              </mc:Fallback>
            </mc:AlternateContent>
          </a:graphicData>
        </a:graphic>
      </p:graphicFrame>
      <p:sp>
        <p:nvSpPr>
          <p:cNvPr id="3" name="Content Placeholder 2"/>
          <p:cNvSpPr>
            <a:spLocks noGrp="1"/>
          </p:cNvSpPr>
          <p:nvPr>
            <p:ph idx="13"/>
          </p:nvPr>
        </p:nvSpPr>
        <p:spPr>
          <a:xfrm>
            <a:off x="457200" y="5334000"/>
            <a:ext cx="8153400" cy="369332"/>
          </a:xfrm>
        </p:spPr>
        <p:txBody>
          <a:bodyPr wrap="square">
            <a:spAutoFit/>
          </a:bodyPr>
          <a:lstStyle/>
          <a:p>
            <a:pPr lvl="1"/>
            <a:r>
              <a:rPr lang="en-US" sz="2400" dirty="0"/>
              <a:t>Numeric versus nominal values</a:t>
            </a:r>
            <a:r>
              <a:rPr lang="en-US" sz="2400" dirty="0" smtClean="0"/>
              <a:t>?</a:t>
            </a:r>
            <a:endParaRPr lang="en-US" sz="2400" dirty="0"/>
          </a:p>
        </p:txBody>
      </p:sp>
    </p:spTree>
    <p:extLst>
      <p:ext uri="{BB962C8B-B14F-4D97-AF65-F5344CB8AC3E}">
        <p14:creationId xmlns:p14="http://schemas.microsoft.com/office/powerpoint/2010/main" val="260481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i="1" dirty="0" smtClean="0">
                <a:latin typeface="+mj-lt"/>
              </a:rPr>
              <a:t>k</a:t>
            </a:r>
            <a:r>
              <a:rPr lang="en-US" sz="3600" dirty="0" smtClean="0">
                <a:latin typeface="+mj-lt"/>
              </a:rPr>
              <a:t>-</a:t>
            </a:r>
            <a:r>
              <a:rPr lang="en-US" sz="3600" spc="-450" dirty="0" smtClean="0">
                <a:latin typeface="+mj-lt"/>
              </a:rPr>
              <a:t>N </a:t>
            </a:r>
            <a:r>
              <a:rPr lang="en-US" sz="3600" dirty="0" smtClean="0">
                <a:latin typeface="+mj-lt"/>
              </a:rPr>
              <a:t>N </a:t>
            </a:r>
            <a:r>
              <a:rPr lang="en-US" sz="3600" dirty="0">
                <a:latin typeface="+mj-lt"/>
              </a:rPr>
              <a:t>Model </a:t>
            </a:r>
            <a:r>
              <a:rPr lang="en-US" sz="3600" dirty="0" smtClean="0">
                <a:latin typeface="+mj-lt"/>
              </a:rPr>
              <a:t>Parameter </a:t>
            </a:r>
            <a:r>
              <a:rPr lang="en-US" sz="2800" dirty="0" smtClean="0">
                <a:latin typeface="+mj-lt"/>
              </a:rPr>
              <a:t>(2 of 2)</a:t>
            </a:r>
            <a:endParaRPr lang="en-US" sz="3600" dirty="0">
              <a:latin typeface="+mj-lt"/>
            </a:endParaRPr>
          </a:p>
        </p:txBody>
      </p:sp>
      <p:sp>
        <p:nvSpPr>
          <p:cNvPr id="4" name="Content Placeholder 3"/>
          <p:cNvSpPr>
            <a:spLocks noGrp="1"/>
          </p:cNvSpPr>
          <p:nvPr>
            <p:ph idx="1"/>
          </p:nvPr>
        </p:nvSpPr>
        <p:spPr>
          <a:xfrm>
            <a:off x="457200" y="990600"/>
            <a:ext cx="8153400" cy="369332"/>
          </a:xfrm>
        </p:spPr>
        <p:txBody>
          <a:bodyPr wrap="square">
            <a:spAutoFit/>
          </a:bodyPr>
          <a:lstStyle/>
          <a:p>
            <a:pPr marL="457200" indent="-457200">
              <a:buClr>
                <a:schemeClr val="bg2"/>
              </a:buClr>
              <a:buSzPct val="100000"/>
              <a:buFont typeface="+mj-lt"/>
              <a:buAutoNum type="arabicPeriod" startAt="2"/>
            </a:pPr>
            <a:r>
              <a:rPr lang="en-US" sz="2400" dirty="0"/>
              <a:t>Number of Neighbors (the value of </a:t>
            </a:r>
            <a:r>
              <a:rPr lang="en-US" sz="2400" i="1" dirty="0">
                <a:solidFill>
                  <a:schemeClr val="bg2"/>
                </a:solidFill>
              </a:rPr>
              <a:t>k</a:t>
            </a:r>
            <a:r>
              <a:rPr lang="en-US" sz="2400" dirty="0" smtClean="0"/>
              <a:t>)</a:t>
            </a:r>
            <a:endParaRPr lang="en-US" sz="2400" dirty="0"/>
          </a:p>
        </p:txBody>
      </p:sp>
      <p:sp>
        <p:nvSpPr>
          <p:cNvPr id="3" name="Content Placeholder 2"/>
          <p:cNvSpPr>
            <a:spLocks noGrp="1"/>
          </p:cNvSpPr>
          <p:nvPr>
            <p:ph idx="13"/>
          </p:nvPr>
        </p:nvSpPr>
        <p:spPr>
          <a:xfrm>
            <a:off x="457200" y="1452555"/>
            <a:ext cx="8153400" cy="2562240"/>
          </a:xfrm>
        </p:spPr>
        <p:txBody>
          <a:bodyPr wrap="square">
            <a:spAutoFit/>
          </a:bodyPr>
          <a:lstStyle/>
          <a:p>
            <a:pPr marL="855663" lvl="1" indent="-296863"/>
            <a:r>
              <a:rPr lang="en-US" sz="2400" dirty="0"/>
              <a:t>The best value depends on the data</a:t>
            </a:r>
          </a:p>
          <a:p>
            <a:pPr marL="855663" lvl="1" indent="-296863"/>
            <a:r>
              <a:rPr lang="en-US" sz="2400" dirty="0"/>
              <a:t>Larger values reduces the effect of noise but also make boundaries between classes less distinct</a:t>
            </a:r>
          </a:p>
          <a:p>
            <a:pPr marL="855663" lvl="1" indent="-296863"/>
            <a:r>
              <a:rPr lang="en-US" sz="2400" dirty="0"/>
              <a:t>An “optimal” value can be found heuristically</a:t>
            </a:r>
          </a:p>
          <a:p>
            <a:pPr marL="295275" indent="-276225"/>
            <a:r>
              <a:rPr lang="en-US" sz="2400" dirty="0">
                <a:solidFill>
                  <a:schemeClr val="bg2"/>
                </a:solidFill>
              </a:rPr>
              <a:t>Cross Validation</a:t>
            </a:r>
            <a:r>
              <a:rPr lang="en-US" sz="2400" dirty="0"/>
              <a:t> is often used to determine the best value for k and the distance measure</a:t>
            </a:r>
          </a:p>
        </p:txBody>
      </p:sp>
    </p:spTree>
    <p:extLst>
      <p:ext uri="{BB962C8B-B14F-4D97-AF65-F5344CB8AC3E}">
        <p14:creationId xmlns:p14="http://schemas.microsoft.com/office/powerpoint/2010/main" val="165190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5.4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Efficient Image Recognition and Categorization with </a:t>
            </a:r>
            <a:r>
              <a:rPr lang="en-IN" sz="2800" b="1" i="1" spc="-500" dirty="0" smtClean="0">
                <a:solidFill>
                  <a:srgbClr val="007FA3"/>
                </a:solidFill>
              </a:rPr>
              <a:t>k  </a:t>
            </a:r>
            <a:r>
              <a:rPr lang="en-IN" sz="2800" b="1" spc="-500" dirty="0" smtClean="0">
                <a:solidFill>
                  <a:srgbClr val="007FA3"/>
                </a:solidFill>
              </a:rPr>
              <a:t>N </a:t>
            </a:r>
            <a:r>
              <a:rPr lang="en-IN" sz="2800" b="1" dirty="0" err="1" smtClean="0">
                <a:solidFill>
                  <a:srgbClr val="007FA3"/>
                </a:solidFill>
              </a:rPr>
              <a:t>N</a:t>
            </a:r>
            <a:endParaRPr lang="en-US" sz="2800" b="1" dirty="0"/>
          </a:p>
        </p:txBody>
      </p:sp>
      <p:sp>
        <p:nvSpPr>
          <p:cNvPr id="4" name="Content Placeholder 3"/>
          <p:cNvSpPr>
            <a:spLocks noGrp="1"/>
          </p:cNvSpPr>
          <p:nvPr>
            <p:ph idx="13"/>
          </p:nvPr>
        </p:nvSpPr>
        <p:spPr>
          <a:xfrm>
            <a:off x="457200" y="1981200"/>
            <a:ext cx="8153400" cy="2231380"/>
          </a:xfrm>
        </p:spPr>
        <p:txBody>
          <a:bodyPr wrap="square">
            <a:spAutoFit/>
          </a:bodyPr>
          <a:lstStyle/>
          <a:p>
            <a:pPr marL="0" indent="0">
              <a:buNone/>
            </a:pPr>
            <a:r>
              <a:rPr lang="en-US" sz="2400" b="1" dirty="0"/>
              <a:t>Questions for Discussion:</a:t>
            </a:r>
          </a:p>
          <a:p>
            <a:pPr marL="514350" indent="-514350">
              <a:buSzPct val="100000"/>
              <a:buFont typeface="+mj-lt"/>
              <a:buAutoNum type="arabicPeriod"/>
            </a:pPr>
            <a:r>
              <a:rPr lang="en-US" sz="2400" dirty="0"/>
              <a:t>Why is image recognition/classification a worthy but difficult problem?</a:t>
            </a:r>
          </a:p>
          <a:p>
            <a:pPr marL="514350" indent="-514350">
              <a:buSzPct val="100000"/>
              <a:buFont typeface="+mj-lt"/>
              <a:buAutoNum type="arabicPeriod"/>
            </a:pPr>
            <a:r>
              <a:rPr lang="en-US" sz="2400" dirty="0"/>
              <a:t>How can </a:t>
            </a:r>
            <a:r>
              <a:rPr lang="en-US" sz="2400" spc="-300" dirty="0" smtClean="0"/>
              <a:t>k N </a:t>
            </a:r>
            <a:r>
              <a:rPr lang="en-US" sz="2400" dirty="0" err="1" smtClean="0"/>
              <a:t>N</a:t>
            </a:r>
            <a:r>
              <a:rPr lang="en-US" sz="2400" dirty="0" smtClean="0"/>
              <a:t> </a:t>
            </a:r>
            <a:r>
              <a:rPr lang="en-US" sz="2400" dirty="0"/>
              <a:t>be effectively used for </a:t>
            </a:r>
            <a:r>
              <a:rPr lang="en-US" sz="2400" dirty="0" smtClean="0"/>
              <a:t>image recognition/classification </a:t>
            </a:r>
            <a:r>
              <a:rPr lang="en-US" sz="2400" dirty="0"/>
              <a:t>applications?</a:t>
            </a:r>
          </a:p>
        </p:txBody>
      </p:sp>
    </p:spTree>
    <p:extLst>
      <p:ext uri="{BB962C8B-B14F-4D97-AF65-F5344CB8AC3E}">
        <p14:creationId xmlns:p14="http://schemas.microsoft.com/office/powerpoint/2010/main" val="2708117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dirty="0">
                <a:latin typeface="+mj-lt"/>
              </a:rPr>
              <a:t>Naïve Bayes Method for </a:t>
            </a:r>
            <a:r>
              <a:rPr lang="en-IN" sz="3600" dirty="0" smtClean="0">
                <a:latin typeface="+mj-lt"/>
              </a:rPr>
              <a:t>Classification </a:t>
            </a:r>
            <a:r>
              <a:rPr lang="en-IN" sz="2800" dirty="0" smtClean="0">
                <a:latin typeface="+mj-lt"/>
              </a:rPr>
              <a:t>(1 of 2)</a:t>
            </a:r>
            <a:endParaRPr lang="en-US" sz="3600" dirty="0">
              <a:latin typeface="+mj-lt"/>
            </a:endParaRPr>
          </a:p>
        </p:txBody>
      </p:sp>
      <p:sp>
        <p:nvSpPr>
          <p:cNvPr id="4" name="Content Placeholder 3"/>
          <p:cNvSpPr>
            <a:spLocks noGrp="1"/>
          </p:cNvSpPr>
          <p:nvPr>
            <p:ph idx="13"/>
          </p:nvPr>
        </p:nvSpPr>
        <p:spPr>
          <a:xfrm>
            <a:off x="457200" y="1371600"/>
            <a:ext cx="8153400" cy="4501232"/>
          </a:xfrm>
        </p:spPr>
        <p:txBody>
          <a:bodyPr wrap="square">
            <a:spAutoFit/>
          </a:bodyPr>
          <a:lstStyle/>
          <a:p>
            <a:pPr marL="304800" indent="-295275"/>
            <a:r>
              <a:rPr lang="en-US" sz="2400" dirty="0"/>
              <a:t>Naïve Bayes is a simple probability-based classification method</a:t>
            </a:r>
          </a:p>
          <a:p>
            <a:pPr marL="723900" lvl="1" indent="-276225"/>
            <a:r>
              <a:rPr lang="en-US" sz="2400" dirty="0"/>
              <a:t>Naïve - assumption of independence among the input variables</a:t>
            </a:r>
          </a:p>
          <a:p>
            <a:pPr marL="304800" indent="-295275"/>
            <a:r>
              <a:rPr lang="en-US" sz="2400" dirty="0"/>
              <a:t>Can use both numeric and nominal input variables</a:t>
            </a:r>
          </a:p>
          <a:p>
            <a:pPr marL="723900" lvl="1" indent="-276225"/>
            <a:r>
              <a:rPr lang="en-US" sz="2400" dirty="0"/>
              <a:t>Numeric variables need to be discretized </a:t>
            </a:r>
          </a:p>
          <a:p>
            <a:pPr marL="304800" indent="-295275"/>
            <a:r>
              <a:rPr lang="en-US" sz="2400" dirty="0"/>
              <a:t>Can be used for both regression and classification</a:t>
            </a:r>
          </a:p>
          <a:p>
            <a:pPr marL="304800" indent="-295275"/>
            <a:r>
              <a:rPr lang="en-US" sz="2400" dirty="0"/>
              <a:t>Naïve based models can be developed very efficiently and effectively </a:t>
            </a:r>
          </a:p>
          <a:p>
            <a:pPr marL="723900" lvl="1" indent="-276225"/>
            <a:r>
              <a:rPr lang="en-US" sz="2400" dirty="0"/>
              <a:t>Using maximum likelihood method</a:t>
            </a:r>
          </a:p>
        </p:txBody>
      </p:sp>
    </p:spTree>
    <p:extLst>
      <p:ext uri="{BB962C8B-B14F-4D97-AF65-F5344CB8AC3E}">
        <p14:creationId xmlns:p14="http://schemas.microsoft.com/office/powerpoint/2010/main" val="1020717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Bayes Theorem</a:t>
            </a:r>
          </a:p>
        </p:txBody>
      </p:sp>
      <p:sp>
        <p:nvSpPr>
          <p:cNvPr id="4" name="Content Placeholder 3"/>
          <p:cNvSpPr>
            <a:spLocks noGrp="1"/>
          </p:cNvSpPr>
          <p:nvPr>
            <p:ph idx="1"/>
          </p:nvPr>
        </p:nvSpPr>
        <p:spPr>
          <a:xfrm>
            <a:off x="457200" y="990600"/>
            <a:ext cx="8153400" cy="1492716"/>
          </a:xfrm>
        </p:spPr>
        <p:txBody>
          <a:bodyPr wrap="square">
            <a:spAutoFit/>
          </a:bodyPr>
          <a:lstStyle/>
          <a:p>
            <a:pPr marL="285750" indent="-266700"/>
            <a:r>
              <a:rPr lang="en-US" sz="2400" dirty="0"/>
              <a:t>Developed by Thomas Bayes (1701–1761)</a:t>
            </a:r>
          </a:p>
          <a:p>
            <a:pPr marL="285750" indent="-266700"/>
            <a:r>
              <a:rPr lang="en-US" sz="2400" dirty="0"/>
              <a:t>Determines the conditional probabilities</a:t>
            </a:r>
          </a:p>
          <a:p>
            <a:pPr marL="285750" indent="-266700"/>
            <a:r>
              <a:rPr lang="en-US" sz="2400" dirty="0"/>
              <a:t>Given that </a:t>
            </a:r>
            <a:r>
              <a:rPr lang="en-US" sz="2400" i="1" dirty="0"/>
              <a:t>X</a:t>
            </a:r>
            <a:r>
              <a:rPr lang="en-US" sz="2400" dirty="0"/>
              <a:t> and </a:t>
            </a:r>
            <a:r>
              <a:rPr lang="en-US" sz="2400" i="1" dirty="0"/>
              <a:t>Y</a:t>
            </a:r>
            <a:r>
              <a:rPr lang="en-US" sz="2400" dirty="0"/>
              <a:t> are two events: </a:t>
            </a:r>
          </a:p>
        </p:txBody>
      </p:sp>
      <p:graphicFrame>
        <p:nvGraphicFramePr>
          <p:cNvPr id="5" name="Object 4"/>
          <p:cNvGraphicFramePr>
            <a:graphicFrameLocks noChangeAspect="1"/>
          </p:cNvGraphicFramePr>
          <p:nvPr>
            <p:extLst>
              <p:ext uri="{D42A27DB-BD31-4B8C-83A1-F6EECF244321}">
                <p14:modId xmlns:p14="http://schemas.microsoft.com/office/powerpoint/2010/main" val="1593290124"/>
              </p:ext>
            </p:extLst>
          </p:nvPr>
        </p:nvGraphicFramePr>
        <p:xfrm>
          <a:off x="707281" y="2670659"/>
          <a:ext cx="7672289" cy="2171396"/>
        </p:xfrm>
        <a:graphic>
          <a:graphicData uri="http://schemas.openxmlformats.org/presentationml/2006/ole">
            <mc:AlternateContent xmlns:mc="http://schemas.openxmlformats.org/markup-compatibility/2006">
              <mc:Choice xmlns:v="urn:schemas-microsoft-com:vml" Requires="v">
                <p:oleObj spid="_x0000_s12488" name="Equation" r:id="rId4" imgW="4711680" imgH="1333440" progId="Equation.DSMT4">
                  <p:embed/>
                </p:oleObj>
              </mc:Choice>
              <mc:Fallback>
                <p:oleObj name="Equation" r:id="rId4" imgW="4711680" imgH="1333440" progId="Equation.DSMT4">
                  <p:embed/>
                  <p:pic>
                    <p:nvPicPr>
                      <p:cNvPr id="0" name=""/>
                      <p:cNvPicPr/>
                      <p:nvPr/>
                    </p:nvPicPr>
                    <p:blipFill>
                      <a:blip r:embed="rId5"/>
                      <a:stretch>
                        <a:fillRect/>
                      </a:stretch>
                    </p:blipFill>
                    <p:spPr>
                      <a:xfrm>
                        <a:off x="707281" y="2670659"/>
                        <a:ext cx="7672289" cy="2171396"/>
                      </a:xfrm>
                      <a:prstGeom prst="rect">
                        <a:avLst/>
                      </a:prstGeom>
                    </p:spPr>
                  </p:pic>
                </p:oleObj>
              </mc:Fallback>
            </mc:AlternateContent>
          </a:graphicData>
        </a:graphic>
      </p:graphicFrame>
      <p:sp>
        <p:nvSpPr>
          <p:cNvPr id="3" name="Content Placeholder 2"/>
          <p:cNvSpPr>
            <a:spLocks noGrp="1"/>
          </p:cNvSpPr>
          <p:nvPr>
            <p:ph idx="13"/>
          </p:nvPr>
        </p:nvSpPr>
        <p:spPr>
          <a:xfrm>
            <a:off x="457200" y="5019675"/>
            <a:ext cx="8153400" cy="369332"/>
          </a:xfrm>
        </p:spPr>
        <p:txBody>
          <a:bodyPr wrap="square">
            <a:spAutoFit/>
          </a:bodyPr>
          <a:lstStyle/>
          <a:p>
            <a:pPr marL="733425" lvl="1"/>
            <a:r>
              <a:rPr lang="en-US" sz="2400" dirty="0"/>
              <a:t>Go trough the simple example in the book (p. 279)</a:t>
            </a:r>
            <a:endParaRPr lang="en-US" sz="2800" dirty="0"/>
          </a:p>
        </p:txBody>
      </p:sp>
    </p:spTree>
    <p:extLst>
      <p:ext uri="{BB962C8B-B14F-4D97-AF65-F5344CB8AC3E}">
        <p14:creationId xmlns:p14="http://schemas.microsoft.com/office/powerpoint/2010/main" val="291366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Naïve Bayes Method </a:t>
            </a:r>
            <a:r>
              <a:rPr lang="en-IN" sz="3600" dirty="0" smtClean="0">
                <a:latin typeface="+mj-lt"/>
              </a:rPr>
              <a:t>for Classification </a:t>
            </a:r>
            <a:r>
              <a:rPr lang="en-IN" sz="2800" dirty="0" smtClean="0">
                <a:latin typeface="+mj-lt"/>
              </a:rPr>
              <a:t>(2 of 2)</a:t>
            </a:r>
            <a:endParaRPr lang="en-US" sz="3600" dirty="0">
              <a:latin typeface="+mj-lt"/>
            </a:endParaRPr>
          </a:p>
        </p:txBody>
      </p:sp>
      <p:sp>
        <p:nvSpPr>
          <p:cNvPr id="4" name="Content Placeholder 3"/>
          <p:cNvSpPr>
            <a:spLocks noGrp="1"/>
          </p:cNvSpPr>
          <p:nvPr>
            <p:ph idx="1"/>
          </p:nvPr>
        </p:nvSpPr>
        <p:spPr>
          <a:xfrm>
            <a:off x="457200" y="1371600"/>
            <a:ext cx="8153400" cy="3085460"/>
          </a:xfrm>
        </p:spPr>
        <p:txBody>
          <a:bodyPr wrap="square">
            <a:spAutoFit/>
          </a:bodyPr>
          <a:lstStyle/>
          <a:p>
            <a:pPr marL="285750" indent="-285750"/>
            <a:r>
              <a:rPr lang="en-US" sz="2400" dirty="0">
                <a:solidFill>
                  <a:schemeClr val="bg2"/>
                </a:solidFill>
              </a:rPr>
              <a:t>Process of Developing a Naïve Bayes Classifier</a:t>
            </a:r>
          </a:p>
          <a:p>
            <a:pPr marL="285750" indent="-285750"/>
            <a:r>
              <a:rPr lang="en-US" sz="2400" dirty="0">
                <a:solidFill>
                  <a:schemeClr val="bg2"/>
                </a:solidFill>
              </a:rPr>
              <a:t>Training Phase</a:t>
            </a:r>
          </a:p>
          <a:p>
            <a:pPr marL="1045718" lvl="1" indent="-457200">
              <a:buFont typeface="+mj-lt"/>
              <a:buAutoNum type="arabicPeriod"/>
            </a:pPr>
            <a:r>
              <a:rPr lang="en-US" sz="2400" dirty="0"/>
              <a:t>Obtain and pre-process the data</a:t>
            </a:r>
          </a:p>
          <a:p>
            <a:pPr marL="1045718" lvl="1" indent="-457200">
              <a:buFont typeface="+mj-lt"/>
              <a:buAutoNum type="arabicPeriod"/>
            </a:pPr>
            <a:r>
              <a:rPr lang="en-US" sz="2400" dirty="0"/>
              <a:t>Discretize the numeric variables</a:t>
            </a:r>
          </a:p>
          <a:p>
            <a:pPr marL="1045718" lvl="1" indent="-457200">
              <a:buFont typeface="+mj-lt"/>
              <a:buAutoNum type="arabicPeriod"/>
              <a:tabLst>
                <a:tab pos="2600325" algn="l"/>
              </a:tabLst>
            </a:pPr>
            <a:r>
              <a:rPr lang="en-US" sz="2400" dirty="0"/>
              <a:t>Calculate the prior probabilities of all class labels</a:t>
            </a:r>
          </a:p>
          <a:p>
            <a:pPr marL="1045718" lvl="1" indent="-457200">
              <a:buFont typeface="+mj-lt"/>
              <a:buAutoNum type="arabicPeriod"/>
            </a:pPr>
            <a:r>
              <a:rPr lang="en-US" sz="2400" dirty="0"/>
              <a:t>Calculate the likelihood for all predictor variables/values</a:t>
            </a:r>
          </a:p>
        </p:txBody>
      </p:sp>
      <p:sp>
        <p:nvSpPr>
          <p:cNvPr id="3" name="Content Placeholder 2"/>
          <p:cNvSpPr>
            <a:spLocks noGrp="1"/>
          </p:cNvSpPr>
          <p:nvPr>
            <p:ph idx="13"/>
          </p:nvPr>
        </p:nvSpPr>
        <p:spPr>
          <a:xfrm>
            <a:off x="457200" y="4610100"/>
            <a:ext cx="8153400" cy="1631216"/>
          </a:xfrm>
        </p:spPr>
        <p:txBody>
          <a:bodyPr wrap="square">
            <a:spAutoFit/>
          </a:bodyPr>
          <a:lstStyle/>
          <a:p>
            <a:pPr marL="285750" indent="-285750"/>
            <a:r>
              <a:rPr lang="en-US" sz="2400" dirty="0">
                <a:solidFill>
                  <a:schemeClr val="bg2"/>
                </a:solidFill>
              </a:rPr>
              <a:t>Testing Phase</a:t>
            </a:r>
          </a:p>
          <a:p>
            <a:pPr marL="714375" lvl="1" indent="-266700"/>
            <a:r>
              <a:rPr lang="en-US" sz="2400" dirty="0"/>
              <a:t>Using the outputs of Steps 3 and 4 above, classify the new samples</a:t>
            </a:r>
          </a:p>
          <a:p>
            <a:pPr marL="1171575" lvl="2" indent="-276225"/>
            <a:r>
              <a:rPr lang="en-US" sz="2400" dirty="0"/>
              <a:t>See the numerical example in the book…</a:t>
            </a:r>
          </a:p>
        </p:txBody>
      </p:sp>
    </p:spTree>
    <p:extLst>
      <p:ext uri="{BB962C8B-B14F-4D97-AF65-F5344CB8AC3E}">
        <p14:creationId xmlns:p14="http://schemas.microsoft.com/office/powerpoint/2010/main" val="919583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5.5 </a:t>
            </a:r>
            <a:r>
              <a:rPr lang="en-US" sz="2800" dirty="0" smtClean="0">
                <a:latin typeface="+mj-lt"/>
              </a:rPr>
              <a:t>(1 of 2)</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Predicting Disease Progress in </a:t>
            </a:r>
            <a:r>
              <a:rPr lang="en-IN" sz="2800" b="1" dirty="0" err="1">
                <a:solidFill>
                  <a:srgbClr val="007FA3"/>
                </a:solidFill>
              </a:rPr>
              <a:t>Crohn’s</a:t>
            </a:r>
            <a:r>
              <a:rPr lang="en-IN" sz="2800" b="1" dirty="0">
                <a:solidFill>
                  <a:srgbClr val="007FA3"/>
                </a:solidFill>
              </a:rPr>
              <a:t> Disease Patients: A Comparison of Analytics Methods</a:t>
            </a:r>
            <a:endParaRPr lang="en-US" sz="2800" b="1" dirty="0"/>
          </a:p>
        </p:txBody>
      </p:sp>
      <p:sp>
        <p:nvSpPr>
          <p:cNvPr id="4" name="Content Placeholder 3"/>
          <p:cNvSpPr>
            <a:spLocks noGrp="1"/>
          </p:cNvSpPr>
          <p:nvPr>
            <p:ph idx="13"/>
          </p:nvPr>
        </p:nvSpPr>
        <p:spPr>
          <a:xfrm>
            <a:off x="457200" y="1981200"/>
            <a:ext cx="8153400" cy="3162404"/>
          </a:xfrm>
        </p:spPr>
        <p:txBody>
          <a:bodyPr wrap="square">
            <a:spAutoFit/>
          </a:bodyPr>
          <a:lstStyle/>
          <a:p>
            <a:pPr marL="0" indent="0">
              <a:buNone/>
            </a:pPr>
            <a:r>
              <a:rPr lang="en-US" sz="2400" b="1" dirty="0"/>
              <a:t>Questions for Discussion:</a:t>
            </a:r>
          </a:p>
          <a:p>
            <a:pPr marL="457200" indent="-457200">
              <a:buSzPct val="80000"/>
              <a:buFont typeface="+mj-lt"/>
              <a:buAutoNum type="arabicPeriod"/>
            </a:pPr>
            <a:r>
              <a:rPr lang="en-US" sz="2400" dirty="0"/>
              <a:t>What is </a:t>
            </a:r>
            <a:r>
              <a:rPr lang="en-US" sz="2400" dirty="0" err="1"/>
              <a:t>Crohn’s</a:t>
            </a:r>
            <a:r>
              <a:rPr lang="en-US" sz="2400" dirty="0"/>
              <a:t> disease and why is it important?</a:t>
            </a:r>
          </a:p>
          <a:p>
            <a:pPr marL="457200" indent="-457200">
              <a:buSzPct val="80000"/>
              <a:buFont typeface="+mj-lt"/>
              <a:buAutoNum type="arabicPeriod"/>
            </a:pPr>
            <a:r>
              <a:rPr lang="en-US" sz="2400" dirty="0"/>
              <a:t>Based on the findings of this Application Case, what can you tell about the use of analytics in chronic disease management?</a:t>
            </a:r>
          </a:p>
          <a:p>
            <a:pPr marL="457200" indent="-457200">
              <a:buSzPct val="80000"/>
              <a:buFont typeface="+mj-lt"/>
              <a:buAutoNum type="arabicPeriod"/>
            </a:pPr>
            <a:r>
              <a:rPr lang="en-US" sz="2400" dirty="0"/>
              <a:t>What other methods and data sets might be used to better predict the outcomes of this chronic disease?</a:t>
            </a:r>
          </a:p>
        </p:txBody>
      </p:sp>
    </p:spTree>
    <p:extLst>
      <p:ext uri="{BB962C8B-B14F-4D97-AF65-F5344CB8AC3E}">
        <p14:creationId xmlns:p14="http://schemas.microsoft.com/office/powerpoint/2010/main" val="3448552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(1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Predictive </a:t>
            </a:r>
            <a:r>
              <a:rPr lang="en-IN" sz="2800" b="1" dirty="0" err="1">
                <a:solidFill>
                  <a:srgbClr val="007FA3"/>
                </a:solidFill>
              </a:rPr>
              <a:t>Modeling</a:t>
            </a:r>
            <a:r>
              <a:rPr lang="en-IN" sz="2800" b="1" dirty="0">
                <a:solidFill>
                  <a:srgbClr val="007FA3"/>
                </a:solidFill>
              </a:rPr>
              <a:t> Helps Better Understand and Manage Complex Medical Procedures</a:t>
            </a:r>
            <a:endParaRPr lang="en-US" sz="2800" b="1" dirty="0"/>
          </a:p>
        </p:txBody>
      </p:sp>
      <p:sp>
        <p:nvSpPr>
          <p:cNvPr id="4" name="Content Placeholder 3"/>
          <p:cNvSpPr>
            <a:spLocks noGrp="1"/>
          </p:cNvSpPr>
          <p:nvPr>
            <p:ph idx="13"/>
          </p:nvPr>
        </p:nvSpPr>
        <p:spPr>
          <a:xfrm>
            <a:off x="457200" y="1943100"/>
            <a:ext cx="8153400" cy="2616101"/>
          </a:xfrm>
        </p:spPr>
        <p:txBody>
          <a:bodyPr>
            <a:spAutoFit/>
          </a:bodyPr>
          <a:lstStyle/>
          <a:p>
            <a:pPr marL="295275" indent="-295275"/>
            <a:r>
              <a:rPr lang="en-US" sz="2400" dirty="0"/>
              <a:t>Situation</a:t>
            </a:r>
          </a:p>
          <a:p>
            <a:pPr marL="295275" indent="-295275"/>
            <a:r>
              <a:rPr lang="en-US" sz="2400" dirty="0"/>
              <a:t>Problem</a:t>
            </a:r>
          </a:p>
          <a:p>
            <a:pPr marL="295275" indent="-295275"/>
            <a:r>
              <a:rPr lang="en-US" sz="2400" dirty="0"/>
              <a:t>Solution</a:t>
            </a:r>
          </a:p>
          <a:p>
            <a:pPr marL="295275" indent="-295275"/>
            <a:r>
              <a:rPr lang="en-US" sz="2400" dirty="0"/>
              <a:t>Results</a:t>
            </a:r>
          </a:p>
          <a:p>
            <a:pPr marL="295275" indent="-295275"/>
            <a:r>
              <a:rPr lang="en-US" sz="2400" dirty="0"/>
              <a:t>Answer &amp; discuss the case questions.</a:t>
            </a:r>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a:t>
            </a:r>
            <a:r>
              <a:rPr lang="en-US" sz="3600" dirty="0" smtClean="0">
                <a:latin typeface="+mj-lt"/>
              </a:rPr>
              <a:t>5.5 </a:t>
            </a:r>
            <a:r>
              <a:rPr lang="en-US"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Predicting Disease Progress in </a:t>
            </a:r>
            <a:r>
              <a:rPr lang="en-IN" sz="2800" b="1" dirty="0" err="1">
                <a:solidFill>
                  <a:srgbClr val="007FA3"/>
                </a:solidFill>
              </a:rPr>
              <a:t>Crohn’s</a:t>
            </a:r>
            <a:r>
              <a:rPr lang="en-IN" sz="2800" b="1" dirty="0">
                <a:solidFill>
                  <a:srgbClr val="007FA3"/>
                </a:solidFill>
              </a:rPr>
              <a:t> Disease Patients: A Comparison of Analytics Methods</a:t>
            </a:r>
            <a:endParaRPr lang="en-US" sz="2800" b="1" dirty="0"/>
          </a:p>
        </p:txBody>
      </p:sp>
      <p:pic>
        <p:nvPicPr>
          <p:cNvPr id="16" name="Picture 2" descr="The figure shows 5 different data sets - Encounter, Procedure, Medication, Lab, and Clinical Event. &#10;All of these 5 data sets are consolidated into a combined patient-level data set. The data in the combined dataset is pre-processed through selecting, filtering, aggregating, and transforming methods. Prediction results were generated using the test set applying the repeated 10 times run on the 10-fold cross-validation method. The mean from the 10 run on the 10-fold cross-validation was generated for the three final model types — gradient boosting machines (illustrated by sets of hierarchies), regularized regression (illustrated by a scatterplot), and logistic regression (illustrated by a line graph) through training and testing.&#10;The results (mean AUC) variable selection and variable importance from gradient boosting machines, and results (mean AUC) variable selection from the regularized regression and the logistic regression are fed into comparative analyses."/>
          <p:cNvPicPr>
            <a:picLocks noChangeAspect="1" noChangeArrowheads="1"/>
          </p:cNvPicPr>
          <p:nvPr/>
        </p:nvPicPr>
        <p:blipFill rotWithShape="1">
          <a:blip r:embed="rId3">
            <a:extLst>
              <a:ext uri="{28A0092B-C50C-407E-A947-70E740481C1C}">
                <a14:useLocalDpi xmlns:a14="http://schemas.microsoft.com/office/drawing/2010/main" val="0"/>
              </a:ext>
            </a:extLst>
          </a:blip>
          <a:srcRect b="2680"/>
          <a:stretch/>
        </p:blipFill>
        <p:spPr bwMode="auto">
          <a:xfrm>
            <a:off x="456287" y="1676400"/>
            <a:ext cx="3744238" cy="464100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rot="18662104">
            <a:off x="579769" y="2915260"/>
            <a:ext cx="1390496" cy="276999"/>
          </a:xfrm>
        </p:spPr>
        <p:txBody>
          <a:bodyPr wrap="square">
            <a:spAutoFit/>
          </a:bodyPr>
          <a:lstStyle/>
          <a:p>
            <a:pPr marL="0" indent="0">
              <a:buNone/>
            </a:pPr>
            <a:r>
              <a:rPr lang="en-US" sz="1800" dirty="0" smtClean="0">
                <a:solidFill>
                  <a:srgbClr val="007FA3"/>
                </a:solidFill>
              </a:rPr>
              <a:t>Methodology</a:t>
            </a:r>
            <a:endParaRPr lang="en-US" sz="1800" dirty="0">
              <a:solidFill>
                <a:srgbClr val="007FA3"/>
              </a:solidFill>
            </a:endParaRPr>
          </a:p>
        </p:txBody>
      </p:sp>
      <p:pic>
        <p:nvPicPr>
          <p:cNvPr id="17" name="Picture 4" descr="Table 5.7 shows the AUC for each repeated run across three models. The table consists of four columns, repeated run, logistic regression, regularized regression, and gradient boosting machines represented as GBM. The following information is given in the table:&#10;1. &#10;a. Repeated run: 1&#10;b. Logistic Regression: 0.7929&#10;c. Regularized Regression: 0.8267&#10;d. Gradient Boosting Machines represented  as GBM: 0.9393&#10;2.  &#10;a. Repeated run: 2&#10;b. Logistic Regression: 0.7878&#10;c. Regularized Regression: 0.8078&#10;d. Gradient Boosting Machines represented  as GBM: 0.9262&#10;3. &#10;a. Repeated run: 3&#10;b. Logistic Regression: 0.8080&#10;c. Regularized Regression: 0.8145&#10;d. Gradient Boosting Machines represented  as GBM: 0.9369&#10;4. &#10;a. Repeated run: 4&#10;b. Logistic Regression: 0.8461&#10;c. Regularized Regression: 0.8487&#10;d. Gradient Boosting Machines represented  as GBM: 0.9124&#10;5. &#10;a. Repeated run: 5&#10;b. Logistic Regression: 0.8243&#10;c. Regularized Regression: 0.8281&#10;d. Gradient Boosting Machines represented  as GBM: 0.9414&#10;6. &#10;a. Repeated run: 6&#10;b. Logistic Regression: 0.7681&#10;c. Regularized Regression: 0.8543&#10;d. Gradient Boosting Machines represented  as GBM: 0.8878&#10;7. &#10;a. Repeated run: 7&#10;b. Logistic Regression: 0.8167&#10;c. Regularized Regression: 0.8154&#10;d. Gradient Boosting Machines represented  as GBM: 0.9356&#10;8. &#10;a. Repeated run: 8&#10;b. Logistic Regression: 0.8174&#10;c. Regularized Regression: 0.8176&#10;d. Gradient Boosting Machines represented  as GBM: 0.9330&#10;9. &#10;a. Repeated run: 9&#10;b. Logistic Regression: 0.8452&#10;c. Regularized Regression: 0.8281&#10;d. Gradient Boosting Machines represented  as GBM: 0.9467&#10;10. &#10;a. Repeated run: 10&#10;b. Logistic Regression: 0.8050&#10;c. Regularized Regression: 0.8294&#10;d. Gradient Boosting Machines represented  as GBM: 0.9230&#10;11. &#10;a. Repeated run: Mean AUC&#10;b. Logistic Regression: 0.8131&#10;c. Regularized Regression: 0.8271&#10;d. Gradient Boosting Machines represented  as GBM: 0.9282&#10;12. &#10;a. Repeated run: Median AUC&#10;b. Logistic Regression: 0.8167&#10;c. Regularized Regression: 0.8274&#10;d. Gradient Boosting Machines represented  as GBM: 0.9343&#10;"/>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963"/>
          <a:stretch/>
        </p:blipFill>
        <p:spPr bwMode="auto">
          <a:xfrm>
            <a:off x="4847039" y="1600200"/>
            <a:ext cx="3534961" cy="220800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rot="19618625">
            <a:off x="4914205" y="2371590"/>
            <a:ext cx="1204314" cy="492443"/>
          </a:xfrm>
        </p:spPr>
        <p:txBody>
          <a:bodyPr wrap="square">
            <a:spAutoFit/>
          </a:bodyPr>
          <a:lstStyle/>
          <a:p>
            <a:pPr marL="0" indent="0" algn="ctr">
              <a:buNone/>
            </a:pPr>
            <a:r>
              <a:rPr lang="en-US" dirty="0" smtClean="0">
                <a:solidFill>
                  <a:srgbClr val="007FA3"/>
                </a:solidFill>
              </a:rPr>
              <a:t>Prediction Accuracy</a:t>
            </a:r>
            <a:endParaRPr lang="en-US" dirty="0">
              <a:solidFill>
                <a:srgbClr val="007FA3"/>
              </a:solidFill>
            </a:endParaRPr>
          </a:p>
        </p:txBody>
      </p:sp>
      <p:pic>
        <p:nvPicPr>
          <p:cNvPr id="18" name="Picture 3" descr="The bar graph has dual vertical axis. The left vertical axis shows the average decrease in GINI from 0 to 30 in increments of 5. The right vertical axis shows the percentage of observations on a scale of 0 100 in increments of 10. The horizontal axis shows 31 predictors: WBC, MCH, MCV, Age, Sodium, RBC, Platelets, Creatinine, Chloride, BloodUreaNitrogen, Hematocrit, Hemoglobin, DiagnosisPriority, Bedsize300to499, MaritalStatusSingle, MaritalStatusNull, MaritalStatusMarried, BedsizeRange500., CensusRegionSouth, GenderMale, DiagnosisUnspecifiedSite, BedSizeRange200to299, CensusRegionNortheast, DiagnosisSmallIntestine, DiagnosisSmallWithLargelnt..., RaceCaucasian, RaceHispanic, RaceNativeAmerican, RaceOther, MaritalStatusLegallySeparated, and MaritalStatusWidowed. As one moves from the beginning of the list to the end, the relative variable importance decreases, reaching zero."/>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456"/>
          <a:stretch/>
        </p:blipFill>
        <p:spPr bwMode="auto">
          <a:xfrm>
            <a:off x="5054833" y="3905250"/>
            <a:ext cx="3174767" cy="241210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rot="19321942">
            <a:off x="6207333" y="4311319"/>
            <a:ext cx="1218780" cy="553998"/>
          </a:xfrm>
        </p:spPr>
        <p:txBody>
          <a:bodyPr wrap="square">
            <a:spAutoFit/>
          </a:bodyPr>
          <a:lstStyle/>
          <a:p>
            <a:pPr marL="0" indent="0">
              <a:buNone/>
            </a:pPr>
            <a:r>
              <a:rPr lang="en-IN" sz="1800" dirty="0" smtClean="0">
                <a:solidFill>
                  <a:schemeClr val="bg2"/>
                </a:solidFill>
              </a:rPr>
              <a:t>Variable Importance</a:t>
            </a:r>
            <a:endParaRPr lang="en-IN" sz="1800" dirty="0">
              <a:solidFill>
                <a:schemeClr val="bg2"/>
              </a:solidFill>
            </a:endParaRPr>
          </a:p>
        </p:txBody>
      </p:sp>
    </p:spTree>
    <p:extLst>
      <p:ext uri="{BB962C8B-B14F-4D97-AF65-F5344CB8AC3E}">
        <p14:creationId xmlns:p14="http://schemas.microsoft.com/office/powerpoint/2010/main" val="347221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Bayesian </a:t>
            </a:r>
            <a:r>
              <a:rPr lang="en-US" sz="3600" dirty="0" smtClean="0">
                <a:latin typeface="+mj-lt"/>
              </a:rPr>
              <a:t>Networks </a:t>
            </a:r>
            <a:r>
              <a:rPr lang="en-US" sz="2800" dirty="0" smtClean="0">
                <a:latin typeface="+mj-lt"/>
              </a:rPr>
              <a:t>(1 of 5)</a:t>
            </a:r>
            <a:endParaRPr lang="en-US" sz="3600" dirty="0">
              <a:latin typeface="+mj-lt"/>
            </a:endParaRPr>
          </a:p>
        </p:txBody>
      </p:sp>
      <p:sp>
        <p:nvSpPr>
          <p:cNvPr id="4" name="Content Placeholder 3"/>
          <p:cNvSpPr>
            <a:spLocks noGrp="1"/>
          </p:cNvSpPr>
          <p:nvPr>
            <p:ph idx="1"/>
          </p:nvPr>
        </p:nvSpPr>
        <p:spPr>
          <a:xfrm>
            <a:off x="457200" y="990600"/>
            <a:ext cx="8153400" cy="3185487"/>
          </a:xfrm>
        </p:spPr>
        <p:txBody>
          <a:bodyPr wrap="square">
            <a:spAutoFit/>
          </a:bodyPr>
          <a:lstStyle/>
          <a:p>
            <a:pPr marL="266700" indent="-266700"/>
            <a:r>
              <a:rPr lang="en-US" sz="2400" dirty="0"/>
              <a:t>A tool for representing dependency structure in a graphical, explicit, and intuitive way</a:t>
            </a:r>
          </a:p>
          <a:p>
            <a:pPr marL="714375" lvl="1" indent="-266700">
              <a:tabLst>
                <a:tab pos="714375" algn="l"/>
              </a:tabLst>
            </a:pPr>
            <a:r>
              <a:rPr lang="en-US" sz="2400" dirty="0"/>
              <a:t>A directed acyclic graph whose nodes correspond to the variables and arcs that signify conditional dependencies between variables and their possible values</a:t>
            </a:r>
          </a:p>
          <a:p>
            <a:pPr marL="714375" lvl="1" indent="-266700">
              <a:tabLst>
                <a:tab pos="714375" algn="l"/>
              </a:tabLst>
            </a:pPr>
            <a:r>
              <a:rPr lang="en-US" sz="2400" dirty="0"/>
              <a:t>Direction of the arc matter</a:t>
            </a:r>
          </a:p>
          <a:p>
            <a:pPr marL="714375" lvl="1" indent="-266700">
              <a:tabLst>
                <a:tab pos="714375" algn="l"/>
              </a:tabLst>
            </a:pPr>
            <a:r>
              <a:rPr lang="en-US" sz="2400" dirty="0"/>
              <a:t>A partial </a:t>
            </a:r>
            <a:r>
              <a:rPr lang="en-US" sz="2400" dirty="0" smtClean="0"/>
              <a:t>causality link </a:t>
            </a:r>
            <a:r>
              <a:rPr lang="en-US" sz="2400" dirty="0"/>
              <a:t>in student </a:t>
            </a:r>
            <a:r>
              <a:rPr lang="en-US" sz="2400" dirty="0" smtClean="0"/>
              <a:t>retention</a:t>
            </a:r>
            <a:endParaRPr lang="en-US" sz="2400" dirty="0"/>
          </a:p>
        </p:txBody>
      </p:sp>
      <p:pic>
        <p:nvPicPr>
          <p:cNvPr id="13315" name="Picture 3" descr="The figure shows three variables - CollegeType (nominal), FinancialAid (binary) and SecondFallRegistered (binary). The presumed causal relationships among these 3 variables is shown. CollegeType is linking both with FinancialAid and SecondFallRegistered. FinancialAid is linking only with SecondFallRegistered. The direction of links in BN graphs corresponded to the probabilistic or conditional dependencies between any two variables."/>
          <p:cNvPicPr>
            <a:picLocks noChangeAspect="1" noChangeArrowheads="1"/>
          </p:cNvPicPr>
          <p:nvPr/>
        </p:nvPicPr>
        <p:blipFill rotWithShape="1">
          <a:blip r:embed="rId3">
            <a:extLst>
              <a:ext uri="{28A0092B-C50C-407E-A947-70E740481C1C}">
                <a14:useLocalDpi xmlns:a14="http://schemas.microsoft.com/office/drawing/2010/main" val="0"/>
              </a:ext>
            </a:extLst>
          </a:blip>
          <a:srcRect b="5191"/>
          <a:stretch/>
        </p:blipFill>
        <p:spPr bwMode="auto">
          <a:xfrm>
            <a:off x="2234116" y="4257707"/>
            <a:ext cx="4670712" cy="202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Bayesian </a:t>
            </a:r>
            <a:r>
              <a:rPr lang="en-US" sz="3600" dirty="0" smtClean="0">
                <a:latin typeface="+mj-lt"/>
              </a:rPr>
              <a:t>Networks </a:t>
            </a:r>
            <a:r>
              <a:rPr lang="en-US" sz="2800" dirty="0" smtClean="0">
                <a:latin typeface="+mj-lt"/>
              </a:rPr>
              <a:t>(2 of 5)</a:t>
            </a:r>
            <a:endParaRPr lang="en-US" sz="3600" dirty="0">
              <a:latin typeface="+mj-lt"/>
            </a:endParaRPr>
          </a:p>
        </p:txBody>
      </p:sp>
      <p:sp>
        <p:nvSpPr>
          <p:cNvPr id="4" name="Content Placeholder 3"/>
          <p:cNvSpPr>
            <a:spLocks noGrp="1"/>
          </p:cNvSpPr>
          <p:nvPr>
            <p:ph idx="1"/>
          </p:nvPr>
        </p:nvSpPr>
        <p:spPr>
          <a:xfrm>
            <a:off x="457200" y="990600"/>
            <a:ext cx="8153400" cy="931024"/>
          </a:xfrm>
        </p:spPr>
        <p:txBody>
          <a:bodyPr wrap="square">
            <a:spAutoFit/>
          </a:bodyPr>
          <a:lstStyle/>
          <a:p>
            <a:pPr marL="101600" indent="-101600">
              <a:buNone/>
            </a:pPr>
            <a:r>
              <a:rPr lang="en-US" sz="2400" dirty="0">
                <a:solidFill>
                  <a:srgbClr val="007FA3"/>
                </a:solidFill>
              </a:rPr>
              <a:t>How can </a:t>
            </a:r>
            <a:r>
              <a:rPr lang="en-US" sz="2400" spc="-300" dirty="0" smtClean="0">
                <a:solidFill>
                  <a:srgbClr val="007FA3"/>
                </a:solidFill>
              </a:rPr>
              <a:t>B </a:t>
            </a:r>
            <a:r>
              <a:rPr lang="en-US" sz="2400" dirty="0" smtClean="0">
                <a:solidFill>
                  <a:srgbClr val="007FA3"/>
                </a:solidFill>
              </a:rPr>
              <a:t>N </a:t>
            </a:r>
            <a:r>
              <a:rPr lang="en-US" sz="2400" dirty="0">
                <a:solidFill>
                  <a:srgbClr val="007FA3"/>
                </a:solidFill>
              </a:rPr>
              <a:t>be constructed?</a:t>
            </a:r>
            <a:r>
              <a:rPr lang="en-US" sz="2400" dirty="0"/>
              <a:t> </a:t>
            </a:r>
          </a:p>
          <a:p>
            <a:pPr marL="457200" indent="-457200">
              <a:buFont typeface="+mj-lt"/>
              <a:buAutoNum type="arabicPeriod"/>
            </a:pPr>
            <a:r>
              <a:rPr lang="en-US" sz="2400" dirty="0"/>
              <a:t>Manually </a:t>
            </a:r>
          </a:p>
        </p:txBody>
      </p:sp>
      <p:sp>
        <p:nvSpPr>
          <p:cNvPr id="3" name="Content Placeholder 2"/>
          <p:cNvSpPr>
            <a:spLocks noGrp="1"/>
          </p:cNvSpPr>
          <p:nvPr>
            <p:ph idx="13"/>
          </p:nvPr>
        </p:nvSpPr>
        <p:spPr>
          <a:xfrm>
            <a:off x="447675" y="1981200"/>
            <a:ext cx="8153400" cy="1823576"/>
          </a:xfrm>
        </p:spPr>
        <p:txBody>
          <a:bodyPr wrap="square">
            <a:spAutoFit/>
          </a:bodyPr>
          <a:lstStyle/>
          <a:p>
            <a:pPr marL="931418" lvl="1" indent="-342900"/>
            <a:r>
              <a:rPr lang="en-US" sz="2400" dirty="0"/>
              <a:t>By an engineer with the help of a domain expert</a:t>
            </a:r>
          </a:p>
          <a:p>
            <a:pPr marL="931418" lvl="1" indent="-342900"/>
            <a:r>
              <a:rPr lang="en-US" sz="2400" dirty="0"/>
              <a:t>Time demanding, expensive (for large networks)</a:t>
            </a:r>
          </a:p>
          <a:p>
            <a:pPr marL="931418" lvl="1" indent="-342900"/>
            <a:r>
              <a:rPr lang="en-US" sz="2400" dirty="0"/>
              <a:t>Experts may not even be available</a:t>
            </a:r>
          </a:p>
          <a:p>
            <a:pPr marL="457200" indent="-457200">
              <a:buFont typeface="+mj-lt"/>
              <a:buAutoNum type="arabicPeriod" startAt="2"/>
            </a:pPr>
            <a:r>
              <a:rPr lang="en-US" sz="2400" dirty="0" smtClean="0"/>
              <a:t>Automatically</a:t>
            </a:r>
            <a:endParaRPr lang="en-US" sz="2400" dirty="0"/>
          </a:p>
        </p:txBody>
      </p:sp>
      <p:sp>
        <p:nvSpPr>
          <p:cNvPr id="5" name="Content Placeholder 4"/>
          <p:cNvSpPr>
            <a:spLocks noGrp="1"/>
          </p:cNvSpPr>
          <p:nvPr>
            <p:ph sz="quarter" idx="14"/>
          </p:nvPr>
        </p:nvSpPr>
        <p:spPr>
          <a:xfrm>
            <a:off x="457200" y="3848100"/>
            <a:ext cx="8153400" cy="1631216"/>
          </a:xfrm>
        </p:spPr>
        <p:txBody>
          <a:bodyPr>
            <a:spAutoFit/>
          </a:bodyPr>
          <a:lstStyle/>
          <a:p>
            <a:pPr marL="931418" lvl="1" indent="-342900"/>
            <a:r>
              <a:rPr lang="en-US" sz="2400" dirty="0"/>
              <a:t>Analytically … </a:t>
            </a:r>
          </a:p>
          <a:p>
            <a:pPr marL="931418" lvl="1" indent="-342900"/>
            <a:r>
              <a:rPr lang="en-US" sz="2400" dirty="0"/>
              <a:t>By learning/inducing the structure of the network from the historical data</a:t>
            </a:r>
          </a:p>
          <a:p>
            <a:pPr marL="1162050" lvl="2" indent="-266700"/>
            <a:r>
              <a:rPr lang="en-US" sz="2400" dirty="0"/>
              <a:t>Availability high-quality historical data is imperative </a:t>
            </a:r>
            <a:endParaRPr lang="en-IN" sz="2400" dirty="0"/>
          </a:p>
        </p:txBody>
      </p:sp>
    </p:spTree>
    <p:extLst>
      <p:ext uri="{BB962C8B-B14F-4D97-AF65-F5344CB8AC3E}">
        <p14:creationId xmlns:p14="http://schemas.microsoft.com/office/powerpoint/2010/main" val="4270295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Bayesian </a:t>
            </a:r>
            <a:r>
              <a:rPr lang="en-US" sz="3600" dirty="0" smtClean="0">
                <a:latin typeface="+mj-lt"/>
              </a:rPr>
              <a:t>Networks </a:t>
            </a:r>
            <a:r>
              <a:rPr lang="en-US" sz="2800" dirty="0" smtClean="0">
                <a:latin typeface="+mj-lt"/>
              </a:rPr>
              <a:t>(3 of 5)</a:t>
            </a:r>
            <a:endParaRPr lang="en-US" sz="3600" dirty="0">
              <a:latin typeface="+mj-lt"/>
            </a:endParaRPr>
          </a:p>
        </p:txBody>
      </p:sp>
      <p:sp>
        <p:nvSpPr>
          <p:cNvPr id="4" name="Content Placeholder 3"/>
          <p:cNvSpPr>
            <a:spLocks noGrp="1"/>
          </p:cNvSpPr>
          <p:nvPr>
            <p:ph idx="1"/>
          </p:nvPr>
        </p:nvSpPr>
        <p:spPr>
          <a:xfrm>
            <a:off x="457200" y="990600"/>
            <a:ext cx="8153400" cy="931024"/>
          </a:xfrm>
        </p:spPr>
        <p:txBody>
          <a:bodyPr wrap="square">
            <a:spAutoFit/>
          </a:bodyPr>
          <a:lstStyle/>
          <a:p>
            <a:pPr marL="0" indent="0">
              <a:buNone/>
            </a:pPr>
            <a:r>
              <a:rPr lang="en-US" sz="2400" dirty="0">
                <a:solidFill>
                  <a:srgbClr val="007FA3"/>
                </a:solidFill>
              </a:rPr>
              <a:t>How can </a:t>
            </a:r>
            <a:r>
              <a:rPr lang="en-US" sz="2400" spc="-300" dirty="0" smtClean="0">
                <a:solidFill>
                  <a:srgbClr val="007FA3"/>
                </a:solidFill>
              </a:rPr>
              <a:t>B </a:t>
            </a:r>
            <a:r>
              <a:rPr lang="en-US" sz="2400" dirty="0" smtClean="0">
                <a:solidFill>
                  <a:srgbClr val="007FA3"/>
                </a:solidFill>
              </a:rPr>
              <a:t>N </a:t>
            </a:r>
            <a:r>
              <a:rPr lang="en-US" sz="2400" dirty="0">
                <a:solidFill>
                  <a:srgbClr val="007FA3"/>
                </a:solidFill>
              </a:rPr>
              <a:t>be constructed?</a:t>
            </a:r>
            <a:r>
              <a:rPr lang="en-US" sz="2400" dirty="0"/>
              <a:t> </a:t>
            </a:r>
          </a:p>
          <a:p>
            <a:pPr marL="266700" indent="-266700"/>
            <a:r>
              <a:rPr lang="en-US" sz="2400" dirty="0"/>
              <a:t>Analytically </a:t>
            </a:r>
          </a:p>
        </p:txBody>
      </p:sp>
      <p:pic>
        <p:nvPicPr>
          <p:cNvPr id="14338" name="Picture 2" descr="The figure shows 3 tables.&#10;First table is SecondaryFallRegistered (binary). It has 3 columns and 14 rows. The 3 columns are - Secondary Fall Registered, Financial Aid and College Type. The first column - Secondary Fall Registered - is further divided into two sub columns - Yes and No. The data depicted in the first table is as follows: &#10;Secondary Fall Registered Yes 0.88596; No 0.78022; Financial Aid Yes; College Type EN&#10;Secondary Fall Registered Yes 0.89961; No 0.83085; Financial Aid Yes; College Type AG&#10;Secondary Fall Registered Yes 0.84784; No 0.75946; Financial Aid Yes; College Type AS&#10;Secondary Fall Registered Yes 0.77823; No 0.73951; Financial Aid Yes; College Type BU&#10;Secondary Fall Registered Yes 0.78829; No 0.72449; Financial Aid Yes; College Type HES&#10;Secondary Fall Registered Yes 0.52949; No 0.51763; Financial Aid Yes; College Type GU&#10;Secondary Fall Registered Yes 0.81509; No 0.80473; Financial Aid Yes; College Type ED&#10;Secondary Fall Registered Yes 0.11404; No 0.21978; Financial Aid No; College Type EN&#10;Secondary Fall Registered Yes 0.10039; No 0.16915; Financial Aid No; College Type AG&#10;Secondary Fall Registered Yes 0.15216; No 0.24054; Financial Aid No; College Type AS&#10;Secondary Fall Registered Yes 0.22177; No 0.26049; Financial Aid No; College Type BU&#10;Secondary Fall Registered Yes 0.21171; No 0.27551; Financial Aid No; College Type NES&#10;Secondary Fall Registered Yes 0.47051; No 0.48237; Financial Aid No; College Type GU&#10;Secondary Fall Registered Yes 0.18492; No 0.19527; Financial Aid No; College Type ED&#10;The second table is Financial Aid (binary). It has 2 columns and 7 rows. The 2 columns are  - Financial Aid and College Type. The first column - Financial Aid - is further divided into two sub columns - Yes and No. The data depicted in the second table is as follows: &#10;Financial Aid Yes 0.86350; No 0.13650; College Type EN&#10;Financial Aid Yes 0.88500; No 0.11500; College Type AG&#10;Financial Aid Yes 0.82907; No 0.17093; College Type AS&#10;Financial Aid Yes 0.77000; No 0.23000; College Type BU&#10;Financial Aid Yes 0.77474; No 0.22526; College Type HES&#10;Financial Aid Yes 0.52697; No 0.47303; College Type GU&#10;Financial Aid Yes 0.81289; No 0.18712; College Type ED&#10;The third table is CollegeType(binary). It has 7 columns and 1 row. The 7 columns are - EN, AG, AS, BU, HES, GU and ED. The data depicted in the third table is as follows: &#10;EN 0.18&#10;AG 0.11&#10;AS 0.26&#10;BU 0.16&#10;HES 0.09&#10;GU 0.12&#10;ED 0.08&#10;The presumed causal relationships among these 3 variables is shown. CollegeType is linking both with FinancialAid and SecondFallRegistered. FinancialAid is linking only with SecondFallRegistered. The direction of links corresponded to the probabilistic or conditional dependencies between any two variables."/>
          <p:cNvPicPr>
            <a:picLocks noChangeAspect="1" noChangeArrowheads="1"/>
          </p:cNvPicPr>
          <p:nvPr/>
        </p:nvPicPr>
        <p:blipFill rotWithShape="1">
          <a:blip r:embed="rId3">
            <a:extLst>
              <a:ext uri="{28A0092B-C50C-407E-A947-70E740481C1C}">
                <a14:useLocalDpi xmlns:a14="http://schemas.microsoft.com/office/drawing/2010/main" val="0"/>
              </a:ext>
            </a:extLst>
          </a:blip>
          <a:srcRect b="3387"/>
          <a:stretch/>
        </p:blipFill>
        <p:spPr bwMode="auto">
          <a:xfrm>
            <a:off x="2288507" y="2083907"/>
            <a:ext cx="4558996" cy="421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367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Bayesian </a:t>
            </a:r>
            <a:r>
              <a:rPr lang="en-US" sz="3600" dirty="0" smtClean="0">
                <a:latin typeface="+mj-lt"/>
              </a:rPr>
              <a:t>Networks </a:t>
            </a:r>
            <a:r>
              <a:rPr lang="en-US" sz="2800" dirty="0" smtClean="0">
                <a:latin typeface="+mj-lt"/>
              </a:rPr>
              <a:t>(4 of 5)</a:t>
            </a:r>
            <a:endParaRPr lang="en-US" sz="3600" dirty="0">
              <a:latin typeface="+mj-lt"/>
            </a:endParaRPr>
          </a:p>
        </p:txBody>
      </p:sp>
      <p:sp>
        <p:nvSpPr>
          <p:cNvPr id="4" name="Content Placeholder 3"/>
          <p:cNvSpPr>
            <a:spLocks noGrp="1"/>
          </p:cNvSpPr>
          <p:nvPr>
            <p:ph idx="1"/>
          </p:nvPr>
        </p:nvSpPr>
        <p:spPr>
          <a:xfrm>
            <a:off x="457200" y="990601"/>
            <a:ext cx="8153400" cy="931024"/>
          </a:xfrm>
        </p:spPr>
        <p:txBody>
          <a:bodyPr wrap="square">
            <a:spAutoFit/>
          </a:bodyPr>
          <a:lstStyle/>
          <a:p>
            <a:pPr marL="0" indent="0">
              <a:buNone/>
            </a:pPr>
            <a:r>
              <a:rPr lang="en-US" sz="2400" dirty="0">
                <a:solidFill>
                  <a:srgbClr val="007FA3"/>
                </a:solidFill>
              </a:rPr>
              <a:t>How can </a:t>
            </a:r>
            <a:r>
              <a:rPr lang="en-US" sz="2400" spc="-300" dirty="0" smtClean="0">
                <a:solidFill>
                  <a:srgbClr val="007FA3"/>
                </a:solidFill>
              </a:rPr>
              <a:t>B </a:t>
            </a:r>
            <a:r>
              <a:rPr lang="en-US" sz="2400" dirty="0" smtClean="0">
                <a:solidFill>
                  <a:srgbClr val="007FA3"/>
                </a:solidFill>
              </a:rPr>
              <a:t>N </a:t>
            </a:r>
            <a:r>
              <a:rPr lang="en-US" sz="2400" dirty="0">
                <a:solidFill>
                  <a:srgbClr val="007FA3"/>
                </a:solidFill>
              </a:rPr>
              <a:t>be constructed?</a:t>
            </a:r>
            <a:r>
              <a:rPr lang="en-US" sz="2400" dirty="0"/>
              <a:t> </a:t>
            </a:r>
          </a:p>
          <a:p>
            <a:pPr marL="0" indent="0">
              <a:buNone/>
            </a:pPr>
            <a:r>
              <a:rPr lang="en-US" sz="2400" dirty="0">
                <a:solidFill>
                  <a:srgbClr val="007FA3"/>
                </a:solidFill>
              </a:rPr>
              <a:t>Tree Augmented Naïve Bayes Network Structure</a:t>
            </a:r>
            <a:r>
              <a:rPr lang="en-US" sz="2400" dirty="0"/>
              <a:t> </a:t>
            </a:r>
          </a:p>
        </p:txBody>
      </p:sp>
      <p:sp>
        <p:nvSpPr>
          <p:cNvPr id="3" name="Content Placeholder 2"/>
          <p:cNvSpPr>
            <a:spLocks noGrp="1"/>
          </p:cNvSpPr>
          <p:nvPr>
            <p:ph idx="13"/>
          </p:nvPr>
        </p:nvSpPr>
        <p:spPr>
          <a:xfrm>
            <a:off x="447675" y="2238375"/>
            <a:ext cx="4276725" cy="3631763"/>
          </a:xfrm>
        </p:spPr>
        <p:txBody>
          <a:bodyPr wrap="square">
            <a:spAutoFit/>
          </a:bodyPr>
          <a:lstStyle/>
          <a:p>
            <a:pPr marL="1045718" lvl="1" indent="-457200">
              <a:buFont typeface="+mj-lt"/>
              <a:buAutoNum type="arabicPeriod"/>
            </a:pPr>
            <a:r>
              <a:rPr lang="en-US" sz="2400" dirty="0"/>
              <a:t>Compute information function</a:t>
            </a:r>
          </a:p>
          <a:p>
            <a:pPr marL="1045718" lvl="1" indent="-457200">
              <a:buFont typeface="+mj-lt"/>
              <a:buAutoNum type="arabicPeriod"/>
            </a:pPr>
            <a:r>
              <a:rPr lang="en-US" sz="2400" dirty="0"/>
              <a:t>Build the undirected graph</a:t>
            </a:r>
          </a:p>
          <a:p>
            <a:pPr marL="1045718" lvl="1" indent="-457200">
              <a:buFont typeface="+mj-lt"/>
              <a:buAutoNum type="arabicPeriod"/>
            </a:pPr>
            <a:r>
              <a:rPr lang="en-US" sz="2400" dirty="0"/>
              <a:t>Build a spanning tree</a:t>
            </a:r>
          </a:p>
          <a:p>
            <a:pPr marL="1045718" lvl="1" indent="-457200">
              <a:buFont typeface="+mj-lt"/>
              <a:buAutoNum type="arabicPeriod"/>
            </a:pPr>
            <a:r>
              <a:rPr lang="en-US" sz="2400" dirty="0"/>
              <a:t>Convert the undirected                                            graph into a directed one</a:t>
            </a:r>
          </a:p>
          <a:p>
            <a:pPr marL="1045718" lvl="1" indent="-457200">
              <a:buFont typeface="+mj-lt"/>
              <a:buAutoNum type="arabicPeriod"/>
            </a:pPr>
            <a:r>
              <a:rPr lang="en-US" sz="2400" dirty="0"/>
              <a:t>Construct a </a:t>
            </a:r>
            <a:r>
              <a:rPr lang="en-US" sz="2400" spc="-300" dirty="0"/>
              <a:t>T A </a:t>
            </a:r>
            <a:r>
              <a:rPr lang="en-US" sz="2400" dirty="0"/>
              <a:t>N </a:t>
            </a:r>
            <a:r>
              <a:rPr lang="en-US" sz="2400" dirty="0" smtClean="0"/>
              <a:t>model</a:t>
            </a:r>
            <a:endParaRPr lang="en-IN" dirty="0"/>
          </a:p>
        </p:txBody>
      </p:sp>
      <p:pic>
        <p:nvPicPr>
          <p:cNvPr id="15362" name="Picture 2" descr="The figure shows Tree Augmented Naïve (TAN) Bayes. The class variable, labeled c, has no parent, and predictor variables, x1, x2, and x3, have the class variable as their parent along with one other predictor variable. The arc between the two variables indicates a directional and causal relationship between them."/>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318"/>
          <a:stretch/>
        </p:blipFill>
        <p:spPr bwMode="auto">
          <a:xfrm>
            <a:off x="4917674" y="2472548"/>
            <a:ext cx="3593367" cy="285974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929641" y="5486400"/>
            <a:ext cx="3581400" cy="492443"/>
          </a:xfrm>
        </p:spPr>
        <p:txBody>
          <a:bodyPr wrap="square">
            <a:spAutoFit/>
          </a:bodyPr>
          <a:lstStyle/>
          <a:p>
            <a:pPr marL="0" indent="0" algn="ctr">
              <a:buNone/>
            </a:pPr>
            <a:r>
              <a:rPr lang="en-US" dirty="0">
                <a:solidFill>
                  <a:srgbClr val="007FA3"/>
                </a:solidFill>
                <a:latin typeface="FrutigerLTPro-Bold"/>
              </a:rPr>
              <a:t>Tree Augmented Naïve (</a:t>
            </a:r>
            <a:r>
              <a:rPr lang="en-US" spc="-200" dirty="0" smtClean="0">
                <a:solidFill>
                  <a:srgbClr val="007FA3"/>
                </a:solidFill>
                <a:latin typeface="FrutigerLTPro-Bold"/>
              </a:rPr>
              <a:t>T A </a:t>
            </a:r>
            <a:r>
              <a:rPr lang="en-US" dirty="0" smtClean="0">
                <a:solidFill>
                  <a:srgbClr val="007FA3"/>
                </a:solidFill>
                <a:latin typeface="FrutigerLTPro-Bold"/>
              </a:rPr>
              <a:t>N</a:t>
            </a:r>
            <a:r>
              <a:rPr lang="en-US" dirty="0">
                <a:solidFill>
                  <a:srgbClr val="007FA3"/>
                </a:solidFill>
                <a:latin typeface="FrutigerLTPro-Bold"/>
              </a:rPr>
              <a:t>) Bayes Network </a:t>
            </a:r>
            <a:r>
              <a:rPr lang="en-US" dirty="0" smtClean="0">
                <a:solidFill>
                  <a:srgbClr val="007FA3"/>
                </a:solidFill>
                <a:latin typeface="FrutigerLTPro-Bold"/>
              </a:rPr>
              <a:t>Structure</a:t>
            </a:r>
            <a:endParaRPr lang="en-US" dirty="0">
              <a:solidFill>
                <a:srgbClr val="007FA3"/>
              </a:solidFill>
            </a:endParaRPr>
          </a:p>
        </p:txBody>
      </p:sp>
    </p:spTree>
    <p:extLst>
      <p:ext uri="{BB962C8B-B14F-4D97-AF65-F5344CB8AC3E}">
        <p14:creationId xmlns:p14="http://schemas.microsoft.com/office/powerpoint/2010/main" val="1373922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Bayesian </a:t>
            </a:r>
            <a:r>
              <a:rPr lang="en-US" sz="3600" dirty="0" smtClean="0">
                <a:latin typeface="+mj-lt"/>
              </a:rPr>
              <a:t>Networks </a:t>
            </a:r>
            <a:r>
              <a:rPr lang="en-US" sz="2800" dirty="0" smtClean="0">
                <a:latin typeface="+mj-lt"/>
              </a:rPr>
              <a:t>(5 of 5)</a:t>
            </a:r>
            <a:endParaRPr lang="en-US" sz="3600" dirty="0">
              <a:latin typeface="+mj-lt"/>
            </a:endParaRPr>
          </a:p>
        </p:txBody>
      </p:sp>
      <p:pic>
        <p:nvPicPr>
          <p:cNvPr id="16386" name="Picture 2" descr="The figure shows 15 graph tables.&#10;The first graph table is SecondFallRegistered. The graph shows two values as follows:&#10;Yes 78.8&#10;No 21.2&#10;The second graph table is FallCumulativeGP. The graph shows 5 values as follows:&#10;A 16.6 &#10;B 47.7&#10;C 24.3&#10;D 8.56&#10;F 5.58&#10;&#10;The third graph table is FallStudentLoan. The graph shows 2 values as follows:&#10;Yes 41.0&#10;No 59.0&#10;The fourth graph table is SpringStudentLoan. The graph shows 2 values as follows:&#10;Yes 38.1&#10;No 61.9&#10;The fifth graph table is MonthsAfterHighSchoolGraguation. The graph shows 5 values as follows:&#10;0 to 2 - 0.25&#10;2 - 1.65&#10;2 to 15 - 96.2&#10;15 - 1.21&#10;15 to 54 - 0.71&#10;The sixth graph table is Ethnicity. The graph shows 12 values as follows:&#10;W - 77.7&#10;I - 9.13&#10;B - 4.54&#10;A - 1.51&#10;M - 2.25&#10;H - 3.12&#10;N - 1.04&#10;D - 0.15&#10;X - 0.30&#10;O - 0.13&#10;C - .076&#10;P - .076&#10;The seventh graph table is Admission Type. The graph shows 9 values as follows:&#10;A - 90.8&#10;F - 7.84&#10;X - 0.48&#10;H - 0.24&#10;K - .081&#10;J - 0.27&#10;I - 0.11&#10;G - 0.76&#10;R - 0.76&#10;The eighth graph table is College. The graph shows 7 values as follows:&#10;EN - 17.5&#10;AG - 11.3&#10;AS - 26.2&#10;BU - 15.6&#10;HES - 9.49&#10;GU - 11.7&#10;ED - 8.07&#10;The ninth graph table is FallEarnedHours. The graph shows 5 values as follows:&#10;0 to 10- 15.&#10;10 to 13 - 20.0&#10;13 to 14 - 17.3&#10;14 - 20.9&#10;14 to 22 - 26.4&#10;The tenth graph table is FallGPAL. The graph shows 5 values as follows:&#10;A - 16.2&#10;B - 45.4&#10;C - 24.3&#10;D - 8.56&#10;F - 5.58&#10;The eleventh graph table is PersistanceFall. The graph shows 5 values as follows:&#10;&#10;0 to 0.5 - 5.43&#10;0.5 to 0.75 - 9.13&#10;0.75 to 0.8 - 9.75&#10;0.8 to 1 - 10.1&#10;1 - 64.3&#10;The twelfth graph table is ReceivedSpringAid. The graph shows 2 values as follows:&#10;Yes 77.7&#10;No 22.3&#10;The thirteeth graph table is SpringGrantTuitionWaiverScholarship. The graph shows 2 values as follows:&#10;Yes 74.0&#10;No 26.0&#10;The fourteeth graph table is FallGrantTuitionWaiverScholarship. The graph shows 2 values as follows:&#10;Yes 79.1&#10;No 20.9&#10;The fifteenth graph table is ReceivedFallAid. The graph shows 2 values as follows:&#10;Yes 85.2&#10;No 14.8&#10;The FallGrantTuitionWaiverScholarship and all the nodes linked to FallGrantTuition&#10;WaiverScholarship are related to SecondFallRegistered. Moreover, while FallGrantTuitionWaiverScholarship interacts with College and SpringGrantTuitionWaiverScholarship directly, it also interacts with AdmissionType indirectly through College."/>
          <p:cNvPicPr>
            <a:picLocks noChangeAspect="1" noChangeArrowheads="1"/>
          </p:cNvPicPr>
          <p:nvPr/>
        </p:nvPicPr>
        <p:blipFill rotWithShape="1">
          <a:blip r:embed="rId3">
            <a:extLst>
              <a:ext uri="{28A0092B-C50C-407E-A947-70E740481C1C}">
                <a14:useLocalDpi xmlns:a14="http://schemas.microsoft.com/office/drawing/2010/main" val="0"/>
              </a:ext>
            </a:extLst>
          </a:blip>
          <a:srcRect b="3736"/>
          <a:stretch/>
        </p:blipFill>
        <p:spPr bwMode="auto">
          <a:xfrm>
            <a:off x="569465" y="981076"/>
            <a:ext cx="7993510"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200" y="5562600"/>
            <a:ext cx="8143875" cy="738664"/>
          </a:xfrm>
        </p:spPr>
        <p:txBody>
          <a:bodyPr wrap="square">
            <a:spAutoFit/>
          </a:bodyPr>
          <a:lstStyle/>
          <a:p>
            <a:r>
              <a:rPr lang="en-US" sz="2400" dirty="0">
                <a:solidFill>
                  <a:srgbClr val="007FA3"/>
                </a:solidFill>
                <a:latin typeface="FrutigerLTPro-Bold"/>
              </a:rPr>
              <a:t>EXAMPLE: Bayesian Belief Network for Predicting Freshmen Student </a:t>
            </a:r>
            <a:r>
              <a:rPr lang="en-US" sz="2400" dirty="0" smtClean="0">
                <a:solidFill>
                  <a:srgbClr val="007FA3"/>
                </a:solidFill>
                <a:latin typeface="FrutigerLTPro-Bold"/>
              </a:rPr>
              <a:t>Attrition</a:t>
            </a:r>
          </a:p>
        </p:txBody>
      </p:sp>
    </p:spTree>
    <p:extLst>
      <p:ext uri="{BB962C8B-B14F-4D97-AF65-F5344CB8AC3E}">
        <p14:creationId xmlns:p14="http://schemas.microsoft.com/office/powerpoint/2010/main" val="1240864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Ensemble </a:t>
            </a:r>
            <a:r>
              <a:rPr lang="en-US" sz="3600" dirty="0" smtClean="0">
                <a:latin typeface="+mj-lt"/>
              </a:rPr>
              <a:t>Modeling </a:t>
            </a:r>
            <a:r>
              <a:rPr lang="en-US" sz="2800" dirty="0" smtClean="0">
                <a:latin typeface="+mj-lt"/>
              </a:rPr>
              <a:t>(1 of 3)</a:t>
            </a:r>
            <a:endParaRPr lang="en-US" sz="3600" dirty="0">
              <a:latin typeface="+mj-lt"/>
            </a:endParaRPr>
          </a:p>
        </p:txBody>
      </p:sp>
      <p:sp>
        <p:nvSpPr>
          <p:cNvPr id="4" name="Content Placeholder 3"/>
          <p:cNvSpPr>
            <a:spLocks noGrp="1"/>
          </p:cNvSpPr>
          <p:nvPr>
            <p:ph idx="1"/>
          </p:nvPr>
        </p:nvSpPr>
        <p:spPr>
          <a:xfrm>
            <a:off x="457200" y="990600"/>
            <a:ext cx="8153400" cy="4208844"/>
          </a:xfrm>
        </p:spPr>
        <p:txBody>
          <a:bodyPr wrap="square">
            <a:spAutoFit/>
          </a:bodyPr>
          <a:lstStyle/>
          <a:p>
            <a:pPr marL="266700" indent="-266700"/>
            <a:r>
              <a:rPr lang="en-US" sz="2400" dirty="0"/>
              <a:t>Ensemble – combination of models (or model outcomes) for better results</a:t>
            </a:r>
          </a:p>
          <a:p>
            <a:pPr marL="266700" indent="-266700"/>
            <a:r>
              <a:rPr lang="en-US" sz="2400" dirty="0"/>
              <a:t>Why do we need to use ensembles:</a:t>
            </a:r>
          </a:p>
          <a:p>
            <a:pPr marL="714375" lvl="1" indent="-266700"/>
            <a:r>
              <a:rPr lang="en-US" sz="2400" dirty="0"/>
              <a:t>Better accuracy</a:t>
            </a:r>
          </a:p>
          <a:p>
            <a:pPr marL="714375" lvl="1" indent="-266700"/>
            <a:r>
              <a:rPr lang="en-US" sz="2400" dirty="0"/>
              <a:t>More stable/robust/consistent/reliable outcomes</a:t>
            </a:r>
          </a:p>
          <a:p>
            <a:pPr marL="266700" indent="-266700"/>
            <a:r>
              <a:rPr lang="en-US" sz="2400" dirty="0"/>
              <a:t>Reality: ensembles wins competitions!</a:t>
            </a:r>
          </a:p>
          <a:p>
            <a:pPr marL="714375" lvl="1" indent="-266700"/>
            <a:r>
              <a:rPr lang="en-US" sz="2400" dirty="0"/>
              <a:t>Netflix $1M </a:t>
            </a:r>
            <a:r>
              <a:rPr lang="en-US" sz="2400" dirty="0" err="1"/>
              <a:t>Prise</a:t>
            </a:r>
            <a:r>
              <a:rPr lang="en-US" sz="2400" dirty="0"/>
              <a:t> completion</a:t>
            </a:r>
          </a:p>
          <a:p>
            <a:pPr marL="714375" lvl="1" indent="-266700"/>
            <a:r>
              <a:rPr lang="en-US" sz="2400" dirty="0"/>
              <a:t>Many recent competitions at </a:t>
            </a:r>
            <a:r>
              <a:rPr lang="en-US" sz="2400" dirty="0">
                <a:hlinkClick r:id="rId3" action="ppaction://hlinkfile" tooltip="Kaggle.com"/>
              </a:rPr>
              <a:t>Kaggle.com</a:t>
            </a:r>
            <a:endParaRPr lang="en-US" sz="2400" dirty="0"/>
          </a:p>
          <a:p>
            <a:pPr marL="266700" indent="-266700"/>
            <a:r>
              <a:rPr lang="en-US" sz="2400" dirty="0"/>
              <a:t>The Wisdom of Crowds   </a:t>
            </a:r>
          </a:p>
        </p:txBody>
      </p:sp>
    </p:spTree>
    <p:extLst>
      <p:ext uri="{BB962C8B-B14F-4D97-AF65-F5344CB8AC3E}">
        <p14:creationId xmlns:p14="http://schemas.microsoft.com/office/powerpoint/2010/main" val="588750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Ensemble </a:t>
            </a:r>
            <a:r>
              <a:rPr lang="en-US" sz="3600" dirty="0" smtClean="0">
                <a:latin typeface="+mj-lt"/>
              </a:rPr>
              <a:t>Modeling </a:t>
            </a:r>
            <a:r>
              <a:rPr lang="en-US" sz="2800" dirty="0" smtClean="0">
                <a:latin typeface="+mj-lt"/>
              </a:rPr>
              <a:t>(2 of 3)</a:t>
            </a:r>
            <a:endParaRPr lang="en-US" sz="3600" dirty="0">
              <a:latin typeface="+mj-lt"/>
            </a:endParaRPr>
          </a:p>
        </p:txBody>
      </p:sp>
      <p:sp>
        <p:nvSpPr>
          <p:cNvPr id="4" name="Content Placeholder 3"/>
          <p:cNvSpPr>
            <a:spLocks noGrp="1"/>
          </p:cNvSpPr>
          <p:nvPr>
            <p:ph idx="1"/>
          </p:nvPr>
        </p:nvSpPr>
        <p:spPr>
          <a:xfrm>
            <a:off x="457200" y="990600"/>
            <a:ext cx="8153400" cy="738664"/>
          </a:xfrm>
        </p:spPr>
        <p:txBody>
          <a:bodyPr wrap="square">
            <a:spAutoFit/>
          </a:bodyPr>
          <a:lstStyle/>
          <a:p>
            <a:pPr marL="0" indent="0">
              <a:buNone/>
            </a:pPr>
            <a:r>
              <a:rPr lang="en-US" sz="2400" b="1" dirty="0" smtClean="0"/>
              <a:t>Figure </a:t>
            </a:r>
            <a:r>
              <a:rPr lang="en-US" sz="2400" b="1" dirty="0"/>
              <a:t>5.19</a:t>
            </a:r>
            <a:r>
              <a:rPr lang="en-US" sz="2400" b="1" dirty="0">
                <a:solidFill>
                  <a:srgbClr val="007FA3"/>
                </a:solidFill>
              </a:rPr>
              <a:t> </a:t>
            </a:r>
            <a:r>
              <a:rPr lang="en-US" sz="2400" dirty="0"/>
              <a:t>Graphical Depiction of Model Ensembles for Prediction </a:t>
            </a:r>
            <a:r>
              <a:rPr lang="en-US" sz="2400" dirty="0" smtClean="0"/>
              <a:t>Modeling.</a:t>
            </a:r>
            <a:endParaRPr lang="en-US" sz="2400" dirty="0"/>
          </a:p>
        </p:txBody>
      </p:sp>
      <p:pic>
        <p:nvPicPr>
          <p:cNvPr id="17411" name="Picture 3" descr="A flowchart shows the following steps:&#10;• Raw data collection&#10;• Processed data&#10;• Cross-validation&#10;• Training and calibrating&#10;• Trained mode&#10;• Combining and ensembling&#10;• Predicting and deploying"/>
          <p:cNvPicPr>
            <a:picLocks noChangeAspect="1" noChangeArrowheads="1"/>
          </p:cNvPicPr>
          <p:nvPr/>
        </p:nvPicPr>
        <p:blipFill rotWithShape="1">
          <a:blip r:embed="rId3">
            <a:extLst>
              <a:ext uri="{28A0092B-C50C-407E-A947-70E740481C1C}">
                <a14:useLocalDpi xmlns:a14="http://schemas.microsoft.com/office/drawing/2010/main" val="0"/>
              </a:ext>
            </a:extLst>
          </a:blip>
          <a:srcRect b="4047"/>
          <a:stretch/>
        </p:blipFill>
        <p:spPr bwMode="auto">
          <a:xfrm>
            <a:off x="647680" y="1871049"/>
            <a:ext cx="7836006" cy="441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390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Types of Ensemble </a:t>
            </a:r>
            <a:r>
              <a:rPr lang="en-US" sz="3600" dirty="0" smtClean="0">
                <a:latin typeface="+mj-lt"/>
              </a:rPr>
              <a:t>Modeling </a:t>
            </a:r>
            <a:r>
              <a:rPr lang="en-US" sz="2800" dirty="0" smtClean="0">
                <a:latin typeface="+mj-lt"/>
              </a:rPr>
              <a:t>(1 of 4)</a:t>
            </a:r>
            <a:endParaRPr lang="en-US" sz="3600" dirty="0">
              <a:latin typeface="+mj-lt"/>
            </a:endParaRPr>
          </a:p>
        </p:txBody>
      </p:sp>
      <p:sp>
        <p:nvSpPr>
          <p:cNvPr id="4" name="Content Placeholder 3"/>
          <p:cNvSpPr>
            <a:spLocks noGrp="1"/>
          </p:cNvSpPr>
          <p:nvPr>
            <p:ph idx="1"/>
          </p:nvPr>
        </p:nvSpPr>
        <p:spPr>
          <a:xfrm>
            <a:off x="457200" y="990600"/>
            <a:ext cx="8153400" cy="369332"/>
          </a:xfrm>
        </p:spPr>
        <p:txBody>
          <a:bodyPr wrap="square">
            <a:spAutoFit/>
          </a:bodyPr>
          <a:lstStyle/>
          <a:p>
            <a:pPr marL="0" indent="0">
              <a:buNone/>
            </a:pPr>
            <a:r>
              <a:rPr lang="en-US" sz="2400" b="1" dirty="0"/>
              <a:t>Figure 5.20</a:t>
            </a:r>
            <a:r>
              <a:rPr lang="en-US" sz="2400" b="1" dirty="0">
                <a:solidFill>
                  <a:srgbClr val="007FA3"/>
                </a:solidFill>
              </a:rPr>
              <a:t> </a:t>
            </a:r>
            <a:r>
              <a:rPr lang="en-US" sz="2400" dirty="0"/>
              <a:t>Simple Taxonomy for Model </a:t>
            </a:r>
            <a:r>
              <a:rPr lang="en-US" sz="2400" dirty="0" smtClean="0"/>
              <a:t>Ensembles.</a:t>
            </a:r>
            <a:endParaRPr lang="en-US" sz="2400" dirty="0"/>
          </a:p>
        </p:txBody>
      </p:sp>
      <p:pic>
        <p:nvPicPr>
          <p:cNvPr id="18434" name="Picture 2" descr="The vertical axis shows the 2 model types - homogeneous and heterogeneous. The horizontal axis shows the two method types - bagging and boosting. The data depicted in the graph is as follows: &#10;4 categories are formed - heterogeneous and bagging; homogeneous and bagging, heterogeneous and boosting; homogeneous and boosting.&#10;The characteristics of heterogeneous and bagging are:&#10;Simple/Complex model weighing&#10;- Stacking (metamodeling)&#10;- Information fusion&#10;The characteristics of homogeneous and bagging are:&#10;- Ensemble trees&#10;- Random forest [Rare] Other types of single-model-type bagging [e.g. Ann]&#10;The characteristics of heterogeneous and boosting are:&#10;- [Rare - Active Research Area]&#10;- Systematically weighing data samples for better prediction modeling.&#10;The characteristics of homogeneous and boosting are:&#10;- AdaBoost&#10;- XGBoost&#10;- [Rare - Active Research Area]&#10;- Other types of single-model-type boosting"/>
          <p:cNvPicPr>
            <a:picLocks noChangeAspect="1" noChangeArrowheads="1"/>
          </p:cNvPicPr>
          <p:nvPr/>
        </p:nvPicPr>
        <p:blipFill rotWithShape="1">
          <a:blip r:embed="rId3">
            <a:extLst>
              <a:ext uri="{28A0092B-C50C-407E-A947-70E740481C1C}">
                <a14:useLocalDpi xmlns:a14="http://schemas.microsoft.com/office/drawing/2010/main" val="0"/>
              </a:ext>
            </a:extLst>
          </a:blip>
          <a:srcRect b="2623"/>
          <a:stretch/>
        </p:blipFill>
        <p:spPr bwMode="auto">
          <a:xfrm>
            <a:off x="2057706" y="1495425"/>
            <a:ext cx="5015640" cy="478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406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Types of Ensemble </a:t>
            </a:r>
            <a:r>
              <a:rPr lang="en-US" sz="3600" dirty="0" smtClean="0">
                <a:latin typeface="+mj-lt"/>
              </a:rPr>
              <a:t>Modeling </a:t>
            </a:r>
            <a:r>
              <a:rPr lang="en-US" sz="2800" dirty="0" smtClean="0">
                <a:latin typeface="+mj-lt"/>
              </a:rPr>
              <a:t>(2 of 4)</a:t>
            </a:r>
            <a:endParaRPr lang="en-US" sz="3600" dirty="0">
              <a:latin typeface="+mj-lt"/>
            </a:endParaRPr>
          </a:p>
        </p:txBody>
      </p:sp>
      <p:sp>
        <p:nvSpPr>
          <p:cNvPr id="4" name="Content Placeholder 3"/>
          <p:cNvSpPr>
            <a:spLocks noGrp="1"/>
          </p:cNvSpPr>
          <p:nvPr>
            <p:ph idx="1"/>
          </p:nvPr>
        </p:nvSpPr>
        <p:spPr>
          <a:xfrm>
            <a:off x="457200" y="990600"/>
            <a:ext cx="8153400" cy="369332"/>
          </a:xfrm>
        </p:spPr>
        <p:txBody>
          <a:bodyPr wrap="square">
            <a:spAutoFit/>
          </a:bodyPr>
          <a:lstStyle/>
          <a:p>
            <a:pPr marL="0" indent="0">
              <a:buNone/>
            </a:pPr>
            <a:r>
              <a:rPr lang="en-US" sz="2400" b="1" dirty="0"/>
              <a:t>Figure 5.20</a:t>
            </a:r>
            <a:r>
              <a:rPr lang="en-US" sz="2400" b="1" dirty="0">
                <a:solidFill>
                  <a:srgbClr val="007FA3"/>
                </a:solidFill>
              </a:rPr>
              <a:t> </a:t>
            </a:r>
            <a:r>
              <a:rPr lang="en-US" sz="2400" dirty="0"/>
              <a:t>Bagging-Type Decision Tree </a:t>
            </a:r>
            <a:r>
              <a:rPr lang="en-US" sz="2400" dirty="0" smtClean="0"/>
              <a:t>Ensembles.</a:t>
            </a:r>
            <a:endParaRPr lang="en-US" sz="2400" dirty="0"/>
          </a:p>
        </p:txBody>
      </p:sp>
      <p:pic>
        <p:nvPicPr>
          <p:cNvPr id="19458" name="Picture 2" descr="A flow diagram shows bootstrap sampling done on data, resulting in sample 1, sample 2, and so on up to sample n. Each of these leads to decision trees, leading to final prediction (voting by average)."/>
          <p:cNvPicPr>
            <a:picLocks noChangeAspect="1" noChangeArrowheads="1"/>
          </p:cNvPicPr>
          <p:nvPr/>
        </p:nvPicPr>
        <p:blipFill rotWithShape="1">
          <a:blip r:embed="rId3">
            <a:extLst>
              <a:ext uri="{28A0092B-C50C-407E-A947-70E740481C1C}">
                <a14:useLocalDpi xmlns:a14="http://schemas.microsoft.com/office/drawing/2010/main" val="0"/>
              </a:ext>
            </a:extLst>
          </a:blip>
          <a:srcRect b="2652"/>
          <a:stretch/>
        </p:blipFill>
        <p:spPr bwMode="auto">
          <a:xfrm>
            <a:off x="2480018" y="1498685"/>
            <a:ext cx="4183964" cy="478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25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(2 of 4)</a:t>
            </a:r>
            <a:endParaRPr lang="en-US" sz="3600" dirty="0">
              <a:latin typeface="+mj-lt"/>
            </a:endParaRPr>
          </a:p>
        </p:txBody>
      </p:sp>
      <p:sp>
        <p:nvSpPr>
          <p:cNvPr id="4" name="Content Placeholder 3"/>
          <p:cNvSpPr>
            <a:spLocks noGrp="1"/>
          </p:cNvSpPr>
          <p:nvPr>
            <p:ph idx="13"/>
          </p:nvPr>
        </p:nvSpPr>
        <p:spPr>
          <a:xfrm>
            <a:off x="457200" y="990600"/>
            <a:ext cx="8153400" cy="4816703"/>
          </a:xfrm>
        </p:spPr>
        <p:txBody>
          <a:bodyPr>
            <a:spAutoFit/>
          </a:bodyPr>
          <a:lstStyle/>
          <a:p>
            <a:pPr marL="0" indent="0">
              <a:buSzPct val="100000"/>
              <a:buNone/>
            </a:pPr>
            <a:r>
              <a:rPr lang="en-US" sz="2400" b="1" dirty="0"/>
              <a:t>Discussion Questions for the Opening Vignette: </a:t>
            </a:r>
          </a:p>
          <a:p>
            <a:pPr marL="460375" lvl="1" indent="-457200">
              <a:buFont typeface="+mj-lt"/>
              <a:buAutoNum type="arabicPeriod"/>
            </a:pPr>
            <a:r>
              <a:rPr lang="en-US" sz="2400" dirty="0"/>
              <a:t>Why is it important to study medical procedures? What is the value in predicting outcomes?</a:t>
            </a:r>
          </a:p>
          <a:p>
            <a:pPr marL="460375" lvl="1" indent="-457200">
              <a:buFont typeface="+mj-lt"/>
              <a:buAutoNum type="arabicPeriod"/>
            </a:pPr>
            <a:r>
              <a:rPr lang="en-US" sz="2400" dirty="0"/>
              <a:t>What factors do you think are the most important in better understanding and managing healthcare? </a:t>
            </a:r>
          </a:p>
          <a:p>
            <a:pPr marL="460375" lvl="1" indent="-457200">
              <a:buFont typeface="+mj-lt"/>
              <a:buAutoNum type="arabicPeriod"/>
            </a:pPr>
            <a:r>
              <a:rPr lang="en-US" sz="2400" dirty="0"/>
              <a:t>What would be the impact of predictive modeling on healthcare and medicine? Can predictive modeling replace medical or managerial personnel?</a:t>
            </a:r>
          </a:p>
          <a:p>
            <a:pPr marL="460375" lvl="1" indent="-457200">
              <a:buFont typeface="+mj-lt"/>
              <a:buAutoNum type="arabicPeriod"/>
            </a:pPr>
            <a:r>
              <a:rPr lang="en-US" sz="2400" dirty="0"/>
              <a:t>What were the outcomes of the study? Who can use these results? How can they be implemented?</a:t>
            </a:r>
          </a:p>
          <a:p>
            <a:pPr marL="460375" lvl="1" indent="-457200">
              <a:buFont typeface="+mj-lt"/>
              <a:buAutoNum type="arabicPeriod"/>
            </a:pPr>
            <a:r>
              <a:rPr lang="en-US" sz="2400" dirty="0"/>
              <a:t>Search the Internet to locate two additional cases in managing complex medical procedures.</a:t>
            </a:r>
          </a:p>
        </p:txBody>
      </p:sp>
    </p:spTree>
    <p:extLst>
      <p:ext uri="{BB962C8B-B14F-4D97-AF65-F5344CB8AC3E}">
        <p14:creationId xmlns:p14="http://schemas.microsoft.com/office/powerpoint/2010/main" val="2714846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Types of Ensemble </a:t>
            </a:r>
            <a:r>
              <a:rPr lang="en-US" sz="3600" dirty="0" smtClean="0">
                <a:latin typeface="+mj-lt"/>
              </a:rPr>
              <a:t>Modeling </a:t>
            </a:r>
            <a:r>
              <a:rPr lang="en-US" sz="2800" dirty="0" smtClean="0">
                <a:latin typeface="+mj-lt"/>
              </a:rPr>
              <a:t>(3 of 4)</a:t>
            </a:r>
            <a:endParaRPr lang="en-US" sz="3600" dirty="0">
              <a:latin typeface="+mj-lt"/>
            </a:endParaRPr>
          </a:p>
        </p:txBody>
      </p:sp>
      <p:sp>
        <p:nvSpPr>
          <p:cNvPr id="4" name="Content Placeholder 3"/>
          <p:cNvSpPr>
            <a:spLocks noGrp="1"/>
          </p:cNvSpPr>
          <p:nvPr>
            <p:ph idx="1"/>
          </p:nvPr>
        </p:nvSpPr>
        <p:spPr>
          <a:xfrm>
            <a:off x="457200" y="990600"/>
            <a:ext cx="8153400" cy="369332"/>
          </a:xfrm>
        </p:spPr>
        <p:txBody>
          <a:bodyPr wrap="square">
            <a:spAutoFit/>
          </a:bodyPr>
          <a:lstStyle/>
          <a:p>
            <a:pPr marL="0" indent="0">
              <a:buNone/>
            </a:pPr>
            <a:r>
              <a:rPr lang="en-US" sz="2400" b="1" dirty="0"/>
              <a:t>Figure 5.20</a:t>
            </a:r>
            <a:r>
              <a:rPr lang="en-US" sz="2400" b="1" dirty="0">
                <a:solidFill>
                  <a:srgbClr val="007FA3"/>
                </a:solidFill>
              </a:rPr>
              <a:t> </a:t>
            </a:r>
            <a:r>
              <a:rPr lang="en-US" sz="2400" dirty="0"/>
              <a:t>Boosting-Type Decision Tree </a:t>
            </a:r>
            <a:r>
              <a:rPr lang="en-US" sz="2400" dirty="0" smtClean="0"/>
              <a:t>Ensembles.</a:t>
            </a:r>
            <a:endParaRPr lang="en-US" sz="2400" dirty="0"/>
          </a:p>
        </p:txBody>
      </p:sp>
      <p:pic>
        <p:nvPicPr>
          <p:cNvPr id="20482" name="Picture 2" descr="A figure illustrates that ‘n’ number of records are created from a simple data set. This process is repeated and the final predictions are made based on a weighted average of the predictions from all the models."/>
          <p:cNvPicPr>
            <a:picLocks noChangeAspect="1" noChangeArrowheads="1"/>
          </p:cNvPicPr>
          <p:nvPr/>
        </p:nvPicPr>
        <p:blipFill rotWithShape="1">
          <a:blip r:embed="rId3">
            <a:extLst>
              <a:ext uri="{28A0092B-C50C-407E-A947-70E740481C1C}">
                <a14:useLocalDpi xmlns:a14="http://schemas.microsoft.com/office/drawing/2010/main" val="0"/>
              </a:ext>
            </a:extLst>
          </a:blip>
          <a:srcRect b="2904"/>
          <a:stretch/>
        </p:blipFill>
        <p:spPr bwMode="auto">
          <a:xfrm>
            <a:off x="2193513" y="1515273"/>
            <a:ext cx="4740546" cy="477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741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Ensemble </a:t>
            </a:r>
            <a:r>
              <a:rPr lang="en-US" sz="3600" dirty="0" smtClean="0">
                <a:latin typeface="+mj-lt"/>
              </a:rPr>
              <a:t>Modeling </a:t>
            </a:r>
            <a:r>
              <a:rPr lang="en-US" sz="2800" dirty="0" smtClean="0">
                <a:latin typeface="+mj-lt"/>
              </a:rPr>
              <a:t>(3 of 3)</a:t>
            </a:r>
            <a:endParaRPr lang="en-US" sz="3600" dirty="0">
              <a:latin typeface="+mj-lt"/>
            </a:endParaRPr>
          </a:p>
        </p:txBody>
      </p:sp>
      <p:sp>
        <p:nvSpPr>
          <p:cNvPr id="4" name="Content Placeholder 3"/>
          <p:cNvSpPr>
            <a:spLocks noGrp="1"/>
          </p:cNvSpPr>
          <p:nvPr>
            <p:ph idx="1"/>
          </p:nvPr>
        </p:nvSpPr>
        <p:spPr>
          <a:xfrm>
            <a:off x="457200" y="990600"/>
            <a:ext cx="8153400" cy="4170372"/>
          </a:xfrm>
        </p:spPr>
        <p:txBody>
          <a:bodyPr wrap="square">
            <a:spAutoFit/>
          </a:bodyPr>
          <a:lstStyle/>
          <a:p>
            <a:r>
              <a:rPr lang="en-US" sz="2400" dirty="0"/>
              <a:t>Variants of Bagging &amp; Boosting (Decision Trees)</a:t>
            </a:r>
          </a:p>
          <a:p>
            <a:pPr marL="790575" lvl="1" indent="-342900"/>
            <a:r>
              <a:rPr lang="en-US" sz="2400" dirty="0"/>
              <a:t>Decision Trees Ensembles</a:t>
            </a:r>
          </a:p>
          <a:p>
            <a:pPr marL="790575" lvl="1" indent="-342900"/>
            <a:r>
              <a:rPr lang="en-US" sz="2400" dirty="0"/>
              <a:t>Random Forest</a:t>
            </a:r>
          </a:p>
          <a:p>
            <a:pPr marL="790575" lvl="1" indent="-342900"/>
            <a:r>
              <a:rPr lang="en-US" sz="2400" dirty="0"/>
              <a:t>Stochastic Gradient Boosting</a:t>
            </a:r>
          </a:p>
          <a:p>
            <a:r>
              <a:rPr lang="en-US" sz="2400" dirty="0"/>
              <a:t>Stacking</a:t>
            </a:r>
          </a:p>
          <a:p>
            <a:pPr marL="790575" lvl="1" indent="-342900"/>
            <a:r>
              <a:rPr lang="en-US" sz="2400" dirty="0"/>
              <a:t>Stack generation or super learners</a:t>
            </a:r>
          </a:p>
          <a:p>
            <a:r>
              <a:rPr lang="en-US" sz="2400" dirty="0"/>
              <a:t>Information Fusion </a:t>
            </a:r>
          </a:p>
          <a:p>
            <a:pPr marL="790575" lvl="1" indent="-342900"/>
            <a:r>
              <a:rPr lang="en-US" sz="2400" dirty="0"/>
              <a:t>Any number of any models</a:t>
            </a:r>
          </a:p>
          <a:p>
            <a:pPr marL="790575" lvl="1" indent="-342900"/>
            <a:r>
              <a:rPr lang="en-US" sz="2400" dirty="0"/>
              <a:t>Simple/weighted </a:t>
            </a:r>
            <a:r>
              <a:rPr lang="en-US" sz="2400" dirty="0" smtClean="0"/>
              <a:t>combining</a:t>
            </a:r>
            <a:endParaRPr lang="en-US"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440188434"/>
              </p:ext>
            </p:extLst>
          </p:nvPr>
        </p:nvGraphicFramePr>
        <p:xfrm>
          <a:off x="5535613" y="1425575"/>
          <a:ext cx="2328862" cy="1393825"/>
        </p:xfrm>
        <a:graphic>
          <a:graphicData uri="http://schemas.openxmlformats.org/presentationml/2006/ole">
            <mc:AlternateContent xmlns:mc="http://schemas.openxmlformats.org/markup-compatibility/2006">
              <mc:Choice xmlns:v="urn:schemas-microsoft-com:vml" Requires="v">
                <p:oleObj spid="_x0000_s21898" name="Equation" r:id="rId4" imgW="1231560" imgH="736560" progId="Equation.DSMT4">
                  <p:embed/>
                </p:oleObj>
              </mc:Choice>
              <mc:Fallback>
                <p:oleObj name="Equation" r:id="rId4" imgW="1231560" imgH="736560" progId="Equation.DSMT4">
                  <p:embed/>
                  <p:pic>
                    <p:nvPicPr>
                      <p:cNvPr id="0" name=""/>
                      <p:cNvPicPr/>
                      <p:nvPr/>
                    </p:nvPicPr>
                    <p:blipFill>
                      <a:blip r:embed="rId5"/>
                      <a:stretch>
                        <a:fillRect/>
                      </a:stretch>
                    </p:blipFill>
                    <p:spPr>
                      <a:xfrm>
                        <a:off x="5535613" y="1425575"/>
                        <a:ext cx="2328862" cy="13938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64183337"/>
              </p:ext>
            </p:extLst>
          </p:nvPr>
        </p:nvGraphicFramePr>
        <p:xfrm>
          <a:off x="6096000" y="3352800"/>
          <a:ext cx="2328862" cy="1393825"/>
        </p:xfrm>
        <a:graphic>
          <a:graphicData uri="http://schemas.openxmlformats.org/presentationml/2006/ole">
            <mc:AlternateContent xmlns:mc="http://schemas.openxmlformats.org/markup-compatibility/2006">
              <mc:Choice xmlns:v="urn:schemas-microsoft-com:vml" Requires="v">
                <p:oleObj spid="_x0000_s21899" name="Equation" r:id="rId6" imgW="1231560" imgH="736560" progId="Equation.DSMT4">
                  <p:embed/>
                </p:oleObj>
              </mc:Choice>
              <mc:Fallback>
                <p:oleObj name="Equation" r:id="rId6" imgW="1231560" imgH="736560" progId="Equation.DSMT4">
                  <p:embed/>
                  <p:pic>
                    <p:nvPicPr>
                      <p:cNvPr id="0" name="Object 2"/>
                      <p:cNvPicPr>
                        <a:picLocks noChangeAspect="1" noChangeArrowheads="1"/>
                      </p:cNvPicPr>
                      <p:nvPr/>
                    </p:nvPicPr>
                    <p:blipFill>
                      <a:blip r:embed="rId7"/>
                      <a:srcRect/>
                      <a:stretch>
                        <a:fillRect/>
                      </a:stretch>
                    </p:blipFill>
                    <p:spPr bwMode="auto">
                      <a:xfrm>
                        <a:off x="6096000" y="3352800"/>
                        <a:ext cx="2328862"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04737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Types of Ensemble </a:t>
            </a:r>
            <a:r>
              <a:rPr lang="en-US" sz="3600" dirty="0" smtClean="0">
                <a:latin typeface="+mj-lt"/>
              </a:rPr>
              <a:t>Modeling </a:t>
            </a:r>
            <a:r>
              <a:rPr lang="en-US" sz="2800" dirty="0" smtClean="0">
                <a:latin typeface="+mj-lt"/>
              </a:rPr>
              <a:t>(4 of 4)</a:t>
            </a:r>
            <a:endParaRPr lang="en-US" sz="3600" dirty="0">
              <a:latin typeface="+mj-lt"/>
            </a:endParaRPr>
          </a:p>
        </p:txBody>
      </p:sp>
      <p:sp>
        <p:nvSpPr>
          <p:cNvPr id="4" name="Content Placeholder 3"/>
          <p:cNvSpPr>
            <a:spLocks noGrp="1"/>
          </p:cNvSpPr>
          <p:nvPr>
            <p:ph idx="1"/>
          </p:nvPr>
        </p:nvSpPr>
        <p:spPr>
          <a:xfrm>
            <a:off x="457200" y="990600"/>
            <a:ext cx="4038600" cy="369332"/>
          </a:xfrm>
        </p:spPr>
        <p:txBody>
          <a:bodyPr wrap="square">
            <a:spAutoFit/>
          </a:bodyPr>
          <a:lstStyle/>
          <a:p>
            <a:pPr marL="285750" indent="-285750"/>
            <a:r>
              <a:rPr lang="en-US" sz="2400" dirty="0">
                <a:solidFill>
                  <a:schemeClr val="bg2"/>
                </a:solidFill>
                <a:latin typeface="FrutigerLTPro-Bold"/>
              </a:rPr>
              <a:t>STACKING</a:t>
            </a:r>
            <a:endParaRPr lang="en-US" sz="2400" dirty="0">
              <a:solidFill>
                <a:schemeClr val="bg2"/>
              </a:solidFill>
            </a:endParaRPr>
          </a:p>
        </p:txBody>
      </p:sp>
      <p:pic>
        <p:nvPicPr>
          <p:cNvPr id="22530" name="Picture 2" descr="A two-step model training procedure is shown. &#10;A preprocessed data set is shown to have undergone Bootstrap sampling to create k number of replicates of the data through k-fold cross-validation. Each sample leads to a built model and this is labeled Tier 1, individual model building.&#10;The outputs of the tier 1 built models are used to build and test the meta model before the final prediction. This stage is labeled as Tier 2 Meta Model building."/>
          <p:cNvPicPr>
            <a:picLocks noChangeAspect="1" noChangeArrowheads="1"/>
          </p:cNvPicPr>
          <p:nvPr/>
        </p:nvPicPr>
        <p:blipFill rotWithShape="1">
          <a:blip r:embed="rId3">
            <a:extLst>
              <a:ext uri="{28A0092B-C50C-407E-A947-70E740481C1C}">
                <a14:useLocalDpi xmlns:a14="http://schemas.microsoft.com/office/drawing/2010/main" val="0"/>
              </a:ext>
            </a:extLst>
          </a:blip>
          <a:srcRect b="2675"/>
          <a:stretch/>
        </p:blipFill>
        <p:spPr bwMode="auto">
          <a:xfrm>
            <a:off x="549879" y="1490837"/>
            <a:ext cx="3563405" cy="47818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4572000" y="990600"/>
            <a:ext cx="4038600" cy="369332"/>
          </a:xfrm>
        </p:spPr>
        <p:txBody>
          <a:bodyPr wrap="square">
            <a:spAutoFit/>
          </a:bodyPr>
          <a:lstStyle/>
          <a:p>
            <a:r>
              <a:rPr lang="en-US" sz="2400" dirty="0">
                <a:solidFill>
                  <a:schemeClr val="bg2"/>
                </a:solidFill>
              </a:rPr>
              <a:t>INFORMATION </a:t>
            </a:r>
            <a:r>
              <a:rPr lang="en-US" sz="2400" dirty="0" smtClean="0">
                <a:solidFill>
                  <a:schemeClr val="bg2"/>
                </a:solidFill>
              </a:rPr>
              <a:t>FUSION</a:t>
            </a:r>
            <a:endParaRPr lang="en-US" sz="2400" dirty="0">
              <a:solidFill>
                <a:schemeClr val="bg2"/>
              </a:solidFill>
            </a:endParaRPr>
          </a:p>
        </p:txBody>
      </p:sp>
      <p:pic>
        <p:nvPicPr>
          <p:cNvPr id="22531" name="Picture 3" descr="k-fold cross-validation is applied on a preprocessed data set to create 4 mutually exclusive subsets. These subsets are combined using either a simple voting or a weighted combination of voting. This combination is then used for ensemble in predictive modeling projec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086"/>
          <a:stretch/>
        </p:blipFill>
        <p:spPr bwMode="auto">
          <a:xfrm>
            <a:off x="4590509" y="1895557"/>
            <a:ext cx="3980005" cy="326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50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Ensembles – Pros and Cons</a:t>
            </a:r>
          </a:p>
        </p:txBody>
      </p:sp>
      <p:sp>
        <p:nvSpPr>
          <p:cNvPr id="3" name="Content Placeholder 2"/>
          <p:cNvSpPr>
            <a:spLocks noGrp="1"/>
          </p:cNvSpPr>
          <p:nvPr>
            <p:ph idx="1"/>
          </p:nvPr>
        </p:nvSpPr>
        <p:spPr>
          <a:xfrm>
            <a:off x="457200" y="1009650"/>
            <a:ext cx="8153400" cy="615553"/>
          </a:xfrm>
        </p:spPr>
        <p:txBody>
          <a:bodyPr wrap="square">
            <a:spAutoFit/>
          </a:bodyPr>
          <a:lstStyle/>
          <a:p>
            <a:pPr marL="0" indent="0">
              <a:buNone/>
            </a:pPr>
            <a:r>
              <a:rPr lang="en-IN" sz="2000" b="1" dirty="0" smtClean="0"/>
              <a:t>Table </a:t>
            </a:r>
            <a:r>
              <a:rPr lang="en-IN" sz="2000" b="1" dirty="0"/>
              <a:t>5.9 </a:t>
            </a:r>
            <a:r>
              <a:rPr lang="en-IN" sz="2000" dirty="0"/>
              <a:t>Brief List of Pros and Cons of Model Ensembles Compared to Individual </a:t>
            </a:r>
            <a:r>
              <a:rPr lang="en-IN" sz="2000" dirty="0" smtClean="0"/>
              <a:t>Models.</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2232863121"/>
              </p:ext>
            </p:extLst>
          </p:nvPr>
        </p:nvGraphicFramePr>
        <p:xfrm>
          <a:off x="551579" y="1752600"/>
          <a:ext cx="7963771" cy="3962400"/>
        </p:xfrm>
        <a:graphic>
          <a:graphicData uri="http://schemas.openxmlformats.org/drawingml/2006/table">
            <a:tbl>
              <a:tblPr firstRow="1" bandRow="1">
                <a:tableStyleId>{3B4B98B0-60AC-42C2-AFA5-B58CD77FA1E5}</a:tableStyleId>
              </a:tblPr>
              <a:tblGrid>
                <a:gridCol w="2067893"/>
                <a:gridCol w="5895878"/>
              </a:tblGrid>
              <a:tr h="304800">
                <a:tc>
                  <a:txBody>
                    <a:bodyPr/>
                    <a:lstStyle/>
                    <a:p>
                      <a:r>
                        <a:rPr lang="en-IN" sz="1200" b="1" i="0" u="none" strike="noStrike" kern="1200" baseline="0" dirty="0" smtClean="0">
                          <a:solidFill>
                            <a:schemeClr val="bg1"/>
                          </a:solidFill>
                          <a:latin typeface="+mn-lt"/>
                          <a:ea typeface="+mn-ea"/>
                          <a:cs typeface="+mn-cs"/>
                        </a:rPr>
                        <a:t>PROS (Advantages)</a:t>
                      </a:r>
                      <a:endParaRPr lang="en-IN"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r>
                        <a:rPr lang="en-IN" sz="1200" b="1" i="0" u="none" strike="noStrike" kern="1200" baseline="0" dirty="0" smtClean="0">
                          <a:solidFill>
                            <a:schemeClr val="bg1"/>
                          </a:solidFill>
                          <a:latin typeface="+mn-lt"/>
                          <a:ea typeface="+mn-ea"/>
                          <a:cs typeface="+mn-cs"/>
                        </a:rPr>
                        <a:t>Description</a:t>
                      </a:r>
                      <a:endParaRPr lang="en-IN"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r>
              <a:tr h="304800">
                <a:tc>
                  <a:txBody>
                    <a:bodyPr/>
                    <a:lstStyle/>
                    <a:p>
                      <a:pPr marL="171450" indent="-171450">
                        <a:buFont typeface="Arial" panose="020B0604020202020204" pitchFamily="34" charset="0"/>
                        <a:buChar char="•"/>
                      </a:pPr>
                      <a:r>
                        <a:rPr lang="en-IN" sz="1200" b="0" i="0" u="none" strike="noStrike" kern="1200" baseline="0" dirty="0" smtClean="0">
                          <a:solidFill>
                            <a:schemeClr val="tx1"/>
                          </a:solidFill>
                          <a:latin typeface="+mn-lt"/>
                          <a:ea typeface="+mn-ea"/>
                          <a:cs typeface="+mn-cs"/>
                        </a:rPr>
                        <a:t> Accuracy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smtClean="0">
                          <a:solidFill>
                            <a:schemeClr val="tx1"/>
                          </a:solidFill>
                          <a:latin typeface="+mn-lt"/>
                          <a:ea typeface="+mn-ea"/>
                          <a:cs typeface="+mn-cs"/>
                        </a:rPr>
                        <a:t>Model ensembles usually result in more accurate models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57200">
                <a:tc>
                  <a:txBody>
                    <a:bodyPr/>
                    <a:lstStyle/>
                    <a:p>
                      <a:pPr marL="171450" indent="-171450">
                        <a:buFont typeface="Arial" panose="020B0604020202020204" pitchFamily="34" charset="0"/>
                        <a:buChar char="•"/>
                      </a:pPr>
                      <a:r>
                        <a:rPr lang="en-IN" sz="1200" b="0" i="0" u="none" strike="noStrike" kern="1200" baseline="0" dirty="0" smtClean="0">
                          <a:solidFill>
                            <a:schemeClr val="tx1"/>
                          </a:solidFill>
                          <a:latin typeface="+mn-lt"/>
                          <a:ea typeface="+mn-ea"/>
                          <a:cs typeface="+mn-cs"/>
                        </a:rPr>
                        <a:t> Robustness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smtClean="0">
                          <a:solidFill>
                            <a:schemeClr val="tx1"/>
                          </a:solidFill>
                          <a:latin typeface="+mn-lt"/>
                          <a:ea typeface="+mn-ea"/>
                          <a:cs typeface="+mn-cs"/>
                        </a:rPr>
                        <a:t>Model ensembles tend to be more robust against outliers and noise in the data set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pPr marL="171450" indent="-171450">
                        <a:buFont typeface="Arial" panose="020B0604020202020204" pitchFamily="34" charset="0"/>
                        <a:buChar char="•"/>
                      </a:pPr>
                      <a:r>
                        <a:rPr lang="en-IN" sz="1200" b="0" i="0" u="none" strike="noStrike" kern="1200" baseline="0" dirty="0" smtClean="0">
                          <a:solidFill>
                            <a:schemeClr val="tx1"/>
                          </a:solidFill>
                          <a:latin typeface="+mn-lt"/>
                          <a:ea typeface="+mn-ea"/>
                          <a:cs typeface="+mn-cs"/>
                        </a:rPr>
                        <a:t> Reliability (stable)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smtClean="0">
                          <a:solidFill>
                            <a:schemeClr val="tx1"/>
                          </a:solidFill>
                          <a:latin typeface="+mn-lt"/>
                          <a:ea typeface="+mn-ea"/>
                          <a:cs typeface="+mn-cs"/>
                        </a:rPr>
                        <a:t>Because of the variance reduction, model ensembles tend to produce more stable, reliable, and believable results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pPr marL="171450" indent="-171450">
                        <a:buFont typeface="Arial" panose="020B0604020202020204" pitchFamily="34" charset="0"/>
                        <a:buChar char="•"/>
                      </a:pPr>
                      <a:r>
                        <a:rPr lang="en-IN" sz="1200" b="0" i="0" u="none" strike="noStrike" kern="1200" baseline="0" dirty="0" smtClean="0">
                          <a:solidFill>
                            <a:schemeClr val="tx1"/>
                          </a:solidFill>
                          <a:latin typeface="+mn-lt"/>
                          <a:ea typeface="+mn-ea"/>
                          <a:cs typeface="+mn-cs"/>
                        </a:rPr>
                        <a:t>Coverage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smtClean="0">
                          <a:solidFill>
                            <a:schemeClr val="tx1"/>
                          </a:solidFill>
                          <a:latin typeface="+mn-lt"/>
                          <a:ea typeface="+mn-ea"/>
                          <a:cs typeface="+mn-cs"/>
                        </a:rPr>
                        <a:t>Model ensembles tend to have a better coverage of the hidden complex patterns in the data set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04800">
                <a:tc>
                  <a:txBody>
                    <a:bodyPr/>
                    <a:lstStyle/>
                    <a:p>
                      <a:r>
                        <a:rPr lang="en-IN" sz="1200" b="1" i="0" u="none" strike="noStrike" kern="1200" baseline="0" dirty="0" smtClean="0">
                          <a:solidFill>
                            <a:schemeClr val="bg1"/>
                          </a:solidFill>
                          <a:latin typeface="+mn-lt"/>
                          <a:ea typeface="+mn-ea"/>
                          <a:cs typeface="+mn-cs"/>
                        </a:rPr>
                        <a:t>CONS (Shortcomings)</a:t>
                      </a:r>
                      <a:endParaRPr lang="en-IN"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r>
                        <a:rPr lang="en-IN" sz="1200" b="1" i="0" u="none" strike="noStrike" kern="1200" baseline="0" dirty="0" smtClean="0">
                          <a:solidFill>
                            <a:schemeClr val="bg1"/>
                          </a:solidFill>
                          <a:latin typeface="+mn-lt"/>
                          <a:ea typeface="+mn-ea"/>
                          <a:cs typeface="+mn-cs"/>
                        </a:rPr>
                        <a:t>Description</a:t>
                      </a:r>
                      <a:endParaRPr lang="en-IN"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r>
              <a:tr h="304800">
                <a:tc>
                  <a:txBody>
                    <a:bodyPr/>
                    <a:lstStyle/>
                    <a:p>
                      <a:pPr marL="171450" indent="-171450">
                        <a:buFont typeface="Arial" panose="020B0604020202020204" pitchFamily="34" charset="0"/>
                        <a:buChar char="•"/>
                      </a:pPr>
                      <a:r>
                        <a:rPr lang="en-IN" sz="1200" b="0" i="0" u="none" strike="noStrike" kern="1200" baseline="0" dirty="0" smtClean="0">
                          <a:solidFill>
                            <a:schemeClr val="tx1"/>
                          </a:solidFill>
                          <a:latin typeface="+mn-lt"/>
                          <a:ea typeface="+mn-ea"/>
                          <a:cs typeface="+mn-cs"/>
                        </a:rPr>
                        <a:t>Complexity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smtClean="0">
                          <a:solidFill>
                            <a:schemeClr val="tx1"/>
                          </a:solidFill>
                          <a:latin typeface="+mn-lt"/>
                          <a:ea typeface="+mn-ea"/>
                          <a:cs typeface="+mn-cs"/>
                        </a:rPr>
                        <a:t>Model ensembles are much more complex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pPr marL="171450" indent="-171450">
                        <a:buFont typeface="Arial" panose="020B0604020202020204" pitchFamily="34" charset="0"/>
                        <a:buChar char="•"/>
                      </a:pPr>
                      <a:r>
                        <a:rPr lang="en-IN" sz="1200" b="0" i="0" u="none" strike="noStrike" kern="1200" baseline="0" dirty="0" smtClean="0">
                          <a:solidFill>
                            <a:schemeClr val="tx1"/>
                          </a:solidFill>
                          <a:latin typeface="+mn-lt"/>
                          <a:ea typeface="+mn-ea"/>
                          <a:cs typeface="+mn-cs"/>
                        </a:rPr>
                        <a:t>Computationally  expensive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smtClean="0">
                          <a:solidFill>
                            <a:schemeClr val="tx1"/>
                          </a:solidFill>
                          <a:latin typeface="+mn-lt"/>
                          <a:ea typeface="+mn-ea"/>
                          <a:cs typeface="+mn-cs"/>
                        </a:rPr>
                        <a:t>Compared to individual models, ensembles require more time and computational power to build.</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pPr marL="171450" indent="-171450">
                        <a:buFont typeface="Arial" panose="020B0604020202020204" pitchFamily="34" charset="0"/>
                        <a:buChar char="•"/>
                      </a:pPr>
                      <a:r>
                        <a:rPr lang="en-IN" sz="1200" b="0" i="0" u="none" strike="noStrike" kern="1200" baseline="0" dirty="0" smtClean="0">
                          <a:solidFill>
                            <a:schemeClr val="tx1"/>
                          </a:solidFill>
                          <a:latin typeface="+mn-lt"/>
                          <a:ea typeface="+mn-ea"/>
                          <a:cs typeface="+mn-cs"/>
                        </a:rPr>
                        <a:t> Lack of transparency (</a:t>
                      </a:r>
                      <a:r>
                        <a:rPr lang="en-IN" sz="1200" b="0" i="0" u="none" strike="noStrike" kern="1200" baseline="0" dirty="0" err="1" smtClean="0">
                          <a:solidFill>
                            <a:schemeClr val="tx1"/>
                          </a:solidFill>
                          <a:latin typeface="+mn-lt"/>
                          <a:ea typeface="+mn-ea"/>
                          <a:cs typeface="+mn-cs"/>
                        </a:rPr>
                        <a:t>explainability</a:t>
                      </a:r>
                      <a:r>
                        <a:rPr lang="en-IN" sz="1200" b="0" i="0" u="none" strike="noStrike" kern="1200" baseline="0" dirty="0" smtClean="0">
                          <a:solidFill>
                            <a:schemeClr val="tx1"/>
                          </a:solidFill>
                          <a:latin typeface="+mn-lt"/>
                          <a:ea typeface="+mn-ea"/>
                          <a:cs typeface="+mn-cs"/>
                        </a:rPr>
                        <a: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smtClean="0">
                          <a:solidFill>
                            <a:schemeClr val="tx1"/>
                          </a:solidFill>
                          <a:latin typeface="+mn-lt"/>
                          <a:ea typeface="+mn-ea"/>
                          <a:cs typeface="+mn-cs"/>
                        </a:rPr>
                        <a:t>Because of their complexity, it is more difficult to understand the inner structure of model ensembles (how they do what they do)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pPr marL="171450" indent="-171450">
                        <a:buFont typeface="Arial" panose="020B0604020202020204" pitchFamily="34" charset="0"/>
                        <a:buChar char="•"/>
                      </a:pPr>
                      <a:r>
                        <a:rPr lang="en-IN" sz="1200" b="0" i="0" u="none" strike="noStrike" kern="1200" baseline="0" dirty="0" smtClean="0">
                          <a:solidFill>
                            <a:schemeClr val="tx1"/>
                          </a:solidFill>
                          <a:latin typeface="+mn-lt"/>
                          <a:ea typeface="+mn-ea"/>
                          <a:cs typeface="+mn-cs"/>
                        </a:rPr>
                        <a:t> Harder to deploy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smtClean="0">
                          <a:solidFill>
                            <a:schemeClr val="tx1"/>
                          </a:solidFill>
                          <a:latin typeface="+mn-lt"/>
                          <a:ea typeface="+mn-ea"/>
                          <a:cs typeface="+mn-cs"/>
                        </a:rPr>
                        <a:t>Model ensembles are much more difficult to deploy in an analytics-based Managerial decision-support system than single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830991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5.6 </a:t>
            </a:r>
            <a:r>
              <a:rPr lang="en-US" sz="2800" dirty="0" smtClean="0">
                <a:latin typeface="+mj-lt"/>
              </a:rPr>
              <a:t>(1 of 3)</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To Imprison or Not to Imprison: A Predictive Analytics-Based </a:t>
            </a:r>
            <a:r>
              <a:rPr lang="en-IN" sz="2800" b="1" spc="-400" dirty="0" smtClean="0">
                <a:solidFill>
                  <a:srgbClr val="007FA3"/>
                </a:solidFill>
              </a:rPr>
              <a:t>D S </a:t>
            </a:r>
            <a:r>
              <a:rPr lang="en-IN" sz="2800" b="1" dirty="0" err="1" smtClean="0">
                <a:solidFill>
                  <a:srgbClr val="007FA3"/>
                </a:solidFill>
              </a:rPr>
              <a:t>S</a:t>
            </a:r>
            <a:r>
              <a:rPr lang="en-IN" sz="2800" b="1" dirty="0" smtClean="0">
                <a:solidFill>
                  <a:srgbClr val="007FA3"/>
                </a:solidFill>
              </a:rPr>
              <a:t> </a:t>
            </a:r>
            <a:r>
              <a:rPr lang="en-IN" sz="2800" b="1" dirty="0">
                <a:solidFill>
                  <a:srgbClr val="007FA3"/>
                </a:solidFill>
              </a:rPr>
              <a:t>for Drug Courts</a:t>
            </a:r>
            <a:endParaRPr lang="en-US" sz="2800" b="1" dirty="0"/>
          </a:p>
        </p:txBody>
      </p:sp>
      <p:sp>
        <p:nvSpPr>
          <p:cNvPr id="4" name="Content Placeholder 3"/>
          <p:cNvSpPr>
            <a:spLocks noGrp="1"/>
          </p:cNvSpPr>
          <p:nvPr>
            <p:ph idx="13"/>
          </p:nvPr>
        </p:nvSpPr>
        <p:spPr>
          <a:xfrm>
            <a:off x="457200" y="1981200"/>
            <a:ext cx="8153400" cy="3531736"/>
          </a:xfrm>
        </p:spPr>
        <p:txBody>
          <a:bodyPr wrap="square">
            <a:spAutoFit/>
          </a:bodyPr>
          <a:lstStyle/>
          <a:p>
            <a:pPr marL="0" indent="0">
              <a:buNone/>
            </a:pPr>
            <a:r>
              <a:rPr lang="en-US" sz="2400" b="1" dirty="0"/>
              <a:t>Questions for Discussion:</a:t>
            </a:r>
          </a:p>
          <a:p>
            <a:pPr marL="457200" indent="-457200">
              <a:buSzPct val="80000"/>
              <a:buFont typeface="+mj-lt"/>
              <a:buAutoNum type="arabicPeriod"/>
            </a:pPr>
            <a:r>
              <a:rPr lang="en-US" sz="2400" dirty="0"/>
              <a:t>What are drug courts and what do they do for the society?</a:t>
            </a:r>
          </a:p>
          <a:p>
            <a:pPr marL="457200" indent="-457200">
              <a:buSzPct val="80000"/>
              <a:buFont typeface="+mj-lt"/>
              <a:buAutoNum type="arabicPeriod"/>
            </a:pPr>
            <a:r>
              <a:rPr lang="en-US" sz="2400" dirty="0"/>
              <a:t>What are the commonalities and differences between traditional (theoretical) and modern (machine-learning) base methods in studying drug courts?</a:t>
            </a:r>
          </a:p>
          <a:p>
            <a:pPr marL="457200" indent="-457200">
              <a:buSzPct val="80000"/>
              <a:buFont typeface="+mj-lt"/>
              <a:buAutoNum type="arabicPeriod"/>
            </a:pPr>
            <a:r>
              <a:rPr lang="en-US" sz="2400" dirty="0"/>
              <a:t>Can you think of other social situations and systems for which predictive analytics can be used?</a:t>
            </a:r>
          </a:p>
        </p:txBody>
      </p:sp>
    </p:spTree>
    <p:extLst>
      <p:ext uri="{BB962C8B-B14F-4D97-AF65-F5344CB8AC3E}">
        <p14:creationId xmlns:p14="http://schemas.microsoft.com/office/powerpoint/2010/main" val="1381299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Four steps are shown - data preparation, splitting, modeling, and assessment.&#10;In the first step, data preprocessing is done on 3 databases using methods like merging, aggregating, cleaning, binning, and selecting. This preprocessed data is supervised by the domain experts. &#10;In the second stage, 10-fold cross-validation is used on the pre-processed data to generate test sets for two model types — individual models and ensemble models. &#10;In the third stage, the two model types — individual models and ensemble models - are developed and evaluated using a large and feature-rich real-world data set. The individual models are developed using LP, A N N and SVM methods. The ensemble models are developed using H E and RF methods.&#10;In the fourth stage, the models are optimized to achieve the best possible outcomes for prediction accuracy and variable importance."/>
          <p:cNvPicPr>
            <a:picLocks noChangeAspect="1" noChangeArrowheads="1"/>
          </p:cNvPicPr>
          <p:nvPr/>
        </p:nvPicPr>
        <p:blipFill rotWithShape="1">
          <a:blip r:embed="rId3">
            <a:extLst>
              <a:ext uri="{28A0092B-C50C-407E-A947-70E740481C1C}">
                <a14:useLocalDpi xmlns:a14="http://schemas.microsoft.com/office/drawing/2010/main" val="0"/>
              </a:ext>
            </a:extLst>
          </a:blip>
          <a:srcRect b="3826"/>
          <a:stretch/>
        </p:blipFill>
        <p:spPr bwMode="auto">
          <a:xfrm>
            <a:off x="2047875" y="1751976"/>
            <a:ext cx="6551038" cy="45345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5.6 </a:t>
            </a:r>
            <a:r>
              <a:rPr lang="en-US"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714375"/>
            <a:ext cx="8141713"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To Imprison or Not to Imprison: A Predictive Analytics-Based </a:t>
            </a:r>
            <a:r>
              <a:rPr lang="en-IN" sz="2800" b="1" spc="-400" dirty="0" smtClean="0">
                <a:solidFill>
                  <a:srgbClr val="007FA3"/>
                </a:solidFill>
              </a:rPr>
              <a:t>D S </a:t>
            </a:r>
            <a:r>
              <a:rPr lang="en-IN" sz="2800" b="1" dirty="0" err="1" smtClean="0">
                <a:solidFill>
                  <a:srgbClr val="007FA3"/>
                </a:solidFill>
              </a:rPr>
              <a:t>S</a:t>
            </a:r>
            <a:r>
              <a:rPr lang="en-IN" sz="2800" b="1" dirty="0" smtClean="0">
                <a:solidFill>
                  <a:srgbClr val="007FA3"/>
                </a:solidFill>
              </a:rPr>
              <a:t> </a:t>
            </a:r>
            <a:r>
              <a:rPr lang="en-IN" sz="2800" b="1" dirty="0">
                <a:solidFill>
                  <a:srgbClr val="007FA3"/>
                </a:solidFill>
              </a:rPr>
              <a:t>for Drug Courts</a:t>
            </a:r>
            <a:endParaRPr lang="en-US" sz="2800" b="1" dirty="0"/>
          </a:p>
        </p:txBody>
      </p:sp>
      <p:sp>
        <p:nvSpPr>
          <p:cNvPr id="4" name="Content Placeholder 3"/>
          <p:cNvSpPr>
            <a:spLocks noGrp="1"/>
          </p:cNvSpPr>
          <p:nvPr>
            <p:ph idx="13"/>
          </p:nvPr>
        </p:nvSpPr>
        <p:spPr>
          <a:xfrm>
            <a:off x="438150" y="1714500"/>
            <a:ext cx="1524000" cy="307777"/>
          </a:xfrm>
        </p:spPr>
        <p:txBody>
          <a:bodyPr wrap="square">
            <a:spAutoFit/>
          </a:bodyPr>
          <a:lstStyle/>
          <a:p>
            <a:pPr marL="0" indent="0">
              <a:buNone/>
            </a:pPr>
            <a:r>
              <a:rPr lang="en-US" sz="2000" dirty="0" smtClean="0">
                <a:solidFill>
                  <a:srgbClr val="007FA3"/>
                </a:solidFill>
              </a:rPr>
              <a:t>Methodology</a:t>
            </a:r>
            <a:endParaRPr lang="en-US" sz="2000" dirty="0">
              <a:solidFill>
                <a:srgbClr val="007FA3"/>
              </a:solidFill>
            </a:endParaRPr>
          </a:p>
        </p:txBody>
      </p:sp>
    </p:spTree>
    <p:extLst>
      <p:ext uri="{BB962C8B-B14F-4D97-AF65-F5344CB8AC3E}">
        <p14:creationId xmlns:p14="http://schemas.microsoft.com/office/powerpoint/2010/main" val="3841783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730"/>
            <a:ext cx="8153400" cy="553998"/>
          </a:xfrm>
        </p:spPr>
        <p:txBody>
          <a:bodyPr wrap="square">
            <a:spAutoFit/>
          </a:bodyPr>
          <a:lstStyle/>
          <a:p>
            <a:r>
              <a:rPr lang="en-US" sz="3600" dirty="0">
                <a:latin typeface="+mj-lt"/>
              </a:rPr>
              <a:t>Application Case </a:t>
            </a:r>
            <a:r>
              <a:rPr lang="en-US" sz="3600" dirty="0" smtClean="0">
                <a:latin typeface="+mj-lt"/>
              </a:rPr>
              <a:t>5.6 </a:t>
            </a:r>
            <a:r>
              <a:rPr lang="en-US" sz="2800" dirty="0" smtClean="0">
                <a:latin typeface="+mj-lt"/>
              </a:rPr>
              <a:t>(3 of 3)</a:t>
            </a:r>
            <a:endParaRPr lang="en-US" sz="3600" dirty="0">
              <a:latin typeface="+mj-lt"/>
            </a:endParaRPr>
          </a:p>
        </p:txBody>
      </p:sp>
      <p:sp>
        <p:nvSpPr>
          <p:cNvPr id="3" name="Content Placeholder 2"/>
          <p:cNvSpPr>
            <a:spLocks noGrp="1"/>
          </p:cNvSpPr>
          <p:nvPr>
            <p:ph idx="1"/>
          </p:nvPr>
        </p:nvSpPr>
        <p:spPr>
          <a:xfrm>
            <a:off x="457200" y="71453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To Imprison or Not to Imprison: A Predictive Analytics-Based </a:t>
            </a:r>
            <a:r>
              <a:rPr lang="en-IN" sz="2800" b="1" spc="-400" dirty="0" smtClean="0">
                <a:solidFill>
                  <a:srgbClr val="007FA3"/>
                </a:solidFill>
              </a:rPr>
              <a:t>D S </a:t>
            </a:r>
            <a:r>
              <a:rPr lang="en-IN" sz="2800" b="1" dirty="0" err="1" smtClean="0">
                <a:solidFill>
                  <a:srgbClr val="007FA3"/>
                </a:solidFill>
              </a:rPr>
              <a:t>S</a:t>
            </a:r>
            <a:r>
              <a:rPr lang="en-IN" sz="2800" b="1" dirty="0" smtClean="0">
                <a:solidFill>
                  <a:srgbClr val="007FA3"/>
                </a:solidFill>
              </a:rPr>
              <a:t> </a:t>
            </a:r>
            <a:r>
              <a:rPr lang="en-IN" sz="2800" b="1" dirty="0">
                <a:solidFill>
                  <a:srgbClr val="007FA3"/>
                </a:solidFill>
              </a:rPr>
              <a:t>for Drug Courts</a:t>
            </a:r>
            <a:endParaRPr lang="en-US" sz="2800" b="1" dirty="0"/>
          </a:p>
        </p:txBody>
      </p:sp>
      <p:sp>
        <p:nvSpPr>
          <p:cNvPr id="4" name="Content Placeholder 3"/>
          <p:cNvSpPr>
            <a:spLocks noGrp="1"/>
          </p:cNvSpPr>
          <p:nvPr>
            <p:ph idx="13"/>
          </p:nvPr>
        </p:nvSpPr>
        <p:spPr>
          <a:xfrm>
            <a:off x="447675" y="1676400"/>
            <a:ext cx="8162925" cy="369332"/>
          </a:xfrm>
        </p:spPr>
        <p:txBody>
          <a:bodyPr wrap="square">
            <a:spAutoFit/>
          </a:bodyPr>
          <a:lstStyle/>
          <a:p>
            <a:pPr marL="0" indent="0">
              <a:buNone/>
            </a:pPr>
            <a:r>
              <a:rPr lang="en-US" sz="2400" dirty="0">
                <a:solidFill>
                  <a:srgbClr val="007FA3"/>
                </a:solidFill>
              </a:rPr>
              <a:t>Prediction </a:t>
            </a:r>
            <a:r>
              <a:rPr lang="en-US" sz="2400" dirty="0" smtClean="0">
                <a:solidFill>
                  <a:srgbClr val="007FA3"/>
                </a:solidFill>
              </a:rPr>
              <a:t>Accuracy</a:t>
            </a:r>
            <a:endParaRPr lang="en-US" sz="2400" dirty="0">
              <a:solidFill>
                <a:srgbClr val="007FA3"/>
              </a:solidFill>
            </a:endParaRPr>
          </a:p>
        </p:txBody>
      </p:sp>
      <p:pic>
        <p:nvPicPr>
          <p:cNvPr id="25602" name="Picture 2" descr="Table 5.10 shows the performance of predictive models using the 10 hyphen fold cross hyphen validation on the balanced data set. The table consists of six columns, model type, confusion matrix, accuracy in percentages, sensitivity in percentages, specificity in percentages, and AUC. The column individual models contain ANN, SVM, and LR and Ensembles contain RF and HE. Confusion Matrix is divided into G and T. A note is given below the table which says  ANN is artificial neural networks, DT is decision trees, LR is logistic regression, RF is random forest, HE is heterogeneous ensemble, AUC is area under the curve, g is graduated, and t is terminated. &#10;For Model type: Individual models: ANN&#10; G: Confusion Matrix: G: 6,831&#10; G: Confusion Matrix: T: 1,072&#10; T: Confusion Matrix: G: 1,042&#10; T: Confusion Matrix: T: 6,861&#10;Accuracy in percentage: 86.63&#10;Sensitivity in percentage: 86.76&#10;Specificity in percentage: 86.49&#10;AUC: 0.909&#10;&#10;For Model type: Individual models: SVM&#10; G: Confusion Matrix: G: 6,911&#10; G: Confusion Matrix: T: 992&#10; T: Confusion Matrix: G: 799&#10; T: Confusion Matrix: T: 7,104&#10;Accuracy in percentage: 88.67&#10;Sensitivity in percentage: 89.63&#10;Specificity in percentage: 87.75&#10;AUC: 0.917&#10;&#10;For Model type: Individual models: LR&#10; G: Confusion Matrix: G: 6,321&#10; G: Confusion Matrix: T: 1,582&#10; T: Confusion Matrix: G: 768&#10; T: Confusion Matrix: T: 7,135&#10;Accuracy in percentage: 85.13&#10;Sensitivity in percentage: 86.16&#10;Specificity in percentage: 81.85&#10;AUC: 0.859&#10;&#10;For Model type: Ensembles: RF&#10; G: Confusion Matrix: G: 6,998&#10; G: Confusion Matrix: T: 905&#10; T: Confusion Matrix: G: 491&#10; T: Confusion Matrix: T: 7,412&#10;Accuracy in percentage: 91.16&#10;Sensitivity in percentage: 93.44&#10;Specificity in percentage: 89.12&#10;AUC: 0.927&#10;&#10;For Model type: Ensembles: HE&#10; G: Confusion Matrix: G: 6,885&#10; G: Confusion Matrix: T: 1,018&#10; T: Confusion Matrix: G: 466&#10; T: Confusion Matrix: T: 7,437&#10;Accuracy in percentage: 90.61&#10;Sensitivity in percentage: 93.66&#10;Specificity in percentage: 87.96&#10;AUC: 0.916&#10;"/>
          <p:cNvPicPr>
            <a:picLocks noChangeAspect="1" noChangeArrowheads="1"/>
          </p:cNvPicPr>
          <p:nvPr/>
        </p:nvPicPr>
        <p:blipFill rotWithShape="1">
          <a:blip r:embed="rId3">
            <a:extLst>
              <a:ext uri="{28A0092B-C50C-407E-A947-70E740481C1C}">
                <a14:useLocalDpi xmlns:a14="http://schemas.microsoft.com/office/drawing/2010/main" val="0"/>
              </a:ext>
            </a:extLst>
          </a:blip>
          <a:srcRect b="12124"/>
          <a:stretch/>
        </p:blipFill>
        <p:spPr bwMode="auto">
          <a:xfrm>
            <a:off x="802115" y="2130705"/>
            <a:ext cx="7530248" cy="37028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943612"/>
            <a:ext cx="8153400" cy="369332"/>
          </a:xfrm>
        </p:spPr>
        <p:txBody>
          <a:bodyPr>
            <a:spAutoFit/>
          </a:bodyPr>
          <a:lstStyle/>
          <a:p>
            <a:pPr marL="0" indent="0">
              <a:buNone/>
            </a:pPr>
            <a:r>
              <a:rPr lang="en-IN" sz="1200" spc="-200" dirty="0" smtClean="0"/>
              <a:t>A N </a:t>
            </a:r>
            <a:r>
              <a:rPr lang="en-IN" sz="1200" dirty="0" smtClean="0"/>
              <a:t>N</a:t>
            </a:r>
            <a:r>
              <a:rPr lang="en-IN" sz="1200" dirty="0"/>
              <a:t>: artificial neural networks; </a:t>
            </a:r>
            <a:r>
              <a:rPr lang="en-IN" sz="1200" spc="-200" dirty="0"/>
              <a:t>D </a:t>
            </a:r>
            <a:r>
              <a:rPr lang="en-IN" sz="1200" dirty="0" smtClean="0"/>
              <a:t>T</a:t>
            </a:r>
            <a:r>
              <a:rPr lang="en-IN" sz="1200" dirty="0"/>
              <a:t>: decision trees; </a:t>
            </a:r>
            <a:r>
              <a:rPr lang="en-IN" sz="1200" spc="-200" dirty="0"/>
              <a:t>L </a:t>
            </a:r>
            <a:r>
              <a:rPr lang="en-IN" sz="1200" dirty="0" smtClean="0"/>
              <a:t>R</a:t>
            </a:r>
            <a:r>
              <a:rPr lang="en-IN" sz="1200" dirty="0"/>
              <a:t>: logistic regression; </a:t>
            </a:r>
            <a:r>
              <a:rPr lang="en-IN" sz="1200" spc="-200" dirty="0"/>
              <a:t>R </a:t>
            </a:r>
            <a:r>
              <a:rPr lang="en-IN" sz="1200" dirty="0" smtClean="0"/>
              <a:t>F</a:t>
            </a:r>
            <a:r>
              <a:rPr lang="en-IN" sz="1200" dirty="0"/>
              <a:t>: random forest; </a:t>
            </a:r>
            <a:r>
              <a:rPr lang="en-IN" sz="1200" spc="-200" dirty="0"/>
              <a:t>H </a:t>
            </a:r>
            <a:r>
              <a:rPr lang="en-IN" sz="1200" dirty="0" smtClean="0"/>
              <a:t>E</a:t>
            </a:r>
            <a:r>
              <a:rPr lang="en-IN" sz="1200" dirty="0"/>
              <a:t>: heterogeneous ensemble; </a:t>
            </a:r>
            <a:r>
              <a:rPr lang="en-IN" sz="1200" spc="-200" dirty="0"/>
              <a:t>A U </a:t>
            </a:r>
            <a:r>
              <a:rPr lang="en-IN" sz="1200" dirty="0" smtClean="0"/>
              <a:t>C</a:t>
            </a:r>
            <a:r>
              <a:rPr lang="en-IN" sz="1200" dirty="0"/>
              <a:t>: area under </a:t>
            </a:r>
            <a:r>
              <a:rPr lang="en-IN" sz="1200" dirty="0" smtClean="0"/>
              <a:t>the curve</a:t>
            </a:r>
            <a:r>
              <a:rPr lang="en-IN" sz="1200" dirty="0"/>
              <a:t>; G: graduated; T: terminated</a:t>
            </a:r>
          </a:p>
        </p:txBody>
      </p:sp>
    </p:spTree>
    <p:extLst>
      <p:ext uri="{BB962C8B-B14F-4D97-AF65-F5344CB8AC3E}">
        <p14:creationId xmlns:p14="http://schemas.microsoft.com/office/powerpoint/2010/main" val="1433144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End of Chapter 5</a:t>
            </a:r>
          </a:p>
        </p:txBody>
      </p:sp>
      <p:sp>
        <p:nvSpPr>
          <p:cNvPr id="3" name="Content Placeholder 2"/>
          <p:cNvSpPr>
            <a:spLocks noGrp="1"/>
          </p:cNvSpPr>
          <p:nvPr>
            <p:ph idx="1"/>
          </p:nvPr>
        </p:nvSpPr>
        <p:spPr>
          <a:xfrm>
            <a:off x="457200" y="992743"/>
            <a:ext cx="8153400" cy="369332"/>
          </a:xfrm>
        </p:spPr>
        <p:txBody>
          <a:bodyPr wrap="square">
            <a:spAutoFit/>
          </a:bodyPr>
          <a:lstStyle/>
          <a:p>
            <a:pPr marL="231775" indent="-231775">
              <a:buSzPct val="100000"/>
            </a:pPr>
            <a:r>
              <a:rPr lang="en-US" sz="2400" dirty="0"/>
              <a:t>Questions / Comments</a:t>
            </a:r>
          </a:p>
        </p:txBody>
      </p:sp>
    </p:spTree>
    <p:extLst>
      <p:ext uri="{BB962C8B-B14F-4D97-AF65-F5344CB8AC3E}">
        <p14:creationId xmlns:p14="http://schemas.microsoft.com/office/powerpoint/2010/main" val="269436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78" y="74652"/>
            <a:ext cx="8144921"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704974"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(3 of 4)</a:t>
            </a:r>
            <a:endParaRPr lang="en-US" sz="3600" dirty="0">
              <a:latin typeface="+mj-lt"/>
            </a:endParaRPr>
          </a:p>
        </p:txBody>
      </p:sp>
      <p:sp>
        <p:nvSpPr>
          <p:cNvPr id="4" name="Content Placeholder 3"/>
          <p:cNvSpPr>
            <a:spLocks noGrp="1"/>
          </p:cNvSpPr>
          <p:nvPr>
            <p:ph idx="13"/>
          </p:nvPr>
        </p:nvSpPr>
        <p:spPr>
          <a:xfrm>
            <a:off x="457200" y="728246"/>
            <a:ext cx="8153400" cy="338554"/>
          </a:xfrm>
        </p:spPr>
        <p:txBody>
          <a:bodyPr wrap="square">
            <a:spAutoFit/>
          </a:bodyPr>
          <a:lstStyle/>
          <a:p>
            <a:pPr marL="0" indent="0">
              <a:buSzPct val="100000"/>
              <a:buNone/>
            </a:pPr>
            <a:r>
              <a:rPr lang="en-US" sz="2200" dirty="0"/>
              <a:t>A Process Map for Training and Testing Four Predictive Models</a:t>
            </a:r>
          </a:p>
        </p:txBody>
      </p:sp>
      <p:pic>
        <p:nvPicPr>
          <p:cNvPr id="1026" name="Picture 2" descr="In the figure, it is shown that partitioned data in Excel format is sent to prediction models and decision trees for training, testing, and validation. The prediction models shown here are artificial neural networks and support vector machines. The two decision trees shown here are C5 and CART. The data is shown to go through a large number of experimental runs to calibrate the modeling parameters for each model type. Once the models are trained and calibrated, they are tested and the researchers exposed them to sensitivity analysis procedure for measuring the contribution of the variables. The tabulated model testing results were measured on the basis of accuracy, sensitivity, and specificity. Integrated (fused) sensitivity analysis results are also obtained."/>
          <p:cNvPicPr>
            <a:picLocks noChangeAspect="1" noChangeArrowheads="1"/>
          </p:cNvPicPr>
          <p:nvPr/>
        </p:nvPicPr>
        <p:blipFill rotWithShape="1">
          <a:blip r:embed="rId3">
            <a:extLst>
              <a:ext uri="{28A0092B-C50C-407E-A947-70E740481C1C}">
                <a14:useLocalDpi xmlns:a14="http://schemas.microsoft.com/office/drawing/2010/main" val="0"/>
              </a:ext>
            </a:extLst>
          </a:blip>
          <a:srcRect b="2862"/>
          <a:stretch/>
        </p:blipFill>
        <p:spPr bwMode="auto">
          <a:xfrm>
            <a:off x="2347206" y="1165014"/>
            <a:ext cx="4449589" cy="5146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7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smtClean="0">
                <a:latin typeface="+mj-lt"/>
              </a:rPr>
              <a:t>Opening Vignette </a:t>
            </a:r>
            <a:r>
              <a:rPr lang="en-US" sz="2800" dirty="0" smtClean="0">
                <a:latin typeface="+mj-lt"/>
              </a:rPr>
              <a:t>(4 of 4)</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The Comparison of the Four Models</a:t>
            </a:r>
            <a:endParaRPr lang="en-US" sz="2800" b="1" dirty="0"/>
          </a:p>
        </p:txBody>
      </p:sp>
      <p:pic>
        <p:nvPicPr>
          <p:cNvPr id="2050" name="Picture 2" descr="The table shows the Prediction Accuracy Results for all four model types based on the test data set. The table is divided into five columns, model type superscript 1, confusion matrices superscript 2, accuracy superscript 3, sensitivity superscript 3, and specificity superscript 3. Confusion Matrices superscript 2 is further divided into Pos open parenthesis 1 close parenthesis and Neg open parenthesis 0 close parenthesis.  The following information is given in the table:&#10;Model Type superscript 1: ANN &#10;When Pos open parenthesis 1 close parenthesis:&#10;  Confusion Matrices superscript 2 Pos open parenthesis 1 close parenthesis: 749  &#10;  Confusion Matrices superscript 2 Neg open parenthesis 0 close parenthesis: 230&#10;When Neg open parenthesis 0 close parenthesis:&#10;  Confusion Matrices superscript 2 Pos open parenthesis 1 close parenthesis: 265  &#10;  Confusion Matrices superscript 2 Neg open parenthesis 0 close parenthesis: 714&#10; Accuracy superscript 3: 74.72 percent&#10; Sensitivity superscript 3: 76.51 percent&#10; Specificity superscript 3: 72.93 percent&#10;&#10;Model Type superscript 1: SVM&#10;When Pos open parenthesis 1 close parenthesis:&#10;  Confusion Matrices superscript 2 Pos open parenthesis 1 close parenthesis: 876 &#10;  Confusion Matrices superscript 2 Neg open parenthesis 0 close parenthesis: 103&#10;When Neg open parenthesis 0 close parenthesis:&#10;  Confusion Matrices superscript 2 Pos open parenthesis 1 close parenthesis: 137 &#10;  Confusion Matrices superscript 2 Neg open parenthesis 0 close parenthesis: 842&#10; Accuracy superscript 3: 87.74 percent&#10; Sensitivity superscript 3: 89.48 percent&#10; Specificity superscript 3: 86.01 percent&#10;Model Type superscript 1: CS&#10;When Pos open parenthesis 1 close parenthesis:&#10;  Confusion Matrices superscript 2 Pos open parenthesis 1 close parenthesis: 876 &#10;  Confusion Matrices superscript 2 Neg open parenthesis 0 close parenthesis: 103&#10;When Neg open parenthesis 0 close parenthesis:&#10;  Confusion Matrices superscript 2 Pos open parenthesis 1 close parenthesis: 137 &#10;  Confusion Matrices superscript 2 Neg open parenthesis 0 close parenthesis: 842&#10; Accuracy superscript 3: 79.62 percent&#10; Sensitivity superscript 3: 80.29 percent&#10; Specificity superscript 3: 78.96 percent&#10;&#10;Model Type superscript 1: CART&#10;When Pos open parenthesis 1 close parenthesis:&#10;  Confusion Matrices superscript 2 Pos open parenthesis 1 close parenthesis: 660 &#10;  Confusion Matrices superscript 2 Neg open parenthesis 0 close parenthesis: 319&#10;When Neg open parenthesis 0 close parenthesis:&#10;  Confusion Matrices superscript 2 Pos open parenthesis 1 close parenthesis: 246&#10;  Confusion Matrices superscript 2 Neg open parenthesis 0 close parenthesis: 733&#10; Accuracy superscript 3: 71.15 percent&#10; Sensitivity superscript 3: 67.42 percent&#10; Specificity superscript 3: 74.87 percent&#10;"/>
          <p:cNvPicPr>
            <a:picLocks noChangeAspect="1" noChangeArrowheads="1"/>
          </p:cNvPicPr>
          <p:nvPr/>
        </p:nvPicPr>
        <p:blipFill rotWithShape="1">
          <a:blip r:embed="rId3">
            <a:extLst>
              <a:ext uri="{28A0092B-C50C-407E-A947-70E740481C1C}">
                <a14:useLocalDpi xmlns:a14="http://schemas.microsoft.com/office/drawing/2010/main" val="0"/>
              </a:ext>
            </a:extLst>
          </a:blip>
          <a:srcRect b="4986"/>
          <a:stretch/>
        </p:blipFill>
        <p:spPr bwMode="auto">
          <a:xfrm>
            <a:off x="506772" y="1419225"/>
            <a:ext cx="8039662" cy="352845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 y="5048250"/>
            <a:ext cx="8153400" cy="1261884"/>
          </a:xfrm>
        </p:spPr>
        <p:txBody>
          <a:bodyPr wrap="square">
            <a:spAutoFit/>
          </a:bodyPr>
          <a:lstStyle/>
          <a:p>
            <a:pPr marL="0" indent="0">
              <a:spcBef>
                <a:spcPts val="600"/>
              </a:spcBef>
              <a:buNone/>
            </a:pPr>
            <a:r>
              <a:rPr lang="en-IN" sz="1200" baseline="30000" dirty="0"/>
              <a:t>1</a:t>
            </a:r>
            <a:r>
              <a:rPr lang="en-IN" sz="1200" dirty="0"/>
              <a:t>Acronyms for model types: artificial neural networks (</a:t>
            </a:r>
            <a:r>
              <a:rPr lang="en-IN" sz="1200" spc="-100" dirty="0" smtClean="0"/>
              <a:t>A N </a:t>
            </a:r>
            <a:r>
              <a:rPr lang="en-IN" sz="1200" dirty="0" smtClean="0"/>
              <a:t>N), </a:t>
            </a:r>
            <a:r>
              <a:rPr lang="en-IN" sz="1200" dirty="0"/>
              <a:t>support vector machines (</a:t>
            </a:r>
            <a:r>
              <a:rPr lang="en-IN" sz="1200" spc="-100" dirty="0"/>
              <a:t>S V </a:t>
            </a:r>
            <a:r>
              <a:rPr lang="en-IN" sz="1200" dirty="0" smtClean="0"/>
              <a:t>M</a:t>
            </a:r>
            <a:r>
              <a:rPr lang="en-IN" sz="1200" dirty="0"/>
              <a:t>), popular decision tree algorithm (C5</a:t>
            </a:r>
            <a:r>
              <a:rPr lang="en-IN" sz="1200" dirty="0" smtClean="0"/>
              <a:t>), classification</a:t>
            </a:r>
            <a:r>
              <a:rPr lang="en-IN" sz="1200" dirty="0"/>
              <a:t> </a:t>
            </a:r>
            <a:r>
              <a:rPr lang="en-IN" sz="1200" dirty="0" smtClean="0"/>
              <a:t>and </a:t>
            </a:r>
            <a:r>
              <a:rPr lang="en-IN" sz="1200" dirty="0"/>
              <a:t>regression trees (</a:t>
            </a:r>
            <a:r>
              <a:rPr lang="en-IN" sz="1200" spc="-100" dirty="0"/>
              <a:t>C A R </a:t>
            </a:r>
            <a:r>
              <a:rPr lang="en-IN" sz="1200" dirty="0" smtClean="0"/>
              <a:t>T).</a:t>
            </a:r>
          </a:p>
          <a:p>
            <a:pPr marL="0" indent="0">
              <a:spcBef>
                <a:spcPts val="600"/>
              </a:spcBef>
              <a:buNone/>
            </a:pPr>
            <a:r>
              <a:rPr lang="en-IN" sz="1200" baseline="30000" dirty="0" smtClean="0"/>
              <a:t>2</a:t>
            </a:r>
            <a:r>
              <a:rPr lang="en-IN" sz="1200" dirty="0" smtClean="0"/>
              <a:t>Prediction </a:t>
            </a:r>
            <a:r>
              <a:rPr lang="en-IN" sz="1200" dirty="0"/>
              <a:t>results for the test data samples are shown in a confusion matrix where the rows represent the actuals and columns </a:t>
            </a:r>
            <a:r>
              <a:rPr lang="en-IN" sz="1200" dirty="0" smtClean="0"/>
              <a:t>represent the </a:t>
            </a:r>
            <a:r>
              <a:rPr lang="en-IN" sz="1200" dirty="0"/>
              <a:t>predicted cases.</a:t>
            </a:r>
          </a:p>
          <a:p>
            <a:pPr marL="0" indent="0">
              <a:spcBef>
                <a:spcPts val="600"/>
              </a:spcBef>
              <a:buNone/>
            </a:pPr>
            <a:r>
              <a:rPr lang="en-IN" sz="1200" baseline="30000" dirty="0"/>
              <a:t>3</a:t>
            </a:r>
            <a:r>
              <a:rPr lang="en-IN" sz="1200" dirty="0"/>
              <a:t>Accuracy, sensitivity, and specificity are the three performance measures that were used in comparing the four prediction models.</a:t>
            </a:r>
          </a:p>
        </p:txBody>
      </p:sp>
    </p:spTree>
    <p:extLst>
      <p:ext uri="{BB962C8B-B14F-4D97-AF65-F5344CB8AC3E}">
        <p14:creationId xmlns:p14="http://schemas.microsoft.com/office/powerpoint/2010/main" val="351240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Neural Network Concepts</a:t>
            </a:r>
          </a:p>
        </p:txBody>
      </p:sp>
      <p:sp>
        <p:nvSpPr>
          <p:cNvPr id="4" name="Content Placeholder 3"/>
          <p:cNvSpPr>
            <a:spLocks noGrp="1"/>
          </p:cNvSpPr>
          <p:nvPr>
            <p:ph idx="13"/>
          </p:nvPr>
        </p:nvSpPr>
        <p:spPr>
          <a:xfrm>
            <a:off x="457200" y="990600"/>
            <a:ext cx="8153400" cy="4616648"/>
          </a:xfrm>
        </p:spPr>
        <p:txBody>
          <a:bodyPr>
            <a:spAutoFit/>
          </a:bodyPr>
          <a:lstStyle/>
          <a:p>
            <a:pPr marL="276225" indent="-276225"/>
            <a:r>
              <a:rPr lang="en-US" sz="2400" dirty="0"/>
              <a:t>Neural networks (</a:t>
            </a:r>
            <a:r>
              <a:rPr lang="en-US" sz="2400" spc="-300" dirty="0" smtClean="0"/>
              <a:t>N </a:t>
            </a:r>
            <a:r>
              <a:rPr lang="en-US" sz="2400" dirty="0" smtClean="0"/>
              <a:t>N</a:t>
            </a:r>
            <a:r>
              <a:rPr lang="en-US" sz="2400" dirty="0"/>
              <a:t>): a human brain metaphor for information processing</a:t>
            </a:r>
          </a:p>
          <a:p>
            <a:pPr marL="276225" indent="-276225"/>
            <a:r>
              <a:rPr lang="en-US" sz="2400" dirty="0"/>
              <a:t>Neural computing</a:t>
            </a:r>
          </a:p>
          <a:p>
            <a:pPr marL="276225" indent="-276225"/>
            <a:r>
              <a:rPr lang="en-US" sz="2400" dirty="0"/>
              <a:t>Artificial neural network (</a:t>
            </a:r>
            <a:r>
              <a:rPr lang="en-US" sz="2400" spc="-300" dirty="0" smtClean="0"/>
              <a:t>A N </a:t>
            </a:r>
            <a:r>
              <a:rPr lang="en-US" sz="2400" dirty="0" smtClean="0"/>
              <a:t>N</a:t>
            </a:r>
            <a:r>
              <a:rPr lang="en-US" sz="2400" dirty="0"/>
              <a:t>)</a:t>
            </a:r>
          </a:p>
          <a:p>
            <a:pPr marL="276225" indent="-276225"/>
            <a:r>
              <a:rPr lang="en-US" sz="2400" dirty="0"/>
              <a:t>Many uses for </a:t>
            </a:r>
            <a:r>
              <a:rPr lang="en-US" sz="2400" spc="-300" dirty="0" smtClean="0"/>
              <a:t>A N </a:t>
            </a:r>
            <a:r>
              <a:rPr lang="en-US" sz="2400" dirty="0" err="1" smtClean="0"/>
              <a:t>N</a:t>
            </a:r>
            <a:r>
              <a:rPr lang="en-US" sz="2400" dirty="0" smtClean="0"/>
              <a:t> </a:t>
            </a:r>
            <a:r>
              <a:rPr lang="en-US" sz="2400" dirty="0"/>
              <a:t>for</a:t>
            </a:r>
          </a:p>
          <a:p>
            <a:pPr marL="809625" lvl="1" indent="-409575"/>
            <a:r>
              <a:rPr lang="en-US" sz="2400" dirty="0"/>
              <a:t>pattern recognition, forecasting, prediction, and classification</a:t>
            </a:r>
          </a:p>
          <a:p>
            <a:pPr marL="276225" indent="-276225"/>
            <a:r>
              <a:rPr lang="en-US" sz="2400" dirty="0"/>
              <a:t>Many application areas</a:t>
            </a:r>
          </a:p>
          <a:p>
            <a:pPr marL="809625" lvl="1" indent="-409575"/>
            <a:r>
              <a:rPr lang="en-US" sz="2400" dirty="0"/>
              <a:t>finance, marketing, manufacturing, operations, information systems, and so on</a:t>
            </a:r>
          </a:p>
        </p:txBody>
      </p:sp>
    </p:spTree>
    <p:extLst>
      <p:ext uri="{BB962C8B-B14F-4D97-AF65-F5344CB8AC3E}">
        <p14:creationId xmlns:p14="http://schemas.microsoft.com/office/powerpoint/2010/main" val="1474868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Biological Neural Networks</a:t>
            </a:r>
          </a:p>
        </p:txBody>
      </p:sp>
      <p:pic>
        <p:nvPicPr>
          <p:cNvPr id="3074" name="Picture 2" descr="In the figure, 2 cells are shown - cell 1 and cell 2. &#10;Cell 1 includes a nucleus. To the left of cell 1, the dendrites provide input signals to the cell. To the right of cell 1, the axon sends output signals to cell 2 via the axon terminals. These axon terminals merge with the dendrites of cell 2. Cell 2 is similar to cell 1, with a nucleus, axon terminal, and some dendrites."/>
          <p:cNvPicPr>
            <a:picLocks noChangeAspect="1" noChangeArrowheads="1"/>
          </p:cNvPicPr>
          <p:nvPr/>
        </p:nvPicPr>
        <p:blipFill rotWithShape="1">
          <a:blip r:embed="rId3">
            <a:extLst>
              <a:ext uri="{28A0092B-C50C-407E-A947-70E740481C1C}">
                <a14:useLocalDpi xmlns:a14="http://schemas.microsoft.com/office/drawing/2010/main" val="0"/>
              </a:ext>
            </a:extLst>
          </a:blip>
          <a:srcRect b="4482"/>
          <a:stretch/>
        </p:blipFill>
        <p:spPr bwMode="auto">
          <a:xfrm>
            <a:off x="540890" y="1087681"/>
            <a:ext cx="7993510" cy="398914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421868"/>
            <a:ext cx="8153400" cy="369332"/>
          </a:xfrm>
        </p:spPr>
        <p:txBody>
          <a:bodyPr>
            <a:spAutoFit/>
          </a:bodyPr>
          <a:lstStyle/>
          <a:p>
            <a:pPr marL="266700" indent="-266700"/>
            <a:r>
              <a:rPr lang="en-US" sz="2400" dirty="0"/>
              <a:t>Two interconnected brain cells (neurons)</a:t>
            </a:r>
          </a:p>
        </p:txBody>
      </p:sp>
    </p:spTree>
    <p:extLst>
      <p:ext uri="{BB962C8B-B14F-4D97-AF65-F5344CB8AC3E}">
        <p14:creationId xmlns:p14="http://schemas.microsoft.com/office/powerpoint/2010/main" val="577668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24346</TotalTime>
  <Words>2894</Words>
  <Application>Microsoft Office PowerPoint</Application>
  <PresentationFormat>On-screen Show (4:3)</PresentationFormat>
  <Paragraphs>376</Paragraphs>
  <Slides>58</Slides>
  <Notes>57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508 Lecture</vt:lpstr>
      <vt:lpstr>Equation</vt:lpstr>
      <vt:lpstr>Analytics, Data Science and A I: Systems for Decision Support</vt:lpstr>
      <vt:lpstr>Learning Objectives (1 of 2)</vt:lpstr>
      <vt:lpstr>Learning Objectives (2 of 2)</vt:lpstr>
      <vt:lpstr>Opening Vignette (1 of 4)</vt:lpstr>
      <vt:lpstr>Opening Vignette (2 of 4)</vt:lpstr>
      <vt:lpstr>Opening Vignette (3 of 4)</vt:lpstr>
      <vt:lpstr>Opening Vignette (4 of 4)</vt:lpstr>
      <vt:lpstr>Neural Network Concepts</vt:lpstr>
      <vt:lpstr>Biological Neural Networks</vt:lpstr>
      <vt:lpstr>Processing Information in A N N</vt:lpstr>
      <vt:lpstr>Biology Analogy</vt:lpstr>
      <vt:lpstr>Elements of A N N</vt:lpstr>
      <vt:lpstr>Application Case 5.1</vt:lpstr>
      <vt:lpstr>Neural Network Architectures</vt:lpstr>
      <vt:lpstr>Neural Network Architectures Recurrent Neural Networks</vt:lpstr>
      <vt:lpstr>Other Popular A N N Paradigms Self Organizing Maps (S O M)</vt:lpstr>
      <vt:lpstr>Other Popular A N N Paradigms Hopfield Networks</vt:lpstr>
      <vt:lpstr>Application Case 5.2</vt:lpstr>
      <vt:lpstr>Support Vector Machines (S V M)        (1 of 4)</vt:lpstr>
      <vt:lpstr>Support Vector Machines (S V M)          (2 of 4)</vt:lpstr>
      <vt:lpstr>Support Vector Machines (S V M)          (3 of 4)</vt:lpstr>
      <vt:lpstr>Support Vector Machines (S V M)        (4 of 4)</vt:lpstr>
      <vt:lpstr>Application Case 5.3 (1 of 4)</vt:lpstr>
      <vt:lpstr>Application Case 5.3 (2 of 4)</vt:lpstr>
      <vt:lpstr>Application Case 5.3 (3 of 4)</vt:lpstr>
      <vt:lpstr>Application Case 5.3 (4 of 4)</vt:lpstr>
      <vt:lpstr>How Does a S V M Works?</vt:lpstr>
      <vt:lpstr>The Process of Building a S V M </vt:lpstr>
      <vt:lpstr>S V M Applications</vt:lpstr>
      <vt:lpstr>k-Nearest Neighbor Method (k-N N)    (1 of 2)</vt:lpstr>
      <vt:lpstr>k-Nearest Neighbor Method (k-N N)    (2 of 2)</vt:lpstr>
      <vt:lpstr>The Process of k-N N Method</vt:lpstr>
      <vt:lpstr>k-N N Model Parameter (1 of 2)</vt:lpstr>
      <vt:lpstr>k-N N Model Parameter (2 of 2)</vt:lpstr>
      <vt:lpstr>Application Case 5.4</vt:lpstr>
      <vt:lpstr>Naïve Bayes Method for Classification (1 of 2)</vt:lpstr>
      <vt:lpstr>Bayes Theorem</vt:lpstr>
      <vt:lpstr>Naïve Bayes Method for Classification (2 of 2)</vt:lpstr>
      <vt:lpstr>Application Case 5.5 (1 of 2)</vt:lpstr>
      <vt:lpstr>Application Case 5.5 (2 of 2)</vt:lpstr>
      <vt:lpstr>Bayesian Networks (1 of 5)</vt:lpstr>
      <vt:lpstr>Bayesian Networks (2 of 5)</vt:lpstr>
      <vt:lpstr>Bayesian Networks (3 of 5)</vt:lpstr>
      <vt:lpstr>Bayesian Networks (4 of 5)</vt:lpstr>
      <vt:lpstr>Bayesian Networks (5 of 5)</vt:lpstr>
      <vt:lpstr>Ensemble Modeling (1 of 3)</vt:lpstr>
      <vt:lpstr>Ensemble Modeling (2 of 3)</vt:lpstr>
      <vt:lpstr>Types of Ensemble Modeling (1 of 4)</vt:lpstr>
      <vt:lpstr>Types of Ensemble Modeling (2 of 4)</vt:lpstr>
      <vt:lpstr>Types of Ensemble Modeling (3 of 4)</vt:lpstr>
      <vt:lpstr>Ensemble Modeling (3 of 3)</vt:lpstr>
      <vt:lpstr>Types of Ensemble Modeling (4 of 4)</vt:lpstr>
      <vt:lpstr>Ensembles – Pros and Cons</vt:lpstr>
      <vt:lpstr>Application Case 5.6 (1 of 3)</vt:lpstr>
      <vt:lpstr>Application Case 5.6 (2 of 3)</vt:lpstr>
      <vt:lpstr>Application Case 5.6 (3 of 3)</vt:lpstr>
      <vt:lpstr>End of Chapter 5</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Tamilmani Sandirasegaran</cp:lastModifiedBy>
  <cp:revision>4660</cp:revision>
  <dcterms:created xsi:type="dcterms:W3CDTF">2014-07-14T20:04:21Z</dcterms:created>
  <dcterms:modified xsi:type="dcterms:W3CDTF">2019-04-04T02:26:00Z</dcterms:modified>
</cp:coreProperties>
</file>