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1074" r:id="rId2"/>
    <p:sldId id="1135" r:id="rId3"/>
    <p:sldId id="1168" r:id="rId4"/>
    <p:sldId id="1167" r:id="rId5"/>
    <p:sldId id="1224" r:id="rId6"/>
    <p:sldId id="1225" r:id="rId7"/>
    <p:sldId id="1171" r:id="rId8"/>
    <p:sldId id="1172" r:id="rId9"/>
    <p:sldId id="1174" r:id="rId10"/>
    <p:sldId id="1175" r:id="rId11"/>
    <p:sldId id="1226" r:id="rId12"/>
    <p:sldId id="1177" r:id="rId13"/>
    <p:sldId id="1178" r:id="rId14"/>
    <p:sldId id="1179" r:id="rId15"/>
    <p:sldId id="1180" r:id="rId16"/>
    <p:sldId id="1227" r:id="rId17"/>
    <p:sldId id="1182" r:id="rId18"/>
    <p:sldId id="1183" r:id="rId19"/>
    <p:sldId id="1184" r:id="rId20"/>
    <p:sldId id="1185" r:id="rId21"/>
    <p:sldId id="1186" r:id="rId22"/>
    <p:sldId id="1187" r:id="rId23"/>
    <p:sldId id="1188" r:id="rId24"/>
    <p:sldId id="1189" r:id="rId25"/>
    <p:sldId id="1190" r:id="rId26"/>
    <p:sldId id="1191" r:id="rId27"/>
    <p:sldId id="1192" r:id="rId28"/>
    <p:sldId id="1228" r:id="rId29"/>
    <p:sldId id="1194" r:id="rId30"/>
    <p:sldId id="1195" r:id="rId31"/>
    <p:sldId id="1196" r:id="rId32"/>
    <p:sldId id="1197" r:id="rId33"/>
    <p:sldId id="1229" r:id="rId34"/>
    <p:sldId id="1199" r:id="rId35"/>
    <p:sldId id="1200" r:id="rId36"/>
    <p:sldId id="1201" r:id="rId37"/>
    <p:sldId id="1202" r:id="rId38"/>
    <p:sldId id="1203" r:id="rId39"/>
    <p:sldId id="1204" r:id="rId40"/>
    <p:sldId id="1205" r:id="rId41"/>
    <p:sldId id="1206" r:id="rId42"/>
    <p:sldId id="1230" r:id="rId43"/>
    <p:sldId id="1208" r:id="rId44"/>
    <p:sldId id="1209" r:id="rId45"/>
    <p:sldId id="1231" r:id="rId46"/>
    <p:sldId id="1211" r:id="rId47"/>
    <p:sldId id="1212" r:id="rId48"/>
    <p:sldId id="1232" r:id="rId49"/>
    <p:sldId id="1214" r:id="rId50"/>
    <p:sldId id="1215" r:id="rId51"/>
    <p:sldId id="1216" r:id="rId52"/>
    <p:sldId id="1217" r:id="rId53"/>
    <p:sldId id="1218" r:id="rId54"/>
    <p:sldId id="1219" r:id="rId55"/>
    <p:sldId id="1220" r:id="rId56"/>
    <p:sldId id="1221" r:id="rId57"/>
    <p:sldId id="1222" r:id="rId58"/>
    <p:sldId id="1223" r:id="rId59"/>
    <p:sldId id="1165"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97" autoAdjust="0"/>
    <p:restoredTop sz="86400" autoAdjust="0"/>
  </p:normalViewPr>
  <p:slideViewPr>
    <p:cSldViewPr>
      <p:cViewPr>
        <p:scale>
          <a:sx n="100" d="100"/>
          <a:sy n="100" d="100"/>
        </p:scale>
        <p:origin x="-1260" y="-378"/>
      </p:cViewPr>
      <p:guideLst>
        <p:guide orient="horz" pos="336"/>
        <p:guide orient="horz" pos="2160"/>
        <p:guide orient="horz" pos="3984"/>
        <p:guide orient="horz" pos="912"/>
        <p:guide orient="horz" pos="672"/>
        <p:guide pos="2880"/>
        <p:guide pos="288"/>
        <p:guide pos="5424"/>
      </p:guideLst>
    </p:cSldViewPr>
  </p:slideViewPr>
  <p:outlineViewPr>
    <p:cViewPr>
      <p:scale>
        <a:sx n="33" d="100"/>
        <a:sy n="33" d="100"/>
      </p:scale>
      <p:origin x="0" y="354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a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3 is a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4/5/2019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Overstock.com"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47.xml"/><Relationship Id="rId1" Type="http://schemas.openxmlformats.org/officeDocument/2006/relationships/slideLayout" Target="../slideLayouts/slideLayout10.xml"/><Relationship Id="rId4" Type="http://schemas.openxmlformats.org/officeDocument/2006/relationships/hyperlink" Target="Salesforce.com"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hyperlink" Target="http://www.teradatauniversitynetwork.com/Library/Samples/BSI-The-Case-of-the-Dropped-Mobile-Calls" TargetMode="External"/><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50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63448"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73778" y="2743200"/>
            <a:ext cx="4036821" cy="492443"/>
          </a:xfrm>
        </p:spPr>
        <p:txBody>
          <a:bodyPr wrap="square">
            <a:spAutoFit/>
          </a:bodyPr>
          <a:lstStyle/>
          <a:p>
            <a:r>
              <a:rPr lang="en-US" sz="3200" dirty="0"/>
              <a:t>Chapter </a:t>
            </a:r>
            <a:r>
              <a:rPr lang="en-US" sz="3200" dirty="0" smtClean="0"/>
              <a:t>9</a:t>
            </a:r>
            <a:endParaRPr lang="en-US" sz="3200" dirty="0"/>
          </a:p>
        </p:txBody>
      </p:sp>
      <p:sp>
        <p:nvSpPr>
          <p:cNvPr id="5" name="Text Placeholder 5"/>
          <p:cNvSpPr>
            <a:spLocks noGrp="1"/>
          </p:cNvSpPr>
          <p:nvPr>
            <p:ph type="body" sz="quarter" idx="15"/>
          </p:nvPr>
        </p:nvSpPr>
        <p:spPr>
          <a:xfrm>
            <a:off x="4572000" y="3429000"/>
            <a:ext cx="4041101" cy="923330"/>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Big Data, Cloud Computing, and Location Analytics: Concepts and Tools</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365" y="1548087"/>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14601" y="6416159"/>
            <a:ext cx="6096000"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altLang="en-US" sz="1200" dirty="0">
              <a:latin typeface="Verdana"/>
              <a:ea typeface="Verdana" panose="020B0604030504040204" pitchFamily="34" charset="0"/>
              <a:cs typeface="Verdana" panose="020B0604030504040204" pitchFamily="34" charset="0"/>
            </a:endParaRPr>
          </a:p>
        </p:txBody>
      </p:sp>
      <p:sp>
        <p:nvSpPr>
          <p:cNvPr id="8" name="TextBox 7"/>
          <p:cNvSpPr txBox="1"/>
          <p:nvPr/>
        </p:nvSpPr>
        <p:spPr>
          <a:xfrm>
            <a:off x="5105400" y="4486275"/>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a:t>
            </a:r>
            <a:r>
              <a:rPr lang="en-IN" sz="1000" dirty="0" smtClean="0">
                <a:solidFill>
                  <a:schemeClr val="bg1"/>
                </a:solidFill>
              </a:rPr>
              <a:t>links </a:t>
            </a:r>
            <a:r>
              <a:rPr lang="en-IN" sz="1000" dirty="0">
                <a:solidFill>
                  <a:schemeClr val="bg1"/>
                </a:solidFill>
              </a:rPr>
              <a:t>by using </a:t>
            </a:r>
            <a:r>
              <a:rPr lang="en-IN" sz="1000" dirty="0" smtClean="0">
                <a:solidFill>
                  <a:schemeClr val="bg1"/>
                </a:solidFill>
              </a:rPr>
              <a:t>INSERT+F77</a:t>
            </a: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Big Data - Definition and </a:t>
            </a:r>
            <a:r>
              <a:rPr lang="en-IN" sz="3600" dirty="0" smtClean="0">
                <a:latin typeface="+mj-lt"/>
              </a:rPr>
              <a:t>Concepts    </a:t>
            </a:r>
            <a:r>
              <a:rPr lang="en-IN" sz="2800" dirty="0" smtClean="0">
                <a:latin typeface="+mj-lt"/>
              </a:rPr>
              <a:t>(2 of 2)</a:t>
            </a:r>
            <a:endParaRPr lang="en-US" sz="3600" dirty="0">
              <a:latin typeface="+mj-lt"/>
            </a:endParaRPr>
          </a:p>
        </p:txBody>
      </p:sp>
      <p:sp>
        <p:nvSpPr>
          <p:cNvPr id="6" name="Content Placeholder 5"/>
          <p:cNvSpPr>
            <a:spLocks noGrp="1"/>
          </p:cNvSpPr>
          <p:nvPr>
            <p:ph idx="13"/>
          </p:nvPr>
        </p:nvSpPr>
        <p:spPr>
          <a:xfrm>
            <a:off x="457200" y="1371600"/>
            <a:ext cx="8153400" cy="4616648"/>
          </a:xfrm>
        </p:spPr>
        <p:txBody>
          <a:bodyPr wrap="square">
            <a:spAutoFit/>
          </a:bodyPr>
          <a:lstStyle/>
          <a:p>
            <a:r>
              <a:rPr lang="en-US" sz="2400" dirty="0"/>
              <a:t>Big Data is a misnomer!</a:t>
            </a:r>
          </a:p>
          <a:p>
            <a:r>
              <a:rPr lang="en-US" sz="2400" dirty="0"/>
              <a:t>Big Data is more than just “big”</a:t>
            </a:r>
          </a:p>
          <a:p>
            <a:r>
              <a:rPr lang="en-US" sz="2400" dirty="0"/>
              <a:t>The </a:t>
            </a:r>
            <a:r>
              <a:rPr lang="en-US" sz="2400" dirty="0" err="1"/>
              <a:t>Vs</a:t>
            </a:r>
            <a:r>
              <a:rPr lang="en-US" sz="2400" dirty="0"/>
              <a:t> that define Big Data</a:t>
            </a:r>
          </a:p>
          <a:p>
            <a:pPr lvl="1">
              <a:defRPr/>
            </a:pPr>
            <a:r>
              <a:rPr lang="en-US" sz="2400" dirty="0">
                <a:solidFill>
                  <a:schemeClr val="bg2"/>
                </a:solidFill>
                <a:ea typeface="ヒラギノ角ゴ Pro W3" pitchFamily="-65" charset="-128"/>
              </a:rPr>
              <a:t>Volume</a:t>
            </a:r>
          </a:p>
          <a:p>
            <a:pPr lvl="1">
              <a:defRPr/>
            </a:pPr>
            <a:r>
              <a:rPr lang="en-US" sz="2400" dirty="0">
                <a:solidFill>
                  <a:schemeClr val="bg2"/>
                </a:solidFill>
                <a:ea typeface="ヒラギノ角ゴ Pro W3" pitchFamily="-65" charset="-128"/>
              </a:rPr>
              <a:t>Variety</a:t>
            </a:r>
          </a:p>
          <a:p>
            <a:pPr lvl="1">
              <a:defRPr/>
            </a:pPr>
            <a:r>
              <a:rPr lang="en-US" sz="2400" dirty="0">
                <a:solidFill>
                  <a:schemeClr val="bg2"/>
                </a:solidFill>
                <a:ea typeface="ヒラギノ角ゴ Pro W3" pitchFamily="-65" charset="-128"/>
              </a:rPr>
              <a:t>Velocity</a:t>
            </a:r>
          </a:p>
          <a:p>
            <a:pPr lvl="1">
              <a:defRPr/>
            </a:pPr>
            <a:r>
              <a:rPr lang="en-US" sz="2400" dirty="0">
                <a:ea typeface="ヒラギノ角ゴ Pro W3" pitchFamily="-65" charset="-128"/>
              </a:rPr>
              <a:t>Veracity</a:t>
            </a:r>
          </a:p>
          <a:p>
            <a:pPr lvl="1">
              <a:defRPr/>
            </a:pPr>
            <a:r>
              <a:rPr lang="en-US" sz="2400" dirty="0">
                <a:ea typeface="ヒラギノ角ゴ Pro W3" pitchFamily="-65" charset="-128"/>
              </a:rPr>
              <a:t>Variability</a:t>
            </a:r>
          </a:p>
          <a:p>
            <a:pPr lvl="1">
              <a:defRPr/>
            </a:pPr>
            <a:r>
              <a:rPr lang="en-US" sz="2400" dirty="0">
                <a:ea typeface="ヒラギノ角ゴ Pro W3" pitchFamily="-65" charset="-128"/>
              </a:rPr>
              <a:t>Value</a:t>
            </a:r>
          </a:p>
          <a:p>
            <a:pPr lvl="1">
              <a:defRPr/>
            </a:pPr>
            <a:r>
              <a:rPr lang="en-US" sz="2400" dirty="0" smtClean="0">
                <a:ea typeface="ヒラギノ角ゴ Pro W3" pitchFamily="-65" charset="-128"/>
              </a:rPr>
              <a:t>…</a:t>
            </a:r>
          </a:p>
        </p:txBody>
      </p:sp>
    </p:spTree>
    <p:extLst>
      <p:ext uri="{BB962C8B-B14F-4D97-AF65-F5344CB8AC3E}">
        <p14:creationId xmlns:p14="http://schemas.microsoft.com/office/powerpoint/2010/main" val="1852689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661993"/>
          </a:xfrm>
        </p:spPr>
        <p:txBody>
          <a:bodyPr wrap="square">
            <a:spAutoFit/>
          </a:bodyPr>
          <a:lstStyle/>
          <a:p>
            <a:r>
              <a:rPr lang="en-IN" sz="3600" dirty="0">
                <a:latin typeface="+mj-lt"/>
              </a:rPr>
              <a:t>A High-Level </a:t>
            </a:r>
            <a:r>
              <a:rPr lang="en-IN" sz="3600" dirty="0" smtClean="0">
                <a:latin typeface="+mj-lt"/>
              </a:rPr>
              <a:t>Conceptual Architecture </a:t>
            </a:r>
            <a:r>
              <a:rPr lang="en-IN" sz="3600" dirty="0">
                <a:latin typeface="+mj-lt"/>
              </a:rPr>
              <a:t>for Big Data Solutions (by </a:t>
            </a:r>
            <a:r>
              <a:rPr lang="en-IN" sz="3600" dirty="0" err="1">
                <a:latin typeface="+mj-lt"/>
              </a:rPr>
              <a:t>AsterData</a:t>
            </a:r>
            <a:r>
              <a:rPr lang="en-IN" sz="3600" dirty="0">
                <a:latin typeface="+mj-lt"/>
              </a:rPr>
              <a:t> / Teradata)</a:t>
            </a:r>
            <a:endParaRPr lang="en-US" sz="3600" dirty="0">
              <a:latin typeface="+mj-lt"/>
            </a:endParaRPr>
          </a:p>
        </p:txBody>
      </p:sp>
      <p:sp>
        <p:nvSpPr>
          <p:cNvPr id="6" name="Content Placeholder 5"/>
          <p:cNvSpPr>
            <a:spLocks noGrp="1"/>
          </p:cNvSpPr>
          <p:nvPr>
            <p:ph idx="13"/>
          </p:nvPr>
        </p:nvSpPr>
        <p:spPr>
          <a:xfrm>
            <a:off x="457200" y="1828800"/>
            <a:ext cx="8153400" cy="246221"/>
          </a:xfrm>
        </p:spPr>
        <p:txBody>
          <a:bodyPr wrap="square">
            <a:spAutoFit/>
          </a:bodyPr>
          <a:lstStyle/>
          <a:p>
            <a:pPr marL="0" indent="0">
              <a:buNone/>
            </a:pPr>
            <a:r>
              <a:rPr lang="en-IN" b="1" dirty="0"/>
              <a:t>Figure 9.3</a:t>
            </a:r>
            <a:r>
              <a:rPr lang="en-IN" dirty="0"/>
              <a:t> A High-Level Conceptual Architecture for Big Data Solutions.</a:t>
            </a:r>
          </a:p>
        </p:txBody>
      </p:sp>
      <p:pic>
        <p:nvPicPr>
          <p:cNvPr id="7" name="Picture 2" descr="• A box at the top contains these words in a row from left to right: Move, Manage, Access. &#10;• A column on the left lists the sources as follows: &#10;• E R P&#10;• S C M&#10;• C R M&#10;• Images&#10;• Audio and Video&#10;• Machine Logs&#10;• Text&#10;• Web and Social&#10;• Arrows to the right lead to the middle section made up of 3 interconnected boxes. &#10;• A blue box titled Data Platform lists the following terms: &#10;• Fast Data Loading &amp; Availability&#10;• Filtering &amp; Processing&#10;• Data Management (data lake)&#10;• Deep History: Online Archival&#10;• A green box titled Integrated Data Warehouse lists the following terms:&#10;• Business Intelligence&#10;• Predictive Analytics&#10;• Operational Intelligence&#10;• A pink box titled Integrated Discovery Platform lists the following terms:&#10;• Data Discovery&#10;• Fast-Fail Hypothesis Testing&#10;• Path, Graph, Time-Series Analysis&#10;• Pattern Detection&#10;• Arrows to the right lead to a column that lists the analytic tools and apps as follows:&#10;• Marketing&#10;• Applications&#10;• Business Intelligence&#10;• Data Mining&#10;• Math and Stats&#10;• Languages&#10;• The column on the extreme right lists the users as follows:&#10;• Marketing Executives&#10;• Operational Systems&#10;• Customers Partners&#10;• Frontline Workers&#10;• Business Analysts&#10;• Data Scientists&#10;• Engineers"/>
          <p:cNvPicPr>
            <a:picLocks noChangeAspect="1" noChangeArrowheads="1"/>
          </p:cNvPicPr>
          <p:nvPr/>
        </p:nvPicPr>
        <p:blipFill rotWithShape="1">
          <a:blip r:embed="rId3">
            <a:extLst>
              <a:ext uri="{28A0092B-C50C-407E-A947-70E740481C1C}">
                <a14:useLocalDpi xmlns:a14="http://schemas.microsoft.com/office/drawing/2010/main" val="0"/>
              </a:ext>
            </a:extLst>
          </a:blip>
          <a:srcRect b="3513"/>
          <a:stretch/>
        </p:blipFill>
        <p:spPr bwMode="auto">
          <a:xfrm>
            <a:off x="1742841" y="2142925"/>
            <a:ext cx="5642731" cy="385476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57200" y="6067425"/>
            <a:ext cx="8153400" cy="246221"/>
          </a:xfrm>
        </p:spPr>
        <p:txBody>
          <a:bodyPr wrap="square">
            <a:spAutoFit/>
          </a:bodyPr>
          <a:lstStyle/>
          <a:p>
            <a:pPr marL="0" indent="0">
              <a:buNone/>
            </a:pPr>
            <a:r>
              <a:rPr lang="en-IN" i="1" dirty="0" smtClean="0"/>
              <a:t>Source</a:t>
            </a:r>
            <a:r>
              <a:rPr lang="en-IN" i="1" dirty="0"/>
              <a:t>: </a:t>
            </a:r>
            <a:r>
              <a:rPr lang="en-IN" dirty="0"/>
              <a:t>Teradata </a:t>
            </a:r>
            <a:r>
              <a:rPr lang="en-IN" dirty="0" smtClean="0"/>
              <a:t>Company</a:t>
            </a:r>
            <a:r>
              <a:rPr lang="en-IN" dirty="0"/>
              <a:t>.</a:t>
            </a:r>
          </a:p>
        </p:txBody>
      </p:sp>
    </p:spTree>
    <p:extLst>
      <p:ext uri="{BB962C8B-B14F-4D97-AF65-F5344CB8AC3E}">
        <p14:creationId xmlns:p14="http://schemas.microsoft.com/office/powerpoint/2010/main" val="11436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9.1</a:t>
            </a: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Alternative Data for Market Analysis </a:t>
            </a:r>
            <a:r>
              <a:rPr lang="en-IN" sz="2800" b="1" dirty="0" smtClean="0">
                <a:solidFill>
                  <a:srgbClr val="007FA3"/>
                </a:solidFill>
              </a:rPr>
              <a:t>or Forecasts</a:t>
            </a:r>
            <a:endParaRPr lang="en-US" sz="2800" b="1" dirty="0"/>
          </a:p>
        </p:txBody>
      </p:sp>
      <p:sp>
        <p:nvSpPr>
          <p:cNvPr id="6" name="Content Placeholder 5"/>
          <p:cNvSpPr>
            <a:spLocks noGrp="1"/>
          </p:cNvSpPr>
          <p:nvPr>
            <p:ph idx="13"/>
          </p:nvPr>
        </p:nvSpPr>
        <p:spPr>
          <a:xfrm>
            <a:off x="447675" y="1662767"/>
            <a:ext cx="8162925" cy="3162404"/>
          </a:xfrm>
        </p:spPr>
        <p:txBody>
          <a:bodyPr wrap="square">
            <a:spAutoFit/>
          </a:bodyPr>
          <a:lstStyle/>
          <a:p>
            <a:pPr marL="0" indent="0">
              <a:buNone/>
            </a:pPr>
            <a:r>
              <a:rPr lang="en-US" sz="2400" b="1" dirty="0"/>
              <a:t>Questions for Discussion:</a:t>
            </a:r>
          </a:p>
          <a:p>
            <a:pPr marL="342900" indent="-342900">
              <a:buFont typeface="+mj-lt"/>
              <a:buAutoNum type="arabicPeriod"/>
            </a:pPr>
            <a:r>
              <a:rPr lang="en-US" sz="2400" dirty="0"/>
              <a:t>What is a common thread in the examples discussed in this application case?</a:t>
            </a:r>
          </a:p>
          <a:p>
            <a:pPr marL="342900" indent="-342900">
              <a:buFont typeface="+mj-lt"/>
              <a:buAutoNum type="arabicPeriod"/>
            </a:pPr>
            <a:r>
              <a:rPr lang="en-US" sz="2400" dirty="0"/>
              <a:t>Can you think of other data streams that might help give an early indication of sales at a retailer?</a:t>
            </a:r>
          </a:p>
          <a:p>
            <a:pPr marL="342900" indent="-342900">
              <a:buFont typeface="+mj-lt"/>
              <a:buAutoNum type="arabicPeriod"/>
            </a:pPr>
            <a:r>
              <a:rPr lang="en-US" sz="2400" dirty="0"/>
              <a:t>Can you think of other applications along the lines presented in this application case?</a:t>
            </a:r>
          </a:p>
        </p:txBody>
      </p:sp>
    </p:spTree>
    <p:extLst>
      <p:ext uri="{BB962C8B-B14F-4D97-AF65-F5344CB8AC3E}">
        <p14:creationId xmlns:p14="http://schemas.microsoft.com/office/powerpoint/2010/main" val="93299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Fundamentals of Big Data Analytics</a:t>
            </a:r>
            <a:endParaRPr lang="en-US" sz="3600" dirty="0">
              <a:latin typeface="+mj-lt"/>
            </a:endParaRPr>
          </a:p>
        </p:txBody>
      </p:sp>
      <p:sp>
        <p:nvSpPr>
          <p:cNvPr id="6" name="Content Placeholder 5"/>
          <p:cNvSpPr>
            <a:spLocks noGrp="1"/>
          </p:cNvSpPr>
          <p:nvPr>
            <p:ph idx="13"/>
          </p:nvPr>
        </p:nvSpPr>
        <p:spPr>
          <a:xfrm>
            <a:off x="447675" y="985629"/>
            <a:ext cx="8162925" cy="3862596"/>
          </a:xfrm>
        </p:spPr>
        <p:txBody>
          <a:bodyPr wrap="square">
            <a:spAutoFit/>
          </a:bodyPr>
          <a:lstStyle/>
          <a:p>
            <a:pPr>
              <a:buSzPct val="100000"/>
            </a:pPr>
            <a:r>
              <a:rPr lang="en-US" sz="2400" dirty="0"/>
              <a:t>Big Data by itself, regardless of the size, type, or speed, is worthless</a:t>
            </a:r>
          </a:p>
          <a:p>
            <a:pPr>
              <a:buSzPct val="100000"/>
            </a:pPr>
            <a:r>
              <a:rPr lang="en-US" sz="2400" dirty="0"/>
              <a:t>Big Data + “big” analytics = value</a:t>
            </a:r>
          </a:p>
          <a:p>
            <a:pPr>
              <a:buSzPct val="100000"/>
            </a:pPr>
            <a:r>
              <a:rPr lang="en-US" sz="2400" dirty="0"/>
              <a:t>With the value proposition, Big Data also brought about big challenges</a:t>
            </a:r>
          </a:p>
          <a:p>
            <a:pPr lvl="1">
              <a:defRPr/>
            </a:pPr>
            <a:r>
              <a:rPr lang="en-US" sz="2400" dirty="0">
                <a:ea typeface="ヒラギノ角ゴ Pro W3" pitchFamily="-65" charset="-128"/>
              </a:rPr>
              <a:t>Effectively and efficiently capturing, storing, and analyzing Big Data</a:t>
            </a:r>
          </a:p>
          <a:p>
            <a:pPr lvl="1">
              <a:defRPr/>
            </a:pPr>
            <a:r>
              <a:rPr lang="en-US" sz="2400" dirty="0">
                <a:ea typeface="ヒラギノ角ゴ Pro W3" pitchFamily="-65" charset="-128"/>
              </a:rPr>
              <a:t>New breed of technologies needed (developed or purchased </a:t>
            </a:r>
            <a:r>
              <a:rPr lang="en-US" sz="2400" dirty="0"/>
              <a:t>or hired or outsourced …)</a:t>
            </a:r>
          </a:p>
        </p:txBody>
      </p:sp>
    </p:spTree>
    <p:extLst>
      <p:ext uri="{BB962C8B-B14F-4D97-AF65-F5344CB8AC3E}">
        <p14:creationId xmlns:p14="http://schemas.microsoft.com/office/powerpoint/2010/main" val="2046865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Big Data Considerations</a:t>
            </a:r>
            <a:endParaRPr lang="en-US" sz="3600" dirty="0">
              <a:latin typeface="+mj-lt"/>
            </a:endParaRPr>
          </a:p>
        </p:txBody>
      </p:sp>
      <p:sp>
        <p:nvSpPr>
          <p:cNvPr id="6" name="Content Placeholder 5"/>
          <p:cNvSpPr>
            <a:spLocks noGrp="1"/>
          </p:cNvSpPr>
          <p:nvPr>
            <p:ph idx="13"/>
          </p:nvPr>
        </p:nvSpPr>
        <p:spPr>
          <a:xfrm>
            <a:off x="447675" y="993281"/>
            <a:ext cx="8162925" cy="5024452"/>
          </a:xfrm>
        </p:spPr>
        <p:txBody>
          <a:bodyPr wrap="square">
            <a:spAutoFit/>
          </a:bodyPr>
          <a:lstStyle/>
          <a:p>
            <a:pPr>
              <a:buSzPct val="100000"/>
            </a:pPr>
            <a:r>
              <a:rPr lang="en-US" sz="2200" dirty="0"/>
              <a:t>You can’t process the amount of data that you want to because of the limitations of your current platform.</a:t>
            </a:r>
          </a:p>
          <a:p>
            <a:pPr>
              <a:buSzPct val="100000"/>
            </a:pPr>
            <a:r>
              <a:rPr lang="en-US" sz="2200" dirty="0"/>
              <a:t>You can’t include new/contemporary data sources (e.g., social media, </a:t>
            </a:r>
            <a:r>
              <a:rPr lang="en-US" sz="2200" spc="-300" dirty="0"/>
              <a:t>R F I </a:t>
            </a:r>
            <a:r>
              <a:rPr lang="en-US" sz="2200" dirty="0"/>
              <a:t>D, Sensory, Web, </a:t>
            </a:r>
            <a:r>
              <a:rPr lang="en-US" sz="2200" spc="-300" dirty="0"/>
              <a:t>G P </a:t>
            </a:r>
            <a:r>
              <a:rPr lang="en-US" sz="2200" dirty="0"/>
              <a:t>S, textual data) because it does not comply with the data storage schema</a:t>
            </a:r>
          </a:p>
          <a:p>
            <a:pPr>
              <a:buSzPct val="100000"/>
            </a:pPr>
            <a:r>
              <a:rPr lang="en-US" sz="2200" dirty="0"/>
              <a:t>You need to (or want to) integrate data as quickly as possible to be current on your analysis.</a:t>
            </a:r>
          </a:p>
          <a:p>
            <a:pPr>
              <a:buSzPct val="100000"/>
            </a:pPr>
            <a:r>
              <a:rPr lang="en-US" sz="2200" dirty="0"/>
              <a:t>You want to work with a schema-on-demand data storage paradigm because the variety of data types involved.</a:t>
            </a:r>
          </a:p>
          <a:p>
            <a:pPr>
              <a:buSzPct val="100000"/>
            </a:pPr>
            <a:r>
              <a:rPr lang="en-US" sz="2200" dirty="0"/>
              <a:t>The data is arriving so fast at your organization’s doorstep that your traditional analytics platform cannot handle it.</a:t>
            </a:r>
          </a:p>
          <a:p>
            <a:pPr>
              <a:buSzPct val="100000"/>
            </a:pPr>
            <a:r>
              <a:rPr lang="en-US" sz="2200" dirty="0"/>
              <a:t>…</a:t>
            </a:r>
          </a:p>
        </p:txBody>
      </p:sp>
    </p:spTree>
    <p:extLst>
      <p:ext uri="{BB962C8B-B14F-4D97-AF65-F5344CB8AC3E}">
        <p14:creationId xmlns:p14="http://schemas.microsoft.com/office/powerpoint/2010/main" val="3702325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Critical Success Factors </a:t>
            </a:r>
            <a:r>
              <a:rPr lang="en-IN" sz="3600" dirty="0" smtClean="0">
                <a:latin typeface="+mj-lt"/>
              </a:rPr>
              <a:t>for Big Data Analytics </a:t>
            </a:r>
            <a:r>
              <a:rPr lang="en-IN" sz="2800" dirty="0" smtClean="0">
                <a:latin typeface="+mj-lt"/>
              </a:rPr>
              <a:t>(1 of 2)</a:t>
            </a:r>
            <a:endParaRPr lang="en-US" sz="3600" dirty="0">
              <a:latin typeface="+mj-lt"/>
            </a:endParaRPr>
          </a:p>
        </p:txBody>
      </p:sp>
      <p:sp>
        <p:nvSpPr>
          <p:cNvPr id="6" name="Content Placeholder 5"/>
          <p:cNvSpPr>
            <a:spLocks noGrp="1"/>
          </p:cNvSpPr>
          <p:nvPr>
            <p:ph idx="13"/>
          </p:nvPr>
        </p:nvSpPr>
        <p:spPr>
          <a:xfrm>
            <a:off x="447675" y="1366629"/>
            <a:ext cx="8162925" cy="4108817"/>
          </a:xfrm>
        </p:spPr>
        <p:txBody>
          <a:bodyPr wrap="square">
            <a:spAutoFit/>
          </a:bodyPr>
          <a:lstStyle/>
          <a:p>
            <a:pPr>
              <a:buSzPct val="100000"/>
            </a:pPr>
            <a:r>
              <a:rPr lang="en-US" sz="2400" dirty="0"/>
              <a:t>A clear business need (alignment with the vision and the strategy)</a:t>
            </a:r>
          </a:p>
          <a:p>
            <a:pPr>
              <a:buSzPct val="100000"/>
            </a:pPr>
            <a:r>
              <a:rPr lang="en-US" sz="2400" dirty="0"/>
              <a:t>Strong, committed sponsorship (executive champion)</a:t>
            </a:r>
          </a:p>
          <a:p>
            <a:pPr>
              <a:buSzPct val="100000"/>
            </a:pPr>
            <a:r>
              <a:rPr lang="en-US" sz="2400" dirty="0"/>
              <a:t>Alignment between the business and </a:t>
            </a:r>
            <a:r>
              <a:rPr lang="en-US" sz="2400" spc="-300" dirty="0"/>
              <a:t>I </a:t>
            </a:r>
            <a:r>
              <a:rPr lang="en-US" sz="2400" dirty="0" smtClean="0"/>
              <a:t>T </a:t>
            </a:r>
            <a:r>
              <a:rPr lang="en-US" sz="2400" dirty="0"/>
              <a:t>strategy</a:t>
            </a:r>
          </a:p>
          <a:p>
            <a:pPr>
              <a:buSzPct val="100000"/>
            </a:pPr>
            <a:r>
              <a:rPr lang="en-US" sz="2400" dirty="0"/>
              <a:t>A fact-based decision-making culture</a:t>
            </a:r>
          </a:p>
          <a:p>
            <a:pPr>
              <a:buSzPct val="100000"/>
            </a:pPr>
            <a:r>
              <a:rPr lang="en-US" sz="2400" dirty="0"/>
              <a:t>A strong data infrastructure</a:t>
            </a:r>
          </a:p>
          <a:p>
            <a:pPr>
              <a:buSzPct val="100000"/>
            </a:pPr>
            <a:r>
              <a:rPr lang="en-US" sz="2400" dirty="0"/>
              <a:t>The right analytics tools</a:t>
            </a:r>
          </a:p>
          <a:p>
            <a:pPr>
              <a:buSzPct val="100000"/>
            </a:pPr>
            <a:r>
              <a:rPr lang="en-US" sz="2400" dirty="0"/>
              <a:t>Right people with right skills</a:t>
            </a:r>
          </a:p>
        </p:txBody>
      </p:sp>
    </p:spTree>
    <p:extLst>
      <p:ext uri="{BB962C8B-B14F-4D97-AF65-F5344CB8AC3E}">
        <p14:creationId xmlns:p14="http://schemas.microsoft.com/office/powerpoint/2010/main" val="869936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Critical Success Factors </a:t>
            </a:r>
            <a:r>
              <a:rPr lang="en-IN" sz="3600" dirty="0" smtClean="0">
                <a:latin typeface="+mj-lt"/>
              </a:rPr>
              <a:t>for Big Data Analytics </a:t>
            </a:r>
            <a:r>
              <a:rPr lang="en-IN" sz="2800" dirty="0">
                <a:latin typeface="+mj-lt"/>
              </a:rPr>
              <a:t>(2 of 2)</a:t>
            </a:r>
            <a:endParaRPr lang="en-US" sz="3600" dirty="0">
              <a:latin typeface="+mj-lt"/>
            </a:endParaRPr>
          </a:p>
        </p:txBody>
      </p:sp>
      <p:sp>
        <p:nvSpPr>
          <p:cNvPr id="6" name="Content Placeholder 5"/>
          <p:cNvSpPr>
            <a:spLocks noGrp="1"/>
          </p:cNvSpPr>
          <p:nvPr>
            <p:ph idx="13"/>
          </p:nvPr>
        </p:nvSpPr>
        <p:spPr>
          <a:xfrm>
            <a:off x="457200" y="1304925"/>
            <a:ext cx="8153400" cy="276999"/>
          </a:xfrm>
        </p:spPr>
        <p:txBody>
          <a:bodyPr wrap="square">
            <a:spAutoFit/>
          </a:bodyPr>
          <a:lstStyle/>
          <a:p>
            <a:pPr marL="0" indent="0">
              <a:buNone/>
            </a:pPr>
            <a:r>
              <a:rPr lang="en-IN" sz="1800" b="1" dirty="0"/>
              <a:t>Figure 9.4</a:t>
            </a:r>
            <a:r>
              <a:rPr lang="en-IN" sz="1800" dirty="0"/>
              <a:t> Critical Success Factors for Big Data Analytics.</a:t>
            </a:r>
          </a:p>
        </p:txBody>
      </p:sp>
      <p:pic>
        <p:nvPicPr>
          <p:cNvPr id="8" name="Picture 2" descr="• The central circle contains the text: Keys to Success with Big Data Analytics. &#10;• Arrows from the seven surrounding circles point to the central circle. &#10;• The surrounding circles list the following factors:&#10;• Personnel with advanced analytical skills&#10;• A clear business need&#10;• Strong committed sponsorship&#10;• Alignment between the business and IT strategy&#10;• A fact-based decision-making culture&#10;• A strong data infrastructure&#10;• The right analytics tools"/>
          <p:cNvPicPr>
            <a:picLocks noChangeAspect="1" noChangeArrowheads="1"/>
          </p:cNvPicPr>
          <p:nvPr/>
        </p:nvPicPr>
        <p:blipFill rotWithShape="1">
          <a:blip r:embed="rId3">
            <a:extLst>
              <a:ext uri="{28A0092B-C50C-407E-A947-70E740481C1C}">
                <a14:useLocalDpi xmlns:a14="http://schemas.microsoft.com/office/drawing/2010/main" val="0"/>
              </a:ext>
            </a:extLst>
          </a:blip>
          <a:srcRect b="5932"/>
          <a:stretch/>
        </p:blipFill>
        <p:spPr bwMode="auto">
          <a:xfrm>
            <a:off x="2477868" y="1688467"/>
            <a:ext cx="4131115" cy="40440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57200" y="5870257"/>
            <a:ext cx="8153400" cy="430887"/>
          </a:xfrm>
        </p:spPr>
        <p:txBody>
          <a:bodyPr wrap="square">
            <a:spAutoFit/>
          </a:bodyPr>
          <a:lstStyle/>
          <a:p>
            <a:pPr marL="0" indent="0">
              <a:buNone/>
            </a:pPr>
            <a:r>
              <a:rPr lang="en-IN" sz="1400" i="1" dirty="0" smtClean="0"/>
              <a:t>Source</a:t>
            </a:r>
            <a:r>
              <a:rPr lang="en-IN" sz="1400" i="1" dirty="0"/>
              <a:t>: </a:t>
            </a:r>
            <a:r>
              <a:rPr lang="en-IN" sz="1400" dirty="0"/>
              <a:t>Watson, H. (2012). The requirements for being an analytics-based organization. Business Intelligence Journal, 17(2), </a:t>
            </a:r>
            <a:r>
              <a:rPr lang="en-IN" sz="1400" dirty="0" smtClean="0"/>
              <a:t>42–44.</a:t>
            </a:r>
          </a:p>
        </p:txBody>
      </p:sp>
    </p:spTree>
    <p:extLst>
      <p:ext uri="{BB962C8B-B14F-4D97-AF65-F5344CB8AC3E}">
        <p14:creationId xmlns:p14="http://schemas.microsoft.com/office/powerpoint/2010/main" val="674738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Enablers of Big Data Analytics</a:t>
            </a:r>
          </a:p>
        </p:txBody>
      </p:sp>
      <p:sp>
        <p:nvSpPr>
          <p:cNvPr id="6" name="Content Placeholder 5"/>
          <p:cNvSpPr>
            <a:spLocks noGrp="1"/>
          </p:cNvSpPr>
          <p:nvPr>
            <p:ph idx="13"/>
          </p:nvPr>
        </p:nvSpPr>
        <p:spPr>
          <a:xfrm>
            <a:off x="460375" y="757029"/>
            <a:ext cx="8150225" cy="4947508"/>
          </a:xfrm>
        </p:spPr>
        <p:txBody>
          <a:bodyPr wrap="square">
            <a:spAutoFit/>
          </a:bodyPr>
          <a:lstStyle/>
          <a:p>
            <a:pPr>
              <a:buSzPct val="100000"/>
            </a:pPr>
            <a:r>
              <a:rPr lang="en-US" sz="2400" dirty="0"/>
              <a:t>In-memory analytics</a:t>
            </a:r>
          </a:p>
          <a:p>
            <a:pPr lvl="1"/>
            <a:r>
              <a:rPr lang="en-US" sz="2400" dirty="0"/>
              <a:t>Storing and processing the complete data set in </a:t>
            </a:r>
            <a:r>
              <a:rPr lang="en-US" sz="2400" spc="-300" dirty="0"/>
              <a:t>R A </a:t>
            </a:r>
            <a:r>
              <a:rPr lang="en-US" sz="2400" dirty="0" smtClean="0"/>
              <a:t>M</a:t>
            </a:r>
            <a:endParaRPr lang="en-US" sz="2400" dirty="0"/>
          </a:p>
          <a:p>
            <a:pPr>
              <a:buSzPct val="100000"/>
            </a:pPr>
            <a:r>
              <a:rPr lang="en-US" sz="2400" dirty="0"/>
              <a:t>In-database analytics</a:t>
            </a:r>
          </a:p>
          <a:p>
            <a:pPr lvl="1"/>
            <a:r>
              <a:rPr lang="en-US" sz="2400" dirty="0"/>
              <a:t>Placing analytic procedures close to where data is stored</a:t>
            </a:r>
          </a:p>
          <a:p>
            <a:pPr>
              <a:buSzPct val="100000"/>
            </a:pPr>
            <a:r>
              <a:rPr lang="en-US" sz="2400" dirty="0"/>
              <a:t>Grid computing &amp; </a:t>
            </a:r>
            <a:r>
              <a:rPr lang="en-US" sz="2400" spc="-300" dirty="0"/>
              <a:t>M P </a:t>
            </a:r>
            <a:r>
              <a:rPr lang="en-US" sz="2400" dirty="0" err="1"/>
              <a:t>P</a:t>
            </a:r>
            <a:endParaRPr lang="en-US" sz="2400" dirty="0"/>
          </a:p>
          <a:p>
            <a:pPr lvl="1"/>
            <a:r>
              <a:rPr lang="en-US" sz="2400" dirty="0"/>
              <a:t>Use of many machines and processors in parallel </a:t>
            </a:r>
            <a:r>
              <a:rPr lang="en-US" sz="2400" dirty="0" smtClean="0"/>
              <a:t>     (</a:t>
            </a:r>
            <a:r>
              <a:rPr lang="en-US" sz="2400" spc="-300" dirty="0" smtClean="0"/>
              <a:t>M P </a:t>
            </a:r>
            <a:r>
              <a:rPr lang="en-US" sz="2400" dirty="0" err="1" smtClean="0"/>
              <a:t>P</a:t>
            </a:r>
            <a:r>
              <a:rPr lang="en-US" sz="2400" dirty="0" smtClean="0"/>
              <a:t> </a:t>
            </a:r>
            <a:r>
              <a:rPr lang="en-US" sz="2400" dirty="0"/>
              <a:t>- massively parallel processing)</a:t>
            </a:r>
          </a:p>
          <a:p>
            <a:pPr>
              <a:buSzPct val="100000"/>
            </a:pPr>
            <a:r>
              <a:rPr lang="en-US" sz="2400" dirty="0"/>
              <a:t>Appliances</a:t>
            </a:r>
          </a:p>
          <a:p>
            <a:pPr lvl="1"/>
            <a:r>
              <a:rPr lang="en-US" sz="2400" dirty="0"/>
              <a:t>Combining hardware, software, and storage in a single unit for performance and scalability </a:t>
            </a:r>
          </a:p>
        </p:txBody>
      </p:sp>
    </p:spTree>
    <p:extLst>
      <p:ext uri="{BB962C8B-B14F-4D97-AF65-F5344CB8AC3E}">
        <p14:creationId xmlns:p14="http://schemas.microsoft.com/office/powerpoint/2010/main" val="2737040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Challenges of Big Data Analytics</a:t>
            </a:r>
          </a:p>
        </p:txBody>
      </p:sp>
      <p:sp>
        <p:nvSpPr>
          <p:cNvPr id="6" name="Content Placeholder 5"/>
          <p:cNvSpPr>
            <a:spLocks noGrp="1"/>
          </p:cNvSpPr>
          <p:nvPr>
            <p:ph idx="13"/>
          </p:nvPr>
        </p:nvSpPr>
        <p:spPr>
          <a:xfrm>
            <a:off x="460375" y="776079"/>
            <a:ext cx="8150225" cy="4916731"/>
          </a:xfrm>
        </p:spPr>
        <p:txBody>
          <a:bodyPr wrap="square">
            <a:spAutoFit/>
          </a:bodyPr>
          <a:lstStyle/>
          <a:p>
            <a:pPr>
              <a:buSzPct val="100000"/>
            </a:pPr>
            <a:r>
              <a:rPr lang="en-US" sz="2200" dirty="0"/>
              <a:t>Data volume</a:t>
            </a:r>
          </a:p>
          <a:p>
            <a:pPr lvl="1"/>
            <a:r>
              <a:rPr lang="en-US" sz="2200" dirty="0"/>
              <a:t>The ability to capture, store, and process the huge volume of data</a:t>
            </a:r>
          </a:p>
          <a:p>
            <a:pPr marL="444500" indent="-342900"/>
            <a:r>
              <a:rPr lang="en-US" sz="2200" dirty="0"/>
              <a:t>Data integration</a:t>
            </a:r>
          </a:p>
          <a:p>
            <a:pPr lvl="1"/>
            <a:r>
              <a:rPr lang="en-US" sz="2200" dirty="0"/>
              <a:t>The ability to combine data quickly and at reasonable cost </a:t>
            </a:r>
          </a:p>
          <a:p>
            <a:pPr marL="444500" indent="-342900"/>
            <a:r>
              <a:rPr lang="en-US" sz="2200" dirty="0"/>
              <a:t>Processing capabilities</a:t>
            </a:r>
          </a:p>
          <a:p>
            <a:pPr lvl="1"/>
            <a:r>
              <a:rPr lang="en-US" sz="2200" dirty="0"/>
              <a:t>The ability to process the data quickly, as it is captured (i.e., stream analytics)</a:t>
            </a:r>
          </a:p>
          <a:p>
            <a:pPr>
              <a:buSzPct val="100000"/>
            </a:pPr>
            <a:r>
              <a:rPr lang="en-US" sz="2200" dirty="0"/>
              <a:t>Data governance (… security, privacy, access)</a:t>
            </a:r>
          </a:p>
          <a:p>
            <a:pPr>
              <a:buSzPct val="100000"/>
            </a:pPr>
            <a:r>
              <a:rPr lang="en-US" sz="2200" dirty="0"/>
              <a:t>Skill availability (… data scientist)</a:t>
            </a:r>
          </a:p>
          <a:p>
            <a:pPr>
              <a:buSzPct val="100000"/>
            </a:pPr>
            <a:r>
              <a:rPr lang="en-US" sz="2200" dirty="0"/>
              <a:t>Solution cost (</a:t>
            </a:r>
            <a:r>
              <a:rPr lang="en-US" sz="2200" spc="-300" dirty="0"/>
              <a:t>R O </a:t>
            </a:r>
            <a:r>
              <a:rPr lang="en-US" sz="2200" dirty="0"/>
              <a:t>I</a:t>
            </a:r>
            <a:r>
              <a:rPr lang="en-US" sz="2200" dirty="0" smtClean="0"/>
              <a:t>)</a:t>
            </a:r>
          </a:p>
        </p:txBody>
      </p:sp>
    </p:spTree>
    <p:extLst>
      <p:ext uri="{BB962C8B-B14F-4D97-AF65-F5344CB8AC3E}">
        <p14:creationId xmlns:p14="http://schemas.microsoft.com/office/powerpoint/2010/main" val="838635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8153400" cy="1107996"/>
          </a:xfrm>
        </p:spPr>
        <p:txBody>
          <a:bodyPr wrap="square">
            <a:spAutoFit/>
          </a:bodyPr>
          <a:lstStyle/>
          <a:p>
            <a:r>
              <a:rPr lang="en-US" sz="3600" dirty="0">
                <a:latin typeface="+mj-lt"/>
              </a:rPr>
              <a:t>Business Problems Addressed </a:t>
            </a:r>
            <a:r>
              <a:rPr lang="en-US" sz="3600" dirty="0" smtClean="0">
                <a:latin typeface="+mj-lt"/>
              </a:rPr>
              <a:t>by Big </a:t>
            </a:r>
            <a:r>
              <a:rPr lang="en-US" sz="3600" dirty="0">
                <a:latin typeface="+mj-lt"/>
              </a:rPr>
              <a:t>Data Analytics</a:t>
            </a:r>
          </a:p>
        </p:txBody>
      </p:sp>
      <p:sp>
        <p:nvSpPr>
          <p:cNvPr id="6" name="Content Placeholder 5"/>
          <p:cNvSpPr>
            <a:spLocks noGrp="1"/>
          </p:cNvSpPr>
          <p:nvPr>
            <p:ph idx="13"/>
          </p:nvPr>
        </p:nvSpPr>
        <p:spPr>
          <a:xfrm>
            <a:off x="460375" y="1366629"/>
            <a:ext cx="8150225" cy="4862870"/>
          </a:xfrm>
        </p:spPr>
        <p:txBody>
          <a:bodyPr wrap="square">
            <a:spAutoFit/>
          </a:bodyPr>
          <a:lstStyle/>
          <a:p>
            <a:pPr>
              <a:buSzPct val="100000"/>
            </a:pPr>
            <a:r>
              <a:rPr lang="en-US" sz="2400" dirty="0"/>
              <a:t>Process efficiency and cost reduction</a:t>
            </a:r>
          </a:p>
          <a:p>
            <a:pPr>
              <a:buSzPct val="100000"/>
            </a:pPr>
            <a:r>
              <a:rPr lang="en-US" sz="2400" dirty="0"/>
              <a:t>Brand management</a:t>
            </a:r>
          </a:p>
          <a:p>
            <a:pPr>
              <a:buSzPct val="100000"/>
            </a:pPr>
            <a:r>
              <a:rPr lang="en-US" sz="2400" dirty="0"/>
              <a:t>Revenue maximization, cross-selling/up-selling</a:t>
            </a:r>
          </a:p>
          <a:p>
            <a:pPr>
              <a:buSzPct val="100000"/>
            </a:pPr>
            <a:r>
              <a:rPr lang="en-US" sz="2400" dirty="0"/>
              <a:t>Enhanced customer experience</a:t>
            </a:r>
          </a:p>
          <a:p>
            <a:pPr>
              <a:buSzPct val="100000"/>
            </a:pPr>
            <a:r>
              <a:rPr lang="en-US" sz="2400" dirty="0"/>
              <a:t>Churn identification, customer recruiting</a:t>
            </a:r>
          </a:p>
          <a:p>
            <a:pPr>
              <a:buSzPct val="100000"/>
            </a:pPr>
            <a:r>
              <a:rPr lang="en-US" sz="2400" dirty="0"/>
              <a:t>Improved customer service</a:t>
            </a:r>
          </a:p>
          <a:p>
            <a:pPr>
              <a:buSzPct val="100000"/>
            </a:pPr>
            <a:r>
              <a:rPr lang="en-US" sz="2400" dirty="0"/>
              <a:t>Identifying new products and market opportunities</a:t>
            </a:r>
          </a:p>
          <a:p>
            <a:pPr>
              <a:buSzPct val="100000"/>
            </a:pPr>
            <a:r>
              <a:rPr lang="en-US" sz="2400" dirty="0"/>
              <a:t>Risk management</a:t>
            </a:r>
          </a:p>
          <a:p>
            <a:pPr>
              <a:buSzPct val="100000"/>
            </a:pPr>
            <a:r>
              <a:rPr lang="en-US" sz="2400" dirty="0"/>
              <a:t>Regulatory compliance …</a:t>
            </a:r>
          </a:p>
        </p:txBody>
      </p:sp>
    </p:spTree>
    <p:extLst>
      <p:ext uri="{BB962C8B-B14F-4D97-AF65-F5344CB8AC3E}">
        <p14:creationId xmlns:p14="http://schemas.microsoft.com/office/powerpoint/2010/main" val="3262027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762000"/>
            <a:ext cx="8153400" cy="4462760"/>
          </a:xfrm>
        </p:spPr>
        <p:txBody>
          <a:bodyPr wrap="square">
            <a:spAutoFit/>
          </a:bodyPr>
          <a:lstStyle/>
          <a:p>
            <a:pPr marL="714375" lvl="0" indent="-714375">
              <a:buClr>
                <a:schemeClr val="lt1"/>
              </a:buClr>
              <a:buSzPct val="25000"/>
              <a:buNone/>
              <a:tabLst>
                <a:tab pos="714375" algn="l"/>
              </a:tabLst>
            </a:pPr>
            <a:r>
              <a:rPr lang="en-US" sz="2400" b="1" dirty="0">
                <a:solidFill>
                  <a:srgbClr val="007FA3"/>
                </a:solidFill>
              </a:rPr>
              <a:t>9</a:t>
            </a:r>
            <a:r>
              <a:rPr lang="en-US" sz="2400" b="1" dirty="0" smtClean="0">
                <a:solidFill>
                  <a:srgbClr val="007FA3"/>
                </a:solidFill>
              </a:rPr>
              <a:t>.1</a:t>
            </a:r>
            <a:r>
              <a:rPr lang="en-US" sz="2400" dirty="0" smtClean="0"/>
              <a:t> 	Learn </a:t>
            </a:r>
            <a:r>
              <a:rPr lang="en-US" sz="2400" dirty="0"/>
              <a:t>what Big Data is and how it is changing </a:t>
            </a:r>
            <a:r>
              <a:rPr lang="en-US" sz="2400" dirty="0" smtClean="0"/>
              <a:t>the world of </a:t>
            </a:r>
            <a:r>
              <a:rPr lang="en-US" sz="2400" dirty="0"/>
              <a:t>analytics</a:t>
            </a:r>
          </a:p>
          <a:p>
            <a:pPr marL="714375" indent="-714375">
              <a:buClr>
                <a:schemeClr val="lt1"/>
              </a:buClr>
              <a:buSzPct val="25000"/>
              <a:buNone/>
              <a:tabLst>
                <a:tab pos="714375" algn="l"/>
              </a:tabLst>
            </a:pPr>
            <a:r>
              <a:rPr lang="en-US" sz="2400" b="1" dirty="0">
                <a:solidFill>
                  <a:srgbClr val="007FA3"/>
                </a:solidFill>
              </a:rPr>
              <a:t>9</a:t>
            </a:r>
            <a:r>
              <a:rPr lang="en-US" sz="2400" b="1" dirty="0" smtClean="0">
                <a:solidFill>
                  <a:srgbClr val="007FA3"/>
                </a:solidFill>
              </a:rPr>
              <a:t>.2</a:t>
            </a:r>
            <a:r>
              <a:rPr lang="en-US" sz="2400" b="1" dirty="0" smtClean="0">
                <a:solidFill>
                  <a:schemeClr val="accent1"/>
                </a:solidFill>
              </a:rPr>
              <a:t> 	</a:t>
            </a:r>
            <a:r>
              <a:rPr lang="en-US" sz="2400" dirty="0" smtClean="0"/>
              <a:t>Understand </a:t>
            </a:r>
            <a:r>
              <a:rPr lang="en-US" sz="2400" dirty="0"/>
              <a:t>the motivation for and business drivers </a:t>
            </a:r>
            <a:r>
              <a:rPr lang="en-US" sz="2400" dirty="0" smtClean="0"/>
              <a:t>of </a:t>
            </a:r>
            <a:r>
              <a:rPr lang="en-US" sz="2400" dirty="0"/>
              <a:t>Big Data analytics</a:t>
            </a:r>
          </a:p>
          <a:p>
            <a:pPr marL="714375" indent="-714375">
              <a:buClr>
                <a:schemeClr val="lt1"/>
              </a:buClr>
              <a:buSzPct val="25000"/>
              <a:buNone/>
              <a:tabLst>
                <a:tab pos="714375" algn="l"/>
              </a:tabLst>
            </a:pPr>
            <a:r>
              <a:rPr lang="en-US" sz="2400" b="1" dirty="0" smtClean="0">
                <a:solidFill>
                  <a:srgbClr val="007FA3"/>
                </a:solidFill>
              </a:rPr>
              <a:t>9.3</a:t>
            </a:r>
            <a:r>
              <a:rPr lang="en-US" sz="2400" dirty="0" smtClean="0"/>
              <a:t> 	Become familiar with the wide range of enabling </a:t>
            </a:r>
            <a:r>
              <a:rPr lang="en-US" sz="2400" dirty="0"/>
              <a:t>technologies for Big Data analytics</a:t>
            </a:r>
          </a:p>
          <a:p>
            <a:pPr marL="714375" indent="-714375">
              <a:buClr>
                <a:schemeClr val="lt1"/>
              </a:buClr>
              <a:buSzPct val="25000"/>
              <a:buNone/>
              <a:tabLst>
                <a:tab pos="714375" algn="l"/>
              </a:tabLst>
            </a:pPr>
            <a:r>
              <a:rPr lang="en-US" sz="2400" b="1" dirty="0" smtClean="0">
                <a:solidFill>
                  <a:srgbClr val="007FA3"/>
                </a:solidFill>
              </a:rPr>
              <a:t>9.4</a:t>
            </a:r>
            <a:r>
              <a:rPr lang="en-US" sz="2400" b="1" dirty="0" smtClean="0">
                <a:solidFill>
                  <a:schemeClr val="accent1"/>
                </a:solidFill>
              </a:rPr>
              <a:t> 	</a:t>
            </a:r>
            <a:r>
              <a:rPr lang="en-US" sz="2400" dirty="0" smtClean="0"/>
              <a:t>Learn </a:t>
            </a:r>
            <a:r>
              <a:rPr lang="en-US" sz="2400" dirty="0"/>
              <a:t>about </a:t>
            </a:r>
            <a:r>
              <a:rPr lang="en-US" sz="2400" dirty="0" err="1"/>
              <a:t>Hadoop</a:t>
            </a:r>
            <a:r>
              <a:rPr lang="en-US" sz="2400" dirty="0"/>
              <a:t>, </a:t>
            </a:r>
            <a:r>
              <a:rPr lang="en-US" sz="2400" dirty="0" err="1"/>
              <a:t>MapReduce</a:t>
            </a:r>
            <a:r>
              <a:rPr lang="en-US" sz="2400" dirty="0"/>
              <a:t>, and </a:t>
            </a:r>
            <a:r>
              <a:rPr lang="en-US" sz="2400" dirty="0" err="1" smtClean="0"/>
              <a:t>No</a:t>
            </a:r>
            <a:r>
              <a:rPr lang="en-US" sz="2400" spc="-300" dirty="0" err="1" smtClean="0"/>
              <a:t>S</a:t>
            </a:r>
            <a:r>
              <a:rPr lang="en-US" sz="2400" spc="-300" dirty="0" smtClean="0"/>
              <a:t> Q </a:t>
            </a:r>
            <a:r>
              <a:rPr lang="en-US" sz="2400" dirty="0" smtClean="0"/>
              <a:t>L </a:t>
            </a:r>
            <a:r>
              <a:rPr lang="en-US" sz="2400" dirty="0"/>
              <a:t>as </a:t>
            </a:r>
            <a:r>
              <a:rPr lang="en-US" sz="2400" dirty="0" smtClean="0"/>
              <a:t>they </a:t>
            </a:r>
            <a:r>
              <a:rPr lang="en-US" sz="2400" dirty="0"/>
              <a:t>relate to Big Data analytics</a:t>
            </a:r>
          </a:p>
          <a:p>
            <a:pPr marL="714375" indent="-714375">
              <a:buClr>
                <a:schemeClr val="lt1"/>
              </a:buClr>
              <a:buSzPct val="25000"/>
              <a:buNone/>
              <a:tabLst>
                <a:tab pos="714375" algn="l"/>
              </a:tabLst>
            </a:pPr>
            <a:r>
              <a:rPr lang="en-US" sz="2400" b="1" dirty="0">
                <a:solidFill>
                  <a:srgbClr val="007FA3"/>
                </a:solidFill>
              </a:rPr>
              <a:t>9</a:t>
            </a:r>
            <a:r>
              <a:rPr lang="en-US" sz="2400" b="1" dirty="0" smtClean="0">
                <a:solidFill>
                  <a:srgbClr val="007FA3"/>
                </a:solidFill>
              </a:rPr>
              <a:t>.5</a:t>
            </a:r>
            <a:r>
              <a:rPr lang="en-US" sz="2400" dirty="0" smtClean="0"/>
              <a:t> 	Compare </a:t>
            </a:r>
            <a:r>
              <a:rPr lang="en-US" sz="2400" dirty="0"/>
              <a:t>and contrast the complementary uses of </a:t>
            </a:r>
            <a:r>
              <a:rPr lang="en-US" sz="2400" dirty="0" smtClean="0"/>
              <a:t>data </a:t>
            </a:r>
            <a:r>
              <a:rPr lang="en-US" sz="2400" dirty="0"/>
              <a:t>warehousing and Big Data technologies</a:t>
            </a:r>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9.2</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hlinkClick r:id="rId3" action="ppaction://hlinkfile" tooltip="Overstock.com"/>
              </a:rPr>
              <a:t>Overstock.com</a:t>
            </a:r>
            <a:r>
              <a:rPr lang="en-US" sz="2800" b="1" dirty="0">
                <a:solidFill>
                  <a:srgbClr val="007FA3"/>
                </a:solidFill>
              </a:rPr>
              <a:t> Combines Multiple Datasets </a:t>
            </a:r>
            <a:r>
              <a:rPr lang="en-US" sz="2800" b="1" dirty="0" smtClean="0">
                <a:solidFill>
                  <a:srgbClr val="007FA3"/>
                </a:solidFill>
              </a:rPr>
              <a:t>to Understand </a:t>
            </a:r>
            <a:r>
              <a:rPr lang="en-US" sz="2800" b="1" dirty="0">
                <a:solidFill>
                  <a:srgbClr val="007FA3"/>
                </a:solidFill>
              </a:rPr>
              <a:t>Customer Journeys</a:t>
            </a:r>
            <a:endParaRPr lang="en-US" sz="2800" b="1" dirty="0"/>
          </a:p>
        </p:txBody>
      </p:sp>
      <p:sp>
        <p:nvSpPr>
          <p:cNvPr id="6" name="Content Placeholder 5"/>
          <p:cNvSpPr>
            <a:spLocks noGrp="1"/>
          </p:cNvSpPr>
          <p:nvPr>
            <p:ph idx="13"/>
          </p:nvPr>
        </p:nvSpPr>
        <p:spPr>
          <a:xfrm>
            <a:off x="447675" y="1752600"/>
            <a:ext cx="8162925" cy="3901068"/>
          </a:xfrm>
        </p:spPr>
        <p:txBody>
          <a:bodyPr wrap="square">
            <a:spAutoFit/>
          </a:bodyPr>
          <a:lstStyle/>
          <a:p>
            <a:pPr marL="0" indent="0">
              <a:buNone/>
            </a:pPr>
            <a:r>
              <a:rPr lang="en-US" sz="2400" b="1" dirty="0"/>
              <a:t>Questions for Discussion:</a:t>
            </a:r>
          </a:p>
          <a:p>
            <a:pPr marL="342900" indent="-342900">
              <a:buFont typeface="+mj-lt"/>
              <a:buAutoNum type="arabicPeriod"/>
            </a:pPr>
            <a:r>
              <a:rPr lang="en-US" sz="2400" dirty="0"/>
              <a:t>What are some of the different marketing campaigns a company might run to woo customers? What format might data about these campaigns take? </a:t>
            </a:r>
          </a:p>
          <a:p>
            <a:pPr marL="342900" indent="-342900">
              <a:buFont typeface="+mj-lt"/>
              <a:buAutoNum type="arabicPeriod"/>
            </a:pPr>
            <a:r>
              <a:rPr lang="en-US" sz="2400" dirty="0"/>
              <a:t>By visualizing the most common customer paths to sales, how would you use that information to make decisions on the future marketing campaigns?</a:t>
            </a:r>
          </a:p>
          <a:p>
            <a:pPr marL="342900" indent="-342900">
              <a:buFont typeface="+mj-lt"/>
              <a:buAutoNum type="arabicPeriod"/>
            </a:pPr>
            <a:r>
              <a:rPr lang="en-US" sz="2400" dirty="0"/>
              <a:t>What other applications of such path analysis techniques can you think of</a:t>
            </a:r>
            <a:r>
              <a:rPr lang="en-US" sz="2400" dirty="0" smtClean="0"/>
              <a:t>?</a:t>
            </a:r>
          </a:p>
        </p:txBody>
      </p:sp>
    </p:spTree>
    <p:extLst>
      <p:ext uri="{BB962C8B-B14F-4D97-AF65-F5344CB8AC3E}">
        <p14:creationId xmlns:p14="http://schemas.microsoft.com/office/powerpoint/2010/main" val="2990647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Big Data Technologies</a:t>
            </a:r>
            <a:endParaRPr lang="en-US" sz="3600" dirty="0">
              <a:latin typeface="+mj-lt"/>
            </a:endParaRPr>
          </a:p>
        </p:txBody>
      </p:sp>
      <p:sp>
        <p:nvSpPr>
          <p:cNvPr id="6" name="Content Placeholder 5"/>
          <p:cNvSpPr>
            <a:spLocks noGrp="1"/>
          </p:cNvSpPr>
          <p:nvPr>
            <p:ph idx="13"/>
          </p:nvPr>
        </p:nvSpPr>
        <p:spPr>
          <a:xfrm>
            <a:off x="447675" y="794766"/>
            <a:ext cx="4124325" cy="5116785"/>
          </a:xfrm>
        </p:spPr>
        <p:txBody>
          <a:bodyPr wrap="square">
            <a:spAutoFit/>
          </a:bodyPr>
          <a:lstStyle/>
          <a:p>
            <a:pPr>
              <a:buSzPct val="100000"/>
            </a:pPr>
            <a:r>
              <a:rPr lang="en-US" sz="2200" dirty="0"/>
              <a:t>MapReduce …</a:t>
            </a:r>
          </a:p>
          <a:p>
            <a:pPr>
              <a:buSzPct val="100000"/>
            </a:pPr>
            <a:r>
              <a:rPr lang="en-US" sz="2200" dirty="0"/>
              <a:t>Hadoop …</a:t>
            </a:r>
          </a:p>
          <a:p>
            <a:pPr>
              <a:buSzPct val="100000"/>
            </a:pPr>
            <a:r>
              <a:rPr lang="en-US" sz="2200" dirty="0"/>
              <a:t>Hive</a:t>
            </a:r>
          </a:p>
          <a:p>
            <a:pPr>
              <a:buSzPct val="100000"/>
            </a:pPr>
            <a:r>
              <a:rPr lang="en-US" sz="2200" dirty="0"/>
              <a:t>Pig</a:t>
            </a:r>
          </a:p>
          <a:p>
            <a:pPr>
              <a:buSzPct val="100000"/>
            </a:pPr>
            <a:r>
              <a:rPr lang="en-US" sz="2200" dirty="0" err="1"/>
              <a:t>Hbase</a:t>
            </a:r>
            <a:endParaRPr lang="en-US" sz="2200" dirty="0"/>
          </a:p>
          <a:p>
            <a:pPr>
              <a:buSzPct val="100000"/>
            </a:pPr>
            <a:r>
              <a:rPr lang="en-US" sz="2200" dirty="0"/>
              <a:t>Flume</a:t>
            </a:r>
          </a:p>
          <a:p>
            <a:pPr>
              <a:buSzPct val="100000"/>
            </a:pPr>
            <a:r>
              <a:rPr lang="en-US" sz="2200" dirty="0" err="1"/>
              <a:t>Oozie</a:t>
            </a:r>
            <a:endParaRPr lang="en-US" sz="2200" dirty="0"/>
          </a:p>
          <a:p>
            <a:pPr>
              <a:buSzPct val="100000"/>
            </a:pPr>
            <a:r>
              <a:rPr lang="en-US" sz="2200" dirty="0" err="1"/>
              <a:t>Ambari</a:t>
            </a:r>
            <a:endParaRPr lang="en-US" sz="2200" dirty="0"/>
          </a:p>
          <a:p>
            <a:pPr>
              <a:buSzPct val="100000"/>
            </a:pPr>
            <a:r>
              <a:rPr lang="en-US" sz="2200" dirty="0"/>
              <a:t>Avro</a:t>
            </a:r>
          </a:p>
          <a:p>
            <a:pPr>
              <a:buSzPct val="100000"/>
            </a:pPr>
            <a:r>
              <a:rPr lang="en-US" sz="2200" dirty="0"/>
              <a:t>Mahout, </a:t>
            </a:r>
            <a:r>
              <a:rPr lang="en-US" sz="2200" dirty="0" err="1"/>
              <a:t>Sqoop</a:t>
            </a:r>
            <a:r>
              <a:rPr lang="en-US" sz="2200" dirty="0"/>
              <a:t>, </a:t>
            </a:r>
            <a:r>
              <a:rPr lang="en-US" sz="2200" dirty="0" err="1"/>
              <a:t>Hcatalog</a:t>
            </a:r>
            <a:r>
              <a:rPr lang="en-US" sz="2200" dirty="0"/>
              <a:t>, ….</a:t>
            </a: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4612645" y="1066801"/>
            <a:ext cx="3943845" cy="92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331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a:t>
            </a:r>
            <a:r>
              <a:rPr lang="en-IN" sz="3600" dirty="0" smtClean="0">
                <a:latin typeface="+mj-lt"/>
              </a:rPr>
              <a:t>Technologies </a:t>
            </a:r>
            <a:r>
              <a:rPr lang="en-IN" sz="3600" dirty="0" err="1" smtClean="0">
                <a:latin typeface="+mj-lt"/>
              </a:rPr>
              <a:t>MapReduce</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4462760"/>
          </a:xfrm>
        </p:spPr>
        <p:txBody>
          <a:bodyPr wrap="square">
            <a:spAutoFit/>
          </a:bodyPr>
          <a:lstStyle/>
          <a:p>
            <a:pPr>
              <a:buSzPct val="100000"/>
            </a:pPr>
            <a:r>
              <a:rPr lang="en-US" sz="2400" dirty="0"/>
              <a:t>MapReduce distributes the processing of very large multi-structured data files across a large cluster of ordinary machines/processors </a:t>
            </a:r>
          </a:p>
          <a:p>
            <a:pPr>
              <a:buSzPct val="100000"/>
            </a:pPr>
            <a:r>
              <a:rPr lang="en-US" sz="2400" dirty="0">
                <a:sym typeface="Wingdings" panose="05000000000000000000" pitchFamily="2" charset="2"/>
              </a:rPr>
              <a:t>Goal - achieving high performance with “simple” computers</a:t>
            </a:r>
            <a:endParaRPr lang="en-US" sz="2400" dirty="0"/>
          </a:p>
          <a:p>
            <a:pPr>
              <a:buSzPct val="100000"/>
            </a:pPr>
            <a:r>
              <a:rPr lang="en-US" sz="2400" dirty="0"/>
              <a:t>Developed and popularized by Google</a:t>
            </a:r>
          </a:p>
          <a:p>
            <a:pPr>
              <a:buSzPct val="100000"/>
            </a:pPr>
            <a:r>
              <a:rPr lang="en-US" sz="2400" dirty="0"/>
              <a:t>Good at processing and analyzing large volumes of multi-structured data in a timely manner</a:t>
            </a:r>
          </a:p>
          <a:p>
            <a:pPr>
              <a:buSzPct val="100000"/>
            </a:pPr>
            <a:r>
              <a:rPr lang="en-US" sz="2400" dirty="0"/>
              <a:t>Example tasks: indexing the Web for search, graph analysis, text analysis, machine learning, …</a:t>
            </a:r>
          </a:p>
        </p:txBody>
      </p:sp>
    </p:spTree>
    <p:extLst>
      <p:ext uri="{BB962C8B-B14F-4D97-AF65-F5344CB8AC3E}">
        <p14:creationId xmlns:p14="http://schemas.microsoft.com/office/powerpoint/2010/main" val="46169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a:t>
            </a:r>
            <a:r>
              <a:rPr lang="en-IN" sz="3600" dirty="0" smtClean="0">
                <a:latin typeface="+mj-lt"/>
              </a:rPr>
              <a:t>Technologies --</a:t>
            </a:r>
            <a:r>
              <a:rPr lang="en-IN" sz="3600" dirty="0">
                <a:latin typeface="+mj-lt"/>
              </a:rPr>
              <a:t>MapReduce </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369332"/>
          </a:xfrm>
        </p:spPr>
        <p:txBody>
          <a:bodyPr wrap="square">
            <a:spAutoFit/>
          </a:bodyPr>
          <a:lstStyle/>
          <a:p>
            <a:pPr>
              <a:buSzPct val="100000"/>
            </a:pPr>
            <a:r>
              <a:rPr lang="en-US" sz="2400" dirty="0"/>
              <a:t>How does MapReduce work?</a:t>
            </a:r>
          </a:p>
        </p:txBody>
      </p:sp>
      <p:pic>
        <p:nvPicPr>
          <p:cNvPr id="2050" name="Picture 2" descr="At the top left of the illustration, the goal is stated as: Determining the frequency counts of the shapes. &#10;• Raw Data&#10;• Two sets of 8 shapes each are shows side by side&#10;• Set 1 contains an assortment of diamond shapes, squares, circles, and stars&#10;• Set 2 contains an assortment of squares, triangles, circles, and diamond shapes&#10;• Map Function&#10;• The second stage shows the Set 1 shapes sorted by type at the top and the Set 2 shapes sorted by type at the bottom. &#10;• Set 1 shapes are arranged from top to bottom as 2 diamond shapes, 2 circles, 1 square, and 3 stars. &#10;• Set 2 shapes are arranged from top to bottom as 2 squares, 3 triangles, 1 circle, and 2 diamond shapes. &#10;• Reduce Function&#10;• At the top right of the illustration, the result is stated as: Frequency counts of the shapes. &#10;• All the shapes are from both sets are arranged by type from top to bottom as: Diamond shapes, circles, squares, stars, and triangles.&#10;• The shape and its count are listed in columns on the extreme right as follows:&#10;• Diamond shapes: 4&#10;• Circles: 3&#10;• Squares: 3&#10;• Stars: 3&#10;• Triangles: 3"/>
          <p:cNvPicPr>
            <a:picLocks noChangeAspect="1" noChangeArrowheads="1"/>
          </p:cNvPicPr>
          <p:nvPr/>
        </p:nvPicPr>
        <p:blipFill rotWithShape="1">
          <a:blip r:embed="rId4">
            <a:extLst>
              <a:ext uri="{28A0092B-C50C-407E-A947-70E740481C1C}">
                <a14:useLocalDpi xmlns:a14="http://schemas.microsoft.com/office/drawing/2010/main" val="0"/>
              </a:ext>
            </a:extLst>
          </a:blip>
          <a:srcRect b="4440"/>
          <a:stretch/>
        </p:blipFill>
        <p:spPr bwMode="auto">
          <a:xfrm>
            <a:off x="793273" y="1843503"/>
            <a:ext cx="7530248" cy="446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950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a:t>
            </a:r>
            <a:r>
              <a:rPr lang="en-IN" sz="3600" dirty="0" smtClean="0">
                <a:latin typeface="+mj-lt"/>
              </a:rPr>
              <a:t>Technologies</a:t>
            </a:r>
            <a:r>
              <a:rPr lang="en-IN" sz="3600" baseline="0" dirty="0" smtClean="0">
                <a:latin typeface="+mj-lt"/>
              </a:rPr>
              <a:t> </a:t>
            </a:r>
            <a:r>
              <a:rPr lang="en-IN" sz="3600" dirty="0" smtClean="0">
                <a:latin typeface="+mj-lt"/>
              </a:rPr>
              <a:t>--Hadoop </a:t>
            </a:r>
            <a:r>
              <a:rPr lang="en-IN" sz="2800" dirty="0" smtClean="0">
                <a:latin typeface="+mj-lt"/>
              </a:rPr>
              <a:t>(1 of 3)</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3747180"/>
          </a:xfrm>
        </p:spPr>
        <p:txBody>
          <a:bodyPr wrap="square">
            <a:spAutoFit/>
          </a:bodyPr>
          <a:lstStyle/>
          <a:p>
            <a:pPr>
              <a:buSzPct val="100000"/>
            </a:pPr>
            <a:r>
              <a:rPr lang="en-US" sz="2400" dirty="0"/>
              <a:t>Hadoop is an open source framework for storing and analyzing massive amounts of distributed, unstructured data</a:t>
            </a:r>
          </a:p>
          <a:p>
            <a:pPr lvl="1"/>
            <a:r>
              <a:rPr lang="en-US" sz="2400" dirty="0"/>
              <a:t>Originally created by Doug Cutting at Yahoo!</a:t>
            </a:r>
          </a:p>
          <a:p>
            <a:pPr>
              <a:buSzPct val="100000"/>
            </a:pPr>
            <a:r>
              <a:rPr lang="en-US" sz="2400" dirty="0"/>
              <a:t>Hadoop clusters run on inexpensive commodity hardware so projects can scale-out inexpensively</a:t>
            </a:r>
          </a:p>
          <a:p>
            <a:pPr lvl="1"/>
            <a:r>
              <a:rPr lang="en-US" sz="2400" dirty="0"/>
              <a:t>Hadoop is now part of Apache Software Foundation</a:t>
            </a:r>
          </a:p>
          <a:p>
            <a:pPr lvl="1"/>
            <a:r>
              <a:rPr lang="en-US" sz="2400" dirty="0"/>
              <a:t>Open source - hundreds of contributors continuously improve the core technology</a:t>
            </a:r>
          </a:p>
        </p:txBody>
      </p:sp>
    </p:spTree>
    <p:extLst>
      <p:ext uri="{BB962C8B-B14F-4D97-AF65-F5344CB8AC3E}">
        <p14:creationId xmlns:p14="http://schemas.microsoft.com/office/powerpoint/2010/main" val="931462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a:t>
            </a:r>
            <a:r>
              <a:rPr lang="en-IN" sz="3600" dirty="0" smtClean="0">
                <a:latin typeface="+mj-lt"/>
              </a:rPr>
              <a:t>Technologies</a:t>
            </a:r>
            <a:r>
              <a:rPr lang="en-IN" sz="3600" baseline="0" dirty="0" smtClean="0">
                <a:latin typeface="+mj-lt"/>
              </a:rPr>
              <a:t> </a:t>
            </a:r>
            <a:r>
              <a:rPr lang="en-IN" sz="3600" dirty="0" smtClean="0">
                <a:latin typeface="+mj-lt"/>
              </a:rPr>
              <a:t>--Hadoop </a:t>
            </a:r>
            <a:r>
              <a:rPr lang="en-IN" sz="2800" dirty="0" smtClean="0">
                <a:latin typeface="+mj-lt"/>
              </a:rPr>
              <a:t>(2 </a:t>
            </a:r>
            <a:r>
              <a:rPr lang="en-IN" sz="2800" dirty="0">
                <a:latin typeface="+mj-lt"/>
              </a:rPr>
              <a:t>of 3)</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4108817"/>
          </a:xfrm>
        </p:spPr>
        <p:txBody>
          <a:bodyPr wrap="square">
            <a:spAutoFit/>
          </a:bodyPr>
          <a:lstStyle/>
          <a:p>
            <a:pPr>
              <a:buSzPct val="100000"/>
            </a:pPr>
            <a:r>
              <a:rPr lang="en-US" sz="2200" dirty="0">
                <a:solidFill>
                  <a:schemeClr val="bg2"/>
                </a:solidFill>
              </a:rPr>
              <a:t>How Does Hadoop Work?</a:t>
            </a:r>
          </a:p>
          <a:p>
            <a:pPr lvl="1"/>
            <a:r>
              <a:rPr lang="en-US" sz="2200" dirty="0"/>
              <a:t>Access unstructured and semi-structured data (e.g., log files, social media feeds, other data sources)</a:t>
            </a:r>
          </a:p>
          <a:p>
            <a:pPr lvl="1"/>
            <a:r>
              <a:rPr lang="en-US" sz="2200" dirty="0"/>
              <a:t>Break the data up into “parts,” which are then loaded into a file system made up of multiple nodes running on commodity hardware using </a:t>
            </a:r>
            <a:r>
              <a:rPr lang="en-US" sz="2200" spc="-300" dirty="0"/>
              <a:t>H D F </a:t>
            </a:r>
            <a:r>
              <a:rPr lang="en-US" sz="2200" dirty="0"/>
              <a:t>S</a:t>
            </a:r>
          </a:p>
          <a:p>
            <a:pPr lvl="1"/>
            <a:r>
              <a:rPr lang="en-US" sz="2200" dirty="0"/>
              <a:t>Each “part” is replicated multiple times and loaded into the file system for replication and failsafe processing</a:t>
            </a:r>
          </a:p>
          <a:p>
            <a:pPr lvl="1"/>
            <a:r>
              <a:rPr lang="en-US" sz="2200" dirty="0"/>
              <a:t>A node acts as the </a:t>
            </a:r>
            <a:r>
              <a:rPr lang="en-US" sz="2200" dirty="0">
                <a:solidFill>
                  <a:schemeClr val="bg2"/>
                </a:solidFill>
              </a:rPr>
              <a:t>Facilitator</a:t>
            </a:r>
            <a:r>
              <a:rPr lang="en-US" sz="2200" dirty="0"/>
              <a:t> and another as </a:t>
            </a:r>
            <a:r>
              <a:rPr lang="en-US" sz="2200" dirty="0">
                <a:solidFill>
                  <a:schemeClr val="bg2"/>
                </a:solidFill>
              </a:rPr>
              <a:t>Job Tracker </a:t>
            </a:r>
          </a:p>
          <a:p>
            <a:pPr lvl="1"/>
            <a:r>
              <a:rPr lang="en-US" sz="2200" dirty="0"/>
              <a:t>Jobs are distributed to the clients, and once completed the results are collected and aggregated using MapReduce</a:t>
            </a:r>
          </a:p>
        </p:txBody>
      </p:sp>
    </p:spTree>
    <p:extLst>
      <p:ext uri="{BB962C8B-B14F-4D97-AF65-F5344CB8AC3E}">
        <p14:creationId xmlns:p14="http://schemas.microsoft.com/office/powerpoint/2010/main" val="307974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4953000" cy="1107996"/>
          </a:xfrm>
        </p:spPr>
        <p:txBody>
          <a:bodyPr wrap="square">
            <a:spAutoFit/>
          </a:bodyPr>
          <a:lstStyle/>
          <a:p>
            <a:r>
              <a:rPr lang="en-IN" sz="3600" dirty="0">
                <a:latin typeface="+mj-lt"/>
              </a:rPr>
              <a:t>Big Data </a:t>
            </a:r>
            <a:r>
              <a:rPr lang="en-IN" sz="3600" dirty="0" smtClean="0">
                <a:latin typeface="+mj-lt"/>
              </a:rPr>
              <a:t>Technologies</a:t>
            </a:r>
            <a:r>
              <a:rPr lang="en-IN" sz="3600" baseline="0" dirty="0" smtClean="0">
                <a:latin typeface="+mj-lt"/>
              </a:rPr>
              <a:t> </a:t>
            </a:r>
            <a:r>
              <a:rPr lang="en-IN" sz="3600" dirty="0" smtClean="0">
                <a:latin typeface="+mj-lt"/>
              </a:rPr>
              <a:t>--Hadoop </a:t>
            </a:r>
            <a:r>
              <a:rPr lang="en-IN" sz="2800" dirty="0" smtClean="0">
                <a:latin typeface="+mj-lt"/>
              </a:rPr>
              <a:t>(3 </a:t>
            </a:r>
            <a:r>
              <a:rPr lang="en-IN" sz="2800" dirty="0">
                <a:latin typeface="+mj-lt"/>
              </a:rPr>
              <a:t>of 3)</a:t>
            </a:r>
            <a:endParaRPr lang="en-US" sz="3600" dirty="0">
              <a:latin typeface="+mj-lt"/>
            </a:endParaRPr>
          </a:p>
        </p:txBody>
      </p:sp>
      <p:pic>
        <p:nvPicPr>
          <p:cNvPr id="1026" name="Picture 2" descr="A logo shows a yellow elephant on the left pushing the word hadoop on the right with its trunk. The word is in blue lettering and all the letters are lower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240"/>
          <a:stretch/>
        </p:blipFill>
        <p:spPr bwMode="auto">
          <a:xfrm>
            <a:off x="5650043" y="508000"/>
            <a:ext cx="2897057" cy="681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47675" y="1366629"/>
            <a:ext cx="8162925" cy="4231928"/>
          </a:xfrm>
        </p:spPr>
        <p:txBody>
          <a:bodyPr wrap="square">
            <a:spAutoFit/>
          </a:bodyPr>
          <a:lstStyle/>
          <a:p>
            <a:pPr>
              <a:buSzPct val="100000"/>
            </a:pPr>
            <a:r>
              <a:rPr lang="en-US" sz="2400" dirty="0">
                <a:solidFill>
                  <a:schemeClr val="bg2"/>
                </a:solidFill>
              </a:rPr>
              <a:t>Hadoop Technical Components</a:t>
            </a:r>
          </a:p>
          <a:p>
            <a:pPr lvl="1"/>
            <a:r>
              <a:rPr lang="en-US" sz="2400" dirty="0"/>
              <a:t>Hadoop Distributed File System (</a:t>
            </a:r>
            <a:r>
              <a:rPr lang="en-US" sz="2400" spc="-300" dirty="0"/>
              <a:t>H D F </a:t>
            </a:r>
            <a:r>
              <a:rPr lang="en-US" sz="2400" dirty="0"/>
              <a:t>S)</a:t>
            </a:r>
          </a:p>
          <a:p>
            <a:pPr lvl="1"/>
            <a:r>
              <a:rPr lang="en-US" sz="2400" dirty="0"/>
              <a:t>Name Node (primary facilitator)</a:t>
            </a:r>
          </a:p>
          <a:p>
            <a:pPr lvl="1"/>
            <a:r>
              <a:rPr lang="en-US" sz="2400" dirty="0"/>
              <a:t>Secondary Node (backup to Name Node)</a:t>
            </a:r>
          </a:p>
          <a:p>
            <a:pPr lvl="1"/>
            <a:r>
              <a:rPr lang="en-US" sz="2400" dirty="0"/>
              <a:t>Job Tracker</a:t>
            </a:r>
          </a:p>
          <a:p>
            <a:pPr lvl="1"/>
            <a:r>
              <a:rPr lang="en-US" sz="2400" dirty="0"/>
              <a:t>Slave Nodes (the grunts of any Hadoop cluster)</a:t>
            </a:r>
          </a:p>
          <a:p>
            <a:pPr lvl="1"/>
            <a:r>
              <a:rPr lang="en-US" sz="2400" dirty="0"/>
              <a:t>Additionally, Hadoop ecosystem is made up of a number of complementary sub-projects: </a:t>
            </a:r>
            <a:r>
              <a:rPr lang="en-US" sz="2400" dirty="0" err="1" smtClean="0"/>
              <a:t>No</a:t>
            </a:r>
            <a:r>
              <a:rPr lang="en-US" sz="2400" spc="-300" dirty="0" err="1"/>
              <a:t>S</a:t>
            </a:r>
            <a:r>
              <a:rPr lang="en-US" sz="2400" spc="-300" dirty="0"/>
              <a:t> Q </a:t>
            </a:r>
            <a:r>
              <a:rPr lang="en-US" sz="2400" dirty="0" smtClean="0"/>
              <a:t>L </a:t>
            </a:r>
            <a:r>
              <a:rPr lang="en-US" sz="2400" dirty="0"/>
              <a:t>(Cassandra, </a:t>
            </a:r>
            <a:r>
              <a:rPr lang="en-US" sz="2400" dirty="0" err="1"/>
              <a:t>Hbase</a:t>
            </a:r>
            <a:r>
              <a:rPr lang="en-US" sz="2400" dirty="0"/>
              <a:t>), </a:t>
            </a:r>
            <a:r>
              <a:rPr lang="en-US" sz="2400" spc="-300" dirty="0"/>
              <a:t>D </a:t>
            </a:r>
            <a:r>
              <a:rPr lang="en-US" sz="2400" dirty="0"/>
              <a:t>W (Hive), …  </a:t>
            </a:r>
          </a:p>
          <a:p>
            <a:pPr lvl="2"/>
            <a:r>
              <a:rPr lang="en-US" sz="2400" dirty="0" err="1" smtClean="0"/>
              <a:t>No</a:t>
            </a:r>
            <a:r>
              <a:rPr lang="en-US" sz="2400" spc="-300" dirty="0" err="1"/>
              <a:t>S</a:t>
            </a:r>
            <a:r>
              <a:rPr lang="en-US" sz="2400" spc="-300" dirty="0"/>
              <a:t> Q </a:t>
            </a:r>
            <a:r>
              <a:rPr lang="en-US" sz="2400" dirty="0" smtClean="0"/>
              <a:t>L </a:t>
            </a:r>
            <a:r>
              <a:rPr lang="en-US" sz="2400" dirty="0"/>
              <a:t>= not only </a:t>
            </a:r>
            <a:r>
              <a:rPr lang="en-US" sz="2400" spc="-300" dirty="0"/>
              <a:t>S Q </a:t>
            </a:r>
            <a:r>
              <a:rPr lang="en-US" sz="2400" dirty="0" smtClean="0"/>
              <a:t>L </a:t>
            </a:r>
            <a:endParaRPr lang="en-US" sz="2400" dirty="0"/>
          </a:p>
        </p:txBody>
      </p:sp>
    </p:spTree>
    <p:extLst>
      <p:ext uri="{BB962C8B-B14F-4D97-AF65-F5344CB8AC3E}">
        <p14:creationId xmlns:p14="http://schemas.microsoft.com/office/powerpoint/2010/main" val="2126023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Insights </a:t>
            </a:r>
            <a:r>
              <a:rPr lang="en-US" sz="3600" dirty="0" smtClean="0">
                <a:latin typeface="+mj-lt"/>
              </a:rPr>
              <a:t>9.2</a:t>
            </a:r>
            <a:endParaRPr lang="en-US" sz="3600" dirty="0">
              <a:latin typeface="+mj-lt"/>
            </a:endParaRP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latin typeface="+mj-lt"/>
              </a:rPr>
              <a:t>A Few Demystifying Facts about Hadoop</a:t>
            </a:r>
          </a:p>
        </p:txBody>
      </p:sp>
      <p:sp>
        <p:nvSpPr>
          <p:cNvPr id="6" name="Content Placeholder 5"/>
          <p:cNvSpPr>
            <a:spLocks noGrp="1"/>
          </p:cNvSpPr>
          <p:nvPr>
            <p:ph idx="13"/>
          </p:nvPr>
        </p:nvSpPr>
        <p:spPr>
          <a:xfrm>
            <a:off x="447675" y="1371600"/>
            <a:ext cx="8162925" cy="4862870"/>
          </a:xfrm>
        </p:spPr>
        <p:txBody>
          <a:bodyPr wrap="square">
            <a:spAutoFit/>
          </a:bodyPr>
          <a:lstStyle/>
          <a:p>
            <a:pPr>
              <a:buSzPct val="100000"/>
            </a:pPr>
            <a:r>
              <a:rPr lang="en-US" sz="2400" dirty="0"/>
              <a:t>Hadoop consists of multiple products</a:t>
            </a:r>
          </a:p>
          <a:p>
            <a:pPr>
              <a:buSzPct val="100000"/>
            </a:pPr>
            <a:r>
              <a:rPr lang="en-US" sz="2400" dirty="0"/>
              <a:t>Hadoop is open source but available from vendors, too</a:t>
            </a:r>
          </a:p>
          <a:p>
            <a:pPr>
              <a:buSzPct val="100000"/>
            </a:pPr>
            <a:r>
              <a:rPr lang="en-US" sz="2400" dirty="0"/>
              <a:t>Hadoop is an ecosystem, not a single product</a:t>
            </a:r>
          </a:p>
          <a:p>
            <a:pPr>
              <a:buSzPct val="100000"/>
            </a:pPr>
            <a:r>
              <a:rPr lang="en-US" sz="2400" spc="-300" dirty="0"/>
              <a:t>H D F </a:t>
            </a:r>
            <a:r>
              <a:rPr lang="en-US" sz="2400" dirty="0"/>
              <a:t>S is a file system, not a </a:t>
            </a:r>
            <a:r>
              <a:rPr lang="en-US" sz="2400" spc="-300" dirty="0"/>
              <a:t>D B M </a:t>
            </a:r>
            <a:r>
              <a:rPr lang="en-US" sz="2400" dirty="0"/>
              <a:t>S</a:t>
            </a:r>
          </a:p>
          <a:p>
            <a:pPr>
              <a:buSzPct val="100000"/>
            </a:pPr>
            <a:r>
              <a:rPr lang="en-US" sz="2400" dirty="0"/>
              <a:t>Hive resembles </a:t>
            </a:r>
            <a:r>
              <a:rPr lang="en-US" sz="2400" spc="-300" dirty="0"/>
              <a:t>S Q </a:t>
            </a:r>
            <a:r>
              <a:rPr lang="en-US" sz="2400" dirty="0"/>
              <a:t>L but is not standard </a:t>
            </a:r>
            <a:r>
              <a:rPr lang="en-US" sz="2400" spc="-300" dirty="0"/>
              <a:t>S Q </a:t>
            </a:r>
            <a:r>
              <a:rPr lang="en-US" sz="2400" dirty="0"/>
              <a:t>L</a:t>
            </a:r>
          </a:p>
          <a:p>
            <a:pPr>
              <a:buSzPct val="100000"/>
            </a:pPr>
            <a:r>
              <a:rPr lang="en-US" sz="2400" dirty="0"/>
              <a:t>Hadoop and MapReduce are related but not the same</a:t>
            </a:r>
          </a:p>
          <a:p>
            <a:pPr>
              <a:buSzPct val="100000"/>
            </a:pPr>
            <a:r>
              <a:rPr lang="en-US" sz="2400" dirty="0"/>
              <a:t>MapReduce provides control for analytics, not analytics</a:t>
            </a:r>
          </a:p>
          <a:p>
            <a:pPr>
              <a:buSzPct val="100000"/>
            </a:pPr>
            <a:r>
              <a:rPr lang="en-US" sz="2400" dirty="0"/>
              <a:t>Hadoop is about data diversity, not just data volume</a:t>
            </a:r>
          </a:p>
          <a:p>
            <a:pPr>
              <a:buSzPct val="100000"/>
            </a:pPr>
            <a:r>
              <a:rPr lang="en-US" sz="2400" dirty="0"/>
              <a:t>…</a:t>
            </a:r>
          </a:p>
        </p:txBody>
      </p:sp>
    </p:spTree>
    <p:extLst>
      <p:ext uri="{BB962C8B-B14F-4D97-AF65-F5344CB8AC3E}">
        <p14:creationId xmlns:p14="http://schemas.microsoft.com/office/powerpoint/2010/main" val="3679214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127"/>
            <a:ext cx="8153400" cy="1107996"/>
          </a:xfrm>
        </p:spPr>
        <p:txBody>
          <a:bodyPr wrap="square">
            <a:spAutoFit/>
          </a:bodyPr>
          <a:lstStyle/>
          <a:p>
            <a:r>
              <a:rPr lang="en-IN" sz="3600" dirty="0">
                <a:latin typeface="+mj-lt"/>
              </a:rPr>
              <a:t>Application Case 9.3 - eBay’s Big Data Solution</a:t>
            </a:r>
            <a:endParaRPr lang="en-US" sz="3600" dirty="0">
              <a:latin typeface="+mj-lt"/>
            </a:endParaRPr>
          </a:p>
        </p:txBody>
      </p:sp>
      <p:sp>
        <p:nvSpPr>
          <p:cNvPr id="6" name="Content Placeholder 5"/>
          <p:cNvSpPr>
            <a:spLocks noGrp="1"/>
          </p:cNvSpPr>
          <p:nvPr>
            <p:ph idx="13"/>
          </p:nvPr>
        </p:nvSpPr>
        <p:spPr>
          <a:xfrm>
            <a:off x="457200" y="1390650"/>
            <a:ext cx="8153400" cy="307777"/>
          </a:xfrm>
        </p:spPr>
        <p:txBody>
          <a:bodyPr wrap="square">
            <a:spAutoFit/>
          </a:bodyPr>
          <a:lstStyle/>
          <a:p>
            <a:pPr marL="0" indent="0">
              <a:buNone/>
            </a:pPr>
            <a:r>
              <a:rPr lang="en-IN" sz="2000" b="1" dirty="0"/>
              <a:t>Figure 9.6 </a:t>
            </a:r>
            <a:r>
              <a:rPr lang="en-IN" sz="2000" dirty="0"/>
              <a:t>eBay’s Multi–Data </a:t>
            </a:r>
            <a:r>
              <a:rPr lang="en-IN" sz="2000" dirty="0" err="1"/>
              <a:t>Center</a:t>
            </a:r>
            <a:r>
              <a:rPr lang="en-IN" sz="2000" dirty="0"/>
              <a:t> Deployment. </a:t>
            </a:r>
          </a:p>
        </p:txBody>
      </p:sp>
      <p:pic>
        <p:nvPicPr>
          <p:cNvPr id="11" name="Picture 2" descr="At the top left is an illustration of a person sitting at a laptop. An arrow to the right leads to an illustration of a globe labeled colon slash slash D N S. Below this, 3 stages from left to right are shown as follows:&#10;• Data Center 1&#10;• An arrow from the globe leads to a flowchart in this stage. &#10;• The flowchart has a box labeled L B at the top. Downward arrows lead from L B to 3 empty boxes below. &#10;• Under the flowchart the text reads as follows:&#10;• Topology – N T S&#10;• R F – 2 is to 2 is to 2&#10;• Data Center 2&#10;• An arrow from the globe leads to a flowchart in this stage. &#10;• The flowchart has a box labeled L B at the top. Downward arrows lead from L B to 3 empty boxes below. &#10;• Under the flowchart, the words Cassandra Ring are enclosed by an oval running through 12 small nodes – 6 on either side of the words. This oval is spread across the three data center stages. &#10;• Data Center 3&#10;• In it, the heading reads Analytics Nodes.&#10;• The text below reads as follows: Running D S E Hadoop for near real-time analytics."/>
          <p:cNvPicPr>
            <a:picLocks noChangeAspect="1" noChangeArrowheads="1"/>
          </p:cNvPicPr>
          <p:nvPr/>
        </p:nvPicPr>
        <p:blipFill rotWithShape="1">
          <a:blip r:embed="rId3">
            <a:extLst>
              <a:ext uri="{28A0092B-C50C-407E-A947-70E740481C1C}">
                <a14:useLocalDpi xmlns:a14="http://schemas.microsoft.com/office/drawing/2010/main" val="0"/>
              </a:ext>
            </a:extLst>
          </a:blip>
          <a:srcRect b="4334"/>
          <a:stretch/>
        </p:blipFill>
        <p:spPr bwMode="auto">
          <a:xfrm>
            <a:off x="1775220" y="1749330"/>
            <a:ext cx="5586862" cy="28133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610100"/>
            <a:ext cx="8153400" cy="246221"/>
          </a:xfrm>
        </p:spPr>
        <p:txBody>
          <a:bodyPr wrap="square">
            <a:spAutoFit/>
          </a:bodyPr>
          <a:lstStyle/>
          <a:p>
            <a:pPr marL="0" indent="0">
              <a:buNone/>
            </a:pPr>
            <a:r>
              <a:rPr lang="en-IN" i="1" dirty="0"/>
              <a:t>Source: </a:t>
            </a:r>
            <a:r>
              <a:rPr lang="en-IN" dirty="0" err="1"/>
              <a:t>DataStax</a:t>
            </a:r>
            <a:r>
              <a:rPr lang="en-IN" dirty="0"/>
              <a:t>.</a:t>
            </a:r>
            <a:endParaRPr lang="en-US" dirty="0"/>
          </a:p>
        </p:txBody>
      </p:sp>
      <p:sp>
        <p:nvSpPr>
          <p:cNvPr id="9" name="Content Placeholder 8"/>
          <p:cNvSpPr>
            <a:spLocks noGrp="1"/>
          </p:cNvSpPr>
          <p:nvPr>
            <p:ph idx="17"/>
          </p:nvPr>
        </p:nvSpPr>
        <p:spPr>
          <a:xfrm>
            <a:off x="457200" y="4921984"/>
            <a:ext cx="8153400" cy="1384995"/>
          </a:xfrm>
        </p:spPr>
        <p:txBody>
          <a:bodyPr wrap="square">
            <a:spAutoFit/>
          </a:bodyPr>
          <a:lstStyle/>
          <a:p>
            <a:pPr marL="0" indent="0">
              <a:buNone/>
            </a:pPr>
            <a:r>
              <a:rPr lang="en-US" sz="2000" b="1" dirty="0"/>
              <a:t>Questions for Discussion:</a:t>
            </a:r>
          </a:p>
          <a:p>
            <a:pPr marL="346075" lvl="1" indent="-342900">
              <a:buFont typeface="+mj-lt"/>
              <a:buAutoNum type="arabicPeriod"/>
            </a:pPr>
            <a:r>
              <a:rPr lang="en-US" sz="2000" dirty="0"/>
              <a:t>Why did eBay need a Big Data solution?</a:t>
            </a:r>
          </a:p>
          <a:p>
            <a:pPr marL="346075" lvl="1" indent="-342900">
              <a:buFont typeface="+mj-lt"/>
              <a:buAutoNum type="arabicPeriod"/>
            </a:pPr>
            <a:r>
              <a:rPr lang="en-US" sz="2000" dirty="0"/>
              <a:t>What were the challenges, the proposed solution, and the obtained results</a:t>
            </a:r>
            <a:r>
              <a:rPr lang="en-US" sz="2000" dirty="0" smtClean="0"/>
              <a:t>?</a:t>
            </a:r>
            <a:endParaRPr lang="en-US" sz="2000" dirty="0"/>
          </a:p>
        </p:txBody>
      </p:sp>
    </p:spTree>
    <p:extLst>
      <p:ext uri="{BB962C8B-B14F-4D97-AF65-F5344CB8AC3E}">
        <p14:creationId xmlns:p14="http://schemas.microsoft.com/office/powerpoint/2010/main" val="1875459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9.4 </a:t>
            </a: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latin typeface="+mj-lt"/>
              </a:rPr>
              <a:t>Understanding Quality and Reliability of Healthcare Support Information on Twitter</a:t>
            </a:r>
          </a:p>
        </p:txBody>
      </p:sp>
      <p:sp>
        <p:nvSpPr>
          <p:cNvPr id="6" name="Content Placeholder 5"/>
          <p:cNvSpPr>
            <a:spLocks noGrp="1"/>
          </p:cNvSpPr>
          <p:nvPr>
            <p:ph idx="13"/>
          </p:nvPr>
        </p:nvSpPr>
        <p:spPr>
          <a:xfrm>
            <a:off x="447675" y="1749400"/>
            <a:ext cx="8162925" cy="4270400"/>
          </a:xfrm>
        </p:spPr>
        <p:txBody>
          <a:bodyPr wrap="square">
            <a:spAutoFit/>
          </a:bodyPr>
          <a:lstStyle/>
          <a:p>
            <a:pPr marL="0" indent="0">
              <a:buNone/>
            </a:pPr>
            <a:r>
              <a:rPr lang="en-US" sz="2400" b="1" dirty="0"/>
              <a:t>Questions for Discussion:</a:t>
            </a:r>
          </a:p>
          <a:p>
            <a:pPr marL="342900" indent="-342900">
              <a:buFont typeface="+mj-lt"/>
              <a:buAutoNum type="arabicPeriod"/>
            </a:pPr>
            <a:r>
              <a:rPr lang="en-US" sz="2400" dirty="0"/>
              <a:t>What was the data scientists’ main concern regarding health information that is disseminated on the Twitter platform?</a:t>
            </a:r>
          </a:p>
          <a:p>
            <a:pPr marL="342900" indent="-342900">
              <a:buFont typeface="+mj-lt"/>
              <a:buAutoNum type="arabicPeriod"/>
            </a:pPr>
            <a:r>
              <a:rPr lang="en-US" sz="2400" dirty="0"/>
              <a:t>How did the data scientists ensure that </a:t>
            </a:r>
            <a:r>
              <a:rPr lang="en-US" sz="2400" dirty="0" err="1"/>
              <a:t>nonexpert</a:t>
            </a:r>
            <a:r>
              <a:rPr lang="en-US" sz="2400" dirty="0"/>
              <a:t> information disseminated on social media could indeed contain valuable health information?</a:t>
            </a:r>
          </a:p>
          <a:p>
            <a:pPr marL="342900" indent="-342900">
              <a:buFont typeface="+mj-lt"/>
              <a:buAutoNum type="arabicPeriod"/>
            </a:pPr>
            <a:r>
              <a:rPr lang="en-US" sz="2400" dirty="0"/>
              <a:t>Does it make sense that influential users would share more objective information whereas less influential users could focus more on subjective information? Why?</a:t>
            </a:r>
          </a:p>
        </p:txBody>
      </p:sp>
    </p:spTree>
    <p:extLst>
      <p:ext uri="{BB962C8B-B14F-4D97-AF65-F5344CB8AC3E}">
        <p14:creationId xmlns:p14="http://schemas.microsoft.com/office/powerpoint/2010/main" val="3502208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smtClean="0"/>
              <a:t>(2 </a:t>
            </a:r>
            <a:r>
              <a:rPr lang="en-IN" altLang="en-US" sz="2800" dirty="0"/>
              <a:t>of 2)</a:t>
            </a:r>
            <a:endParaRPr lang="en-US" dirty="0"/>
          </a:p>
        </p:txBody>
      </p:sp>
      <p:sp>
        <p:nvSpPr>
          <p:cNvPr id="3" name="Content Placeholder 2"/>
          <p:cNvSpPr>
            <a:spLocks noGrp="1"/>
          </p:cNvSpPr>
          <p:nvPr>
            <p:ph idx="1"/>
          </p:nvPr>
        </p:nvSpPr>
        <p:spPr>
          <a:xfrm>
            <a:off x="456154" y="762000"/>
            <a:ext cx="8153400" cy="5024452"/>
          </a:xfrm>
        </p:spPr>
        <p:txBody>
          <a:bodyPr wrap="square">
            <a:spAutoFit/>
          </a:bodyPr>
          <a:lstStyle/>
          <a:p>
            <a:pPr marL="714375" indent="-714375">
              <a:buClr>
                <a:schemeClr val="lt1"/>
              </a:buClr>
              <a:buSzPct val="25000"/>
              <a:buNone/>
              <a:tabLst>
                <a:tab pos="714375" algn="l"/>
              </a:tabLst>
            </a:pPr>
            <a:r>
              <a:rPr lang="en-US" sz="2400" b="1" dirty="0" smtClean="0">
                <a:solidFill>
                  <a:srgbClr val="007FA3"/>
                </a:solidFill>
              </a:rPr>
              <a:t>9.6</a:t>
            </a:r>
            <a:r>
              <a:rPr lang="en-US" sz="2400" dirty="0" smtClean="0"/>
              <a:t> 	Become </a:t>
            </a:r>
            <a:r>
              <a:rPr lang="en-US" sz="2400" dirty="0"/>
              <a:t>familiar with in-memory analytics and </a:t>
            </a:r>
            <a:r>
              <a:rPr lang="en-US" sz="2400" dirty="0" smtClean="0"/>
              <a:t>Spark </a:t>
            </a:r>
            <a:r>
              <a:rPr lang="en-US" sz="2400" dirty="0"/>
              <a:t>applications</a:t>
            </a:r>
          </a:p>
          <a:p>
            <a:pPr marL="714375" indent="-714375">
              <a:buClr>
                <a:schemeClr val="lt1"/>
              </a:buClr>
              <a:buSzPct val="25000"/>
              <a:buNone/>
              <a:tabLst>
                <a:tab pos="714375" algn="l"/>
              </a:tabLst>
            </a:pPr>
            <a:r>
              <a:rPr lang="en-US" sz="2400" b="1" dirty="0" smtClean="0">
                <a:solidFill>
                  <a:srgbClr val="007FA3"/>
                </a:solidFill>
              </a:rPr>
              <a:t>9.7</a:t>
            </a:r>
            <a:r>
              <a:rPr lang="en-US" sz="2400" b="1" dirty="0" smtClean="0">
                <a:solidFill>
                  <a:schemeClr val="accent1"/>
                </a:solidFill>
              </a:rPr>
              <a:t> 	</a:t>
            </a:r>
            <a:r>
              <a:rPr lang="en-US" sz="2400" dirty="0" smtClean="0"/>
              <a:t>Become </a:t>
            </a:r>
            <a:r>
              <a:rPr lang="en-US" sz="2400" dirty="0"/>
              <a:t>familiar with select Big Data platforms </a:t>
            </a:r>
            <a:r>
              <a:rPr lang="en-US" sz="2400" dirty="0" smtClean="0"/>
              <a:t>and </a:t>
            </a:r>
            <a:r>
              <a:rPr lang="en-US" sz="2400" dirty="0"/>
              <a:t>services</a:t>
            </a:r>
          </a:p>
          <a:p>
            <a:pPr marL="714375" indent="-714375">
              <a:buClr>
                <a:schemeClr val="lt1"/>
              </a:buClr>
              <a:buSzPct val="25000"/>
              <a:buNone/>
              <a:tabLst>
                <a:tab pos="714375" algn="l"/>
              </a:tabLst>
            </a:pPr>
            <a:r>
              <a:rPr lang="en-US" sz="2400" b="1" dirty="0" smtClean="0">
                <a:solidFill>
                  <a:srgbClr val="007FA3"/>
                </a:solidFill>
              </a:rPr>
              <a:t>9.8</a:t>
            </a:r>
            <a:r>
              <a:rPr lang="en-US" sz="2400" dirty="0" smtClean="0"/>
              <a:t> </a:t>
            </a:r>
            <a:r>
              <a:rPr lang="en-US" sz="2400" dirty="0"/>
              <a:t>	</a:t>
            </a:r>
            <a:r>
              <a:rPr lang="en-US" sz="2400" dirty="0" smtClean="0"/>
              <a:t>Understand the need for and appreciate the </a:t>
            </a:r>
            <a:r>
              <a:rPr lang="en-US" sz="2400" dirty="0"/>
              <a:t>capabilities of stream analytics</a:t>
            </a:r>
          </a:p>
          <a:p>
            <a:pPr marL="0" lvl="0" indent="0">
              <a:buClr>
                <a:schemeClr val="lt1"/>
              </a:buClr>
              <a:buSzPct val="25000"/>
              <a:buNone/>
              <a:tabLst>
                <a:tab pos="714375" algn="l"/>
              </a:tabLst>
            </a:pPr>
            <a:r>
              <a:rPr lang="en-US" sz="2400" b="1" dirty="0" smtClean="0">
                <a:solidFill>
                  <a:srgbClr val="007FA3"/>
                </a:solidFill>
              </a:rPr>
              <a:t>9.9</a:t>
            </a:r>
            <a:r>
              <a:rPr lang="en-US" sz="2400" b="1" dirty="0" smtClean="0">
                <a:solidFill>
                  <a:schemeClr val="accent1"/>
                </a:solidFill>
              </a:rPr>
              <a:t> 	</a:t>
            </a:r>
            <a:r>
              <a:rPr lang="en-US" sz="2400" dirty="0" smtClean="0"/>
              <a:t>Learn </a:t>
            </a:r>
            <a:r>
              <a:rPr lang="en-US" sz="2400" dirty="0"/>
              <a:t>about the applications of stream analytics</a:t>
            </a:r>
          </a:p>
          <a:p>
            <a:pPr marL="714375" lvl="0" indent="-714375">
              <a:buClr>
                <a:schemeClr val="lt1"/>
              </a:buClr>
              <a:buSzPct val="25000"/>
              <a:buNone/>
              <a:tabLst>
                <a:tab pos="714375" algn="l"/>
              </a:tabLst>
            </a:pPr>
            <a:r>
              <a:rPr lang="en-US" sz="2400" b="1" dirty="0">
                <a:solidFill>
                  <a:srgbClr val="007FA3"/>
                </a:solidFill>
              </a:rPr>
              <a:t>9</a:t>
            </a:r>
            <a:r>
              <a:rPr lang="en-US" sz="2400" b="1" dirty="0" smtClean="0">
                <a:solidFill>
                  <a:srgbClr val="007FA3"/>
                </a:solidFill>
              </a:rPr>
              <a:t>.10</a:t>
            </a:r>
            <a:r>
              <a:rPr lang="en-US" sz="2400" dirty="0" smtClean="0"/>
              <a:t> </a:t>
            </a:r>
            <a:r>
              <a:rPr lang="en-US" sz="2400" dirty="0"/>
              <a:t>Describe the current and future use of </a:t>
            </a:r>
            <a:r>
              <a:rPr lang="en-US" sz="2400" dirty="0" smtClean="0"/>
              <a:t>cloud  </a:t>
            </a:r>
            <a:r>
              <a:rPr lang="en-US" sz="2400" dirty="0"/>
              <a:t>computing in business analytics</a:t>
            </a:r>
          </a:p>
          <a:p>
            <a:pPr marL="714375" indent="-714375">
              <a:buClr>
                <a:schemeClr val="lt1"/>
              </a:buClr>
              <a:buSzPct val="25000"/>
              <a:buNone/>
              <a:tabLst>
                <a:tab pos="714375" algn="l"/>
              </a:tabLst>
            </a:pPr>
            <a:r>
              <a:rPr lang="en-US" sz="2400" b="1" dirty="0" smtClean="0">
                <a:solidFill>
                  <a:srgbClr val="007FA3"/>
                </a:solidFill>
              </a:rPr>
              <a:t>9.11</a:t>
            </a:r>
            <a:r>
              <a:rPr lang="en-US" sz="2400" dirty="0" smtClean="0"/>
              <a:t> </a:t>
            </a:r>
            <a:r>
              <a:rPr lang="en-US" sz="2400" dirty="0"/>
              <a:t>Describe how geospatial and location-based analytics are assisting </a:t>
            </a:r>
            <a:r>
              <a:rPr lang="en-US" sz="2400" dirty="0" smtClean="0"/>
              <a:t>organizations</a:t>
            </a:r>
            <a:endParaRPr lang="en-US" sz="2400" dirty="0"/>
          </a:p>
        </p:txBody>
      </p:sp>
    </p:spTree>
    <p:extLst>
      <p:ext uri="{BB962C8B-B14F-4D97-AF65-F5344CB8AC3E}">
        <p14:creationId xmlns:p14="http://schemas.microsoft.com/office/powerpoint/2010/main" val="244231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Big Data and Data Warehousing</a:t>
            </a:r>
          </a:p>
        </p:txBody>
      </p:sp>
      <p:sp>
        <p:nvSpPr>
          <p:cNvPr id="6" name="Content Placeholder 5"/>
          <p:cNvSpPr>
            <a:spLocks noGrp="1"/>
          </p:cNvSpPr>
          <p:nvPr>
            <p:ph idx="13"/>
          </p:nvPr>
        </p:nvSpPr>
        <p:spPr>
          <a:xfrm>
            <a:off x="460375" y="757029"/>
            <a:ext cx="8150225" cy="4616648"/>
          </a:xfrm>
        </p:spPr>
        <p:txBody>
          <a:bodyPr wrap="square">
            <a:spAutoFit/>
          </a:bodyPr>
          <a:lstStyle/>
          <a:p>
            <a:pPr>
              <a:buSzPct val="100000"/>
            </a:pPr>
            <a:r>
              <a:rPr lang="en-US" sz="2400" dirty="0"/>
              <a:t>What is the impact of Big Data on </a:t>
            </a:r>
            <a:r>
              <a:rPr lang="en-US" sz="2400" spc="-300" dirty="0"/>
              <a:t>D </a:t>
            </a:r>
            <a:r>
              <a:rPr lang="en-US" sz="2400" dirty="0"/>
              <a:t>W?</a:t>
            </a:r>
          </a:p>
          <a:p>
            <a:pPr lvl="1"/>
            <a:r>
              <a:rPr lang="en-US" sz="2400" dirty="0"/>
              <a:t>Big Data and </a:t>
            </a:r>
            <a:r>
              <a:rPr lang="en-US" sz="2400" spc="-300" dirty="0"/>
              <a:t>R D B M </a:t>
            </a:r>
            <a:r>
              <a:rPr lang="en-US" sz="2400" dirty="0"/>
              <a:t>S do not go nicely together</a:t>
            </a:r>
          </a:p>
          <a:p>
            <a:pPr lvl="1"/>
            <a:r>
              <a:rPr lang="en-US" sz="2400" dirty="0"/>
              <a:t>Will Hadoop replace data warehousing/</a:t>
            </a:r>
            <a:r>
              <a:rPr lang="en-US" sz="2400" spc="-300" dirty="0"/>
              <a:t>R D B M </a:t>
            </a:r>
            <a:r>
              <a:rPr lang="en-US" sz="2400" dirty="0"/>
              <a:t>S?</a:t>
            </a:r>
          </a:p>
          <a:p>
            <a:pPr>
              <a:buSzPct val="100000"/>
            </a:pPr>
            <a:r>
              <a:rPr lang="en-US" sz="2400" dirty="0"/>
              <a:t>Use Cases for Hadoop</a:t>
            </a:r>
          </a:p>
          <a:p>
            <a:pPr lvl="1"/>
            <a:r>
              <a:rPr lang="en-US" sz="2400" dirty="0"/>
              <a:t>Hadoop as the repository and refinery</a:t>
            </a:r>
          </a:p>
          <a:p>
            <a:pPr lvl="1"/>
            <a:r>
              <a:rPr lang="en-US" sz="2400" dirty="0"/>
              <a:t>Hadoop as the active archive</a:t>
            </a:r>
          </a:p>
          <a:p>
            <a:pPr>
              <a:buSzPct val="100000"/>
            </a:pPr>
            <a:r>
              <a:rPr lang="en-US" sz="2400" dirty="0"/>
              <a:t>Use Cases for Data Warehousing</a:t>
            </a:r>
          </a:p>
          <a:p>
            <a:pPr lvl="1"/>
            <a:r>
              <a:rPr lang="en-US" sz="2400" dirty="0"/>
              <a:t>Data warehouse performance</a:t>
            </a:r>
          </a:p>
          <a:p>
            <a:pPr lvl="1"/>
            <a:r>
              <a:rPr lang="en-US" sz="2400" dirty="0"/>
              <a:t>Integrating data that provides business value</a:t>
            </a:r>
          </a:p>
          <a:p>
            <a:pPr lvl="1"/>
            <a:r>
              <a:rPr lang="en-US" sz="2400" dirty="0"/>
              <a:t>Interactive </a:t>
            </a:r>
            <a:r>
              <a:rPr lang="en-US" sz="2400" spc="-300" dirty="0"/>
              <a:t>B </a:t>
            </a:r>
            <a:r>
              <a:rPr lang="en-US" sz="2400" dirty="0"/>
              <a:t>I tools</a:t>
            </a:r>
          </a:p>
        </p:txBody>
      </p:sp>
    </p:spTree>
    <p:extLst>
      <p:ext uri="{BB962C8B-B14F-4D97-AF65-F5344CB8AC3E}">
        <p14:creationId xmlns:p14="http://schemas.microsoft.com/office/powerpoint/2010/main" val="193907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56"/>
            <a:ext cx="8153400" cy="1107996"/>
          </a:xfrm>
        </p:spPr>
        <p:txBody>
          <a:bodyPr wrap="square">
            <a:spAutoFit/>
          </a:bodyPr>
          <a:lstStyle/>
          <a:p>
            <a:r>
              <a:rPr lang="en-US" sz="3600" dirty="0">
                <a:latin typeface="+mj-lt"/>
              </a:rPr>
              <a:t>Hadoop versus Data </a:t>
            </a:r>
            <a:r>
              <a:rPr lang="en-US" sz="3600" dirty="0" smtClean="0">
                <a:latin typeface="+mj-lt"/>
              </a:rPr>
              <a:t>Warehouse</a:t>
            </a:r>
            <a:r>
              <a:rPr lang="en-US" sz="3600" baseline="0" dirty="0" smtClean="0">
                <a:latin typeface="+mj-lt"/>
              </a:rPr>
              <a:t> </a:t>
            </a:r>
            <a:r>
              <a:rPr lang="en-US" sz="3600" dirty="0" smtClean="0">
                <a:latin typeface="+mj-lt"/>
              </a:rPr>
              <a:t>When </a:t>
            </a:r>
            <a:r>
              <a:rPr lang="en-US" sz="3600" dirty="0">
                <a:latin typeface="+mj-lt"/>
              </a:rPr>
              <a:t>to Use Which Platform</a:t>
            </a:r>
          </a:p>
        </p:txBody>
      </p:sp>
      <p:pic>
        <p:nvPicPr>
          <p:cNvPr id="4098" name="Picture 2" descr="Table 9.1 shows when the platforms Hadoop or DW are used. The table consists of three columns, Requirement, Data Warehouse, and Hadoop. The following information is given in the table:&#10;Requirement: Low latency, interactive reports, and OLAP&#10; Platform: Data Warehouse&#10;Requirement: ANSI 2003 SQL compliance is required&#10; Platform: Data Warehouse and Hadoop&#10;Requirement: Preprocessing or exploration of raw unstructured data&#10;Platform: Hadoop&#10;Requirement: Online archives alternative to tape&#10; Platform: Hadoop&#10;Requirement: High-quality cleansed and consistent data&#10; Platform: Data Warehouse and Hadoop&#10;Requirement: 100s to 1,000s of concurrent users&#10; Platform: Data Warehouse and Hadoop&#10;Requirement: Discover unknown relationships in the data&#10; Platform: Hadoop&#10;Requirement: Parallel complex process logic&#10; Platform: Data Warehouse and Hadoop&#10;Requirement: CPU intense analysis&#10;Platform: Data Warehouse &#10;Requirement: System, users, and data governance&#10; Platform: Hadoop&#10;Requirement: Many flexible programming languages running in parallel&#10; Platform: Hadoop&#10;Requirement: Unrestricted, ungoverned sandbox explorations&#10; Platform: Hadoop&#10;Requirement: Analysis of provisional data&#10; Platform: Data Warehouse &#10;Requirement: Extensive security and regulatory compliance&#10; Platform: Data Warehouse and Hadoop&#10;"/>
          <p:cNvPicPr>
            <a:picLocks noChangeAspect="1" noChangeArrowheads="1"/>
          </p:cNvPicPr>
          <p:nvPr/>
        </p:nvPicPr>
        <p:blipFill rotWithShape="1">
          <a:blip r:embed="rId3">
            <a:extLst>
              <a:ext uri="{28A0092B-C50C-407E-A947-70E740481C1C}">
                <a14:useLocalDpi xmlns:a14="http://schemas.microsoft.com/office/drawing/2010/main" val="0"/>
              </a:ext>
            </a:extLst>
          </a:blip>
          <a:srcRect b="3042"/>
          <a:stretch/>
        </p:blipFill>
        <p:spPr bwMode="auto">
          <a:xfrm>
            <a:off x="1469715" y="1335524"/>
            <a:ext cx="6197910" cy="495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115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US" sz="3600" dirty="0">
                <a:latin typeface="+mj-lt"/>
              </a:rPr>
              <a:t>Coexistence of Hadoop and </a:t>
            </a:r>
            <a:r>
              <a:rPr lang="en-US" sz="3600" spc="-450" dirty="0" smtClean="0">
                <a:latin typeface="+mj-lt"/>
              </a:rPr>
              <a:t>D </a:t>
            </a:r>
            <a:r>
              <a:rPr lang="en-US" sz="3600" dirty="0" smtClean="0">
                <a:latin typeface="+mj-lt"/>
              </a:rPr>
              <a:t>W        </a:t>
            </a:r>
            <a:r>
              <a:rPr lang="en-US" sz="2800" dirty="0" smtClean="0">
                <a:latin typeface="+mj-lt"/>
              </a:rPr>
              <a:t>(1 of 2)</a:t>
            </a:r>
            <a:endParaRPr lang="en-US" sz="3600" dirty="0">
              <a:latin typeface="+mj-lt"/>
            </a:endParaRPr>
          </a:p>
        </p:txBody>
      </p:sp>
      <p:sp>
        <p:nvSpPr>
          <p:cNvPr id="6" name="Content Placeholder 5"/>
          <p:cNvSpPr>
            <a:spLocks noGrp="1"/>
          </p:cNvSpPr>
          <p:nvPr>
            <p:ph idx="13"/>
          </p:nvPr>
        </p:nvSpPr>
        <p:spPr>
          <a:xfrm>
            <a:off x="460375" y="1138029"/>
            <a:ext cx="8150225" cy="4093428"/>
          </a:xfrm>
        </p:spPr>
        <p:txBody>
          <a:bodyPr wrap="square">
            <a:spAutoFit/>
          </a:bodyPr>
          <a:lstStyle/>
          <a:p>
            <a:pPr marL="457200" indent="-457200">
              <a:buFont typeface="+mj-lt"/>
              <a:buAutoNum type="arabicPeriod"/>
            </a:pPr>
            <a:r>
              <a:rPr lang="en-US" sz="2400" dirty="0"/>
              <a:t>Use Hadoop for storing and archiving multi-structured data</a:t>
            </a:r>
          </a:p>
          <a:p>
            <a:pPr marL="457200" indent="-457200">
              <a:buFont typeface="+mj-lt"/>
              <a:buAutoNum type="arabicPeriod"/>
            </a:pPr>
            <a:r>
              <a:rPr lang="en-US" sz="2400" dirty="0"/>
              <a:t>Use Hadoop for filtering, transforming, and/or consolidating multi-structured data</a:t>
            </a:r>
          </a:p>
          <a:p>
            <a:pPr marL="457200" indent="-457200">
              <a:buFont typeface="+mj-lt"/>
              <a:buAutoNum type="arabicPeriod"/>
            </a:pPr>
            <a:r>
              <a:rPr lang="en-US" sz="2400" dirty="0"/>
              <a:t>Use Hadoop to analyze large volumes of multi-structured data and publish the analytical results</a:t>
            </a:r>
          </a:p>
          <a:p>
            <a:pPr marL="457200" indent="-457200">
              <a:buFont typeface="+mj-lt"/>
              <a:buAutoNum type="arabicPeriod"/>
            </a:pPr>
            <a:r>
              <a:rPr lang="en-US" sz="2400" dirty="0"/>
              <a:t>Use a relational </a:t>
            </a:r>
            <a:r>
              <a:rPr lang="en-US" sz="2400" spc="-300" dirty="0" smtClean="0"/>
              <a:t>D B M </a:t>
            </a:r>
            <a:r>
              <a:rPr lang="en-US" sz="2400" dirty="0" smtClean="0"/>
              <a:t>S </a:t>
            </a:r>
            <a:r>
              <a:rPr lang="en-US" sz="2400" dirty="0"/>
              <a:t>that provides MapReduce capabilities as an investigative computing platform</a:t>
            </a:r>
          </a:p>
          <a:p>
            <a:pPr marL="457200" indent="-457200">
              <a:buFont typeface="+mj-lt"/>
              <a:buAutoNum type="arabicPeriod"/>
            </a:pPr>
            <a:r>
              <a:rPr lang="en-US" sz="2400" dirty="0"/>
              <a:t>Use a front-end query tool to access and analyze data</a:t>
            </a:r>
          </a:p>
        </p:txBody>
      </p:sp>
    </p:spTree>
    <p:extLst>
      <p:ext uri="{BB962C8B-B14F-4D97-AF65-F5344CB8AC3E}">
        <p14:creationId xmlns:p14="http://schemas.microsoft.com/office/powerpoint/2010/main" val="364732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984885"/>
          </a:xfrm>
        </p:spPr>
        <p:txBody>
          <a:bodyPr wrap="square">
            <a:spAutoFit/>
          </a:bodyPr>
          <a:lstStyle/>
          <a:p>
            <a:r>
              <a:rPr lang="en-IN" sz="3600" dirty="0">
                <a:latin typeface="+mj-lt"/>
              </a:rPr>
              <a:t>Coexistence of </a:t>
            </a:r>
            <a:r>
              <a:rPr lang="en-IN" sz="3600" dirty="0" err="1">
                <a:latin typeface="+mj-lt"/>
              </a:rPr>
              <a:t>Hadoop</a:t>
            </a:r>
            <a:r>
              <a:rPr lang="en-IN" sz="3600" dirty="0">
                <a:latin typeface="+mj-lt"/>
              </a:rPr>
              <a:t> and </a:t>
            </a:r>
            <a:r>
              <a:rPr lang="en-IN" sz="3600" spc="-500" dirty="0">
                <a:latin typeface="+mj-lt"/>
              </a:rPr>
              <a:t>D </a:t>
            </a:r>
            <a:r>
              <a:rPr lang="en-IN" sz="3600" dirty="0" smtClean="0">
                <a:latin typeface="+mj-lt"/>
              </a:rPr>
              <a:t>W        </a:t>
            </a:r>
            <a:r>
              <a:rPr lang="en-IN" sz="2800" dirty="0" smtClean="0">
                <a:latin typeface="+mj-lt"/>
              </a:rPr>
              <a:t>(2 </a:t>
            </a:r>
            <a:r>
              <a:rPr lang="en-IN" sz="2800" dirty="0">
                <a:latin typeface="+mj-lt"/>
              </a:rPr>
              <a:t>of 2)</a:t>
            </a:r>
            <a:endParaRPr lang="en-US" sz="3600" dirty="0">
              <a:latin typeface="+mj-lt"/>
            </a:endParaRPr>
          </a:p>
        </p:txBody>
      </p:sp>
      <p:sp>
        <p:nvSpPr>
          <p:cNvPr id="6" name="Content Placeholder 5"/>
          <p:cNvSpPr>
            <a:spLocks noGrp="1"/>
          </p:cNvSpPr>
          <p:nvPr>
            <p:ph idx="13"/>
          </p:nvPr>
        </p:nvSpPr>
        <p:spPr>
          <a:xfrm>
            <a:off x="457200" y="1190625"/>
            <a:ext cx="8153400" cy="307777"/>
          </a:xfrm>
        </p:spPr>
        <p:txBody>
          <a:bodyPr wrap="square">
            <a:spAutoFit/>
          </a:bodyPr>
          <a:lstStyle/>
          <a:p>
            <a:pPr marL="0" indent="0">
              <a:buNone/>
            </a:pPr>
            <a:r>
              <a:rPr lang="en-US" sz="2000" b="1" dirty="0"/>
              <a:t>Figure 9.7</a:t>
            </a:r>
            <a:r>
              <a:rPr lang="en-US" sz="2000" dirty="0"/>
              <a:t> Coexistence of Hadoop and Data Warehouses.</a:t>
            </a:r>
            <a:endParaRPr lang="en-IN" sz="2000" dirty="0"/>
          </a:p>
        </p:txBody>
      </p:sp>
      <p:pic>
        <p:nvPicPr>
          <p:cNvPr id="7" name="Picture 2" descr="Each chart flows from bottom to top and each level is connected by upward arrows to the next level. &#10;• The levels of the Hadoop flowchart from top to bottom are as follows:&#10;• Raw Data Streams at the lowest level include the following elements:&#10;• Sensor Data&#10;• Blogs, E-mail&#10;• Web Data&#10;• Docs, P D Fs&#10;• Images, Videos&#10;• Each element in the raw data stream leads to the next level: File Copy.&#10;• Two arrows labeled Extract, Transform lead from File Copy to the Hadoop logo. &#10;• Two arrows from the Hadoop logo lead to the top level: Developer Environments. &#10;• The levels of the Data Warehouses flowchart from top to bottom are as follows:&#10;• Operational Systems at the lowest level include the following elements:&#10;• C R M&#10;• S C M&#10;• E R P&#10;• Legacy&#10;• Third Party&#10;• Each element of the operational systems leads to the next level: Extract, Transform, Load.&#10;• Two arrows lead to Integrated Data Warehouse. &#10;• Two arrows from Integrated Data Warehouse lead to the top level: Business Intelligence Tools."/>
          <p:cNvPicPr>
            <a:picLocks noChangeAspect="1" noChangeArrowheads="1"/>
          </p:cNvPicPr>
          <p:nvPr/>
        </p:nvPicPr>
        <p:blipFill rotWithShape="1">
          <a:blip r:embed="rId3">
            <a:extLst>
              <a:ext uri="{28A0092B-C50C-407E-A947-70E740481C1C}">
                <a14:useLocalDpi xmlns:a14="http://schemas.microsoft.com/office/drawing/2010/main" val="0"/>
              </a:ext>
            </a:extLst>
          </a:blip>
          <a:srcRect b="8401"/>
          <a:stretch/>
        </p:blipFill>
        <p:spPr bwMode="auto">
          <a:xfrm>
            <a:off x="528289" y="1647825"/>
            <a:ext cx="8073445" cy="408756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47675" y="5832157"/>
            <a:ext cx="8153400" cy="492443"/>
          </a:xfrm>
        </p:spPr>
        <p:txBody>
          <a:bodyPr wrap="square">
            <a:spAutoFit/>
          </a:bodyPr>
          <a:lstStyle/>
          <a:p>
            <a:pPr marL="0" indent="0">
              <a:buNone/>
            </a:pPr>
            <a:r>
              <a:rPr lang="en-IN" i="1" dirty="0" smtClean="0"/>
              <a:t>Source</a:t>
            </a:r>
            <a:r>
              <a:rPr lang="en-IN" i="1" dirty="0"/>
              <a:t>:</a:t>
            </a:r>
            <a:r>
              <a:rPr lang="en-US" dirty="0"/>
              <a:t>“Hadoop and the Data Warehouse: When to Use Which, </a:t>
            </a:r>
            <a:r>
              <a:rPr lang="en-US" dirty="0" err="1"/>
              <a:t>teradata</a:t>
            </a:r>
            <a:r>
              <a:rPr lang="en-US" dirty="0"/>
              <a:t>, 2012.” Used with permission from Teradata Corporation</a:t>
            </a:r>
            <a:r>
              <a:rPr lang="en-US" dirty="0" smtClean="0"/>
              <a:t>.</a:t>
            </a:r>
            <a:endParaRPr lang="en-IN" dirty="0"/>
          </a:p>
        </p:txBody>
      </p:sp>
    </p:spTree>
    <p:extLst>
      <p:ext uri="{BB962C8B-B14F-4D97-AF65-F5344CB8AC3E}">
        <p14:creationId xmlns:p14="http://schemas.microsoft.com/office/powerpoint/2010/main" val="1075335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In-Memory Analytics and Spark</a:t>
            </a:r>
          </a:p>
        </p:txBody>
      </p:sp>
      <p:sp>
        <p:nvSpPr>
          <p:cNvPr id="6" name="Content Placeholder 5"/>
          <p:cNvSpPr>
            <a:spLocks noGrp="1"/>
          </p:cNvSpPr>
          <p:nvPr>
            <p:ph idx="13"/>
          </p:nvPr>
        </p:nvSpPr>
        <p:spPr>
          <a:xfrm>
            <a:off x="460375" y="757029"/>
            <a:ext cx="8150225" cy="4616648"/>
          </a:xfrm>
        </p:spPr>
        <p:txBody>
          <a:bodyPr wrap="square">
            <a:spAutoFit/>
          </a:bodyPr>
          <a:lstStyle/>
          <a:p>
            <a:pPr>
              <a:buSzPct val="100000"/>
            </a:pPr>
            <a:r>
              <a:rPr lang="en-US" sz="2400" dirty="0"/>
              <a:t>In-memory analytics = fast processing</a:t>
            </a:r>
          </a:p>
          <a:p>
            <a:pPr>
              <a:buSzPct val="100000"/>
            </a:pPr>
            <a:r>
              <a:rPr lang="en-US" sz="2400" dirty="0"/>
              <a:t>In-memory processing with Apache Spark</a:t>
            </a:r>
          </a:p>
          <a:p>
            <a:pPr lvl="1"/>
            <a:r>
              <a:rPr lang="en-US" sz="2400" dirty="0"/>
              <a:t>Developed at University of California, Berkeley in 2009</a:t>
            </a:r>
          </a:p>
          <a:p>
            <a:pPr lvl="1"/>
            <a:r>
              <a:rPr lang="en-US" sz="2400" dirty="0"/>
              <a:t>Unified analytics engine for batch and streaming data</a:t>
            </a:r>
          </a:p>
          <a:p>
            <a:pPr>
              <a:buSzPct val="100000"/>
            </a:pPr>
            <a:r>
              <a:rPr lang="en-US" sz="2400" dirty="0"/>
              <a:t>Apache Spark can be used to create</a:t>
            </a:r>
          </a:p>
          <a:p>
            <a:pPr lvl="1"/>
            <a:r>
              <a:rPr lang="en-US" sz="2400" dirty="0"/>
              <a:t>Machine learning</a:t>
            </a:r>
          </a:p>
          <a:p>
            <a:pPr lvl="1"/>
            <a:r>
              <a:rPr lang="en-US" sz="2400" dirty="0"/>
              <a:t>Fog computing</a:t>
            </a:r>
          </a:p>
          <a:p>
            <a:pPr lvl="1"/>
            <a:r>
              <a:rPr lang="en-US" sz="2400" dirty="0"/>
              <a:t>Graph</a:t>
            </a:r>
          </a:p>
          <a:p>
            <a:pPr lvl="1"/>
            <a:r>
              <a:rPr lang="en-US" sz="2400" dirty="0"/>
              <a:t>Streaming</a:t>
            </a:r>
          </a:p>
          <a:p>
            <a:pPr lvl="1"/>
            <a:r>
              <a:rPr lang="en-US" sz="2400" dirty="0"/>
              <a:t>Real-time analytics</a:t>
            </a:r>
          </a:p>
        </p:txBody>
      </p:sp>
    </p:spTree>
    <p:extLst>
      <p:ext uri="{BB962C8B-B14F-4D97-AF65-F5344CB8AC3E}">
        <p14:creationId xmlns:p14="http://schemas.microsoft.com/office/powerpoint/2010/main" val="3372682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9.5</a:t>
            </a: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latin typeface="+mj-lt"/>
              </a:rPr>
              <a:t>Using Natural Language Processing to analyze customer feedback in TripAdvisor reviews</a:t>
            </a:r>
          </a:p>
        </p:txBody>
      </p:sp>
      <p:sp>
        <p:nvSpPr>
          <p:cNvPr id="6" name="Content Placeholder 5"/>
          <p:cNvSpPr>
            <a:spLocks noGrp="1"/>
          </p:cNvSpPr>
          <p:nvPr>
            <p:ph idx="13"/>
          </p:nvPr>
        </p:nvSpPr>
        <p:spPr>
          <a:xfrm>
            <a:off x="447675" y="1749400"/>
            <a:ext cx="8162925" cy="1492716"/>
          </a:xfrm>
        </p:spPr>
        <p:txBody>
          <a:bodyPr wrap="square">
            <a:spAutoFit/>
          </a:bodyPr>
          <a:lstStyle/>
          <a:p>
            <a:pPr marL="0" indent="0">
              <a:buNone/>
            </a:pPr>
            <a:r>
              <a:rPr lang="en-US" sz="2400" b="1" dirty="0"/>
              <a:t>Questions for Discussion:</a:t>
            </a:r>
          </a:p>
          <a:p>
            <a:pPr marL="342900" indent="-342900">
              <a:buFont typeface="+mj-lt"/>
              <a:buAutoNum type="arabicPeriod"/>
            </a:pPr>
            <a:r>
              <a:rPr lang="en-US" sz="2400" dirty="0"/>
              <a:t>How did the predictive modelling help TripAdvisor?</a:t>
            </a:r>
          </a:p>
          <a:p>
            <a:pPr marL="342900" indent="-342900">
              <a:buFont typeface="+mj-lt"/>
              <a:buAutoNum type="arabicPeriod"/>
            </a:pPr>
            <a:r>
              <a:rPr lang="en-US" sz="2400" dirty="0"/>
              <a:t>Why was Spark used?</a:t>
            </a:r>
          </a:p>
        </p:txBody>
      </p:sp>
    </p:spTree>
    <p:extLst>
      <p:ext uri="{BB962C8B-B14F-4D97-AF65-F5344CB8AC3E}">
        <p14:creationId xmlns:p14="http://schemas.microsoft.com/office/powerpoint/2010/main" val="2830479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Architecture of Apache Spark</a:t>
            </a:r>
          </a:p>
        </p:txBody>
      </p:sp>
      <p:sp>
        <p:nvSpPr>
          <p:cNvPr id="6" name="Content Placeholder 5"/>
          <p:cNvSpPr>
            <a:spLocks noGrp="1"/>
          </p:cNvSpPr>
          <p:nvPr>
            <p:ph idx="13"/>
          </p:nvPr>
        </p:nvSpPr>
        <p:spPr>
          <a:xfrm>
            <a:off x="447675" y="758800"/>
            <a:ext cx="8162925" cy="1492716"/>
          </a:xfrm>
        </p:spPr>
        <p:txBody>
          <a:bodyPr wrap="square">
            <a:spAutoFit/>
          </a:bodyPr>
          <a:lstStyle/>
          <a:p>
            <a:pPr>
              <a:buSzPct val="100000"/>
            </a:pPr>
            <a:r>
              <a:rPr lang="en-US" sz="2400" dirty="0"/>
              <a:t>Works on a master-slave framework</a:t>
            </a:r>
          </a:p>
          <a:p>
            <a:pPr>
              <a:buSzPct val="100000"/>
            </a:pPr>
            <a:r>
              <a:rPr lang="en-US" sz="2400" dirty="0"/>
              <a:t>Cluster manager manages worker nodes</a:t>
            </a:r>
          </a:p>
          <a:p>
            <a:pPr>
              <a:buSzPct val="100000"/>
            </a:pPr>
            <a:r>
              <a:rPr lang="en-US" sz="2400" dirty="0"/>
              <a:t>Executors run in worker nodes</a:t>
            </a:r>
          </a:p>
        </p:txBody>
      </p:sp>
      <p:pic>
        <p:nvPicPr>
          <p:cNvPr id="7170" name="Picture 2" descr="The flowchart shows the following:&#10;• The chart begins with a box labeled Application connected with a double-headed arrow to &#10;• A box labeled Driver Program: Spark Context, which in turn is connected with a double-headed arrow to &#10;• A box labeled Cluster Manager. &#10;• Two double-headed arrows the Cluster Manager box to &#10;• Two boxes stacked one on top of the other and labeled Worker Node: Executor."/>
          <p:cNvPicPr>
            <a:picLocks noChangeAspect="1" noChangeArrowheads="1"/>
          </p:cNvPicPr>
          <p:nvPr/>
        </p:nvPicPr>
        <p:blipFill rotWithShape="1">
          <a:blip r:embed="rId3">
            <a:extLst>
              <a:ext uri="{28A0092B-C50C-407E-A947-70E740481C1C}">
                <a14:useLocalDpi xmlns:a14="http://schemas.microsoft.com/office/drawing/2010/main" val="0"/>
              </a:ext>
            </a:extLst>
          </a:blip>
          <a:srcRect b="8942"/>
          <a:stretch/>
        </p:blipFill>
        <p:spPr bwMode="auto">
          <a:xfrm>
            <a:off x="572070" y="2457450"/>
            <a:ext cx="7993510" cy="2239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053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Getting Started with Apache Spark</a:t>
            </a:r>
          </a:p>
        </p:txBody>
      </p:sp>
      <p:sp>
        <p:nvSpPr>
          <p:cNvPr id="6" name="Content Placeholder 5"/>
          <p:cNvSpPr>
            <a:spLocks noGrp="1"/>
          </p:cNvSpPr>
          <p:nvPr>
            <p:ph idx="13"/>
          </p:nvPr>
        </p:nvSpPr>
        <p:spPr>
          <a:xfrm>
            <a:off x="457200" y="767968"/>
            <a:ext cx="8162925" cy="1746632"/>
          </a:xfrm>
        </p:spPr>
        <p:txBody>
          <a:bodyPr wrap="square">
            <a:spAutoFit/>
          </a:bodyPr>
          <a:lstStyle/>
          <a:p>
            <a:pPr>
              <a:buSzPct val="100000"/>
            </a:pPr>
            <a:r>
              <a:rPr lang="en-US" sz="2400" dirty="0"/>
              <a:t>Hardware and software requirements check</a:t>
            </a:r>
          </a:p>
          <a:p>
            <a:pPr>
              <a:buSzPct val="100000"/>
            </a:pPr>
            <a:r>
              <a:rPr lang="en-US" sz="2400" dirty="0"/>
              <a:t>Follow the steps to get started with Spark on </a:t>
            </a:r>
            <a:r>
              <a:rPr lang="en-US" sz="2400" dirty="0" smtClean="0"/>
              <a:t>Cloudera     </a:t>
            </a:r>
            <a:r>
              <a:rPr lang="en-US" sz="2400" spc="-300" dirty="0"/>
              <a:t>Q </a:t>
            </a:r>
            <a:r>
              <a:rPr lang="en-US" sz="2400" dirty="0" smtClean="0"/>
              <a:t>S  </a:t>
            </a:r>
            <a:r>
              <a:rPr lang="en-US" sz="2400" spc="-300" dirty="0"/>
              <a:t>V </a:t>
            </a:r>
            <a:r>
              <a:rPr lang="en-US" sz="2400" dirty="0"/>
              <a:t>M</a:t>
            </a:r>
          </a:p>
          <a:p>
            <a:pPr lvl="1"/>
            <a:r>
              <a:rPr lang="en-US" sz="2400" dirty="0"/>
              <a:t>A 15 steps process…</a:t>
            </a:r>
          </a:p>
        </p:txBody>
      </p:sp>
      <p:pic>
        <p:nvPicPr>
          <p:cNvPr id="8194" name="Picture 2" descr="A close up of a computer screen shows an icon in the form of a square blue box containing the lowercase letters c m. Launch Cloudera Express is written under the icon. An orange arrow points to the icon from the right."/>
          <p:cNvPicPr>
            <a:picLocks noChangeAspect="1" noChangeArrowheads="1"/>
          </p:cNvPicPr>
          <p:nvPr/>
        </p:nvPicPr>
        <p:blipFill rotWithShape="1">
          <a:blip r:embed="rId3">
            <a:extLst>
              <a:ext uri="{28A0092B-C50C-407E-A947-70E740481C1C}">
                <a14:useLocalDpi xmlns:a14="http://schemas.microsoft.com/office/drawing/2010/main" val="0"/>
              </a:ext>
            </a:extLst>
          </a:blip>
          <a:srcRect b="4653"/>
          <a:stretch/>
        </p:blipFill>
        <p:spPr bwMode="auto">
          <a:xfrm>
            <a:off x="2071950" y="2884498"/>
            <a:ext cx="4978889" cy="3198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002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Big Data And Stream Analytics</a:t>
            </a:r>
          </a:p>
        </p:txBody>
      </p:sp>
      <p:sp>
        <p:nvSpPr>
          <p:cNvPr id="6" name="Content Placeholder 5"/>
          <p:cNvSpPr>
            <a:spLocks noGrp="1"/>
          </p:cNvSpPr>
          <p:nvPr>
            <p:ph idx="13"/>
          </p:nvPr>
        </p:nvSpPr>
        <p:spPr>
          <a:xfrm>
            <a:off x="447675" y="758800"/>
            <a:ext cx="8162925" cy="4247317"/>
          </a:xfrm>
        </p:spPr>
        <p:txBody>
          <a:bodyPr wrap="square">
            <a:spAutoFit/>
          </a:bodyPr>
          <a:lstStyle/>
          <a:p>
            <a:r>
              <a:rPr lang="en-US" sz="2400" dirty="0"/>
              <a:t>Data-in-motion analytics and real-time data analytics</a:t>
            </a:r>
          </a:p>
          <a:p>
            <a:pPr lvl="1"/>
            <a:r>
              <a:rPr lang="en-US" sz="2400" dirty="0"/>
              <a:t>One of the Vs in Big Data = Velocity</a:t>
            </a:r>
          </a:p>
          <a:p>
            <a:r>
              <a:rPr lang="en-US" sz="2400" dirty="0"/>
              <a:t>Analytic process of extracting actionable information from continuously flowing data</a:t>
            </a:r>
          </a:p>
          <a:p>
            <a:r>
              <a:rPr lang="en-US" sz="2400" dirty="0"/>
              <a:t>Why Stream Analytics?</a:t>
            </a:r>
          </a:p>
          <a:p>
            <a:pPr lvl="1"/>
            <a:r>
              <a:rPr lang="en-US" sz="2400" dirty="0"/>
              <a:t>It may not be feasible to store the data, or lose its value</a:t>
            </a:r>
          </a:p>
          <a:p>
            <a:r>
              <a:rPr lang="en-US" sz="2400" dirty="0"/>
              <a:t>Stream Analytics Versus Perpetual Analytics</a:t>
            </a:r>
          </a:p>
          <a:p>
            <a:r>
              <a:rPr lang="en-US" sz="2400" dirty="0"/>
              <a:t>Critical Event Processing?</a:t>
            </a:r>
          </a:p>
        </p:txBody>
      </p:sp>
    </p:spTree>
    <p:extLst>
      <p:ext uri="{BB962C8B-B14F-4D97-AF65-F5344CB8AC3E}">
        <p14:creationId xmlns:p14="http://schemas.microsoft.com/office/powerpoint/2010/main" val="61006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Stream Analytics</a:t>
            </a: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latin typeface="+mj-lt"/>
              </a:rPr>
              <a:t>A Use Case in Energy Industry</a:t>
            </a:r>
          </a:p>
        </p:txBody>
      </p:sp>
      <p:pic>
        <p:nvPicPr>
          <p:cNvPr id="9218" name="Picture 2" descr="The flowchart goes from left to right, with the arrows eventually leading back to the first set of factors. &#10;• The chart begins with three types of data listed in boxes arranged one below the other. From top to bottom, the data types are:&#10;• Sensor Data (Energy Production System Status)&#10;• Meteorological Data (Wind, Light, Temperature, etc.)&#10;• Usage Data (Smart Meters, Smart Grid Devices)&#10;• Arrows to the right lead from each of the three types of data to a central box that represents Data Integration and Temporary Staging. This box rests on top of a cylinder that represents the Permanent Storage Area.&#10;• An arrow to the right leads from the data integration box to a box representing Streaming Analytics (Predicting, Production, and Anomalies).  &#10;• An arrow labeled Capacity Decisions from the streaming analytics box leads upward and to the left to a box representing Energy Production System (Traditional and Renewable). An arrow to the left from this leads back to the Sensor Data box. &#10;• An arrow labeled Pricing Decisions from the streaming analytics box leads downward and to the left to a box representing Energy Consumption System (Residential and Commercial). An arrow to the left from this leads back to the Usage Data box."/>
          <p:cNvPicPr>
            <a:picLocks noChangeAspect="1" noChangeArrowheads="1"/>
          </p:cNvPicPr>
          <p:nvPr/>
        </p:nvPicPr>
        <p:blipFill rotWithShape="1">
          <a:blip r:embed="rId3">
            <a:extLst>
              <a:ext uri="{28A0092B-C50C-407E-A947-70E740481C1C}">
                <a14:useLocalDpi xmlns:a14="http://schemas.microsoft.com/office/drawing/2010/main" val="0"/>
              </a:ext>
            </a:extLst>
          </a:blip>
          <a:srcRect b="3167"/>
          <a:stretch/>
        </p:blipFill>
        <p:spPr bwMode="auto">
          <a:xfrm>
            <a:off x="1175820" y="1290956"/>
            <a:ext cx="6764177" cy="500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33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(1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err="1">
                <a:solidFill>
                  <a:srgbClr val="007FA3"/>
                </a:solidFill>
              </a:rPr>
              <a:t>Analyzing</a:t>
            </a:r>
            <a:r>
              <a:rPr lang="en-IN" sz="2800" b="1" dirty="0">
                <a:solidFill>
                  <a:srgbClr val="007FA3"/>
                </a:solidFill>
              </a:rPr>
              <a:t> Customer Churn in a Telecom Company Using Big Data Methods </a:t>
            </a:r>
            <a:endParaRPr lang="en-US" sz="2800" b="1" dirty="0"/>
          </a:p>
        </p:txBody>
      </p:sp>
      <p:sp>
        <p:nvSpPr>
          <p:cNvPr id="4" name="Content Placeholder 3"/>
          <p:cNvSpPr>
            <a:spLocks noGrp="1"/>
          </p:cNvSpPr>
          <p:nvPr>
            <p:ph idx="13"/>
          </p:nvPr>
        </p:nvSpPr>
        <p:spPr>
          <a:xfrm>
            <a:off x="457200" y="1943100"/>
            <a:ext cx="8153400" cy="4070345"/>
          </a:xfrm>
        </p:spPr>
        <p:txBody>
          <a:bodyPr>
            <a:spAutoFit/>
          </a:bodyPr>
          <a:lstStyle/>
          <a:p>
            <a:pPr>
              <a:buSzPct val="100000"/>
            </a:pPr>
            <a:r>
              <a:rPr lang="en-US" sz="2400" dirty="0"/>
              <a:t>Telecom – a highly competitive market segment  </a:t>
            </a:r>
          </a:p>
          <a:p>
            <a:pPr>
              <a:buSzPct val="100000"/>
            </a:pPr>
            <a:r>
              <a:rPr lang="en-US" sz="2400" dirty="0"/>
              <a:t>Customer churn rate is higher than most other markets</a:t>
            </a:r>
          </a:p>
          <a:p>
            <a:pPr>
              <a:buSzPct val="100000"/>
            </a:pPr>
            <a:r>
              <a:rPr lang="en-US" sz="2400" dirty="0"/>
              <a:t>A good example of Big Data analytics</a:t>
            </a:r>
          </a:p>
          <a:p>
            <a:pPr>
              <a:buSzPct val="100000"/>
            </a:pPr>
            <a:r>
              <a:rPr lang="en-US" sz="2400" dirty="0"/>
              <a:t>Challenges</a:t>
            </a:r>
          </a:p>
          <a:p>
            <a:pPr marL="623888" lvl="1" indent="-342900">
              <a:buSzPct val="100000"/>
            </a:pPr>
            <a:r>
              <a:rPr lang="en-US" sz="2400" dirty="0"/>
              <a:t>Data from multiple sources</a:t>
            </a:r>
          </a:p>
          <a:p>
            <a:pPr marL="623888" lvl="1" indent="-342900">
              <a:buSzPct val="100000"/>
            </a:pPr>
            <a:r>
              <a:rPr lang="en-US" sz="2400" dirty="0"/>
              <a:t>Data volume is higher than usual</a:t>
            </a:r>
          </a:p>
          <a:p>
            <a:r>
              <a:rPr lang="en-US" sz="2400" dirty="0"/>
              <a:t>Solution</a:t>
            </a:r>
          </a:p>
          <a:p>
            <a:r>
              <a:rPr lang="en-US" sz="2400" dirty="0" smtClean="0"/>
              <a:t>Results</a:t>
            </a:r>
            <a:endParaRPr lang="en-US" sz="2400" dirty="0"/>
          </a:p>
        </p:txBody>
      </p:sp>
    </p:spTree>
    <p:extLst>
      <p:ext uri="{BB962C8B-B14F-4D97-AF65-F5344CB8AC3E}">
        <p14:creationId xmlns:p14="http://schemas.microsoft.com/office/powerpoint/2010/main" val="55340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Stream Analytics Applications</a:t>
            </a:r>
          </a:p>
        </p:txBody>
      </p:sp>
      <p:sp>
        <p:nvSpPr>
          <p:cNvPr id="6" name="Content Placeholder 5"/>
          <p:cNvSpPr>
            <a:spLocks noGrp="1"/>
          </p:cNvSpPr>
          <p:nvPr>
            <p:ph idx="13"/>
          </p:nvPr>
        </p:nvSpPr>
        <p:spPr>
          <a:xfrm>
            <a:off x="447675" y="758800"/>
            <a:ext cx="8162925" cy="3739485"/>
          </a:xfrm>
        </p:spPr>
        <p:txBody>
          <a:bodyPr wrap="square">
            <a:spAutoFit/>
          </a:bodyPr>
          <a:lstStyle/>
          <a:p>
            <a:pPr>
              <a:buSzPct val="100000"/>
            </a:pPr>
            <a:r>
              <a:rPr lang="en-US" sz="2400" dirty="0"/>
              <a:t>e-Commerce</a:t>
            </a:r>
          </a:p>
          <a:p>
            <a:pPr>
              <a:buSzPct val="100000"/>
            </a:pPr>
            <a:r>
              <a:rPr lang="en-US" sz="2400" dirty="0"/>
              <a:t>Telecommunication</a:t>
            </a:r>
          </a:p>
          <a:p>
            <a:pPr>
              <a:buSzPct val="100000"/>
            </a:pPr>
            <a:r>
              <a:rPr lang="en-US" sz="2400" dirty="0"/>
              <a:t>Law Enforcement and Cyber Security</a:t>
            </a:r>
          </a:p>
          <a:p>
            <a:pPr>
              <a:buSzPct val="100000"/>
            </a:pPr>
            <a:r>
              <a:rPr lang="en-US" sz="2400" dirty="0"/>
              <a:t>Power Industry</a:t>
            </a:r>
          </a:p>
          <a:p>
            <a:pPr>
              <a:buSzPct val="100000"/>
            </a:pPr>
            <a:r>
              <a:rPr lang="en-US" sz="2400" dirty="0"/>
              <a:t>Financial Services</a:t>
            </a:r>
          </a:p>
          <a:p>
            <a:pPr>
              <a:buSzPct val="100000"/>
            </a:pPr>
            <a:r>
              <a:rPr lang="en-US" sz="2400" dirty="0"/>
              <a:t>Health Services</a:t>
            </a:r>
          </a:p>
          <a:p>
            <a:pPr>
              <a:buSzPct val="100000"/>
            </a:pPr>
            <a:r>
              <a:rPr lang="en-US" sz="2400" dirty="0"/>
              <a:t>Government</a:t>
            </a:r>
          </a:p>
        </p:txBody>
      </p:sp>
    </p:spTree>
    <p:extLst>
      <p:ext uri="{BB962C8B-B14F-4D97-AF65-F5344CB8AC3E}">
        <p14:creationId xmlns:p14="http://schemas.microsoft.com/office/powerpoint/2010/main" val="1538324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9.6</a:t>
            </a: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latin typeface="+mj-lt"/>
              </a:rPr>
              <a:t>Salesforce Is Using Streaming Data to Enhance Customer Value</a:t>
            </a:r>
          </a:p>
        </p:txBody>
      </p:sp>
      <p:sp>
        <p:nvSpPr>
          <p:cNvPr id="6" name="Content Placeholder 5"/>
          <p:cNvSpPr>
            <a:spLocks noGrp="1"/>
          </p:cNvSpPr>
          <p:nvPr>
            <p:ph idx="13"/>
          </p:nvPr>
        </p:nvSpPr>
        <p:spPr>
          <a:xfrm>
            <a:off x="447675" y="1749400"/>
            <a:ext cx="8162925" cy="2231380"/>
          </a:xfrm>
        </p:spPr>
        <p:txBody>
          <a:bodyPr wrap="square">
            <a:spAutoFit/>
          </a:bodyPr>
          <a:lstStyle/>
          <a:p>
            <a:pPr marL="0" indent="0">
              <a:buNone/>
            </a:pPr>
            <a:r>
              <a:rPr lang="en-US" sz="2400" b="1" dirty="0"/>
              <a:t>Questions for Discussion:</a:t>
            </a:r>
          </a:p>
          <a:p>
            <a:pPr marL="342900" indent="-342900">
              <a:buFont typeface="+mj-lt"/>
              <a:buAutoNum type="arabicPeriod"/>
            </a:pPr>
            <a:r>
              <a:rPr lang="en-US" sz="2400" dirty="0"/>
              <a:t>Are there areas in any industry where streaming data is irrelevant?</a:t>
            </a:r>
          </a:p>
          <a:p>
            <a:pPr marL="342900" indent="-342900">
              <a:buFont typeface="+mj-lt"/>
              <a:buAutoNum type="arabicPeriod"/>
            </a:pPr>
            <a:r>
              <a:rPr lang="en-US" sz="2400" dirty="0"/>
              <a:t>Besides customer retention, what are other benefits of using predictive analytics?</a:t>
            </a:r>
          </a:p>
        </p:txBody>
      </p:sp>
    </p:spTree>
    <p:extLst>
      <p:ext uri="{BB962C8B-B14F-4D97-AF65-F5344CB8AC3E}">
        <p14:creationId xmlns:p14="http://schemas.microsoft.com/office/powerpoint/2010/main" val="1399175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Big Data Vendors and Platforms</a:t>
            </a:r>
          </a:p>
        </p:txBody>
      </p:sp>
      <p:sp>
        <p:nvSpPr>
          <p:cNvPr id="6" name="Content Placeholder 5"/>
          <p:cNvSpPr>
            <a:spLocks noGrp="1"/>
          </p:cNvSpPr>
          <p:nvPr>
            <p:ph idx="1"/>
          </p:nvPr>
        </p:nvSpPr>
        <p:spPr>
          <a:xfrm>
            <a:off x="457200" y="762000"/>
            <a:ext cx="8153400" cy="3877985"/>
          </a:xfrm>
        </p:spPr>
        <p:txBody>
          <a:bodyPr wrap="square">
            <a:spAutoFit/>
          </a:bodyPr>
          <a:lstStyle/>
          <a:p>
            <a:pPr>
              <a:buSzPct val="100000"/>
            </a:pPr>
            <a:r>
              <a:rPr lang="en-US" sz="2400" dirty="0"/>
              <a:t>Big Data vendor landscape is developing rapidly</a:t>
            </a:r>
          </a:p>
          <a:p>
            <a:pPr>
              <a:buSzPct val="100000"/>
            </a:pPr>
            <a:r>
              <a:rPr lang="en-US" sz="2400" dirty="0"/>
              <a:t>A representative list would include</a:t>
            </a:r>
          </a:p>
          <a:p>
            <a:pPr lvl="1"/>
            <a:r>
              <a:rPr lang="en-US" sz="2400" dirty="0"/>
              <a:t>Cloudera, </a:t>
            </a:r>
            <a:r>
              <a:rPr lang="en-US" sz="2400" dirty="0" err="1"/>
              <a:t>MapR</a:t>
            </a:r>
            <a:r>
              <a:rPr lang="en-US" sz="2400" dirty="0"/>
              <a:t>, Hortonworks, …</a:t>
            </a:r>
          </a:p>
          <a:p>
            <a:pPr lvl="1"/>
            <a:r>
              <a:rPr lang="en-US" sz="2400" dirty="0"/>
              <a:t>Also, </a:t>
            </a:r>
            <a:r>
              <a:rPr lang="en-US" sz="2400" spc="-300" dirty="0"/>
              <a:t>I B </a:t>
            </a:r>
            <a:r>
              <a:rPr lang="en-US" sz="2400" dirty="0"/>
              <a:t>M (</a:t>
            </a:r>
            <a:r>
              <a:rPr lang="en-US" sz="2400" dirty="0" err="1"/>
              <a:t>Netezza</a:t>
            </a:r>
            <a:r>
              <a:rPr lang="en-US" sz="2400" dirty="0"/>
              <a:t>, </a:t>
            </a:r>
            <a:r>
              <a:rPr lang="en-US" sz="2400" dirty="0" err="1"/>
              <a:t>InfoSphere</a:t>
            </a:r>
            <a:r>
              <a:rPr lang="en-US" sz="2400" dirty="0"/>
              <a:t>), Oracle (</a:t>
            </a:r>
            <a:r>
              <a:rPr lang="en-US" sz="2400" dirty="0" err="1"/>
              <a:t>Exadata</a:t>
            </a:r>
            <a:r>
              <a:rPr lang="en-US" sz="2400" dirty="0"/>
              <a:t>, </a:t>
            </a:r>
            <a:r>
              <a:rPr lang="en-US" sz="2400" dirty="0" err="1"/>
              <a:t>Exalogic</a:t>
            </a:r>
            <a:r>
              <a:rPr lang="en-US" sz="2400" dirty="0"/>
              <a:t>), Microsoft, Amazon, Google, …</a:t>
            </a:r>
          </a:p>
          <a:p>
            <a:pPr>
              <a:buSzPct val="100000"/>
            </a:pPr>
            <a:r>
              <a:rPr lang="en-US" sz="2400" dirty="0"/>
              <a:t>Infrastructure service providers</a:t>
            </a:r>
          </a:p>
          <a:p>
            <a:pPr>
              <a:buSzPct val="100000"/>
            </a:pPr>
            <a:r>
              <a:rPr lang="en-US" sz="2400" dirty="0"/>
              <a:t>Analytics solution providers</a:t>
            </a:r>
          </a:p>
          <a:p>
            <a:pPr>
              <a:buSzPct val="100000"/>
            </a:pPr>
            <a:r>
              <a:rPr lang="en-US" sz="2400" dirty="0"/>
              <a:t>Business intelligence providers incorporating Big Data</a:t>
            </a:r>
          </a:p>
        </p:txBody>
      </p:sp>
      <p:sp>
        <p:nvSpPr>
          <p:cNvPr id="3" name="Content Placeholder 2"/>
          <p:cNvSpPr>
            <a:spLocks noGrp="1"/>
          </p:cNvSpPr>
          <p:nvPr>
            <p:ph idx="13"/>
          </p:nvPr>
        </p:nvSpPr>
        <p:spPr>
          <a:xfrm>
            <a:off x="6858000" y="3038475"/>
            <a:ext cx="1524000" cy="1107996"/>
          </a:xfrm>
          <a:solidFill>
            <a:srgbClr val="D4EAE4"/>
          </a:solidFill>
        </p:spPr>
        <p:txBody>
          <a:bodyPr wrap="square">
            <a:spAutoFit/>
          </a:bodyPr>
          <a:lstStyle/>
          <a:p>
            <a:pPr marL="0" indent="0">
              <a:buNone/>
            </a:pPr>
            <a:r>
              <a:rPr lang="en-US" sz="2400" dirty="0" smtClean="0">
                <a:solidFill>
                  <a:schemeClr val="bg2"/>
                </a:solidFill>
              </a:rPr>
              <a:t>Software, Hardware, Service</a:t>
            </a:r>
            <a:r>
              <a:rPr lang="en-US" sz="2400" dirty="0">
                <a:solidFill>
                  <a:schemeClr val="bg2"/>
                </a:solidFill>
              </a:rPr>
              <a:t>, </a:t>
            </a:r>
            <a:r>
              <a:rPr lang="en-US" sz="2400" dirty="0" smtClean="0">
                <a:solidFill>
                  <a:schemeClr val="bg2"/>
                </a:solidFill>
              </a:rPr>
              <a:t>…</a:t>
            </a:r>
            <a:endParaRPr lang="en-US" sz="2400" dirty="0">
              <a:solidFill>
                <a:schemeClr val="bg2"/>
              </a:solidFill>
            </a:endParaRPr>
          </a:p>
        </p:txBody>
      </p:sp>
    </p:spTree>
    <p:extLst>
      <p:ext uri="{BB962C8B-B14F-4D97-AF65-F5344CB8AC3E}">
        <p14:creationId xmlns:p14="http://schemas.microsoft.com/office/powerpoint/2010/main" val="3371776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9.7</a:t>
            </a: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latin typeface="+mj-lt"/>
              </a:rPr>
              <a:t>Using Social Media for </a:t>
            </a:r>
            <a:r>
              <a:rPr lang="en-US" sz="2800" b="1" dirty="0" err="1">
                <a:solidFill>
                  <a:srgbClr val="007FA3"/>
                </a:solidFill>
                <a:latin typeface="+mj-lt"/>
              </a:rPr>
              <a:t>Nowcasting</a:t>
            </a:r>
            <a:r>
              <a:rPr lang="en-US" sz="2800" b="1" dirty="0">
                <a:solidFill>
                  <a:srgbClr val="007FA3"/>
                </a:solidFill>
                <a:latin typeface="+mj-lt"/>
              </a:rPr>
              <a:t> Flu Activity</a:t>
            </a:r>
          </a:p>
        </p:txBody>
      </p:sp>
      <p:sp>
        <p:nvSpPr>
          <p:cNvPr id="6" name="Content Placeholder 5"/>
          <p:cNvSpPr>
            <a:spLocks noGrp="1"/>
          </p:cNvSpPr>
          <p:nvPr>
            <p:ph idx="13"/>
          </p:nvPr>
        </p:nvSpPr>
        <p:spPr>
          <a:xfrm>
            <a:off x="447675" y="1368400"/>
            <a:ext cx="8162925" cy="3162404"/>
          </a:xfrm>
        </p:spPr>
        <p:txBody>
          <a:bodyPr wrap="square">
            <a:spAutoFit/>
          </a:bodyPr>
          <a:lstStyle/>
          <a:p>
            <a:pPr marL="0" indent="0">
              <a:buNone/>
            </a:pPr>
            <a:r>
              <a:rPr lang="en-US" sz="2400" b="1" dirty="0"/>
              <a:t>Questions for Discussion:</a:t>
            </a:r>
          </a:p>
          <a:p>
            <a:pPr marL="342900" indent="-342900">
              <a:buFont typeface="+mj-lt"/>
              <a:buAutoNum type="arabicPeriod"/>
            </a:pPr>
            <a:r>
              <a:rPr lang="en-US" sz="2400" dirty="0"/>
              <a:t>Why would social media be able to serve as an early predictor of flu outbreaks?</a:t>
            </a:r>
          </a:p>
          <a:p>
            <a:pPr marL="342900" indent="-342900">
              <a:buFont typeface="+mj-lt"/>
              <a:buAutoNum type="arabicPeriod"/>
            </a:pPr>
            <a:r>
              <a:rPr lang="en-US" sz="2400" dirty="0"/>
              <a:t>What other variables might help in predicting such outbreaks?</a:t>
            </a:r>
          </a:p>
          <a:p>
            <a:pPr marL="342900" indent="-342900">
              <a:buFont typeface="+mj-lt"/>
              <a:buAutoNum type="arabicPeriod"/>
            </a:pPr>
            <a:r>
              <a:rPr lang="en-US" sz="2400" dirty="0"/>
              <a:t>Why would this problem be a good problem to solve using Big Data technologies mentioned in this chapter?</a:t>
            </a:r>
          </a:p>
        </p:txBody>
      </p:sp>
    </p:spTree>
    <p:extLst>
      <p:ext uri="{BB962C8B-B14F-4D97-AF65-F5344CB8AC3E}">
        <p14:creationId xmlns:p14="http://schemas.microsoft.com/office/powerpoint/2010/main" val="1276435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smtClean="0">
                <a:latin typeface="+mj-lt"/>
              </a:rPr>
              <a:t>Technology Insights 9.3 </a:t>
            </a:r>
            <a:r>
              <a:rPr lang="en-US" sz="2800" dirty="0" smtClean="0">
                <a:latin typeface="+mj-lt"/>
              </a:rPr>
              <a:t>(1 of 2)</a:t>
            </a:r>
            <a:r>
              <a:rPr lang="en-US" sz="3600" dirty="0" smtClean="0">
                <a:latin typeface="+mj-lt"/>
              </a:rPr>
              <a:t> </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latin typeface="+mj-lt"/>
              </a:rPr>
              <a:t>An Illustrative Big Data </a:t>
            </a:r>
            <a:r>
              <a:rPr lang="en-IN" sz="2800" b="1" dirty="0" smtClean="0">
                <a:solidFill>
                  <a:srgbClr val="007FA3"/>
                </a:solidFill>
                <a:latin typeface="+mj-lt"/>
              </a:rPr>
              <a:t>Technology Platform</a:t>
            </a:r>
            <a:r>
              <a:rPr lang="en-IN" sz="2800" b="1" dirty="0">
                <a:solidFill>
                  <a:srgbClr val="007FA3"/>
                </a:solidFill>
                <a:latin typeface="+mj-lt"/>
              </a:rPr>
              <a:t>: Teradata Vantage</a:t>
            </a:r>
            <a:endParaRPr lang="en-US" sz="2800" b="1" dirty="0">
              <a:solidFill>
                <a:srgbClr val="007FA3"/>
              </a:solidFill>
              <a:latin typeface="+mj-lt"/>
            </a:endParaRPr>
          </a:p>
        </p:txBody>
      </p:sp>
      <p:sp>
        <p:nvSpPr>
          <p:cNvPr id="6" name="Content Placeholder 5"/>
          <p:cNvSpPr>
            <a:spLocks noGrp="1"/>
          </p:cNvSpPr>
          <p:nvPr>
            <p:ph idx="13"/>
          </p:nvPr>
        </p:nvSpPr>
        <p:spPr>
          <a:xfrm>
            <a:off x="447675" y="1838300"/>
            <a:ext cx="8162925" cy="2616101"/>
          </a:xfrm>
        </p:spPr>
        <p:txBody>
          <a:bodyPr wrap="square">
            <a:spAutoFit/>
          </a:bodyPr>
          <a:lstStyle/>
          <a:p>
            <a:r>
              <a:rPr lang="en-US" sz="2400" dirty="0"/>
              <a:t>Introduction</a:t>
            </a:r>
          </a:p>
          <a:p>
            <a:r>
              <a:rPr lang="en-US" sz="2400" dirty="0"/>
              <a:t>Analytic Engines and Functions</a:t>
            </a:r>
          </a:p>
          <a:p>
            <a:r>
              <a:rPr lang="en-US" sz="2400" dirty="0"/>
              <a:t>The </a:t>
            </a:r>
            <a:r>
              <a:rPr lang="en-US" sz="2400" dirty="0" err="1" smtClean="0"/>
              <a:t>New</a:t>
            </a:r>
            <a:r>
              <a:rPr lang="en-US" sz="2400" spc="-300" dirty="0" err="1"/>
              <a:t>S</a:t>
            </a:r>
            <a:r>
              <a:rPr lang="en-US" sz="2400" spc="-300" dirty="0"/>
              <a:t> Q </a:t>
            </a:r>
            <a:r>
              <a:rPr lang="en-US" sz="2400" dirty="0" smtClean="0"/>
              <a:t>L </a:t>
            </a:r>
            <a:r>
              <a:rPr lang="en-US" sz="2400" dirty="0"/>
              <a:t>engine</a:t>
            </a:r>
          </a:p>
          <a:p>
            <a:r>
              <a:rPr lang="en-US" sz="2400" dirty="0"/>
              <a:t>The Machine Learning engine</a:t>
            </a:r>
          </a:p>
          <a:p>
            <a:r>
              <a:rPr lang="en-US" sz="2400" dirty="0"/>
              <a:t>The Graph engine</a:t>
            </a:r>
          </a:p>
        </p:txBody>
      </p:sp>
    </p:spTree>
    <p:extLst>
      <p:ext uri="{BB962C8B-B14F-4D97-AF65-F5344CB8AC3E}">
        <p14:creationId xmlns:p14="http://schemas.microsoft.com/office/powerpoint/2010/main" val="300581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IN" sz="3600" dirty="0" smtClean="0">
                <a:latin typeface="+mj-lt"/>
              </a:rPr>
              <a:t>Technology Insights 9.3 </a:t>
            </a:r>
            <a:r>
              <a:rPr lang="en-IN" sz="2800" dirty="0">
                <a:latin typeface="+mj-lt"/>
              </a:rPr>
              <a:t>(2 of 2) </a:t>
            </a:r>
            <a:endParaRPr lang="en-US" sz="3600" dirty="0">
              <a:latin typeface="+mj-lt"/>
            </a:endParaRPr>
          </a:p>
        </p:txBody>
      </p:sp>
      <p:sp>
        <p:nvSpPr>
          <p:cNvPr id="3" name="Content Placeholder 2"/>
          <p:cNvSpPr>
            <a:spLocks noGrp="1"/>
          </p:cNvSpPr>
          <p:nvPr>
            <p:ph idx="1"/>
          </p:nvPr>
        </p:nvSpPr>
        <p:spPr>
          <a:xfrm>
            <a:off x="457200" y="709851"/>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An Illustrative Big Data </a:t>
            </a:r>
            <a:r>
              <a:rPr lang="en-IN" sz="2800" b="1" dirty="0" smtClean="0">
                <a:solidFill>
                  <a:srgbClr val="007FA3"/>
                </a:solidFill>
              </a:rPr>
              <a:t>Technology Platform</a:t>
            </a:r>
            <a:r>
              <a:rPr lang="en-IN" sz="2800" b="1" dirty="0">
                <a:solidFill>
                  <a:srgbClr val="007FA3"/>
                </a:solidFill>
              </a:rPr>
              <a:t>: Teradata Vantage</a:t>
            </a:r>
            <a:endParaRPr lang="en-US" sz="2800" b="1" dirty="0">
              <a:solidFill>
                <a:srgbClr val="007FA3"/>
              </a:solidFill>
            </a:endParaRPr>
          </a:p>
        </p:txBody>
      </p:sp>
      <p:sp>
        <p:nvSpPr>
          <p:cNvPr id="4" name="Content Placeholder 3"/>
          <p:cNvSpPr>
            <a:spLocks noGrp="1"/>
          </p:cNvSpPr>
          <p:nvPr>
            <p:ph idx="14"/>
          </p:nvPr>
        </p:nvSpPr>
        <p:spPr>
          <a:xfrm>
            <a:off x="457200" y="1685925"/>
            <a:ext cx="8153400" cy="307777"/>
          </a:xfrm>
        </p:spPr>
        <p:txBody>
          <a:bodyPr wrap="square">
            <a:spAutoFit/>
          </a:bodyPr>
          <a:lstStyle/>
          <a:p>
            <a:pPr marL="0" indent="0">
              <a:buNone/>
            </a:pPr>
            <a:r>
              <a:rPr lang="en-IN" sz="2000" b="1" dirty="0" smtClean="0"/>
              <a:t>Figure 9.10</a:t>
            </a:r>
            <a:r>
              <a:rPr lang="en-IN" sz="2000" dirty="0" smtClean="0"/>
              <a:t> </a:t>
            </a:r>
            <a:r>
              <a:rPr lang="en-IN" sz="2000" dirty="0"/>
              <a:t>Teradata Vantage </a:t>
            </a:r>
            <a:r>
              <a:rPr lang="en-IN" sz="2000" dirty="0" smtClean="0"/>
              <a:t>Architecture.</a:t>
            </a:r>
            <a:endParaRPr lang="en-IN" sz="2000" dirty="0"/>
          </a:p>
        </p:txBody>
      </p:sp>
      <p:pic>
        <p:nvPicPr>
          <p:cNvPr id="7" name="Picture 2" descr="On the left, the Teradata Vantage system structure is shown. This has 2 parts:&#10;• Data Storage: under this are two vertical rectangles conjoined containing Teradata Data Store in one and High speed fabric in the other.&#10;• Analytic Engines: under this are three rectangular boxes placed one below another containing the following: &#10;• SQL Engine&#10;• Machine Learning Engine&#10;• Graph Engine&#10;In a column to the right of the system, the analytic languages the system can be implemented are listed as follows:&#10;• SQL&#10;• Python&#10;• R&#10;In the column on the extreme right, the analytic tools are listed as follows:&#10;• AppCenter&#10;• Studio&#10;• R Studio&#10;• Jupyter"/>
          <p:cNvPicPr>
            <a:picLocks noChangeAspect="1" noChangeArrowheads="1"/>
          </p:cNvPicPr>
          <p:nvPr/>
        </p:nvPicPr>
        <p:blipFill rotWithShape="1">
          <a:blip r:embed="rId3">
            <a:extLst>
              <a:ext uri="{28A0092B-C50C-407E-A947-70E740481C1C}">
                <a14:useLocalDpi xmlns:a14="http://schemas.microsoft.com/office/drawing/2010/main" val="0"/>
              </a:ext>
            </a:extLst>
          </a:blip>
          <a:srcRect b="5013"/>
          <a:stretch/>
        </p:blipFill>
        <p:spPr bwMode="auto">
          <a:xfrm>
            <a:off x="804127" y="2073226"/>
            <a:ext cx="7530248" cy="394657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3"/>
          </p:nvPr>
        </p:nvSpPr>
        <p:spPr>
          <a:xfrm>
            <a:off x="457200" y="6068854"/>
            <a:ext cx="8153400" cy="246221"/>
          </a:xfrm>
        </p:spPr>
        <p:txBody>
          <a:bodyPr wrap="square">
            <a:spAutoFit/>
          </a:bodyPr>
          <a:lstStyle/>
          <a:p>
            <a:pPr marL="0" indent="0">
              <a:buNone/>
            </a:pPr>
            <a:r>
              <a:rPr lang="en-IN" i="1" dirty="0"/>
              <a:t>Source: </a:t>
            </a:r>
            <a:r>
              <a:rPr lang="en-IN" dirty="0"/>
              <a:t>Teradata Corp.</a:t>
            </a:r>
            <a:endParaRPr lang="en-US" dirty="0"/>
          </a:p>
        </p:txBody>
      </p:sp>
    </p:spTree>
    <p:extLst>
      <p:ext uri="{BB962C8B-B14F-4D97-AF65-F5344CB8AC3E}">
        <p14:creationId xmlns:p14="http://schemas.microsoft.com/office/powerpoint/2010/main" val="4179544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9.8</a:t>
            </a: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err="1">
                <a:solidFill>
                  <a:srgbClr val="007FA3"/>
                </a:solidFill>
                <a:latin typeface="+mj-lt"/>
              </a:rPr>
              <a:t>Analyzing</a:t>
            </a:r>
            <a:r>
              <a:rPr lang="en-IN" sz="2800" b="1" dirty="0">
                <a:solidFill>
                  <a:srgbClr val="007FA3"/>
                </a:solidFill>
                <a:latin typeface="+mj-lt"/>
              </a:rPr>
              <a:t> Disease Patterns from an Electronic Medical Records Data Warehouse</a:t>
            </a:r>
            <a:endParaRPr lang="en-US" sz="2800" b="1" dirty="0">
              <a:solidFill>
                <a:srgbClr val="007FA3"/>
              </a:solidFill>
              <a:latin typeface="+mj-lt"/>
            </a:endParaRPr>
          </a:p>
        </p:txBody>
      </p:sp>
      <p:sp>
        <p:nvSpPr>
          <p:cNvPr id="6" name="Content Placeholder 5"/>
          <p:cNvSpPr>
            <a:spLocks noGrp="1"/>
          </p:cNvSpPr>
          <p:nvPr>
            <p:ph idx="13"/>
          </p:nvPr>
        </p:nvSpPr>
        <p:spPr>
          <a:xfrm>
            <a:off x="447675" y="1828800"/>
            <a:ext cx="4124325" cy="3531736"/>
          </a:xfrm>
        </p:spPr>
        <p:txBody>
          <a:bodyPr wrap="square">
            <a:spAutoFit/>
          </a:bodyPr>
          <a:lstStyle/>
          <a:p>
            <a:pPr marL="0" indent="0">
              <a:buNone/>
            </a:pPr>
            <a:r>
              <a:rPr lang="en-US" sz="2400" b="1" dirty="0"/>
              <a:t>Questions for Discussion:</a:t>
            </a:r>
          </a:p>
          <a:p>
            <a:pPr marL="342900" indent="-342900">
              <a:buFont typeface="+mj-lt"/>
              <a:buAutoNum type="arabicPeriod"/>
            </a:pPr>
            <a:r>
              <a:rPr lang="en-US" sz="2400" dirty="0"/>
              <a:t>What could be the reasons behind the health disparities across gender?</a:t>
            </a:r>
          </a:p>
          <a:p>
            <a:pPr marL="342900" indent="-342900">
              <a:buFont typeface="+mj-lt"/>
              <a:buAutoNum type="arabicPeriod"/>
            </a:pPr>
            <a:r>
              <a:rPr lang="en-US" sz="2400" dirty="0"/>
              <a:t>What are the main components of a network?</a:t>
            </a:r>
          </a:p>
          <a:p>
            <a:pPr marL="342900" indent="-342900">
              <a:buFont typeface="+mj-lt"/>
              <a:buAutoNum type="arabicPeriod"/>
            </a:pPr>
            <a:r>
              <a:rPr lang="en-US" sz="2400" dirty="0"/>
              <a:t>What type of analytics was applied in this application?</a:t>
            </a:r>
          </a:p>
        </p:txBody>
      </p:sp>
      <p:pic>
        <p:nvPicPr>
          <p:cNvPr id="3074" name="Picture 2" descr="The female comorbidity network shows a greater frequency of red, aquamarine, lime green, lavender, deep sky blue, and dark cyan circles clustered together. The male comorbidity network shows a greater frequency of red, aquamarine, deep pink, dark cyan, medium purple, deep sky blue, and purple circles clustered together. &#10;The ICD-9 description on the right has the following colors and number ranges for various diseases:&#10;• Orchid, 001 to 139: Infectious and parasitic diseases&#10;• Deep sky blue, 140 to 239: Neoplasms&#10;• Yellow green, 240 to 279: Endocrine, nutritional and metabolic diseases, and immunity disorders&#10;• Pale green, 280 to 289: Diseases of the blood and blood-forming organs&#10;• Dodger blue, 290 to 319: Mental disorders&#10;• Green, 320 to 359: Diseases of the nervous system&#10;• Dark cyan, 360 to 389: Diseases of the sense organs&#10;• Red, 390 to 459: Diseases of the circulatory system&#10;• Brown, 460 to 519: Diseases of the respiratory system&#10;• Medium aquamarine, 520 to 579: Diseases of the digestive system&#10;• Deep pink, 580 to 629: Diseases of the genitourinary system&#10;• Lavender, 630 to 679: Complications of pregnancy, childbirth, and the puerperium&#10;• Dark orange, 680 to 709: Diseases of the skin and subcutaneous tissue&#10;• Medium purple, 710 to 739: Diseases of the musculoskeletal system and connective tissue&#10;• Purple, 740 to 759: Congenital anomalies&#10;• Aquamarine, 760 to 779: Certain conditions originating in the perinatal period&#10;• Lime green, 800 to 999: Injury and poisoning"/>
          <p:cNvPicPr>
            <a:picLocks noChangeAspect="1" noChangeArrowheads="1"/>
          </p:cNvPicPr>
          <p:nvPr/>
        </p:nvPicPr>
        <p:blipFill rotWithShape="1">
          <a:blip r:embed="rId3">
            <a:extLst>
              <a:ext uri="{28A0092B-C50C-407E-A947-70E740481C1C}">
                <a14:useLocalDpi xmlns:a14="http://schemas.microsoft.com/office/drawing/2010/main" val="0"/>
              </a:ext>
            </a:extLst>
          </a:blip>
          <a:srcRect b="4341"/>
          <a:stretch/>
        </p:blipFill>
        <p:spPr bwMode="auto">
          <a:xfrm>
            <a:off x="4939461" y="1804928"/>
            <a:ext cx="3414805" cy="4471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162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929"/>
            <a:ext cx="8153400" cy="1107996"/>
          </a:xfrm>
        </p:spPr>
        <p:txBody>
          <a:bodyPr wrap="square">
            <a:spAutoFit/>
          </a:bodyPr>
          <a:lstStyle/>
          <a:p>
            <a:r>
              <a:rPr lang="en-IN" sz="3600" dirty="0">
                <a:latin typeface="+mj-lt"/>
              </a:rPr>
              <a:t>Cloud Computing and Business </a:t>
            </a:r>
            <a:r>
              <a:rPr lang="en-IN" sz="3600" dirty="0" smtClean="0">
                <a:latin typeface="+mj-lt"/>
              </a:rPr>
              <a:t>Analytics </a:t>
            </a:r>
            <a:r>
              <a:rPr lang="en-IN" sz="2800" dirty="0" smtClean="0">
                <a:latin typeface="+mj-lt"/>
              </a:rPr>
              <a:t>(1 of 2)</a:t>
            </a:r>
            <a:endParaRPr lang="en-US" sz="3600" dirty="0">
              <a:latin typeface="+mj-lt"/>
            </a:endParaRPr>
          </a:p>
        </p:txBody>
      </p:sp>
      <p:sp>
        <p:nvSpPr>
          <p:cNvPr id="6" name="Content Placeholder 5"/>
          <p:cNvSpPr>
            <a:spLocks noGrp="1"/>
          </p:cNvSpPr>
          <p:nvPr>
            <p:ph idx="13"/>
          </p:nvPr>
        </p:nvSpPr>
        <p:spPr>
          <a:xfrm>
            <a:off x="447675" y="1371600"/>
            <a:ext cx="8162925" cy="3724096"/>
          </a:xfrm>
        </p:spPr>
        <p:txBody>
          <a:bodyPr wrap="square">
            <a:spAutoFit/>
          </a:bodyPr>
          <a:lstStyle/>
          <a:p>
            <a:pPr>
              <a:buSzPct val="100000"/>
            </a:pPr>
            <a:r>
              <a:rPr lang="en-US" sz="2400" dirty="0"/>
              <a:t>Cloud computing – polling resources </a:t>
            </a:r>
          </a:p>
          <a:p>
            <a:pPr>
              <a:buSzPct val="100000"/>
            </a:pPr>
            <a:r>
              <a:rPr lang="en-US" sz="2400" dirty="0"/>
              <a:t>“a model for enabling convenient, on-demand network access to a shared pool of configurable computing resources”</a:t>
            </a:r>
          </a:p>
          <a:p>
            <a:pPr>
              <a:buSzPct val="100000"/>
            </a:pPr>
            <a:r>
              <a:rPr lang="en-US" sz="2400" dirty="0">
                <a:hlinkClick r:id="rId3" action="ppaction://hlinkfile" tooltip="Amazon.com"/>
              </a:rPr>
              <a:t>Amazon.com</a:t>
            </a:r>
            <a:r>
              <a:rPr lang="en-US" sz="2400" dirty="0"/>
              <a:t> </a:t>
            </a:r>
          </a:p>
          <a:p>
            <a:pPr>
              <a:buSzPct val="100000"/>
            </a:pPr>
            <a:r>
              <a:rPr lang="en-US" sz="2400" dirty="0">
                <a:hlinkClick r:id="rId4" action="ppaction://hlinkfile" tooltip="Salesforce.com"/>
              </a:rPr>
              <a:t>Salesforce.com</a:t>
            </a:r>
            <a:endParaRPr lang="en-US" sz="2400" dirty="0"/>
          </a:p>
          <a:p>
            <a:pPr>
              <a:buSzPct val="100000"/>
            </a:pPr>
            <a:r>
              <a:rPr lang="en-US" sz="2400" spc="-300" dirty="0"/>
              <a:t>I B </a:t>
            </a:r>
            <a:r>
              <a:rPr lang="en-US" sz="2400" dirty="0"/>
              <a:t>M Cloud, Microsoft Azure, Google, Adobe, and many others </a:t>
            </a:r>
          </a:p>
        </p:txBody>
      </p:sp>
    </p:spTree>
    <p:extLst>
      <p:ext uri="{BB962C8B-B14F-4D97-AF65-F5344CB8AC3E}">
        <p14:creationId xmlns:p14="http://schemas.microsoft.com/office/powerpoint/2010/main" val="1044691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IN" sz="3600" dirty="0">
                <a:latin typeface="+mj-lt"/>
              </a:rPr>
              <a:t>Cloud Based </a:t>
            </a:r>
            <a:r>
              <a:rPr lang="en-IN" sz="3600" spc="-450" dirty="0">
                <a:latin typeface="+mj-lt"/>
              </a:rPr>
              <a:t>D </a:t>
            </a:r>
            <a:r>
              <a:rPr lang="en-IN" sz="3600" dirty="0">
                <a:latin typeface="+mj-lt"/>
              </a:rPr>
              <a:t>W &amp; </a:t>
            </a:r>
            <a:r>
              <a:rPr lang="en-IN" sz="3600" spc="-450" dirty="0">
                <a:latin typeface="+mj-lt"/>
              </a:rPr>
              <a:t>D S </a:t>
            </a:r>
            <a:r>
              <a:rPr lang="en-IN" sz="3600" dirty="0" err="1">
                <a:latin typeface="+mj-lt"/>
              </a:rPr>
              <a:t>S</a:t>
            </a:r>
            <a:endParaRPr lang="en-US" sz="3600" dirty="0">
              <a:latin typeface="+mj-lt"/>
            </a:endParaRPr>
          </a:p>
        </p:txBody>
      </p:sp>
      <p:sp>
        <p:nvSpPr>
          <p:cNvPr id="6" name="Content Placeholder 5"/>
          <p:cNvSpPr>
            <a:spLocks noGrp="1"/>
          </p:cNvSpPr>
          <p:nvPr>
            <p:ph idx="13"/>
          </p:nvPr>
        </p:nvSpPr>
        <p:spPr>
          <a:xfrm>
            <a:off x="485775" y="762000"/>
            <a:ext cx="8124825" cy="615553"/>
          </a:xfrm>
        </p:spPr>
        <p:txBody>
          <a:bodyPr wrap="square">
            <a:spAutoFit/>
          </a:bodyPr>
          <a:lstStyle/>
          <a:p>
            <a:pPr marL="0" indent="0">
              <a:buNone/>
            </a:pPr>
            <a:r>
              <a:rPr lang="en-IN" sz="2000" b="1" dirty="0"/>
              <a:t>Figure 9.12</a:t>
            </a:r>
            <a:r>
              <a:rPr lang="en-IN" sz="2000" dirty="0"/>
              <a:t> Conceptual Architecture of a Cloud-Oriented Support System.</a:t>
            </a:r>
            <a:endParaRPr lang="en-US" sz="2000" dirty="0"/>
          </a:p>
        </p:txBody>
      </p:sp>
      <p:pic>
        <p:nvPicPr>
          <p:cNvPr id="8" name="Picture 2" descr="• The first stage of the chart lists the information sources as:&#10;• E R P&#10;• Legacy&#10;• P O S&#10;• Other O L T P slash Web&#10;• External Data&#10;• An arrow to the right leads to the next stage of Data Management. The following elements are listed in this category: &#10;• Metadata&#10;• Enterprise Data Warehouse&#10;• Replication&#10;• Servers and Software&#10;• Arrows to the right from Enterprise Data Warehouse lead to the following 4 elements: &#10;• Data mart (Marketing)&#10;• Data mart (Engineering)&#10;• Data mart (Finance)&#10;• Data mart (ellipsis)&#10;• The elements under data management as well as the four connected elements are grouped together and labeled as Data Service.&#10;• A column to the right is titled Information Management. The column is also labeled as Information Service. The following elements are listed in this category:&#10;• Routine Business Reporting&#10;• O L A P&#10;• Dashboards&#10;• Intranet Search for Content&#10;• A column to the right is titled Operations Management. The column is also labeled as Analytics Service. The following elements are listed in this category:&#10;• Optimization&#10;• Data Mining&#10;• Text Mining&#10;• Simulation&#10;• Automated Decision System&#10;• From the analytics service category, an arrow leads to a column of icons each picturing a different computing device. "/>
          <p:cNvPicPr>
            <a:picLocks noChangeAspect="1" noChangeArrowheads="1"/>
          </p:cNvPicPr>
          <p:nvPr/>
        </p:nvPicPr>
        <p:blipFill rotWithShape="1">
          <a:blip r:embed="rId3">
            <a:extLst>
              <a:ext uri="{28A0092B-C50C-407E-A947-70E740481C1C}">
                <a14:useLocalDpi xmlns:a14="http://schemas.microsoft.com/office/drawing/2010/main" val="0"/>
              </a:ext>
            </a:extLst>
          </a:blip>
          <a:srcRect b="10729"/>
          <a:stretch/>
        </p:blipFill>
        <p:spPr bwMode="auto">
          <a:xfrm>
            <a:off x="1253215" y="1462786"/>
            <a:ext cx="6616548" cy="411272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57200" y="5657850"/>
            <a:ext cx="8153400" cy="646331"/>
          </a:xfrm>
        </p:spPr>
        <p:txBody>
          <a:bodyPr wrap="square">
            <a:spAutoFit/>
          </a:bodyPr>
          <a:lstStyle/>
          <a:p>
            <a:pPr marL="0" indent="0">
              <a:buNone/>
            </a:pPr>
            <a:r>
              <a:rPr lang="en-IN" sz="1400" i="1" dirty="0" smtClean="0"/>
              <a:t>Source</a:t>
            </a:r>
            <a:r>
              <a:rPr lang="en-IN" sz="1400" i="1" dirty="0"/>
              <a:t>: </a:t>
            </a:r>
            <a:r>
              <a:rPr lang="en-IN" sz="1400" dirty="0"/>
              <a:t>Based on </a:t>
            </a:r>
            <a:r>
              <a:rPr lang="en-IN" sz="1400" dirty="0" err="1"/>
              <a:t>Demirkan</a:t>
            </a:r>
            <a:r>
              <a:rPr lang="en-IN" sz="1400" dirty="0"/>
              <a:t>, H., &amp; </a:t>
            </a:r>
            <a:r>
              <a:rPr lang="en-IN" sz="1400" dirty="0" err="1"/>
              <a:t>Delen</a:t>
            </a:r>
            <a:r>
              <a:rPr lang="en-IN" sz="1400" dirty="0"/>
              <a:t>, D.(2013, April). Leveraging the capabilities of service-oriented decision support systems: Putting analytics and Big Data in cloud. </a:t>
            </a:r>
            <a:r>
              <a:rPr lang="en-IN" sz="1400" i="1" dirty="0"/>
              <a:t>Decision Support Systems, 55</a:t>
            </a:r>
            <a:r>
              <a:rPr lang="en-IN" sz="1400" dirty="0"/>
              <a:t>(1), 412–421</a:t>
            </a:r>
            <a:r>
              <a:rPr lang="en-IN" sz="1400" dirty="0" smtClean="0"/>
              <a:t>.</a:t>
            </a:r>
            <a:endParaRPr lang="en-US" sz="1400" dirty="0"/>
          </a:p>
        </p:txBody>
      </p:sp>
    </p:spTree>
    <p:extLst>
      <p:ext uri="{BB962C8B-B14F-4D97-AF65-F5344CB8AC3E}">
        <p14:creationId xmlns:p14="http://schemas.microsoft.com/office/powerpoint/2010/main" val="4080469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929"/>
            <a:ext cx="8153400" cy="1107996"/>
          </a:xfrm>
        </p:spPr>
        <p:txBody>
          <a:bodyPr wrap="square">
            <a:spAutoFit/>
          </a:bodyPr>
          <a:lstStyle/>
          <a:p>
            <a:r>
              <a:rPr lang="en-IN" sz="3600" dirty="0">
                <a:latin typeface="+mj-lt"/>
              </a:rPr>
              <a:t>Cloud Computing and Business </a:t>
            </a:r>
            <a:r>
              <a:rPr lang="en-IN" sz="3600" dirty="0" smtClean="0">
                <a:latin typeface="+mj-lt"/>
              </a:rPr>
              <a:t>Analytics </a:t>
            </a:r>
            <a:r>
              <a:rPr lang="en-IN" sz="2800" dirty="0" smtClean="0">
                <a:latin typeface="+mj-lt"/>
              </a:rPr>
              <a:t>(2 of 2)</a:t>
            </a:r>
            <a:endParaRPr lang="en-US" sz="3600" dirty="0">
              <a:latin typeface="+mj-lt"/>
            </a:endParaRPr>
          </a:p>
        </p:txBody>
      </p:sp>
      <p:sp>
        <p:nvSpPr>
          <p:cNvPr id="6" name="Content Placeholder 5"/>
          <p:cNvSpPr>
            <a:spLocks noGrp="1"/>
          </p:cNvSpPr>
          <p:nvPr>
            <p:ph idx="13"/>
          </p:nvPr>
        </p:nvSpPr>
        <p:spPr>
          <a:xfrm>
            <a:off x="447675" y="1371600"/>
            <a:ext cx="8162925" cy="3624069"/>
          </a:xfrm>
        </p:spPr>
        <p:txBody>
          <a:bodyPr wrap="square">
            <a:spAutoFit/>
          </a:bodyPr>
          <a:lstStyle/>
          <a:p>
            <a:pPr>
              <a:buSzPct val="100000"/>
            </a:pPr>
            <a:r>
              <a:rPr lang="en-US" sz="2400" dirty="0"/>
              <a:t>Data as a Service (</a:t>
            </a:r>
            <a:r>
              <a:rPr lang="en-US" sz="2400" dirty="0" err="1"/>
              <a:t>DaaS</a:t>
            </a:r>
            <a:r>
              <a:rPr lang="en-US" sz="2400" dirty="0"/>
              <a:t>)</a:t>
            </a:r>
          </a:p>
          <a:p>
            <a:pPr>
              <a:buSzPct val="100000"/>
            </a:pPr>
            <a:r>
              <a:rPr lang="en-US" sz="2400" dirty="0"/>
              <a:t>Software as a Service (</a:t>
            </a:r>
            <a:r>
              <a:rPr lang="en-US" sz="2400" dirty="0" err="1"/>
              <a:t>SaaS</a:t>
            </a:r>
            <a:r>
              <a:rPr lang="en-US" sz="2400" dirty="0"/>
              <a:t>)</a:t>
            </a:r>
          </a:p>
          <a:p>
            <a:pPr>
              <a:buSzPct val="100000"/>
            </a:pPr>
            <a:r>
              <a:rPr lang="en-US" sz="2400" dirty="0"/>
              <a:t>Platform as a Service (</a:t>
            </a:r>
            <a:r>
              <a:rPr lang="en-US" sz="2400" dirty="0" err="1"/>
              <a:t>PaaS</a:t>
            </a:r>
            <a:r>
              <a:rPr lang="en-US" sz="2400" dirty="0"/>
              <a:t>)</a:t>
            </a:r>
          </a:p>
          <a:p>
            <a:pPr>
              <a:buSzPct val="100000"/>
            </a:pPr>
            <a:r>
              <a:rPr lang="en-US" sz="2400" dirty="0"/>
              <a:t>Infrastructure as a Service (</a:t>
            </a:r>
            <a:r>
              <a:rPr lang="en-US" sz="2400" dirty="0" err="1"/>
              <a:t>IaaS</a:t>
            </a:r>
            <a:r>
              <a:rPr lang="en-US" sz="2400" dirty="0"/>
              <a:t>)</a:t>
            </a:r>
          </a:p>
          <a:p>
            <a:pPr>
              <a:buSzPct val="100000"/>
            </a:pPr>
            <a:r>
              <a:rPr lang="en-US" sz="2400" dirty="0"/>
              <a:t>Analytics as a Service (</a:t>
            </a:r>
            <a:r>
              <a:rPr lang="en-US" sz="2400" dirty="0" err="1"/>
              <a:t>AaaS</a:t>
            </a:r>
            <a:r>
              <a:rPr lang="en-US" sz="2400" dirty="0"/>
              <a:t>)</a:t>
            </a:r>
          </a:p>
          <a:p>
            <a:pPr>
              <a:buSzPct val="100000"/>
            </a:pPr>
            <a:r>
              <a:rPr lang="en-US" sz="2400" dirty="0"/>
              <a:t>Essential Technologies for Cloud Computing</a:t>
            </a:r>
          </a:p>
          <a:p>
            <a:pPr lvl="1"/>
            <a:r>
              <a:rPr lang="en-US" sz="2400" dirty="0"/>
              <a:t>Network, storage, server </a:t>
            </a:r>
            <a:r>
              <a:rPr lang="en-US" sz="2400" dirty="0">
                <a:solidFill>
                  <a:schemeClr val="bg2"/>
                </a:solidFill>
              </a:rPr>
              <a:t>virtualization</a:t>
            </a:r>
            <a:r>
              <a:rPr lang="en-US" sz="2400" dirty="0"/>
              <a:t> </a:t>
            </a:r>
          </a:p>
        </p:txBody>
      </p:sp>
    </p:spTree>
    <p:extLst>
      <p:ext uri="{BB962C8B-B14F-4D97-AF65-F5344CB8AC3E}">
        <p14:creationId xmlns:p14="http://schemas.microsoft.com/office/powerpoint/2010/main" val="1511708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smtClean="0">
                <a:latin typeface="+mj-lt"/>
              </a:rPr>
              <a:t>Opening Vignette </a:t>
            </a:r>
            <a:r>
              <a:rPr lang="en-US" sz="2800" dirty="0" smtClean="0">
                <a:latin typeface="+mj-lt"/>
              </a:rPr>
              <a:t>(2 of 4)</a:t>
            </a:r>
            <a:endParaRPr lang="en-US" sz="3600" dirty="0">
              <a:latin typeface="+mj-lt"/>
            </a:endParaRPr>
          </a:p>
        </p:txBody>
      </p:sp>
      <p:sp>
        <p:nvSpPr>
          <p:cNvPr id="3" name="Content Placeholder 2"/>
          <p:cNvSpPr>
            <a:spLocks noGrp="1"/>
          </p:cNvSpPr>
          <p:nvPr>
            <p:ph idx="1"/>
          </p:nvPr>
        </p:nvSpPr>
        <p:spPr>
          <a:xfrm>
            <a:off x="457200" y="709851"/>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err="1">
                <a:solidFill>
                  <a:srgbClr val="007FA3"/>
                </a:solidFill>
              </a:rPr>
              <a:t>Analyzing</a:t>
            </a:r>
            <a:r>
              <a:rPr lang="en-IN" sz="2800" b="1" dirty="0">
                <a:solidFill>
                  <a:srgbClr val="007FA3"/>
                </a:solidFill>
              </a:rPr>
              <a:t> Customer Churn in a Telecom Company Using Big Data Methods </a:t>
            </a:r>
            <a:endParaRPr lang="en-US" sz="2800" b="1" dirty="0"/>
          </a:p>
        </p:txBody>
      </p:sp>
      <p:sp>
        <p:nvSpPr>
          <p:cNvPr id="6" name="Content Placeholder 5"/>
          <p:cNvSpPr>
            <a:spLocks noGrp="1"/>
          </p:cNvSpPr>
          <p:nvPr>
            <p:ph idx="13"/>
          </p:nvPr>
        </p:nvSpPr>
        <p:spPr>
          <a:xfrm>
            <a:off x="457200" y="1658779"/>
            <a:ext cx="8153400" cy="246221"/>
          </a:xfrm>
        </p:spPr>
        <p:txBody>
          <a:bodyPr wrap="square">
            <a:spAutoFit/>
          </a:bodyPr>
          <a:lstStyle/>
          <a:p>
            <a:pPr marL="0" indent="0">
              <a:buNone/>
            </a:pPr>
            <a:r>
              <a:rPr lang="en-US" b="1" dirty="0"/>
              <a:t>Figure 9.1</a:t>
            </a:r>
            <a:r>
              <a:rPr lang="en-US" dirty="0"/>
              <a:t> Multiple Data Sources Integrated into Teradata Vantage.</a:t>
            </a:r>
            <a:endParaRPr lang="en-IN" dirty="0"/>
          </a:p>
        </p:txBody>
      </p:sp>
      <p:pic>
        <p:nvPicPr>
          <p:cNvPr id="10" name="Picture 2" descr="The illustration of a central processing unit of a computer at the top represents Teradata Aster. Below this, 3 illustrations represent 3 data sources as follows:&#10;• Callcenter Data: An illustration of a woman at a desk wearing a headset accompanies the text: HCatalog metadata and data on H D F S. An arrow labeled S Q L hyphen H connector leads from this illustration to Teradata Aster. &#10;• Online Data: An illustration of a desktop computer on a round table accompanies the text: Data on ASTER. An arrow from this illustration leads to Teradata Aster. &#10;• Store Data: An illustration of a storefront on a round platform accompanies the text: Data on TERADATA. An arrow labeled Load from Teradata leads from this illustration to Teradata Aster."/>
          <p:cNvPicPr>
            <a:picLocks noChangeAspect="1" noChangeArrowheads="1"/>
          </p:cNvPicPr>
          <p:nvPr/>
        </p:nvPicPr>
        <p:blipFill rotWithShape="1">
          <a:blip r:embed="rId3">
            <a:extLst>
              <a:ext uri="{28A0092B-C50C-407E-A947-70E740481C1C}">
                <a14:useLocalDpi xmlns:a14="http://schemas.microsoft.com/office/drawing/2010/main" val="0"/>
              </a:ext>
            </a:extLst>
          </a:blip>
          <a:srcRect b="2797"/>
          <a:stretch/>
        </p:blipFill>
        <p:spPr bwMode="auto">
          <a:xfrm>
            <a:off x="2196847" y="2166805"/>
            <a:ext cx="4732616" cy="379887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57200" y="6068854"/>
            <a:ext cx="8153400" cy="246221"/>
          </a:xfrm>
        </p:spPr>
        <p:txBody>
          <a:bodyPr wrap="square">
            <a:spAutoFit/>
          </a:bodyPr>
          <a:lstStyle/>
          <a:p>
            <a:pPr marL="0" indent="0">
              <a:buNone/>
            </a:pPr>
            <a:r>
              <a:rPr lang="en-IN" i="1" dirty="0" smtClean="0"/>
              <a:t>Source</a:t>
            </a:r>
            <a:r>
              <a:rPr lang="en-IN" i="1" dirty="0"/>
              <a:t>: </a:t>
            </a:r>
            <a:r>
              <a:rPr lang="en-IN" dirty="0"/>
              <a:t>Teradata </a:t>
            </a:r>
            <a:r>
              <a:rPr lang="en-IN" dirty="0" smtClean="0"/>
              <a:t>Corp</a:t>
            </a:r>
            <a:r>
              <a:rPr lang="en-IN" dirty="0"/>
              <a:t>.</a:t>
            </a:r>
          </a:p>
        </p:txBody>
      </p:sp>
    </p:spTree>
    <p:extLst>
      <p:ext uri="{BB962C8B-B14F-4D97-AF65-F5344CB8AC3E}">
        <p14:creationId xmlns:p14="http://schemas.microsoft.com/office/powerpoint/2010/main" val="790973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9.9 </a:t>
            </a:r>
            <a:r>
              <a:rPr lang="en-US" sz="2800" dirty="0" smtClean="0">
                <a:latin typeface="+mj-lt"/>
              </a:rPr>
              <a:t>(1 of 2)</a:t>
            </a:r>
            <a:endParaRPr lang="en-US" sz="3600" dirty="0">
              <a:latin typeface="+mj-lt"/>
            </a:endParaRPr>
          </a:p>
        </p:txBody>
      </p:sp>
      <p:sp>
        <p:nvSpPr>
          <p:cNvPr id="3" name="Content Placeholder 2"/>
          <p:cNvSpPr>
            <a:spLocks noGrp="1"/>
          </p:cNvSpPr>
          <p:nvPr>
            <p:ph idx="1"/>
          </p:nvPr>
        </p:nvSpPr>
        <p:spPr>
          <a:xfrm>
            <a:off x="457200" y="714376"/>
            <a:ext cx="8153400" cy="1292662"/>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latin typeface="+mj-lt"/>
              </a:rPr>
              <a:t>Major West Coast Utility Uses Cloud-Mobile Technology to Provide Real-Time Incident Reporting</a:t>
            </a:r>
            <a:endParaRPr lang="en-US" sz="2800" b="1" dirty="0">
              <a:solidFill>
                <a:srgbClr val="007FA3"/>
              </a:solidFill>
              <a:latin typeface="+mj-lt"/>
            </a:endParaRPr>
          </a:p>
        </p:txBody>
      </p:sp>
      <p:pic>
        <p:nvPicPr>
          <p:cNvPr id="6146" name="Picture 2" descr="A diagram shows the Connixt M X F at the center. On the customer side, a textbox numbered 1 reads Configure Connixt M X F for integration, business rules, etc. On the Field Worker side, a textbox numbered 2 reads Field Users download ConnixtApp."/>
          <p:cNvPicPr>
            <a:picLocks noChangeAspect="1" noChangeArrowheads="1"/>
          </p:cNvPicPr>
          <p:nvPr/>
        </p:nvPicPr>
        <p:blipFill rotWithShape="1">
          <a:blip r:embed="rId3">
            <a:extLst>
              <a:ext uri="{28A0092B-C50C-407E-A947-70E740481C1C}">
                <a14:useLocalDpi xmlns:a14="http://schemas.microsoft.com/office/drawing/2010/main" val="0"/>
              </a:ext>
            </a:extLst>
          </a:blip>
          <a:srcRect b="4303"/>
          <a:stretch/>
        </p:blipFill>
        <p:spPr bwMode="auto">
          <a:xfrm>
            <a:off x="1283781" y="2152540"/>
            <a:ext cx="6551038" cy="4126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404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9.9 </a:t>
            </a:r>
            <a:r>
              <a:rPr lang="en-US" sz="2800" dirty="0" smtClean="0">
                <a:latin typeface="+mj-lt"/>
              </a:rPr>
              <a:t>(2 of 2)</a:t>
            </a:r>
            <a:endParaRPr lang="en-US" sz="3600" dirty="0">
              <a:latin typeface="+mj-lt"/>
            </a:endParaRPr>
          </a:p>
        </p:txBody>
      </p:sp>
      <p:sp>
        <p:nvSpPr>
          <p:cNvPr id="3" name="Content Placeholder 2"/>
          <p:cNvSpPr>
            <a:spLocks noGrp="1"/>
          </p:cNvSpPr>
          <p:nvPr>
            <p:ph idx="1"/>
          </p:nvPr>
        </p:nvSpPr>
        <p:spPr>
          <a:xfrm>
            <a:off x="457200" y="736600"/>
            <a:ext cx="8153400" cy="1200329"/>
          </a:xfrm>
        </p:spPr>
        <p:txBody>
          <a:bodyPr wrap="square">
            <a:spAutoFit/>
          </a:bodyPr>
          <a:lstStyle/>
          <a:p>
            <a:pPr marL="0" lvl="0" indent="0">
              <a:spcBef>
                <a:spcPts val="0"/>
              </a:spcBef>
              <a:buClr>
                <a:schemeClr val="lt1"/>
              </a:buClr>
              <a:buSzPct val="25000"/>
              <a:buNone/>
              <a:tabLst>
                <a:tab pos="628650" algn="l"/>
              </a:tabLst>
            </a:pPr>
            <a:r>
              <a:rPr lang="en-IN" sz="2600" b="1" dirty="0">
                <a:solidFill>
                  <a:srgbClr val="007FA3"/>
                </a:solidFill>
                <a:latin typeface="+mj-lt"/>
              </a:rPr>
              <a:t>Major West Coast Utility Uses Cloud-Mobile Technology to Provide Real-Time </a:t>
            </a:r>
            <a:r>
              <a:rPr lang="en-IN" sz="2600" b="1" dirty="0" smtClean="0">
                <a:solidFill>
                  <a:srgbClr val="007FA3"/>
                </a:solidFill>
                <a:latin typeface="+mj-lt"/>
              </a:rPr>
              <a:t>Incident Reporting</a:t>
            </a:r>
            <a:endParaRPr lang="en-US" sz="2600" b="1" dirty="0">
              <a:solidFill>
                <a:srgbClr val="007FA3"/>
              </a:solidFill>
              <a:latin typeface="+mj-lt"/>
            </a:endParaRPr>
          </a:p>
        </p:txBody>
      </p:sp>
      <p:sp>
        <p:nvSpPr>
          <p:cNvPr id="4" name="Content Placeholder 3"/>
          <p:cNvSpPr>
            <a:spLocks noGrp="1"/>
          </p:cNvSpPr>
          <p:nvPr>
            <p:ph idx="13"/>
          </p:nvPr>
        </p:nvSpPr>
        <p:spPr>
          <a:xfrm>
            <a:off x="457200" y="1997959"/>
            <a:ext cx="8153400" cy="4304301"/>
          </a:xfrm>
        </p:spPr>
        <p:txBody>
          <a:bodyPr>
            <a:spAutoFit/>
          </a:bodyPr>
          <a:lstStyle/>
          <a:p>
            <a:pPr marL="0" indent="0">
              <a:buNone/>
            </a:pPr>
            <a:r>
              <a:rPr lang="en-US" sz="2000" b="1" dirty="0"/>
              <a:t>Questions for Discussion:</a:t>
            </a:r>
          </a:p>
          <a:p>
            <a:pPr marL="342900" indent="-342900">
              <a:buFont typeface="+mj-lt"/>
              <a:buAutoNum type="arabicPeriod"/>
            </a:pPr>
            <a:r>
              <a:rPr lang="en-US" sz="2000" dirty="0"/>
              <a:t>How does cloud technology impact enterprise software for small and mid-size businesses?</a:t>
            </a:r>
          </a:p>
          <a:p>
            <a:pPr marL="342900" indent="-342900">
              <a:buFont typeface="+mj-lt"/>
              <a:buAutoNum type="arabicPeriod"/>
            </a:pPr>
            <a:r>
              <a:rPr lang="en-US" sz="2000" dirty="0"/>
              <a:t>What are some of the areas where businesses can use mobile technology?</a:t>
            </a:r>
          </a:p>
          <a:p>
            <a:pPr marL="342900" indent="-342900">
              <a:buFont typeface="+mj-lt"/>
              <a:buAutoNum type="arabicPeriod"/>
            </a:pPr>
            <a:r>
              <a:rPr lang="en-US" sz="2000" dirty="0"/>
              <a:t>What types of businesses are likely to be the forerunners in adopting cloud-mobile technology?</a:t>
            </a:r>
          </a:p>
          <a:p>
            <a:pPr marL="342900" indent="-342900">
              <a:buFont typeface="+mj-lt"/>
              <a:buAutoNum type="arabicPeriod"/>
            </a:pPr>
            <a:r>
              <a:rPr lang="en-US" sz="2000" dirty="0"/>
              <a:t>What are the advantages of cloud-based enterprise software instead of the traditional on-premise model?</a:t>
            </a:r>
          </a:p>
          <a:p>
            <a:pPr marL="342900" indent="-342900">
              <a:buFont typeface="+mj-lt"/>
              <a:buAutoNum type="arabicPeriod"/>
            </a:pPr>
            <a:r>
              <a:rPr lang="en-US" sz="2000" dirty="0"/>
              <a:t>What are the likely risks of cloud versus traditional on-premise applications?</a:t>
            </a:r>
          </a:p>
        </p:txBody>
      </p:sp>
    </p:spTree>
    <p:extLst>
      <p:ext uri="{BB962C8B-B14F-4D97-AF65-F5344CB8AC3E}">
        <p14:creationId xmlns:p14="http://schemas.microsoft.com/office/powerpoint/2010/main" val="3918831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302"/>
            <a:ext cx="8153400" cy="553998"/>
          </a:xfrm>
        </p:spPr>
        <p:txBody>
          <a:bodyPr wrap="square">
            <a:spAutoFit/>
          </a:bodyPr>
          <a:lstStyle/>
          <a:p>
            <a:r>
              <a:rPr lang="en-IN" sz="3600" dirty="0">
                <a:latin typeface="+mj-lt"/>
              </a:rPr>
              <a:t>Cloud Computing and Analytics</a:t>
            </a:r>
            <a:endParaRPr lang="en-US" sz="3600" dirty="0">
              <a:latin typeface="+mj-lt"/>
            </a:endParaRPr>
          </a:p>
        </p:txBody>
      </p:sp>
      <p:sp>
        <p:nvSpPr>
          <p:cNvPr id="6" name="Content Placeholder 5"/>
          <p:cNvSpPr>
            <a:spLocks noGrp="1"/>
          </p:cNvSpPr>
          <p:nvPr>
            <p:ph idx="13"/>
          </p:nvPr>
        </p:nvSpPr>
        <p:spPr>
          <a:xfrm>
            <a:off x="447675" y="758825"/>
            <a:ext cx="8162925" cy="4501232"/>
          </a:xfrm>
        </p:spPr>
        <p:txBody>
          <a:bodyPr wrap="square">
            <a:spAutoFit/>
          </a:bodyPr>
          <a:lstStyle/>
          <a:p>
            <a:pPr>
              <a:buSzPct val="100000"/>
            </a:pPr>
            <a:r>
              <a:rPr lang="en-US" sz="2400" dirty="0"/>
              <a:t>Cloud deployment models</a:t>
            </a:r>
          </a:p>
          <a:p>
            <a:pPr lvl="1"/>
            <a:r>
              <a:rPr lang="en-US" sz="2400" dirty="0"/>
              <a:t>Private cloud</a:t>
            </a:r>
          </a:p>
          <a:p>
            <a:pPr lvl="1"/>
            <a:r>
              <a:rPr lang="en-US" sz="2400" dirty="0"/>
              <a:t>Public cloud</a:t>
            </a:r>
          </a:p>
          <a:p>
            <a:pPr lvl="1"/>
            <a:r>
              <a:rPr lang="en-US" sz="2400" dirty="0"/>
              <a:t>Hybrid cloud</a:t>
            </a:r>
          </a:p>
          <a:p>
            <a:pPr>
              <a:buSzPct val="100000"/>
            </a:pPr>
            <a:r>
              <a:rPr lang="en-US" sz="2400" dirty="0"/>
              <a:t>Major Cloud Platform Providers in Analytics</a:t>
            </a:r>
          </a:p>
          <a:p>
            <a:pPr lvl="1"/>
            <a:r>
              <a:rPr lang="en-US" sz="2400" dirty="0"/>
              <a:t>Amazon Elastic Beanstalk</a:t>
            </a:r>
          </a:p>
          <a:p>
            <a:pPr lvl="1"/>
            <a:r>
              <a:rPr lang="en-US" sz="2400" spc="-300" dirty="0"/>
              <a:t>I B </a:t>
            </a:r>
            <a:r>
              <a:rPr lang="en-US" sz="2400" dirty="0"/>
              <a:t>M Cloud</a:t>
            </a:r>
          </a:p>
          <a:p>
            <a:pPr lvl="1"/>
            <a:r>
              <a:rPr lang="en-US" sz="2400" dirty="0"/>
              <a:t>Microsoft Azure</a:t>
            </a:r>
          </a:p>
          <a:p>
            <a:pPr lvl="1"/>
            <a:r>
              <a:rPr lang="en-US" sz="2400" dirty="0"/>
              <a:t>Google App Engine</a:t>
            </a:r>
          </a:p>
          <a:p>
            <a:pPr lvl="1"/>
            <a:r>
              <a:rPr lang="en-US" sz="2400" dirty="0" err="1"/>
              <a:t>Openshift</a:t>
            </a:r>
            <a:endParaRPr lang="en-US" sz="2400" dirty="0"/>
          </a:p>
        </p:txBody>
      </p:sp>
    </p:spTree>
    <p:extLst>
      <p:ext uri="{BB962C8B-B14F-4D97-AF65-F5344CB8AC3E}">
        <p14:creationId xmlns:p14="http://schemas.microsoft.com/office/powerpoint/2010/main" val="3160806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302"/>
            <a:ext cx="8153400" cy="553998"/>
          </a:xfrm>
        </p:spPr>
        <p:txBody>
          <a:bodyPr wrap="square">
            <a:spAutoFit/>
          </a:bodyPr>
          <a:lstStyle/>
          <a:p>
            <a:r>
              <a:rPr lang="en-IN" sz="3600" dirty="0">
                <a:latin typeface="+mj-lt"/>
              </a:rPr>
              <a:t>Analytics Applications on the Cloud</a:t>
            </a:r>
            <a:endParaRPr lang="en-US" sz="3600" dirty="0">
              <a:latin typeface="+mj-lt"/>
            </a:endParaRPr>
          </a:p>
        </p:txBody>
      </p:sp>
      <p:sp>
        <p:nvSpPr>
          <p:cNvPr id="6" name="Content Placeholder 5"/>
          <p:cNvSpPr>
            <a:spLocks noGrp="1"/>
          </p:cNvSpPr>
          <p:nvPr>
            <p:ph idx="13"/>
          </p:nvPr>
        </p:nvSpPr>
        <p:spPr>
          <a:xfrm>
            <a:off x="447675" y="762000"/>
            <a:ext cx="8162925" cy="3239348"/>
          </a:xfrm>
        </p:spPr>
        <p:txBody>
          <a:bodyPr wrap="square">
            <a:spAutoFit/>
          </a:bodyPr>
          <a:lstStyle/>
          <a:p>
            <a:pPr>
              <a:buSzPct val="100000"/>
            </a:pPr>
            <a:r>
              <a:rPr lang="en-US" sz="2400" dirty="0"/>
              <a:t>Using Azure </a:t>
            </a:r>
            <a:r>
              <a:rPr lang="en-US" sz="2400" spc="-300" dirty="0"/>
              <a:t>I O </a:t>
            </a:r>
            <a:r>
              <a:rPr lang="en-US" sz="2400" dirty="0"/>
              <a:t>T, Stream Analytics, and Machine Learning to Improve Mobile Health Care Services</a:t>
            </a:r>
          </a:p>
          <a:p>
            <a:pPr>
              <a:buSzPct val="100000"/>
            </a:pPr>
            <a:r>
              <a:rPr lang="en-US" sz="2400" dirty="0"/>
              <a:t>Gulf Air Uses Big Data to Get Deeper Customer Insight</a:t>
            </a:r>
          </a:p>
          <a:p>
            <a:pPr>
              <a:buSzPct val="100000"/>
            </a:pPr>
            <a:r>
              <a:rPr lang="en-US" sz="2400" dirty="0"/>
              <a:t>Chime Enhances Customer Experience Using Snowflake</a:t>
            </a:r>
          </a:p>
          <a:p>
            <a:pPr>
              <a:buSzPct val="100000"/>
            </a:pPr>
            <a:r>
              <a:rPr lang="en-US" sz="2400" dirty="0"/>
              <a:t>Analytics as a service providers</a:t>
            </a:r>
          </a:p>
          <a:p>
            <a:pPr lvl="1"/>
            <a:r>
              <a:rPr lang="en-US" sz="2400" spc="-300" dirty="0"/>
              <a:t>I B </a:t>
            </a:r>
            <a:r>
              <a:rPr lang="en-US" sz="2400" dirty="0"/>
              <a:t>M Cloud, </a:t>
            </a:r>
            <a:r>
              <a:rPr lang="en-US" sz="2400" dirty="0" err="1"/>
              <a:t>MineMyText</a:t>
            </a:r>
            <a:r>
              <a:rPr lang="en-US" sz="2400" dirty="0"/>
              <a:t>, </a:t>
            </a:r>
            <a:r>
              <a:rPr lang="en-US" sz="2400" spc="-300" dirty="0"/>
              <a:t>S A </a:t>
            </a:r>
            <a:r>
              <a:rPr lang="en-US" sz="2400" dirty="0"/>
              <a:t>S </a:t>
            </a:r>
            <a:r>
              <a:rPr lang="en-US" sz="2400" dirty="0" err="1"/>
              <a:t>Viya</a:t>
            </a:r>
            <a:r>
              <a:rPr lang="en-US" sz="2400" dirty="0"/>
              <a:t>, </a:t>
            </a:r>
            <a:r>
              <a:rPr lang="en-US" sz="2400" dirty="0" smtClean="0"/>
              <a:t>Tableau, Snowflake </a:t>
            </a:r>
            <a:r>
              <a:rPr lang="en-US" sz="2400" dirty="0"/>
              <a:t>…</a:t>
            </a:r>
          </a:p>
        </p:txBody>
      </p:sp>
    </p:spTree>
    <p:extLst>
      <p:ext uri="{BB962C8B-B14F-4D97-AF65-F5344CB8AC3E}">
        <p14:creationId xmlns:p14="http://schemas.microsoft.com/office/powerpoint/2010/main" val="3415721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302"/>
            <a:ext cx="8153400" cy="553998"/>
          </a:xfrm>
        </p:spPr>
        <p:txBody>
          <a:bodyPr wrap="square">
            <a:spAutoFit/>
          </a:bodyPr>
          <a:lstStyle/>
          <a:p>
            <a:r>
              <a:rPr lang="en-IN" sz="3600" dirty="0">
                <a:latin typeface="+mj-lt"/>
              </a:rPr>
              <a:t>Location-Based </a:t>
            </a:r>
            <a:r>
              <a:rPr lang="en-IN" sz="3600" dirty="0" smtClean="0">
                <a:latin typeface="+mj-lt"/>
              </a:rPr>
              <a:t>Analytics </a:t>
            </a:r>
            <a:r>
              <a:rPr lang="en-IN" sz="2800" dirty="0" smtClean="0">
                <a:latin typeface="+mj-lt"/>
              </a:rPr>
              <a:t>(1 of 2)</a:t>
            </a:r>
            <a:endParaRPr lang="en-US" sz="3600" dirty="0">
              <a:latin typeface="+mj-lt"/>
            </a:endParaRPr>
          </a:p>
        </p:txBody>
      </p:sp>
      <p:sp>
        <p:nvSpPr>
          <p:cNvPr id="6" name="Content Placeholder 5"/>
          <p:cNvSpPr>
            <a:spLocks noGrp="1"/>
          </p:cNvSpPr>
          <p:nvPr>
            <p:ph idx="13"/>
          </p:nvPr>
        </p:nvSpPr>
        <p:spPr>
          <a:xfrm>
            <a:off x="447675" y="762000"/>
            <a:ext cx="8162925" cy="931024"/>
          </a:xfrm>
        </p:spPr>
        <p:txBody>
          <a:bodyPr wrap="square">
            <a:spAutoFit/>
          </a:bodyPr>
          <a:lstStyle/>
          <a:p>
            <a:pPr>
              <a:buSzPct val="100000"/>
            </a:pPr>
            <a:r>
              <a:rPr lang="en-US" sz="2400" dirty="0"/>
              <a:t>Geospatial analytics / </a:t>
            </a:r>
            <a:r>
              <a:rPr lang="en-US" sz="2400" spc="-300" dirty="0"/>
              <a:t>G I </a:t>
            </a:r>
            <a:r>
              <a:rPr lang="en-US" sz="2400" dirty="0"/>
              <a:t>S</a:t>
            </a:r>
          </a:p>
          <a:p>
            <a:pPr>
              <a:buSzPct val="100000"/>
            </a:pPr>
            <a:r>
              <a:rPr lang="en-US" sz="2400" dirty="0"/>
              <a:t> Agricultural, crime, disease spread applications</a:t>
            </a:r>
          </a:p>
        </p:txBody>
      </p:sp>
      <p:pic>
        <p:nvPicPr>
          <p:cNvPr id="1026" name="Picture 2" descr="The information in the charts shows:&#10;• Location-based analytics at the top level is divided into 2 categories:&#10;• Organization oriented&#10;• Consumer oriented&#10;• The organization-oriented category is further divided into 2 categories:&#10;• Geospatial Static Approach: Examining Geographic Site Locations&#10;• Location-Based Dynamic Approach: Live Location Feeds; Real-Time Marketing Promotions&#10;• The consumer-oriented category is further divided into 2 categories:&#10;• Geospatial Static Approach: G P S Navigation and Data Analysis&#10;• Location-Based Dynamic Approach: Historic and Current Location Demand Analysis; Predictive Parking; Health-Social Networks.&#10;"/>
          <p:cNvPicPr>
            <a:picLocks noChangeAspect="1" noChangeArrowheads="1"/>
          </p:cNvPicPr>
          <p:nvPr/>
        </p:nvPicPr>
        <p:blipFill rotWithShape="1">
          <a:blip r:embed="rId3">
            <a:extLst>
              <a:ext uri="{28A0092B-C50C-407E-A947-70E740481C1C}">
                <a14:useLocalDpi xmlns:a14="http://schemas.microsoft.com/office/drawing/2010/main" val="0"/>
              </a:ext>
            </a:extLst>
          </a:blip>
          <a:srcRect b="6833"/>
          <a:stretch/>
        </p:blipFill>
        <p:spPr bwMode="auto">
          <a:xfrm>
            <a:off x="528981" y="2158326"/>
            <a:ext cx="8073445" cy="326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046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9.10 </a:t>
            </a:r>
            <a:endParaRPr lang="en-US" sz="3600" dirty="0">
              <a:latin typeface="+mj-lt"/>
            </a:endParaRPr>
          </a:p>
        </p:txBody>
      </p:sp>
      <p:sp>
        <p:nvSpPr>
          <p:cNvPr id="3" name="Content Placeholder 2"/>
          <p:cNvSpPr>
            <a:spLocks noGrp="1"/>
          </p:cNvSpPr>
          <p:nvPr>
            <p:ph idx="1"/>
          </p:nvPr>
        </p:nvSpPr>
        <p:spPr>
          <a:xfrm>
            <a:off x="457200" y="736600"/>
            <a:ext cx="8153400" cy="800219"/>
          </a:xfrm>
        </p:spPr>
        <p:txBody>
          <a:bodyPr wrap="square">
            <a:spAutoFit/>
          </a:bodyPr>
          <a:lstStyle/>
          <a:p>
            <a:pPr marL="0" lvl="0" indent="0">
              <a:spcBef>
                <a:spcPts val="0"/>
              </a:spcBef>
              <a:buClr>
                <a:schemeClr val="lt1"/>
              </a:buClr>
              <a:buSzPct val="25000"/>
              <a:buNone/>
              <a:tabLst>
                <a:tab pos="628650" algn="l"/>
              </a:tabLst>
            </a:pPr>
            <a:r>
              <a:rPr lang="en-IN" sz="2600" b="1" dirty="0">
                <a:solidFill>
                  <a:srgbClr val="007FA3"/>
                </a:solidFill>
                <a:latin typeface="+mj-lt"/>
              </a:rPr>
              <a:t>Great Clips Employs Spatial Analytics to Shave Time in Location Decisions</a:t>
            </a:r>
            <a:endParaRPr lang="en-US" sz="2600" b="1" dirty="0">
              <a:solidFill>
                <a:srgbClr val="007FA3"/>
              </a:solidFill>
              <a:latin typeface="+mj-lt"/>
            </a:endParaRPr>
          </a:p>
        </p:txBody>
      </p:sp>
      <p:sp>
        <p:nvSpPr>
          <p:cNvPr id="4" name="Content Placeholder 3"/>
          <p:cNvSpPr>
            <a:spLocks noGrp="1"/>
          </p:cNvSpPr>
          <p:nvPr>
            <p:ph idx="13"/>
          </p:nvPr>
        </p:nvSpPr>
        <p:spPr>
          <a:xfrm>
            <a:off x="457200" y="1900237"/>
            <a:ext cx="8153400" cy="2793072"/>
          </a:xfrm>
        </p:spPr>
        <p:txBody>
          <a:bodyPr>
            <a:spAutoFit/>
          </a:bodyPr>
          <a:lstStyle/>
          <a:p>
            <a:pPr marL="0" indent="0">
              <a:buNone/>
            </a:pPr>
            <a:r>
              <a:rPr lang="en-US" sz="2400" b="1" dirty="0"/>
              <a:t>Questions for Discussion:</a:t>
            </a:r>
          </a:p>
          <a:p>
            <a:pPr marL="342900" indent="-342900">
              <a:buFont typeface="+mj-lt"/>
              <a:buAutoNum type="arabicPeriod"/>
            </a:pPr>
            <a:r>
              <a:rPr lang="en-US" sz="2400" dirty="0"/>
              <a:t>How is geospatial analytics employed at Great Clips?</a:t>
            </a:r>
          </a:p>
          <a:p>
            <a:pPr marL="342900" indent="-342900">
              <a:buFont typeface="+mj-lt"/>
              <a:buAutoNum type="arabicPeriod"/>
            </a:pPr>
            <a:r>
              <a:rPr lang="en-US" sz="2400" dirty="0"/>
              <a:t>What criteria should a company consider in evaluating sites for future locations?</a:t>
            </a:r>
          </a:p>
          <a:p>
            <a:pPr marL="342900" indent="-342900">
              <a:buFont typeface="+mj-lt"/>
              <a:buAutoNum type="arabicPeriod"/>
            </a:pPr>
            <a:r>
              <a:rPr lang="en-US" sz="2400" dirty="0"/>
              <a:t>Can you think of other applications where such geospatial data might be useful?</a:t>
            </a:r>
          </a:p>
        </p:txBody>
      </p:sp>
    </p:spTree>
    <p:extLst>
      <p:ext uri="{BB962C8B-B14F-4D97-AF65-F5344CB8AC3E}">
        <p14:creationId xmlns:p14="http://schemas.microsoft.com/office/powerpoint/2010/main" val="851083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a:t>
            </a:r>
            <a:r>
              <a:rPr lang="en-US" sz="3600" dirty="0" smtClean="0">
                <a:latin typeface="+mj-lt"/>
              </a:rPr>
              <a:t>9.11 </a:t>
            </a:r>
            <a:endParaRPr lang="en-US" sz="3600" dirty="0">
              <a:latin typeface="+mj-lt"/>
            </a:endParaRPr>
          </a:p>
        </p:txBody>
      </p:sp>
      <p:sp>
        <p:nvSpPr>
          <p:cNvPr id="3" name="Content Placeholder 2"/>
          <p:cNvSpPr>
            <a:spLocks noGrp="1"/>
          </p:cNvSpPr>
          <p:nvPr>
            <p:ph idx="1"/>
          </p:nvPr>
        </p:nvSpPr>
        <p:spPr>
          <a:xfrm>
            <a:off x="457200" y="736600"/>
            <a:ext cx="8153400" cy="800219"/>
          </a:xfrm>
        </p:spPr>
        <p:txBody>
          <a:bodyPr wrap="square">
            <a:spAutoFit/>
          </a:bodyPr>
          <a:lstStyle/>
          <a:p>
            <a:pPr marL="0" lvl="0" indent="0">
              <a:spcBef>
                <a:spcPts val="0"/>
              </a:spcBef>
              <a:buClr>
                <a:schemeClr val="lt1"/>
              </a:buClr>
              <a:buSzPct val="25000"/>
              <a:buNone/>
              <a:tabLst>
                <a:tab pos="628650" algn="l"/>
              </a:tabLst>
            </a:pPr>
            <a:r>
              <a:rPr lang="en-IN" sz="2600" b="1" dirty="0">
                <a:solidFill>
                  <a:srgbClr val="007FA3"/>
                </a:solidFill>
                <a:latin typeface="+mj-lt"/>
              </a:rPr>
              <a:t>Starbucks Exploits </a:t>
            </a:r>
            <a:r>
              <a:rPr lang="en-IN" sz="2600" b="1" spc="-300" dirty="0" smtClean="0">
                <a:solidFill>
                  <a:srgbClr val="007FA3"/>
                </a:solidFill>
                <a:latin typeface="+mj-lt"/>
              </a:rPr>
              <a:t>G I </a:t>
            </a:r>
            <a:r>
              <a:rPr lang="en-IN" sz="2600" b="1" dirty="0" smtClean="0">
                <a:solidFill>
                  <a:srgbClr val="007FA3"/>
                </a:solidFill>
                <a:latin typeface="+mj-lt"/>
              </a:rPr>
              <a:t>S </a:t>
            </a:r>
            <a:r>
              <a:rPr lang="en-IN" sz="2600" b="1" dirty="0">
                <a:solidFill>
                  <a:srgbClr val="007FA3"/>
                </a:solidFill>
                <a:latin typeface="+mj-lt"/>
              </a:rPr>
              <a:t>and Analytics to Grow Worldwide</a:t>
            </a:r>
            <a:endParaRPr lang="en-US" sz="2600" b="1" dirty="0">
              <a:solidFill>
                <a:srgbClr val="007FA3"/>
              </a:solidFill>
              <a:latin typeface="+mj-lt"/>
            </a:endParaRPr>
          </a:p>
        </p:txBody>
      </p:sp>
      <p:sp>
        <p:nvSpPr>
          <p:cNvPr id="4" name="Content Placeholder 3"/>
          <p:cNvSpPr>
            <a:spLocks noGrp="1"/>
          </p:cNvSpPr>
          <p:nvPr>
            <p:ph idx="13"/>
          </p:nvPr>
        </p:nvSpPr>
        <p:spPr>
          <a:xfrm>
            <a:off x="457200" y="1900237"/>
            <a:ext cx="8153400" cy="3901068"/>
          </a:xfrm>
        </p:spPr>
        <p:txBody>
          <a:bodyPr>
            <a:spAutoFit/>
          </a:bodyPr>
          <a:lstStyle/>
          <a:p>
            <a:pPr marL="0" indent="0">
              <a:buNone/>
            </a:pPr>
            <a:r>
              <a:rPr lang="en-US" sz="2400" b="1" dirty="0"/>
              <a:t>Questions for Discussion:</a:t>
            </a:r>
          </a:p>
          <a:p>
            <a:pPr marL="342900" indent="-342900">
              <a:buFont typeface="+mj-lt"/>
              <a:buAutoNum type="arabicPeriod"/>
            </a:pPr>
            <a:r>
              <a:rPr lang="en-US" sz="2400" dirty="0"/>
              <a:t>What type of demographics and </a:t>
            </a:r>
            <a:r>
              <a:rPr lang="en-US" sz="2400" spc="-300" dirty="0" smtClean="0"/>
              <a:t>G I </a:t>
            </a:r>
            <a:r>
              <a:rPr lang="en-US" sz="2400" dirty="0" smtClean="0"/>
              <a:t>S </a:t>
            </a:r>
            <a:r>
              <a:rPr lang="en-US" sz="2400" dirty="0"/>
              <a:t>information would be relevant for deciding on a store location?</a:t>
            </a:r>
          </a:p>
          <a:p>
            <a:pPr marL="342900" indent="-342900">
              <a:buFont typeface="+mj-lt"/>
              <a:buAutoNum type="arabicPeriod"/>
            </a:pPr>
            <a:r>
              <a:rPr lang="en-US" sz="2400" dirty="0"/>
              <a:t>It has been mentioned that Starbucks encourages its customers to use its mobile app. What type of information might the company gather from the app to help it better plan operations?</a:t>
            </a:r>
          </a:p>
          <a:p>
            <a:pPr marL="342900" indent="-342900">
              <a:buFont typeface="+mj-lt"/>
              <a:buAutoNum type="arabicPeriod"/>
            </a:pPr>
            <a:r>
              <a:rPr lang="en-US" sz="2400" dirty="0"/>
              <a:t>Will the availability of free </a:t>
            </a:r>
            <a:r>
              <a:rPr lang="en-US" sz="2400" spc="-300" dirty="0" smtClean="0"/>
              <a:t>W </a:t>
            </a:r>
            <a:r>
              <a:rPr lang="en-US" sz="2400" dirty="0" err="1" smtClean="0"/>
              <a:t>i</a:t>
            </a:r>
            <a:r>
              <a:rPr lang="en-US" sz="2400" dirty="0" smtClean="0"/>
              <a:t>-</a:t>
            </a:r>
            <a:r>
              <a:rPr lang="en-US" sz="2400" spc="-300" dirty="0" smtClean="0"/>
              <a:t>F </a:t>
            </a:r>
            <a:r>
              <a:rPr lang="en-US" sz="2400" dirty="0" err="1" smtClean="0"/>
              <a:t>i</a:t>
            </a:r>
            <a:r>
              <a:rPr lang="en-US" sz="2400" dirty="0" smtClean="0"/>
              <a:t> </a:t>
            </a:r>
            <a:r>
              <a:rPr lang="en-US" sz="2400" dirty="0"/>
              <a:t>at Starbucks stores provide any information to Starbucks for better analytics?</a:t>
            </a:r>
          </a:p>
        </p:txBody>
      </p:sp>
    </p:spTree>
    <p:extLst>
      <p:ext uri="{BB962C8B-B14F-4D97-AF65-F5344CB8AC3E}">
        <p14:creationId xmlns:p14="http://schemas.microsoft.com/office/powerpoint/2010/main" val="752034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Location-Based </a:t>
            </a:r>
            <a:r>
              <a:rPr lang="en-US" sz="3600" dirty="0" smtClean="0">
                <a:latin typeface="+mj-lt"/>
              </a:rPr>
              <a:t>Analytics </a:t>
            </a:r>
            <a:r>
              <a:rPr lang="en-US" sz="2800" dirty="0" smtClean="0">
                <a:latin typeface="+mj-lt"/>
              </a:rPr>
              <a:t>(2 of 2)</a:t>
            </a:r>
            <a:endParaRPr lang="en-US" sz="3600" dirty="0">
              <a:latin typeface="+mj-lt"/>
            </a:endParaRPr>
          </a:p>
        </p:txBody>
      </p:sp>
      <p:sp>
        <p:nvSpPr>
          <p:cNvPr id="4" name="Content Placeholder 3"/>
          <p:cNvSpPr>
            <a:spLocks noGrp="1"/>
          </p:cNvSpPr>
          <p:nvPr>
            <p:ph idx="13"/>
          </p:nvPr>
        </p:nvSpPr>
        <p:spPr>
          <a:xfrm>
            <a:off x="457200" y="762000"/>
            <a:ext cx="8153400" cy="4462760"/>
          </a:xfrm>
        </p:spPr>
        <p:txBody>
          <a:bodyPr>
            <a:spAutoFit/>
          </a:bodyPr>
          <a:lstStyle/>
          <a:p>
            <a:pPr>
              <a:buSzPct val="100000"/>
            </a:pPr>
            <a:r>
              <a:rPr lang="en-US" sz="2400" dirty="0"/>
              <a:t>A Multimedia Exercise in Analytics Employing Geospatial Analytics</a:t>
            </a:r>
          </a:p>
          <a:p>
            <a:pPr marL="790575" lvl="1" indent="-342900"/>
            <a:r>
              <a:rPr lang="en-US" sz="2400" dirty="0" smtClean="0">
                <a:hlinkClick r:id="rId3" tooltip="www.teradatauniversitynetwork.com/Library/Samples/BSI-The-Case-of-the-Dropped-Mobile-Calls"/>
              </a:rPr>
              <a:t>www.teradatauniversitynetwork.com/Library/Samples/BSI-The-Case-of-the-Dropped-Mobile-Calls</a:t>
            </a:r>
            <a:endParaRPr lang="en-US" sz="2400" dirty="0"/>
          </a:p>
          <a:p>
            <a:pPr>
              <a:buSzPct val="100000"/>
            </a:pPr>
            <a:r>
              <a:rPr lang="en-US" sz="2400" dirty="0"/>
              <a:t>Real-Time Location Intelligence</a:t>
            </a:r>
          </a:p>
          <a:p>
            <a:pPr>
              <a:buSzPct val="100000"/>
            </a:pPr>
            <a:r>
              <a:rPr lang="en-US" sz="2400" dirty="0"/>
              <a:t>Analytics Applications for Consumers</a:t>
            </a:r>
          </a:p>
          <a:p>
            <a:pPr marL="790575" lvl="1" indent="-342900"/>
            <a:r>
              <a:rPr lang="en-US" sz="2400" dirty="0" err="1"/>
              <a:t>Waze</a:t>
            </a:r>
            <a:endParaRPr lang="en-US" sz="2400" dirty="0"/>
          </a:p>
          <a:p>
            <a:pPr marL="790575" lvl="1" indent="-342900"/>
            <a:r>
              <a:rPr lang="en-US" sz="2400" dirty="0"/>
              <a:t>Yelp</a:t>
            </a:r>
          </a:p>
          <a:p>
            <a:pPr marL="790575" lvl="1" indent="-342900"/>
            <a:r>
              <a:rPr lang="en-US" sz="2400" dirty="0" err="1" smtClean="0"/>
              <a:t>Park</a:t>
            </a:r>
            <a:r>
              <a:rPr lang="en-US" sz="2400" spc="-300" dirty="0" err="1"/>
              <a:t>P</a:t>
            </a:r>
            <a:r>
              <a:rPr lang="en-US" sz="2400" spc="-300" dirty="0"/>
              <a:t> G </a:t>
            </a:r>
            <a:r>
              <a:rPr lang="en-US" sz="2400" dirty="0" smtClean="0"/>
              <a:t>H</a:t>
            </a:r>
            <a:endParaRPr lang="en-US" sz="2400" dirty="0"/>
          </a:p>
          <a:p>
            <a:pPr marL="790575" lvl="1" indent="-342900"/>
            <a:r>
              <a:rPr lang="en-US" sz="2400" dirty="0"/>
              <a:t>…</a:t>
            </a:r>
          </a:p>
        </p:txBody>
      </p:sp>
    </p:spTree>
    <p:extLst>
      <p:ext uri="{BB962C8B-B14F-4D97-AF65-F5344CB8AC3E}">
        <p14:creationId xmlns:p14="http://schemas.microsoft.com/office/powerpoint/2010/main" val="1335284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End of Chapter 9</a:t>
            </a:r>
          </a:p>
        </p:txBody>
      </p:sp>
      <p:sp>
        <p:nvSpPr>
          <p:cNvPr id="4" name="Content Placeholder 3"/>
          <p:cNvSpPr>
            <a:spLocks noGrp="1"/>
          </p:cNvSpPr>
          <p:nvPr>
            <p:ph idx="13"/>
          </p:nvPr>
        </p:nvSpPr>
        <p:spPr>
          <a:xfrm>
            <a:off x="457200" y="762000"/>
            <a:ext cx="8153400" cy="369332"/>
          </a:xfrm>
        </p:spPr>
        <p:txBody>
          <a:bodyPr>
            <a:spAutoFit/>
          </a:bodyPr>
          <a:lstStyle/>
          <a:p>
            <a:pPr marL="231775" indent="-231775">
              <a:buSzPct val="100000"/>
            </a:pPr>
            <a:r>
              <a:rPr lang="en-US" sz="2400" dirty="0" smtClean="0"/>
              <a:t>Questions </a:t>
            </a:r>
            <a:r>
              <a:rPr lang="en-US" sz="2400" dirty="0"/>
              <a:t>/ </a:t>
            </a:r>
            <a:r>
              <a:rPr lang="en-US" sz="2400" dirty="0" smtClean="0"/>
              <a:t>Comments</a:t>
            </a:r>
            <a:endParaRPr lang="en-US" sz="2400" dirty="0"/>
          </a:p>
        </p:txBody>
      </p:sp>
    </p:spTree>
    <p:extLst>
      <p:ext uri="{BB962C8B-B14F-4D97-AF65-F5344CB8AC3E}">
        <p14:creationId xmlns:p14="http://schemas.microsoft.com/office/powerpoint/2010/main" val="97354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265234" y="2317359"/>
            <a:ext cx="1277815" cy="1434026"/>
          </a:xfrm>
          <a:prstGeom prst="rect">
            <a:avLst/>
          </a:prstGeom>
        </p:spPr>
      </p:pic>
      <p:sp>
        <p:nvSpPr>
          <p:cNvPr id="8" name="Text Placeholder 1">
            <a:extLst>
              <a:ext uri="{FF2B5EF4-FFF2-40B4-BE49-F238E27FC236}">
                <a16:creationId xmlns="" xmlns:a16="http://schemas.microsoft.com/office/drawing/2014/main" id="{AD5FAE7B-F718-4307-B112-AD6256157E8F}"/>
              </a:ext>
            </a:extLst>
          </p:cNvPr>
          <p:cNvSpPr txBox="1">
            <a:spLocks/>
          </p:cNvSpPr>
          <p:nvPr/>
        </p:nvSpPr>
        <p:spPr>
          <a:xfrm>
            <a:off x="169544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smtClean="0">
                <a:latin typeface="+mj-lt"/>
              </a:rPr>
              <a:t>Opening Vignette </a:t>
            </a:r>
            <a:r>
              <a:rPr lang="en-US" sz="2800" dirty="0" smtClean="0">
                <a:latin typeface="+mj-lt"/>
              </a:rPr>
              <a:t>(3 of 4)</a:t>
            </a:r>
            <a:endParaRPr lang="en-US" sz="3600" dirty="0">
              <a:latin typeface="+mj-lt"/>
            </a:endParaRPr>
          </a:p>
        </p:txBody>
      </p:sp>
      <p:sp>
        <p:nvSpPr>
          <p:cNvPr id="3" name="Content Placeholder 2"/>
          <p:cNvSpPr>
            <a:spLocks noGrp="1"/>
          </p:cNvSpPr>
          <p:nvPr>
            <p:ph idx="1"/>
          </p:nvPr>
        </p:nvSpPr>
        <p:spPr>
          <a:xfrm>
            <a:off x="457200" y="709851"/>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err="1">
                <a:solidFill>
                  <a:srgbClr val="007FA3"/>
                </a:solidFill>
              </a:rPr>
              <a:t>Analyzing</a:t>
            </a:r>
            <a:r>
              <a:rPr lang="en-IN" sz="2800" b="1" dirty="0">
                <a:solidFill>
                  <a:srgbClr val="007FA3"/>
                </a:solidFill>
              </a:rPr>
              <a:t> Customer Churn in a Telecom Company Using Big Data Methods </a:t>
            </a:r>
            <a:endParaRPr lang="en-US" sz="2800" b="1" dirty="0"/>
          </a:p>
        </p:txBody>
      </p:sp>
      <p:sp>
        <p:nvSpPr>
          <p:cNvPr id="6" name="Content Placeholder 5"/>
          <p:cNvSpPr>
            <a:spLocks noGrp="1"/>
          </p:cNvSpPr>
          <p:nvPr>
            <p:ph idx="13"/>
          </p:nvPr>
        </p:nvSpPr>
        <p:spPr>
          <a:xfrm>
            <a:off x="457200" y="1658779"/>
            <a:ext cx="8153400" cy="246221"/>
          </a:xfrm>
        </p:spPr>
        <p:txBody>
          <a:bodyPr wrap="square">
            <a:spAutoFit/>
          </a:bodyPr>
          <a:lstStyle/>
          <a:p>
            <a:pPr marL="0" indent="0">
              <a:buNone/>
            </a:pPr>
            <a:r>
              <a:rPr lang="en-US" b="1" dirty="0" smtClean="0"/>
              <a:t>Figure </a:t>
            </a:r>
            <a:r>
              <a:rPr lang="en-US" b="1" dirty="0"/>
              <a:t>9.2 </a:t>
            </a:r>
            <a:r>
              <a:rPr lang="en-US" dirty="0"/>
              <a:t>Top 20 Paths </a:t>
            </a:r>
            <a:r>
              <a:rPr lang="en-US" dirty="0" smtClean="0"/>
              <a:t>Visualization</a:t>
            </a:r>
            <a:r>
              <a:rPr lang="en-US" dirty="0"/>
              <a:t>.</a:t>
            </a:r>
            <a:endParaRPr lang="en-IN" dirty="0"/>
          </a:p>
        </p:txBody>
      </p:sp>
      <p:pic>
        <p:nvPicPr>
          <p:cNvPr id="7" name="Picture 2" descr="There are three stages in the flow diagram from left to right. Colored paths lead from one stage to the next. The possible paths are as follows:&#10;• Callcenter: Bill Dispute leads to Callcenter: Bill Dispute leads to Callcenter: Cancel Service&#10;• Callcenter: Bill Dispute leads to Callcenter: Bill Dispute leads to Store: Cancel Service&#10;• Callcenter: Bill Dispute leads to Callcenter: Cancel Service&#10;• Callcenter: Bill Dispute leads to Callcenter: Service Complaint leads to Callcenter: Cancel Service&#10;• Callcenter: Bill Dispute leads to Callcenter: Service Complaint leads to Store: Cancel Service&#10;• Callcenter: Bill Dispute leads to Online: Cancel Service&#10;• Callcenter: Bill Dispute leads to Store: Bill Dispute leads to Store: Cancel Service&#10;• Callcenter: Bill Dispute leads to Store: Cancel Service&#10;• Callcenter: Bill Dispute leads to Store: Service Complaint leads to Store: Cancel Service&#10;• Callcenter: Service Complaint leads to Callcenter: Cancel Service&#10;• Callcenter: Service Complaint leads to Online: Cancel Service&#10;• Callcenter: Service Complaint leads to Store: Cancel Service&#10;• Store: Bill Dispute leads to Callcenter: Cancel Service&#10;• Store: Bill Dispute leads to Online: Cancel Service&#10;• Store: Bill Dispute leads to Store: Cancel Service&#10;• Store: New Account leads to Store: Cancel Service&#10;• Store: Service Complaint leads to Callcenter: Bill Dispute leads to Callcenter: Cancel Service&#10;• Store: Service Complaint leads to Callcenter: Bill Dispute leads to Store: Cancel Service&#10;• Store: Service Complaint leads to Callcenter: Cancel Service&#10;• Store: Service Complaint leads to Callcenter: Service Complaint leads to Callcenter: Cancel Service&#10;• Store: Service Complaint leads to Callcenter: Service Complaint leads to Store: Cancel Service&#10;• Store: Service Complaint leads to Online: Cancel Service&#10;• Store: Service Complaint leads to Store: Cancel Service"/>
          <p:cNvPicPr>
            <a:picLocks noChangeAspect="1" noChangeArrowheads="1"/>
          </p:cNvPicPr>
          <p:nvPr/>
        </p:nvPicPr>
        <p:blipFill rotWithShape="1">
          <a:blip r:embed="rId3">
            <a:extLst>
              <a:ext uri="{28A0092B-C50C-407E-A947-70E740481C1C}">
                <a14:useLocalDpi xmlns:a14="http://schemas.microsoft.com/office/drawing/2010/main" val="0"/>
              </a:ext>
            </a:extLst>
          </a:blip>
          <a:srcRect b="4874"/>
          <a:stretch/>
        </p:blipFill>
        <p:spPr bwMode="auto">
          <a:xfrm>
            <a:off x="473227" y="2141103"/>
            <a:ext cx="8107368" cy="387869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4"/>
          </p:nvPr>
        </p:nvSpPr>
        <p:spPr>
          <a:xfrm>
            <a:off x="457200" y="6068854"/>
            <a:ext cx="8153400" cy="246221"/>
          </a:xfrm>
        </p:spPr>
        <p:txBody>
          <a:bodyPr wrap="square">
            <a:spAutoFit/>
          </a:bodyPr>
          <a:lstStyle/>
          <a:p>
            <a:pPr marL="0" indent="0">
              <a:buNone/>
            </a:pPr>
            <a:r>
              <a:rPr lang="en-IN" i="1" dirty="0"/>
              <a:t>Source: </a:t>
            </a:r>
            <a:r>
              <a:rPr lang="en-IN" dirty="0"/>
              <a:t>Teradata Corp.</a:t>
            </a:r>
          </a:p>
        </p:txBody>
      </p:sp>
    </p:spTree>
    <p:extLst>
      <p:ext uri="{BB962C8B-B14F-4D97-AF65-F5344CB8AC3E}">
        <p14:creationId xmlns:p14="http://schemas.microsoft.com/office/powerpoint/2010/main" val="1231575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smtClean="0">
                <a:latin typeface="+mj-lt"/>
              </a:rPr>
              <a:t>Opening Vignette </a:t>
            </a:r>
            <a:r>
              <a:rPr lang="en-US" sz="2800" dirty="0" smtClean="0">
                <a:latin typeface="+mj-lt"/>
              </a:rPr>
              <a:t>(4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err="1">
                <a:solidFill>
                  <a:srgbClr val="007FA3"/>
                </a:solidFill>
              </a:rPr>
              <a:t>Analyzing</a:t>
            </a:r>
            <a:r>
              <a:rPr lang="en-IN" sz="2800" b="1" dirty="0">
                <a:solidFill>
                  <a:srgbClr val="007FA3"/>
                </a:solidFill>
              </a:rPr>
              <a:t> Customer Churn in a Telecom Company Using Big Data Methods </a:t>
            </a:r>
            <a:endParaRPr lang="en-US" sz="2800" b="1" dirty="0"/>
          </a:p>
        </p:txBody>
      </p:sp>
      <p:sp>
        <p:nvSpPr>
          <p:cNvPr id="6" name="Content Placeholder 5"/>
          <p:cNvSpPr>
            <a:spLocks noGrp="1"/>
          </p:cNvSpPr>
          <p:nvPr>
            <p:ph idx="13"/>
          </p:nvPr>
        </p:nvSpPr>
        <p:spPr>
          <a:xfrm>
            <a:off x="457200" y="1771650"/>
            <a:ext cx="8153400" cy="4154984"/>
          </a:xfrm>
        </p:spPr>
        <p:txBody>
          <a:bodyPr wrap="square">
            <a:spAutoFit/>
          </a:bodyPr>
          <a:lstStyle/>
          <a:p>
            <a:pPr marL="0" indent="0">
              <a:buSzPct val="100000"/>
              <a:buNone/>
            </a:pPr>
            <a:r>
              <a:rPr lang="en-US" sz="2200" b="1" dirty="0"/>
              <a:t>Questions for the Opening Vignette:  </a:t>
            </a:r>
          </a:p>
          <a:p>
            <a:pPr marL="457200" indent="-457200">
              <a:buFont typeface="+mj-lt"/>
              <a:buAutoNum type="arabicPeriod"/>
            </a:pPr>
            <a:r>
              <a:rPr lang="en-US" sz="2200" dirty="0"/>
              <a:t>What problem did customer service cancellation pose to </a:t>
            </a:r>
            <a:r>
              <a:rPr lang="en-US" sz="2200" spc="-300" dirty="0" smtClean="0"/>
              <a:t>A </a:t>
            </a:r>
            <a:r>
              <a:rPr lang="en-US" sz="2200" dirty="0" smtClean="0"/>
              <a:t>T’s </a:t>
            </a:r>
            <a:r>
              <a:rPr lang="en-US" sz="2200" dirty="0"/>
              <a:t>business survival?</a:t>
            </a:r>
          </a:p>
          <a:p>
            <a:pPr marL="457200" indent="-457200">
              <a:buFont typeface="+mj-lt"/>
              <a:buAutoNum type="arabicPeriod"/>
            </a:pPr>
            <a:r>
              <a:rPr lang="en-US" sz="2200" dirty="0"/>
              <a:t>Identify and explain the technical hurdles presented by the nature and characteristics of </a:t>
            </a:r>
            <a:r>
              <a:rPr lang="en-US" sz="2200" spc="-300" dirty="0" smtClean="0"/>
              <a:t>A </a:t>
            </a:r>
            <a:r>
              <a:rPr lang="en-US" sz="2200" dirty="0" smtClean="0"/>
              <a:t>T’s </a:t>
            </a:r>
            <a:r>
              <a:rPr lang="en-US" sz="2200" dirty="0"/>
              <a:t>data.</a:t>
            </a:r>
          </a:p>
          <a:p>
            <a:pPr marL="457200" indent="-457200">
              <a:buFont typeface="+mj-lt"/>
              <a:buAutoNum type="arabicPeriod"/>
            </a:pPr>
            <a:r>
              <a:rPr lang="en-US" sz="2200" dirty="0"/>
              <a:t>What is </a:t>
            </a:r>
            <a:r>
              <a:rPr lang="en-US" sz="2200" dirty="0" err="1"/>
              <a:t>sessionizing</a:t>
            </a:r>
            <a:r>
              <a:rPr lang="en-US" sz="2200" dirty="0"/>
              <a:t>? Why was it necessary for </a:t>
            </a:r>
            <a:r>
              <a:rPr lang="en-US" sz="2200" spc="-300" dirty="0" smtClean="0"/>
              <a:t>A </a:t>
            </a:r>
            <a:r>
              <a:rPr lang="en-US" sz="2200" dirty="0" smtClean="0"/>
              <a:t>T </a:t>
            </a:r>
            <a:r>
              <a:rPr lang="en-US" sz="2200" dirty="0"/>
              <a:t>to </a:t>
            </a:r>
            <a:r>
              <a:rPr lang="en-US" sz="2200" dirty="0" err="1"/>
              <a:t>sessionize</a:t>
            </a:r>
            <a:r>
              <a:rPr lang="en-US" sz="2200" dirty="0"/>
              <a:t> its data?</a:t>
            </a:r>
          </a:p>
          <a:p>
            <a:pPr marL="457200" indent="-457200">
              <a:buFont typeface="+mj-lt"/>
              <a:buAutoNum type="arabicPeriod"/>
            </a:pPr>
            <a:r>
              <a:rPr lang="en-US" sz="2200" dirty="0"/>
              <a:t>Research other studies where customer churn models have been employed. What types of variables were used in those studies? How is this vignette different?</a:t>
            </a:r>
          </a:p>
        </p:txBody>
      </p:sp>
    </p:spTree>
    <p:extLst>
      <p:ext uri="{BB962C8B-B14F-4D97-AF65-F5344CB8AC3E}">
        <p14:creationId xmlns:p14="http://schemas.microsoft.com/office/powerpoint/2010/main" val="1119369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IN" sz="3600" dirty="0">
                <a:latin typeface="+mj-lt"/>
              </a:rPr>
              <a:t>Big Data - Definition and </a:t>
            </a:r>
            <a:r>
              <a:rPr lang="en-IN" sz="3600" dirty="0" smtClean="0">
                <a:latin typeface="+mj-lt"/>
              </a:rPr>
              <a:t>Concepts    </a:t>
            </a:r>
            <a:r>
              <a:rPr lang="en-IN" sz="2800" dirty="0" smtClean="0">
                <a:latin typeface="+mj-lt"/>
              </a:rPr>
              <a:t>(1 of 2)</a:t>
            </a:r>
            <a:endParaRPr lang="en-US" sz="3600" dirty="0">
              <a:latin typeface="+mj-lt"/>
            </a:endParaRPr>
          </a:p>
        </p:txBody>
      </p:sp>
      <p:sp>
        <p:nvSpPr>
          <p:cNvPr id="6" name="Content Placeholder 5"/>
          <p:cNvSpPr>
            <a:spLocks noGrp="1"/>
          </p:cNvSpPr>
          <p:nvPr>
            <p:ph idx="13"/>
          </p:nvPr>
        </p:nvSpPr>
        <p:spPr>
          <a:xfrm>
            <a:off x="457200" y="1368977"/>
            <a:ext cx="8153400" cy="4921377"/>
          </a:xfrm>
        </p:spPr>
        <p:txBody>
          <a:bodyPr wrap="square">
            <a:spAutoFit/>
          </a:bodyPr>
          <a:lstStyle/>
          <a:p>
            <a:pPr marL="266700" indent="-266700"/>
            <a:r>
              <a:rPr lang="en-US" sz="2400" dirty="0"/>
              <a:t>Big Data means different things to people with different backgrounds and interests </a:t>
            </a:r>
          </a:p>
          <a:p>
            <a:pPr marL="266700" indent="-266700"/>
            <a:r>
              <a:rPr lang="en-US" sz="2400" dirty="0"/>
              <a:t>Traditionally, “Big Data” = massive volumes of data </a:t>
            </a:r>
          </a:p>
          <a:p>
            <a:pPr marL="714375" lvl="1" indent="-266700" defTabSz="714375"/>
            <a:r>
              <a:rPr lang="en-US" sz="2400" dirty="0"/>
              <a:t>E.g., volume of data at </a:t>
            </a:r>
            <a:r>
              <a:rPr lang="en-US" sz="2400" spc="-300" dirty="0" smtClean="0"/>
              <a:t>C E R </a:t>
            </a:r>
            <a:r>
              <a:rPr lang="en-US" sz="2400" dirty="0" smtClean="0"/>
              <a:t>N</a:t>
            </a:r>
            <a:r>
              <a:rPr lang="en-US" sz="2400" dirty="0"/>
              <a:t>, </a:t>
            </a:r>
            <a:r>
              <a:rPr lang="en-US" sz="2400" spc="-300" dirty="0" smtClean="0"/>
              <a:t>N A S </a:t>
            </a:r>
            <a:r>
              <a:rPr lang="en-US" sz="2400" dirty="0" smtClean="0"/>
              <a:t>A</a:t>
            </a:r>
            <a:r>
              <a:rPr lang="en-US" sz="2400" dirty="0"/>
              <a:t>, Google, …</a:t>
            </a:r>
          </a:p>
          <a:p>
            <a:pPr marL="266700" indent="-266700"/>
            <a:r>
              <a:rPr lang="en-US" sz="2400" dirty="0"/>
              <a:t>Where does the Big Data come from?</a:t>
            </a:r>
          </a:p>
          <a:p>
            <a:pPr marL="714375" lvl="1" indent="-266700"/>
            <a:r>
              <a:rPr lang="en-US" sz="2400" dirty="0"/>
              <a:t>Everywhere! Web logs, </a:t>
            </a:r>
            <a:r>
              <a:rPr lang="en-US" sz="2400" spc="-300" dirty="0" smtClean="0"/>
              <a:t>R F I </a:t>
            </a:r>
            <a:r>
              <a:rPr lang="en-US" sz="2400" dirty="0" smtClean="0"/>
              <a:t>D</a:t>
            </a:r>
            <a:r>
              <a:rPr lang="en-US" sz="2400" dirty="0"/>
              <a:t>, </a:t>
            </a:r>
            <a:r>
              <a:rPr lang="en-US" sz="2400" spc="-300" dirty="0" smtClean="0"/>
              <a:t>G P </a:t>
            </a:r>
            <a:r>
              <a:rPr lang="en-US" sz="2400" dirty="0" smtClean="0"/>
              <a:t>S </a:t>
            </a:r>
            <a:r>
              <a:rPr lang="en-US" sz="2400" dirty="0"/>
              <a:t>systems, sensor networks, social networks, Internet-based text documents, Internet search indexes, detail call records, astronomy, atmospheric science, biology, genomics, nuclear physics, biochemical experiments, medical records, scientific research, military surveillance, multimedia archives, …</a:t>
            </a:r>
          </a:p>
        </p:txBody>
      </p:sp>
    </p:spTree>
    <p:extLst>
      <p:ext uri="{BB962C8B-B14F-4D97-AF65-F5344CB8AC3E}">
        <p14:creationId xmlns:p14="http://schemas.microsoft.com/office/powerpoint/2010/main" val="1896948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Insights 9.1 </a:t>
            </a: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The Data Size Is Getting Bigger and Bigger</a:t>
            </a:r>
            <a:endParaRPr lang="en-US" sz="2800" b="1" dirty="0"/>
          </a:p>
        </p:txBody>
      </p:sp>
      <p:sp>
        <p:nvSpPr>
          <p:cNvPr id="6" name="Content Placeholder 5"/>
          <p:cNvSpPr>
            <a:spLocks noGrp="1"/>
          </p:cNvSpPr>
          <p:nvPr>
            <p:ph idx="13"/>
          </p:nvPr>
        </p:nvSpPr>
        <p:spPr>
          <a:xfrm>
            <a:off x="457200" y="1367492"/>
            <a:ext cx="4267200" cy="3724096"/>
          </a:xfrm>
        </p:spPr>
        <p:txBody>
          <a:bodyPr wrap="square">
            <a:spAutoFit/>
          </a:bodyPr>
          <a:lstStyle/>
          <a:p>
            <a:r>
              <a:rPr lang="en-US" sz="2400" dirty="0"/>
              <a:t>Hadron Collider - 1 </a:t>
            </a:r>
            <a:r>
              <a:rPr lang="en-US" sz="2400" spc="-300" dirty="0" smtClean="0"/>
              <a:t>P </a:t>
            </a:r>
            <a:r>
              <a:rPr lang="en-US" sz="2400" dirty="0" smtClean="0"/>
              <a:t>B/sec</a:t>
            </a:r>
            <a:endParaRPr lang="en-US" sz="2400" dirty="0"/>
          </a:p>
          <a:p>
            <a:r>
              <a:rPr lang="en-US" sz="2400" dirty="0"/>
              <a:t>Boeing jet - 20 </a:t>
            </a:r>
            <a:r>
              <a:rPr lang="en-US" sz="2400" spc="-300" dirty="0" smtClean="0"/>
              <a:t>T </a:t>
            </a:r>
            <a:r>
              <a:rPr lang="en-US" sz="2400" dirty="0" smtClean="0"/>
              <a:t>B/</a:t>
            </a:r>
            <a:r>
              <a:rPr lang="en-US" sz="2400" dirty="0" err="1" smtClean="0"/>
              <a:t>hr</a:t>
            </a:r>
            <a:endParaRPr lang="en-US" sz="2400" dirty="0"/>
          </a:p>
          <a:p>
            <a:r>
              <a:rPr lang="en-US" sz="2400" dirty="0"/>
              <a:t>Facebook - 500 </a:t>
            </a:r>
            <a:r>
              <a:rPr lang="en-US" sz="2400" spc="-300" dirty="0" smtClean="0"/>
              <a:t>T </a:t>
            </a:r>
            <a:r>
              <a:rPr lang="en-US" sz="2400" dirty="0" smtClean="0"/>
              <a:t>B/day</a:t>
            </a:r>
            <a:endParaRPr lang="en-US" sz="2400" dirty="0"/>
          </a:p>
          <a:p>
            <a:r>
              <a:rPr lang="en-US" sz="2400" dirty="0"/>
              <a:t>YouTube – 1 </a:t>
            </a:r>
            <a:r>
              <a:rPr lang="en-US" sz="2400" spc="-300" dirty="0" smtClean="0"/>
              <a:t>T </a:t>
            </a:r>
            <a:r>
              <a:rPr lang="en-US" sz="2400" dirty="0" smtClean="0"/>
              <a:t>B/4 </a:t>
            </a:r>
            <a:r>
              <a:rPr lang="en-US" sz="2400" dirty="0"/>
              <a:t>min </a:t>
            </a:r>
          </a:p>
          <a:p>
            <a:r>
              <a:rPr lang="en-US" sz="2400" dirty="0"/>
              <a:t>The proposed Square Kilometer Array telescope (the world’s </a:t>
            </a:r>
            <a:r>
              <a:rPr lang="en-US" sz="2400" dirty="0" smtClean="0"/>
              <a:t>proposed biggest </a:t>
            </a:r>
            <a:r>
              <a:rPr lang="en-US" sz="2400" dirty="0"/>
              <a:t>telescope) – </a:t>
            </a:r>
            <a:r>
              <a:rPr lang="en-US" sz="2400" dirty="0" smtClean="0"/>
              <a:t>1 </a:t>
            </a:r>
            <a:r>
              <a:rPr lang="en-US" sz="2400" spc="-300" dirty="0" smtClean="0"/>
              <a:t>E </a:t>
            </a:r>
            <a:r>
              <a:rPr lang="en-US" sz="2400" dirty="0" smtClean="0"/>
              <a:t>B/day </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652301660"/>
              </p:ext>
            </p:extLst>
          </p:nvPr>
        </p:nvGraphicFramePr>
        <p:xfrm>
          <a:off x="4905375" y="1476375"/>
          <a:ext cx="3505200" cy="4023360"/>
        </p:xfrm>
        <a:graphic>
          <a:graphicData uri="http://schemas.openxmlformats.org/drawingml/2006/table">
            <a:tbl>
              <a:tblPr firstRow="1" bandRow="1">
                <a:tableStyleId>{3B4B98B0-60AC-42C2-AFA5-B58CD77FA1E5}</a:tableStyleId>
              </a:tblPr>
              <a:tblGrid>
                <a:gridCol w="1379096"/>
                <a:gridCol w="1247753"/>
                <a:gridCol w="878351"/>
              </a:tblGrid>
              <a:tr h="334356">
                <a:tc>
                  <a:txBody>
                    <a:bodyPr/>
                    <a:lstStyle/>
                    <a:p>
                      <a:r>
                        <a:rPr lang="en-IN" sz="1800" b="1" i="0" u="none" strike="noStrike" kern="1200" baseline="0" dirty="0" smtClean="0">
                          <a:solidFill>
                            <a:schemeClr val="bg1"/>
                          </a:solidFill>
                          <a:latin typeface="+mn-lt"/>
                          <a:ea typeface="+mn-ea"/>
                          <a:cs typeface="+mn-cs"/>
                        </a:rPr>
                        <a:t>Name</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r>
                        <a:rPr lang="en-IN" sz="1800" b="1" i="0" u="none" strike="noStrike" kern="1200" baseline="0" dirty="0" smtClean="0">
                          <a:solidFill>
                            <a:schemeClr val="bg1"/>
                          </a:solidFill>
                          <a:latin typeface="+mn-lt"/>
                          <a:ea typeface="+mn-ea"/>
                          <a:cs typeface="+mn-cs"/>
                        </a:rPr>
                        <a:t>Symbol</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pPr algn="ctr"/>
                      <a:r>
                        <a:rPr lang="en-IN" sz="1800" b="1" i="0" u="none" strike="noStrike" kern="1200" baseline="0" dirty="0" smtClean="0">
                          <a:solidFill>
                            <a:schemeClr val="bg1"/>
                          </a:solidFill>
                          <a:latin typeface="+mn-lt"/>
                          <a:ea typeface="+mn-ea"/>
                          <a:cs typeface="+mn-cs"/>
                        </a:rPr>
                        <a:t>Value</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r>
              <a:tr h="334356">
                <a:tc>
                  <a:txBody>
                    <a:bodyPr/>
                    <a:lstStyle/>
                    <a:p>
                      <a:r>
                        <a:rPr lang="en-IN" sz="1800" b="0" i="0" u="none" strike="noStrike" kern="1200" baseline="0" dirty="0" smtClean="0">
                          <a:solidFill>
                            <a:schemeClr val="tx1"/>
                          </a:solidFill>
                          <a:latin typeface="+mn-lt"/>
                          <a:ea typeface="+mn-ea"/>
                          <a:cs typeface="+mn-cs"/>
                        </a:rPr>
                        <a:t>Kilobyte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300" baseline="0" dirty="0" smtClean="0">
                          <a:solidFill>
                            <a:schemeClr val="tx1"/>
                          </a:solidFill>
                          <a:latin typeface="+mn-lt"/>
                          <a:ea typeface="+mn-ea"/>
                          <a:cs typeface="+mn-cs"/>
                        </a:rPr>
                        <a:t>k </a:t>
                      </a:r>
                      <a:r>
                        <a:rPr lang="en-IN" sz="1800" b="0" i="0" u="none" strike="noStrike" kern="1200" baseline="0" dirty="0" smtClean="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smtClean="0">
                          <a:solidFill>
                            <a:schemeClr val="tx1"/>
                          </a:solidFill>
                          <a:latin typeface="+mn-lt"/>
                          <a:ea typeface="+mn-ea"/>
                          <a:cs typeface="+mn-cs"/>
                        </a:rPr>
                        <a:t>10</a:t>
                      </a:r>
                      <a:r>
                        <a:rPr lang="en-IN" sz="1800" b="0" i="0" u="none" strike="noStrike" kern="1200" baseline="30000" dirty="0" smtClean="0">
                          <a:solidFill>
                            <a:schemeClr val="tx1"/>
                          </a:solidFill>
                          <a:latin typeface="+mn-lt"/>
                          <a:ea typeface="+mn-ea"/>
                          <a:cs typeface="+mn-cs"/>
                        </a:rPr>
                        <a:t>3</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34356">
                <a:tc>
                  <a:txBody>
                    <a:bodyPr/>
                    <a:lstStyle/>
                    <a:p>
                      <a:r>
                        <a:rPr lang="en-IN" sz="1800" b="0" i="0" u="none" strike="noStrike" kern="1200" baseline="0" dirty="0" smtClean="0">
                          <a:solidFill>
                            <a:schemeClr val="tx1"/>
                          </a:solidFill>
                          <a:latin typeface="+mn-lt"/>
                          <a:ea typeface="+mn-ea"/>
                          <a:cs typeface="+mn-cs"/>
                        </a:rPr>
                        <a:t>Megabyte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300" baseline="0" dirty="0" smtClean="0">
                          <a:solidFill>
                            <a:schemeClr val="tx1"/>
                          </a:solidFill>
                          <a:latin typeface="+mn-lt"/>
                          <a:ea typeface="+mn-ea"/>
                          <a:cs typeface="+mn-cs"/>
                        </a:rPr>
                        <a:t>M </a:t>
                      </a:r>
                      <a:r>
                        <a:rPr lang="en-IN" sz="1800" b="0" i="0" u="none" strike="noStrike" kern="1200" baseline="0" dirty="0" smtClean="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smtClean="0">
                          <a:solidFill>
                            <a:schemeClr val="tx1"/>
                          </a:solidFill>
                          <a:latin typeface="+mn-lt"/>
                          <a:ea typeface="+mn-ea"/>
                          <a:cs typeface="+mn-cs"/>
                        </a:rPr>
                        <a:t>10</a:t>
                      </a:r>
                      <a:r>
                        <a:rPr lang="en-IN" sz="1800" b="0" i="0" u="none" strike="noStrike" kern="1200" baseline="30000" dirty="0" smtClean="0">
                          <a:solidFill>
                            <a:schemeClr val="tx1"/>
                          </a:solidFill>
                          <a:latin typeface="+mn-lt"/>
                          <a:ea typeface="+mn-ea"/>
                          <a:cs typeface="+mn-cs"/>
                        </a:rPr>
                        <a:t>6</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34356">
                <a:tc>
                  <a:txBody>
                    <a:bodyPr/>
                    <a:lstStyle/>
                    <a:p>
                      <a:r>
                        <a:rPr lang="en-IN" sz="1800" b="0" i="0" u="none" strike="noStrike" kern="1200" baseline="0" dirty="0" smtClean="0">
                          <a:solidFill>
                            <a:schemeClr val="tx1"/>
                          </a:solidFill>
                          <a:latin typeface="+mn-lt"/>
                          <a:ea typeface="+mn-ea"/>
                          <a:cs typeface="+mn-cs"/>
                        </a:rPr>
                        <a:t>Gigabyte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300" baseline="0" dirty="0" smtClean="0">
                          <a:solidFill>
                            <a:schemeClr val="tx1"/>
                          </a:solidFill>
                          <a:latin typeface="+mn-lt"/>
                          <a:ea typeface="+mn-ea"/>
                          <a:cs typeface="+mn-cs"/>
                        </a:rPr>
                        <a:t>G</a:t>
                      </a:r>
                      <a:r>
                        <a:rPr lang="en-IN" sz="1800" b="0" i="0" u="none" strike="noStrike" kern="1200" spc="-250" baseline="0" dirty="0" smtClean="0">
                          <a:solidFill>
                            <a:schemeClr val="tx1"/>
                          </a:solidFill>
                          <a:latin typeface="+mn-lt"/>
                          <a:ea typeface="+mn-ea"/>
                          <a:cs typeface="+mn-cs"/>
                        </a:rPr>
                        <a:t> </a:t>
                      </a:r>
                      <a:r>
                        <a:rPr lang="en-IN" sz="1800" b="0" i="0" u="none" strike="noStrike" kern="1200" baseline="0" dirty="0" smtClean="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smtClean="0">
                          <a:solidFill>
                            <a:schemeClr val="tx1"/>
                          </a:solidFill>
                          <a:latin typeface="+mn-lt"/>
                          <a:ea typeface="+mn-ea"/>
                          <a:cs typeface="+mn-cs"/>
                        </a:rPr>
                        <a:t>10</a:t>
                      </a:r>
                      <a:r>
                        <a:rPr lang="en-IN" sz="1800" b="0" i="0" u="none" strike="noStrike" kern="1200" baseline="30000" dirty="0" smtClean="0">
                          <a:solidFill>
                            <a:schemeClr val="tx1"/>
                          </a:solidFill>
                          <a:latin typeface="+mn-lt"/>
                          <a:ea typeface="+mn-ea"/>
                          <a:cs typeface="+mn-cs"/>
                        </a:rPr>
                        <a:t>9</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34356">
                <a:tc>
                  <a:txBody>
                    <a:bodyPr/>
                    <a:lstStyle/>
                    <a:p>
                      <a:r>
                        <a:rPr lang="en-IN" sz="1800" b="0" i="0" u="none" strike="noStrike" kern="1200" baseline="0" dirty="0" smtClean="0">
                          <a:solidFill>
                            <a:schemeClr val="tx1"/>
                          </a:solidFill>
                          <a:latin typeface="+mn-lt"/>
                          <a:ea typeface="+mn-ea"/>
                          <a:cs typeface="+mn-cs"/>
                        </a:rPr>
                        <a:t>Terabyte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smtClean="0">
                          <a:solidFill>
                            <a:schemeClr val="tx1"/>
                          </a:solidFill>
                          <a:latin typeface="+mn-lt"/>
                          <a:ea typeface="+mn-ea"/>
                          <a:cs typeface="+mn-cs"/>
                        </a:rPr>
                        <a:t>T </a:t>
                      </a:r>
                      <a:r>
                        <a:rPr lang="en-IN" sz="1800" b="0" i="0" u="none" strike="noStrike" kern="1200" baseline="0" dirty="0" smtClean="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smtClean="0">
                          <a:solidFill>
                            <a:schemeClr val="tx1"/>
                          </a:solidFill>
                          <a:latin typeface="+mn-lt"/>
                          <a:ea typeface="+mn-ea"/>
                          <a:cs typeface="+mn-cs"/>
                        </a:rPr>
                        <a:t>10</a:t>
                      </a:r>
                      <a:r>
                        <a:rPr lang="en-IN" sz="1800" b="0" i="0" u="none" strike="noStrike" kern="1200" baseline="30000" dirty="0" smtClean="0">
                          <a:solidFill>
                            <a:schemeClr val="tx1"/>
                          </a:solidFill>
                          <a:latin typeface="+mn-lt"/>
                          <a:ea typeface="+mn-ea"/>
                          <a:cs typeface="+mn-cs"/>
                        </a:rPr>
                        <a:t>12</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34356">
                <a:tc>
                  <a:txBody>
                    <a:bodyPr/>
                    <a:lstStyle/>
                    <a:p>
                      <a:r>
                        <a:rPr lang="en-IN" sz="1800" b="0" i="0" u="none" strike="noStrike" kern="1200" baseline="0" dirty="0" smtClean="0">
                          <a:solidFill>
                            <a:schemeClr val="tx1"/>
                          </a:solidFill>
                          <a:latin typeface="+mn-lt"/>
                          <a:ea typeface="+mn-ea"/>
                          <a:cs typeface="+mn-cs"/>
                        </a:rPr>
                        <a:t>Petabyte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smtClean="0">
                          <a:solidFill>
                            <a:schemeClr val="tx1"/>
                          </a:solidFill>
                          <a:latin typeface="+mn-lt"/>
                          <a:ea typeface="+mn-ea"/>
                          <a:cs typeface="+mn-cs"/>
                        </a:rPr>
                        <a:t>P </a:t>
                      </a:r>
                      <a:r>
                        <a:rPr lang="en-IN" sz="1800" b="0" i="0" u="none" strike="noStrike" kern="1200" baseline="0" dirty="0" smtClean="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smtClean="0">
                          <a:solidFill>
                            <a:schemeClr val="tx1"/>
                          </a:solidFill>
                          <a:latin typeface="+mn-lt"/>
                          <a:ea typeface="+mn-ea"/>
                          <a:cs typeface="+mn-cs"/>
                        </a:rPr>
                        <a:t>10</a:t>
                      </a:r>
                      <a:r>
                        <a:rPr lang="en-IN" sz="1800" b="0" i="0" u="none" strike="noStrike" kern="1200" baseline="30000" dirty="0" smtClean="0">
                          <a:solidFill>
                            <a:schemeClr val="tx1"/>
                          </a:solidFill>
                          <a:latin typeface="+mn-lt"/>
                          <a:ea typeface="+mn-ea"/>
                          <a:cs typeface="+mn-cs"/>
                        </a:rPr>
                        <a:t>15</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34356">
                <a:tc>
                  <a:txBody>
                    <a:bodyPr/>
                    <a:lstStyle/>
                    <a:p>
                      <a:r>
                        <a:rPr lang="en-IN" sz="1800" b="0" i="0" u="none" strike="noStrike" kern="1200" baseline="0" dirty="0" smtClean="0">
                          <a:solidFill>
                            <a:schemeClr val="tx1"/>
                          </a:solidFill>
                          <a:latin typeface="+mn-lt"/>
                          <a:ea typeface="+mn-ea"/>
                          <a:cs typeface="+mn-cs"/>
                        </a:rPr>
                        <a:t>Exabyte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300" baseline="0" dirty="0" smtClean="0">
                          <a:solidFill>
                            <a:schemeClr val="tx1"/>
                          </a:solidFill>
                          <a:latin typeface="+mn-lt"/>
                          <a:ea typeface="+mn-ea"/>
                          <a:cs typeface="+mn-cs"/>
                        </a:rPr>
                        <a:t>E </a:t>
                      </a:r>
                      <a:r>
                        <a:rPr lang="en-IN" sz="1800" b="0" i="0" u="none" strike="noStrike" kern="1200" baseline="0" dirty="0" smtClean="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smtClean="0">
                          <a:solidFill>
                            <a:schemeClr val="tx1"/>
                          </a:solidFill>
                          <a:latin typeface="+mn-lt"/>
                          <a:ea typeface="+mn-ea"/>
                          <a:cs typeface="+mn-cs"/>
                        </a:rPr>
                        <a:t>10</a:t>
                      </a:r>
                      <a:r>
                        <a:rPr lang="en-IN" sz="1800" b="0" i="0" u="none" strike="noStrike" kern="1200" baseline="30000" dirty="0" smtClean="0">
                          <a:solidFill>
                            <a:schemeClr val="tx1"/>
                          </a:solidFill>
                          <a:latin typeface="+mn-lt"/>
                          <a:ea typeface="+mn-ea"/>
                          <a:cs typeface="+mn-cs"/>
                        </a:rPr>
                        <a:t>18</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34356">
                <a:tc>
                  <a:txBody>
                    <a:bodyPr/>
                    <a:lstStyle/>
                    <a:p>
                      <a:r>
                        <a:rPr lang="en-IN" sz="1800" b="0" i="0" u="none" strike="noStrike" kern="1200" baseline="0" dirty="0" err="1" smtClean="0">
                          <a:solidFill>
                            <a:schemeClr val="tx1"/>
                          </a:solidFill>
                          <a:latin typeface="+mn-lt"/>
                          <a:ea typeface="+mn-ea"/>
                          <a:cs typeface="+mn-cs"/>
                        </a:rPr>
                        <a:t>Zettabyte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smtClean="0">
                          <a:solidFill>
                            <a:schemeClr val="tx1"/>
                          </a:solidFill>
                          <a:latin typeface="+mn-lt"/>
                          <a:ea typeface="+mn-ea"/>
                          <a:cs typeface="+mn-cs"/>
                        </a:rPr>
                        <a:t>Z</a:t>
                      </a:r>
                      <a:r>
                        <a:rPr lang="en-IN" sz="1800" b="0" i="0" u="none" strike="noStrike" kern="1200" spc="-300" baseline="0" dirty="0" smtClean="0">
                          <a:solidFill>
                            <a:schemeClr val="tx1"/>
                          </a:solidFill>
                          <a:latin typeface="+mn-lt"/>
                          <a:ea typeface="+mn-ea"/>
                          <a:cs typeface="+mn-cs"/>
                        </a:rPr>
                        <a:t> </a:t>
                      </a:r>
                      <a:r>
                        <a:rPr lang="en-IN" sz="1800" b="0" i="0" u="none" strike="noStrike" kern="1200" baseline="0" dirty="0" smtClean="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smtClean="0">
                          <a:solidFill>
                            <a:schemeClr val="tx1"/>
                          </a:solidFill>
                          <a:latin typeface="+mn-lt"/>
                          <a:ea typeface="+mn-ea"/>
                          <a:cs typeface="+mn-cs"/>
                        </a:rPr>
                        <a:t>10</a:t>
                      </a:r>
                      <a:r>
                        <a:rPr lang="en-IN" sz="1800" b="0" i="0" u="none" strike="noStrike" kern="1200" baseline="30000" dirty="0" smtClean="0">
                          <a:solidFill>
                            <a:schemeClr val="tx1"/>
                          </a:solidFill>
                          <a:latin typeface="+mn-lt"/>
                          <a:ea typeface="+mn-ea"/>
                          <a:cs typeface="+mn-cs"/>
                        </a:rPr>
                        <a:t>21</a:t>
                      </a:r>
                      <a:r>
                        <a:rPr lang="en-IN" sz="1800" b="0" i="0" u="none" strike="noStrike" kern="1200" baseline="0" dirty="0" smtClean="0">
                          <a:solidFill>
                            <a:schemeClr val="tx1"/>
                          </a:solidFill>
                          <a:latin typeface="+mn-lt"/>
                          <a:ea typeface="+mn-ea"/>
                          <a:cs typeface="+mn-cs"/>
                        </a:rPr>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34356">
                <a:tc>
                  <a:txBody>
                    <a:bodyPr/>
                    <a:lstStyle/>
                    <a:p>
                      <a:r>
                        <a:rPr lang="en-IN" sz="1800" b="0" i="0" u="none" strike="noStrike" kern="1200" baseline="0" dirty="0" err="1" smtClean="0">
                          <a:solidFill>
                            <a:schemeClr val="tx1"/>
                          </a:solidFill>
                          <a:latin typeface="+mn-lt"/>
                          <a:ea typeface="+mn-ea"/>
                          <a:cs typeface="+mn-cs"/>
                        </a:rPr>
                        <a:t>Yottabyte</a:t>
                      </a:r>
                      <a:r>
                        <a:rPr lang="en-IN" sz="1800" b="0" i="0" u="none" strike="noStrike" kern="1200" baseline="0" dirty="0" smtClean="0">
                          <a:solidFill>
                            <a:schemeClr val="tx1"/>
                          </a:solidFill>
                          <a:latin typeface="+mn-lt"/>
                          <a:ea typeface="+mn-ea"/>
                          <a:cs typeface="+mn-cs"/>
                        </a:rPr>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smtClean="0">
                          <a:solidFill>
                            <a:schemeClr val="tx1"/>
                          </a:solidFill>
                          <a:latin typeface="+mn-lt"/>
                          <a:ea typeface="+mn-ea"/>
                          <a:cs typeface="+mn-cs"/>
                        </a:rPr>
                        <a:t>Y </a:t>
                      </a:r>
                      <a:r>
                        <a:rPr lang="en-IN" sz="1800" b="0" i="0" u="none" strike="noStrike" kern="1200" baseline="0" dirty="0" smtClean="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smtClean="0">
                          <a:solidFill>
                            <a:schemeClr val="tx1"/>
                          </a:solidFill>
                          <a:latin typeface="+mn-lt"/>
                          <a:ea typeface="+mn-ea"/>
                          <a:cs typeface="+mn-cs"/>
                        </a:rPr>
                        <a:t>10</a:t>
                      </a:r>
                      <a:r>
                        <a:rPr lang="en-IN" sz="1800" b="0" i="0" u="none" strike="noStrike" kern="1200" baseline="30000" dirty="0" smtClean="0">
                          <a:solidFill>
                            <a:schemeClr val="tx1"/>
                          </a:solidFill>
                          <a:latin typeface="+mn-lt"/>
                          <a:ea typeface="+mn-ea"/>
                          <a:cs typeface="+mn-cs"/>
                        </a:rPr>
                        <a:t>24</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34356">
                <a:tc>
                  <a:txBody>
                    <a:bodyPr/>
                    <a:lstStyle/>
                    <a:p>
                      <a:r>
                        <a:rPr lang="en-IN" sz="1800" b="0" i="0" u="none" strike="noStrike" kern="1200" baseline="0" dirty="0" err="1" smtClean="0">
                          <a:solidFill>
                            <a:schemeClr val="tx1"/>
                          </a:solidFill>
                          <a:latin typeface="+mn-lt"/>
                          <a:ea typeface="+mn-ea"/>
                          <a:cs typeface="+mn-cs"/>
                        </a:rPr>
                        <a:t>Brontobyte</a:t>
                      </a:r>
                      <a:r>
                        <a:rPr lang="en-IN" sz="1800" b="0" i="0" u="none" strike="noStrike" kern="1200" baseline="0" dirty="0" smtClean="0">
                          <a:solidFill>
                            <a:schemeClr val="tx1"/>
                          </a:solidFill>
                          <a:latin typeface="+mn-lt"/>
                          <a:ea typeface="+mn-ea"/>
                          <a:cs typeface="+mn-cs"/>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smtClean="0">
                          <a:solidFill>
                            <a:schemeClr val="tx1"/>
                          </a:solidFill>
                          <a:latin typeface="+mn-lt"/>
                          <a:ea typeface="+mn-ea"/>
                          <a:cs typeface="+mn-cs"/>
                        </a:rPr>
                        <a:t>B </a:t>
                      </a:r>
                      <a:r>
                        <a:rPr lang="en-IN" sz="1800" b="0" i="0" u="none" strike="noStrike" kern="1200" baseline="0" dirty="0" err="1" smtClean="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smtClean="0">
                          <a:solidFill>
                            <a:schemeClr val="tx1"/>
                          </a:solidFill>
                          <a:latin typeface="+mn-lt"/>
                          <a:ea typeface="+mn-ea"/>
                          <a:cs typeface="+mn-cs"/>
                        </a:rPr>
                        <a:t>10</a:t>
                      </a:r>
                      <a:r>
                        <a:rPr lang="en-IN" sz="1800" b="0" i="0" u="none" strike="noStrike" kern="1200" baseline="30000" dirty="0" smtClean="0">
                          <a:solidFill>
                            <a:schemeClr val="tx1"/>
                          </a:solidFill>
                          <a:latin typeface="+mn-lt"/>
                          <a:ea typeface="+mn-ea"/>
                          <a:cs typeface="+mn-cs"/>
                        </a:rPr>
                        <a:t>27</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334356">
                <a:tc>
                  <a:txBody>
                    <a:bodyPr/>
                    <a:lstStyle/>
                    <a:p>
                      <a:r>
                        <a:rPr lang="en-IN" sz="1800" b="0" i="0" u="none" strike="noStrike" kern="1200" baseline="0" dirty="0" err="1" smtClean="0">
                          <a:solidFill>
                            <a:schemeClr val="tx1"/>
                          </a:solidFill>
                          <a:latin typeface="+mn-lt"/>
                          <a:ea typeface="+mn-ea"/>
                          <a:cs typeface="+mn-cs"/>
                        </a:rPr>
                        <a:t>Gegobyte</a:t>
                      </a:r>
                      <a:r>
                        <a:rPr lang="en-IN" sz="1800" b="0" i="0" u="none" strike="noStrike" kern="1200" baseline="0" dirty="0" smtClean="0">
                          <a:solidFill>
                            <a:schemeClr val="tx1"/>
                          </a:solidFill>
                          <a:latin typeface="+mn-lt"/>
                          <a:ea typeface="+mn-ea"/>
                          <a:cs typeface="+mn-cs"/>
                        </a:rPr>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spc="-250" baseline="0" dirty="0" smtClean="0">
                          <a:solidFill>
                            <a:schemeClr val="tx1"/>
                          </a:solidFill>
                          <a:latin typeface="+mn-lt"/>
                          <a:ea typeface="+mn-ea"/>
                          <a:cs typeface="+mn-cs"/>
                        </a:rPr>
                        <a:t>G e </a:t>
                      </a:r>
                      <a:r>
                        <a:rPr lang="en-IN" sz="1800" b="0" i="0" u="none" strike="noStrike" kern="1200" baseline="0" dirty="0" smtClean="0">
                          <a:solidFill>
                            <a:schemeClr val="tx1"/>
                          </a:solidFill>
                          <a:latin typeface="+mn-lt"/>
                          <a:ea typeface="+mn-ea"/>
                          <a:cs typeface="+mn-cs"/>
                        </a:rPr>
                        <a:t>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800" b="0" i="0" u="none" strike="noStrike" kern="1200" baseline="0" dirty="0" smtClean="0">
                          <a:solidFill>
                            <a:schemeClr val="tx1"/>
                          </a:solidFill>
                          <a:latin typeface="+mn-lt"/>
                          <a:ea typeface="+mn-ea"/>
                          <a:cs typeface="+mn-cs"/>
                        </a:rPr>
                        <a:t>10</a:t>
                      </a:r>
                      <a:r>
                        <a:rPr lang="en-IN" sz="1800" b="0" i="0" u="none" strike="noStrike" kern="1200" baseline="30000" dirty="0" smtClean="0">
                          <a:solidFill>
                            <a:schemeClr val="tx1"/>
                          </a:solidFill>
                          <a:latin typeface="+mn-lt"/>
                          <a:ea typeface="+mn-ea"/>
                          <a:cs typeface="+mn-cs"/>
                        </a:rPr>
                        <a:t>30</a:t>
                      </a:r>
                      <a:endParaRPr lang="en-IN"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
        <p:nvSpPr>
          <p:cNvPr id="4" name="Content Placeholder 3"/>
          <p:cNvSpPr>
            <a:spLocks noGrp="1"/>
          </p:cNvSpPr>
          <p:nvPr>
            <p:ph sz="quarter" idx="14"/>
          </p:nvPr>
        </p:nvSpPr>
        <p:spPr>
          <a:xfrm>
            <a:off x="457200" y="6068854"/>
            <a:ext cx="8153400" cy="246221"/>
          </a:xfrm>
        </p:spPr>
        <p:txBody>
          <a:bodyPr>
            <a:spAutoFit/>
          </a:bodyPr>
          <a:lstStyle/>
          <a:p>
            <a:pPr marL="0" indent="0">
              <a:buNone/>
            </a:pPr>
            <a:r>
              <a:rPr lang="en-IN" dirty="0"/>
              <a:t>*Not an official </a:t>
            </a:r>
            <a:r>
              <a:rPr lang="en-IN" spc="-200" dirty="0" smtClean="0"/>
              <a:t>S </a:t>
            </a:r>
            <a:r>
              <a:rPr lang="en-IN" dirty="0" smtClean="0"/>
              <a:t>I </a:t>
            </a:r>
            <a:r>
              <a:rPr lang="en-IN" dirty="0"/>
              <a:t>(International System of Units) </a:t>
            </a:r>
            <a:r>
              <a:rPr lang="en-IN" dirty="0" smtClean="0"/>
              <a:t>name/symbol, yet</a:t>
            </a:r>
            <a:r>
              <a:rPr lang="en-IN" dirty="0"/>
              <a:t>.</a:t>
            </a:r>
          </a:p>
        </p:txBody>
      </p:sp>
    </p:spTree>
    <p:extLst>
      <p:ext uri="{BB962C8B-B14F-4D97-AF65-F5344CB8AC3E}">
        <p14:creationId xmlns:p14="http://schemas.microsoft.com/office/powerpoint/2010/main" val="1052202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24153</TotalTime>
  <Words>3254</Words>
  <Application>Microsoft Office PowerPoint</Application>
  <PresentationFormat>On-screen Show (4:3)</PresentationFormat>
  <Paragraphs>470</Paragraphs>
  <Slides>59</Slides>
  <Notes>58</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508 Lecture</vt:lpstr>
      <vt:lpstr>Analytics, Data Science and A I: Systems for Decision Support</vt:lpstr>
      <vt:lpstr>Learning Objectives (1 of 2)</vt:lpstr>
      <vt:lpstr>Learning Objectives (2 of 2)</vt:lpstr>
      <vt:lpstr>Opening Vignette (1 of 4)</vt:lpstr>
      <vt:lpstr>Opening Vignette (2 of 4)</vt:lpstr>
      <vt:lpstr>Opening Vignette (3 of 4)</vt:lpstr>
      <vt:lpstr>Opening Vignette (4 of 4)</vt:lpstr>
      <vt:lpstr>Big Data - Definition and Concepts    (1 of 2)</vt:lpstr>
      <vt:lpstr>Technology Insights 9.1 </vt:lpstr>
      <vt:lpstr>Big Data - Definition and Concepts    (2 of 2)</vt:lpstr>
      <vt:lpstr>A High-Level Conceptual Architecture for Big Data Solutions (by AsterData / Teradata)</vt:lpstr>
      <vt:lpstr>Application Case 9.1</vt:lpstr>
      <vt:lpstr>Fundamentals of Big Data Analytics</vt:lpstr>
      <vt:lpstr>Big Data Considerations</vt:lpstr>
      <vt:lpstr>Critical Success Factors for Big Data Analytics (1 of 2)</vt:lpstr>
      <vt:lpstr>Critical Success Factors for Big Data Analytics (2 of 2)</vt:lpstr>
      <vt:lpstr>Enablers of Big Data Analytics</vt:lpstr>
      <vt:lpstr>Challenges of Big Data Analytics</vt:lpstr>
      <vt:lpstr>Business Problems Addressed by Big Data Analytics</vt:lpstr>
      <vt:lpstr>Application Case 9.2</vt:lpstr>
      <vt:lpstr>Big Data Technologies</vt:lpstr>
      <vt:lpstr>Big Data Technologies MapReduce</vt:lpstr>
      <vt:lpstr>Big Data Technologies --MapReduce </vt:lpstr>
      <vt:lpstr>Big Data Technologies --Hadoop (1 of 3)</vt:lpstr>
      <vt:lpstr>Big Data Technologies --Hadoop (2 of 3)</vt:lpstr>
      <vt:lpstr>Big Data Technologies --Hadoop (3 of 3)</vt:lpstr>
      <vt:lpstr>Technology Insights 9.2</vt:lpstr>
      <vt:lpstr>Application Case 9.3 - eBay’s Big Data Solution</vt:lpstr>
      <vt:lpstr>Application Case 9.4 </vt:lpstr>
      <vt:lpstr>Big Data and Data Warehousing</vt:lpstr>
      <vt:lpstr>Hadoop versus Data Warehouse When to Use Which Platform</vt:lpstr>
      <vt:lpstr>Coexistence of Hadoop and D W        (1 of 2)</vt:lpstr>
      <vt:lpstr>Coexistence of Hadoop and D W        (2 of 2)</vt:lpstr>
      <vt:lpstr>In-Memory Analytics and Spark</vt:lpstr>
      <vt:lpstr>Application Case 9.5</vt:lpstr>
      <vt:lpstr>Architecture of Apache Spark</vt:lpstr>
      <vt:lpstr>Getting Started with Apache Spark</vt:lpstr>
      <vt:lpstr>Big Data And Stream Analytics</vt:lpstr>
      <vt:lpstr>Stream Analytics</vt:lpstr>
      <vt:lpstr>Stream Analytics Applications</vt:lpstr>
      <vt:lpstr>Application Case 9.6</vt:lpstr>
      <vt:lpstr>Big Data Vendors and Platforms</vt:lpstr>
      <vt:lpstr>Application Case 9.7</vt:lpstr>
      <vt:lpstr>Technology Insights 9.3 (1 of 2) </vt:lpstr>
      <vt:lpstr>Technology Insights 9.3 (2 of 2) </vt:lpstr>
      <vt:lpstr>Application Case 9.8</vt:lpstr>
      <vt:lpstr>Cloud Computing and Business Analytics (1 of 2)</vt:lpstr>
      <vt:lpstr>Cloud Based D W &amp; D S S</vt:lpstr>
      <vt:lpstr>Cloud Computing and Business Analytics (2 of 2)</vt:lpstr>
      <vt:lpstr>Application Case 9.9 (1 of 2)</vt:lpstr>
      <vt:lpstr>Application Case 9.9 (2 of 2)</vt:lpstr>
      <vt:lpstr>Cloud Computing and Analytics</vt:lpstr>
      <vt:lpstr>Analytics Applications on the Cloud</vt:lpstr>
      <vt:lpstr>Location-Based Analytics (1 of 2)</vt:lpstr>
      <vt:lpstr>Application Case 9.10 </vt:lpstr>
      <vt:lpstr>Application Case 9.11 </vt:lpstr>
      <vt:lpstr>Location-Based Analytics (2 of 2)</vt:lpstr>
      <vt:lpstr>End of Chapter 9</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Tamilmani Sandirasegaran</cp:lastModifiedBy>
  <cp:revision>4659</cp:revision>
  <dcterms:created xsi:type="dcterms:W3CDTF">2014-07-14T20:04:21Z</dcterms:created>
  <dcterms:modified xsi:type="dcterms:W3CDTF">2019-04-05T07:21:55Z</dcterms:modified>
</cp:coreProperties>
</file>