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1074" r:id="rId2"/>
    <p:sldId id="1135" r:id="rId3"/>
    <p:sldId id="1167" r:id="rId4"/>
    <p:sldId id="1168" r:id="rId5"/>
    <p:sldId id="1169" r:id="rId6"/>
    <p:sldId id="1170" r:id="rId7"/>
    <p:sldId id="1171" r:id="rId8"/>
    <p:sldId id="1172" r:id="rId9"/>
    <p:sldId id="1173" r:id="rId10"/>
    <p:sldId id="1174" r:id="rId11"/>
    <p:sldId id="1212" r:id="rId12"/>
    <p:sldId id="1213" r:id="rId13"/>
    <p:sldId id="1214" r:id="rId14"/>
    <p:sldId id="1215" r:id="rId15"/>
    <p:sldId id="1216" r:id="rId16"/>
    <p:sldId id="1226" r:id="rId17"/>
    <p:sldId id="1217" r:id="rId18"/>
    <p:sldId id="1218" r:id="rId19"/>
    <p:sldId id="1219" r:id="rId20"/>
    <p:sldId id="1220" r:id="rId21"/>
    <p:sldId id="1221" r:id="rId22"/>
    <p:sldId id="1222" r:id="rId23"/>
    <p:sldId id="1223" r:id="rId24"/>
    <p:sldId id="1224" r:id="rId25"/>
    <p:sldId id="1225" r:id="rId26"/>
    <p:sldId id="1227" r:id="rId27"/>
    <p:sldId id="1228" r:id="rId28"/>
    <p:sldId id="1229" r:id="rId29"/>
    <p:sldId id="1230" r:id="rId30"/>
    <p:sldId id="1231" r:id="rId31"/>
    <p:sldId id="11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08" autoAdjust="0"/>
    <p:restoredTop sz="90743" autoAdjust="0"/>
  </p:normalViewPr>
  <p:slideViewPr>
    <p:cSldViewPr>
      <p:cViewPr>
        <p:scale>
          <a:sx n="100" d="100"/>
          <a:sy n="100" d="100"/>
        </p:scale>
        <p:origin x="-1956" y="-378"/>
      </p:cViewPr>
      <p:guideLst>
        <p:guide orient="horz" pos="336"/>
        <p:guide orient="horz" pos="2160"/>
        <p:guide orient="horz" pos="3984"/>
        <p:guide orient="horz" pos="960"/>
        <p:guide orient="horz" pos="672"/>
        <p:guide orient="horz" pos="1248"/>
        <p:guide pos="2880"/>
        <p:guide pos="288"/>
        <p:guide pos="5424"/>
      </p:guideLst>
    </p:cSldViewPr>
  </p:slideViewPr>
  <p:outlineViewPr>
    <p:cViewPr>
      <p:scale>
        <a:sx n="33" d="100"/>
        <a:sy n="33" d="100"/>
      </p:scale>
      <p:origin x="0" y="906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smtClean="0"/>
              <a:t>Slide 2 is list of textbook LO numbers and statements</a:t>
            </a: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3/29/2019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16in922JTsw"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www.youtube.com/watch?v=GHc63Xgc0-8"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3" Type="http://schemas.openxmlformats.org/officeDocument/2006/relationships/hyperlink" Target="https://www.universal-robots.com/case-stories/aurolab/"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50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63448"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9" y="2497663"/>
            <a:ext cx="3657600" cy="492443"/>
          </a:xfrm>
        </p:spPr>
        <p:txBody>
          <a:bodyPr>
            <a:spAutoFit/>
          </a:bodyPr>
          <a:lstStyle/>
          <a:p>
            <a:r>
              <a:rPr lang="en-US" sz="3200" dirty="0"/>
              <a:t>Chapter </a:t>
            </a:r>
            <a:r>
              <a:rPr lang="en-US" sz="3200" dirty="0" smtClean="0"/>
              <a:t>10</a:t>
            </a:r>
            <a:endParaRPr lang="en-US" sz="3200" dirty="0"/>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Robotics:  Industrial and Consumer Applications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362201" y="6419850"/>
            <a:ext cx="6248400" cy="184666"/>
          </a:xfrm>
        </p:spPr>
        <p:txBody>
          <a:bodyPr wrap="square">
            <a:spAutoFit/>
          </a:bodyPr>
          <a:lstStyle/>
          <a:p>
            <a:pPr marL="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dirty="0">
                <a:latin typeface="Verdana" panose="020B0604030504040204" pitchFamily="34" charset="0"/>
                <a:ea typeface="Verdana" panose="020B0604030504040204" pitchFamily="34" charset="0"/>
                <a:cs typeface="Verdana" panose="020B0604030504040204" pitchFamily="34" charset="0"/>
              </a:rPr>
              <a:t>© 2020, 2015, 2011 Pearson Education, Inc. All Rights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a:t>
            </a:r>
            <a:r>
              <a:rPr lang="en-IN" sz="1000" dirty="0" smtClean="0">
                <a:solidFill>
                  <a:schemeClr val="bg1"/>
                </a:solidFill>
              </a:rPr>
              <a:t>INSERT+F77</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dirty="0"/>
              <a:t>History of </a:t>
            </a:r>
            <a:r>
              <a:rPr lang="en-IN" dirty="0" smtClean="0"/>
              <a:t>Robots </a:t>
            </a:r>
            <a:r>
              <a:rPr lang="en-IN" sz="2800" dirty="0" smtClean="0"/>
              <a:t>(4 </a:t>
            </a:r>
            <a:r>
              <a:rPr lang="en-IN" sz="2800" dirty="0"/>
              <a:t>of 4)</a:t>
            </a:r>
            <a:endParaRPr lang="en-US" sz="2800" dirty="0"/>
          </a:p>
        </p:txBody>
      </p:sp>
      <p:sp>
        <p:nvSpPr>
          <p:cNvPr id="3" name="Content Placeholder 2"/>
          <p:cNvSpPr>
            <a:spLocks noGrp="1"/>
          </p:cNvSpPr>
          <p:nvPr>
            <p:ph idx="1"/>
          </p:nvPr>
        </p:nvSpPr>
        <p:spPr>
          <a:xfrm>
            <a:off x="456154" y="757967"/>
            <a:ext cx="8153400" cy="4885953"/>
          </a:xfrm>
        </p:spPr>
        <p:txBody>
          <a:bodyPr wrap="square">
            <a:spAutoFit/>
          </a:bodyPr>
          <a:lstStyle/>
          <a:p>
            <a:r>
              <a:rPr lang="en-US" sz="2400" dirty="0"/>
              <a:t>New mobile robots came into the picture</a:t>
            </a:r>
          </a:p>
          <a:p>
            <a:pPr lvl="1"/>
            <a:r>
              <a:rPr lang="en-US" sz="2400" dirty="0"/>
              <a:t>The first one built in 1963, named </a:t>
            </a:r>
            <a:r>
              <a:rPr lang="en-US" sz="2400" dirty="0" err="1"/>
              <a:t>Shakey</a:t>
            </a:r>
            <a:endParaRPr lang="en-US" sz="2400" dirty="0"/>
          </a:p>
          <a:p>
            <a:pPr lvl="1"/>
            <a:r>
              <a:rPr lang="en-US" sz="2400" dirty="0"/>
              <a:t>Could move freely, avoid obstacles in his path </a:t>
            </a:r>
          </a:p>
          <a:p>
            <a:pPr lvl="1"/>
            <a:r>
              <a:rPr lang="en-US" sz="2400" dirty="0"/>
              <a:t>Had a radio antenna, vision center, and </a:t>
            </a:r>
            <a:r>
              <a:rPr lang="en-US" sz="2400" spc="-300" dirty="0" smtClean="0"/>
              <a:t>C P </a:t>
            </a:r>
            <a:r>
              <a:rPr lang="en-US" sz="2400" dirty="0" smtClean="0"/>
              <a:t>U </a:t>
            </a:r>
            <a:r>
              <a:rPr lang="en-US" sz="2400" dirty="0"/>
              <a:t>…</a:t>
            </a:r>
          </a:p>
          <a:p>
            <a:r>
              <a:rPr lang="en-US" sz="2400" dirty="0"/>
              <a:t>The space race started with Russia’s </a:t>
            </a:r>
            <a:r>
              <a:rPr lang="en-US" sz="2400" dirty="0" err="1"/>
              <a:t>Sputnic</a:t>
            </a:r>
            <a:r>
              <a:rPr lang="en-US" sz="2400" dirty="0"/>
              <a:t> </a:t>
            </a:r>
          </a:p>
          <a:p>
            <a:r>
              <a:rPr lang="en-US" sz="2400" dirty="0"/>
              <a:t>In 1976, </a:t>
            </a:r>
            <a:r>
              <a:rPr lang="en-US" sz="2400" spc="-300" dirty="0" smtClean="0"/>
              <a:t>N A S </a:t>
            </a:r>
            <a:r>
              <a:rPr lang="en-US" sz="2400" dirty="0" smtClean="0"/>
              <a:t>A </a:t>
            </a:r>
            <a:r>
              <a:rPr lang="en-US" sz="2400" dirty="0"/>
              <a:t>sent Viking lander to Mars</a:t>
            </a:r>
          </a:p>
          <a:p>
            <a:r>
              <a:rPr lang="en-US" sz="2400" dirty="0"/>
              <a:t>In 1986, the first </a:t>
            </a:r>
            <a:r>
              <a:rPr lang="en-US" sz="2400" spc="-300" dirty="0" smtClean="0"/>
              <a:t>L E G </a:t>
            </a:r>
            <a:r>
              <a:rPr lang="en-US" sz="2400" dirty="0" smtClean="0"/>
              <a:t>O </a:t>
            </a:r>
            <a:r>
              <a:rPr lang="en-US" sz="2400" dirty="0"/>
              <a:t>produces released by Honda</a:t>
            </a:r>
          </a:p>
          <a:p>
            <a:r>
              <a:rPr lang="en-US" sz="2400" dirty="0"/>
              <a:t>In 1994, </a:t>
            </a:r>
            <a:r>
              <a:rPr lang="en-US" sz="2400" spc="-300" dirty="0" smtClean="0"/>
              <a:t>C M </a:t>
            </a:r>
            <a:r>
              <a:rPr lang="en-US" sz="2400" dirty="0" smtClean="0"/>
              <a:t>U </a:t>
            </a:r>
            <a:r>
              <a:rPr lang="en-US" sz="2400" dirty="0"/>
              <a:t>developed Dante </a:t>
            </a:r>
            <a:r>
              <a:rPr lang="en-US" sz="2400" spc="-300" dirty="0" smtClean="0"/>
              <a:t>I </a:t>
            </a:r>
            <a:r>
              <a:rPr lang="en-US" sz="2400" spc="-300" dirty="0" err="1" smtClean="0"/>
              <a:t>I</a:t>
            </a:r>
            <a:r>
              <a:rPr lang="en-US" sz="2400" dirty="0"/>
              <a:t>, eight-legged robot </a:t>
            </a:r>
          </a:p>
          <a:p>
            <a:r>
              <a:rPr lang="en-US" sz="2400" dirty="0"/>
              <a:t>In the near future, 2.6M significant robots are expected to make it to the </a:t>
            </a:r>
            <a:r>
              <a:rPr lang="en-US" sz="2400" dirty="0" smtClean="0"/>
              <a:t>real-world</a:t>
            </a:r>
          </a:p>
        </p:txBody>
      </p:sp>
    </p:spTree>
    <p:extLst>
      <p:ext uri="{BB962C8B-B14F-4D97-AF65-F5344CB8AC3E}">
        <p14:creationId xmlns:p14="http://schemas.microsoft.com/office/powerpoint/2010/main" val="2340889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a:t>
            </a:r>
            <a:r>
              <a:rPr lang="en-IN" dirty="0" smtClean="0"/>
              <a:t>Robotics </a:t>
            </a:r>
            <a:r>
              <a:rPr lang="en-IN" sz="2800" dirty="0" smtClean="0"/>
              <a:t>(1 </a:t>
            </a:r>
            <a:r>
              <a:rPr lang="en-IN" sz="2800" dirty="0"/>
              <a:t>of </a:t>
            </a:r>
            <a:r>
              <a:rPr lang="en-IN" sz="2800" dirty="0" smtClean="0"/>
              <a:t>10)</a:t>
            </a:r>
            <a:endParaRPr lang="en-US" sz="2800" dirty="0"/>
          </a:p>
        </p:txBody>
      </p:sp>
      <p:sp>
        <p:nvSpPr>
          <p:cNvPr id="3" name="Content Placeholder 2"/>
          <p:cNvSpPr>
            <a:spLocks noGrp="1"/>
          </p:cNvSpPr>
          <p:nvPr>
            <p:ph idx="1"/>
          </p:nvPr>
        </p:nvSpPr>
        <p:spPr>
          <a:xfrm>
            <a:off x="456154" y="1240795"/>
            <a:ext cx="8153400" cy="4532010"/>
          </a:xfrm>
        </p:spPr>
        <p:txBody>
          <a:bodyPr wrap="square">
            <a:spAutoFit/>
          </a:bodyPr>
          <a:lstStyle/>
          <a:p>
            <a:r>
              <a:rPr lang="en-US" sz="2200" dirty="0">
                <a:solidFill>
                  <a:schemeClr val="bg2"/>
                </a:solidFill>
              </a:rPr>
              <a:t>Changing Precision Technology</a:t>
            </a:r>
          </a:p>
          <a:p>
            <a:pPr lvl="1"/>
            <a:r>
              <a:rPr lang="en-US" sz="2200" dirty="0"/>
              <a:t>A mobile production company in China</a:t>
            </a:r>
          </a:p>
          <a:p>
            <a:pPr lvl="1"/>
            <a:r>
              <a:rPr lang="en-US" sz="2200" dirty="0"/>
              <a:t>Using robotic arms to produce parts for mobile phones</a:t>
            </a:r>
          </a:p>
          <a:p>
            <a:pPr lvl="1"/>
            <a:r>
              <a:rPr lang="en-US" sz="2200" dirty="0"/>
              <a:t>Reduced number of workers from 650 to 60 (~90%)</a:t>
            </a:r>
          </a:p>
          <a:p>
            <a:pPr lvl="1"/>
            <a:r>
              <a:rPr lang="en-US" sz="2200" dirty="0"/>
              <a:t>Productivity: up by 250%; defects down from 25% to 5%</a:t>
            </a:r>
          </a:p>
          <a:p>
            <a:r>
              <a:rPr lang="en-US" sz="2200" dirty="0">
                <a:solidFill>
                  <a:schemeClr val="bg2"/>
                </a:solidFill>
              </a:rPr>
              <a:t>Adidas</a:t>
            </a:r>
          </a:p>
          <a:p>
            <a:pPr lvl="1"/>
            <a:r>
              <a:rPr lang="en-US" sz="2200" dirty="0"/>
              <a:t>Automate factories: </a:t>
            </a:r>
            <a:r>
              <a:rPr lang="en-US" sz="2200" dirty="0" err="1"/>
              <a:t>Speedfactory</a:t>
            </a:r>
            <a:r>
              <a:rPr lang="en-US" sz="2200" dirty="0"/>
              <a:t> in Germany and the </a:t>
            </a:r>
            <a:r>
              <a:rPr lang="en-US" sz="2200" spc="-300" dirty="0"/>
              <a:t>U </a:t>
            </a:r>
            <a:r>
              <a:rPr lang="en-US" sz="2200" dirty="0" smtClean="0"/>
              <a:t>S</a:t>
            </a:r>
            <a:endParaRPr lang="en-US" sz="2200" dirty="0"/>
          </a:p>
          <a:p>
            <a:pPr lvl="1"/>
            <a:r>
              <a:rPr lang="en-US" sz="2200" dirty="0"/>
              <a:t>Raw material </a:t>
            </a:r>
            <a:r>
              <a:rPr lang="en-US" sz="2200" dirty="0">
                <a:sym typeface="Wingdings" panose="05000000000000000000" pitchFamily="2" charset="2"/>
              </a:rPr>
              <a:t></a:t>
            </a:r>
            <a:r>
              <a:rPr lang="en-US" sz="2200" dirty="0"/>
              <a:t> products reduced from months to days</a:t>
            </a:r>
          </a:p>
          <a:p>
            <a:pPr lvl="1"/>
            <a:r>
              <a:rPr lang="en-US" sz="2200" dirty="0"/>
              <a:t>Agile/fast manufacturing to catch or create trends </a:t>
            </a:r>
          </a:p>
          <a:p>
            <a:pPr lvl="1"/>
            <a:r>
              <a:rPr lang="en-US" sz="2200" dirty="0"/>
              <a:t>Additive manufacturing, robotic arms, and computerized knitting, </a:t>
            </a:r>
            <a:r>
              <a:rPr lang="en-US" sz="2200" dirty="0" smtClean="0"/>
              <a:t>…</a:t>
            </a:r>
            <a:endParaRPr lang="en-US" sz="2200" dirty="0"/>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Robotics </a:t>
            </a:r>
            <a:r>
              <a:rPr lang="en-IN" sz="2800" dirty="0" smtClean="0"/>
              <a:t>(2 </a:t>
            </a:r>
            <a:r>
              <a:rPr lang="en-IN" sz="2800" dirty="0"/>
              <a:t>of </a:t>
            </a:r>
            <a:r>
              <a:rPr lang="en-IN" sz="2800" dirty="0" smtClean="0"/>
              <a:t>10)</a:t>
            </a:r>
            <a:endParaRPr lang="en-US" dirty="0"/>
          </a:p>
        </p:txBody>
      </p:sp>
      <p:sp>
        <p:nvSpPr>
          <p:cNvPr id="3" name="Content Placeholder 2"/>
          <p:cNvSpPr>
            <a:spLocks noGrp="1"/>
          </p:cNvSpPr>
          <p:nvPr>
            <p:ph idx="1"/>
          </p:nvPr>
        </p:nvSpPr>
        <p:spPr>
          <a:xfrm>
            <a:off x="456154" y="1215167"/>
            <a:ext cx="8153400" cy="4870564"/>
          </a:xfrm>
        </p:spPr>
        <p:txBody>
          <a:bodyPr wrap="square">
            <a:spAutoFit/>
          </a:bodyPr>
          <a:lstStyle/>
          <a:p>
            <a:r>
              <a:rPr lang="en-US" sz="2400" spc="-300" dirty="0" smtClean="0">
                <a:solidFill>
                  <a:schemeClr val="bg2"/>
                </a:solidFill>
              </a:rPr>
              <a:t>B M </a:t>
            </a:r>
            <a:r>
              <a:rPr lang="en-US" sz="2400" dirty="0" smtClean="0">
                <a:solidFill>
                  <a:schemeClr val="bg2"/>
                </a:solidFill>
              </a:rPr>
              <a:t>W</a:t>
            </a:r>
            <a:endParaRPr lang="en-US" sz="2400" dirty="0">
              <a:solidFill>
                <a:schemeClr val="bg2"/>
              </a:solidFill>
            </a:endParaRPr>
          </a:p>
          <a:p>
            <a:pPr lvl="1"/>
            <a:r>
              <a:rPr lang="en-US" sz="2400" dirty="0"/>
              <a:t>Employs collaborative robots (</a:t>
            </a:r>
            <a:r>
              <a:rPr lang="en-US" sz="2400" dirty="0" err="1"/>
              <a:t>cobot</a:t>
            </a:r>
            <a:r>
              <a:rPr lang="en-US" sz="2400" dirty="0"/>
              <a:t>)</a:t>
            </a:r>
          </a:p>
          <a:p>
            <a:pPr lvl="1"/>
            <a:r>
              <a:rPr lang="en-US" sz="2400" dirty="0"/>
              <a:t>Combining humans and robots for complex tasks</a:t>
            </a:r>
          </a:p>
          <a:p>
            <a:pPr lvl="1"/>
            <a:r>
              <a:rPr lang="en-US" sz="2400" dirty="0"/>
              <a:t>Efficient production, modernized work environment</a:t>
            </a:r>
          </a:p>
          <a:p>
            <a:pPr lvl="1"/>
            <a:r>
              <a:rPr lang="en-US" sz="2400" dirty="0"/>
              <a:t>60 work side by side with humans in </a:t>
            </a:r>
            <a:r>
              <a:rPr lang="en-US" sz="2400" spc="-300" dirty="0" smtClean="0"/>
              <a:t>B M </a:t>
            </a:r>
            <a:r>
              <a:rPr lang="en-US" sz="2400" dirty="0" smtClean="0"/>
              <a:t>W’s </a:t>
            </a:r>
            <a:r>
              <a:rPr lang="en-US" sz="2400" spc="-300" dirty="0" smtClean="0"/>
              <a:t>S </a:t>
            </a:r>
            <a:r>
              <a:rPr lang="en-US" sz="2400" dirty="0" smtClean="0"/>
              <a:t>C </a:t>
            </a:r>
            <a:r>
              <a:rPr lang="en-US" sz="2400" dirty="0"/>
              <a:t>plant</a:t>
            </a:r>
          </a:p>
          <a:p>
            <a:r>
              <a:rPr lang="en-US" sz="2400" dirty="0" err="1">
                <a:solidFill>
                  <a:schemeClr val="bg2"/>
                </a:solidFill>
              </a:rPr>
              <a:t>Tega</a:t>
            </a:r>
            <a:endParaRPr lang="en-US" sz="2400" dirty="0">
              <a:solidFill>
                <a:schemeClr val="bg2"/>
              </a:solidFill>
            </a:endParaRPr>
          </a:p>
          <a:p>
            <a:pPr lvl="1"/>
            <a:r>
              <a:rPr lang="en-US" sz="2400" dirty="0"/>
              <a:t>A social bot supporting preschoolers</a:t>
            </a:r>
          </a:p>
          <a:p>
            <a:pPr lvl="1"/>
            <a:r>
              <a:rPr lang="en-US" sz="2400" dirty="0"/>
              <a:t>Storytelling, offering help with vocabulary, …</a:t>
            </a:r>
          </a:p>
          <a:p>
            <a:pPr lvl="1"/>
            <a:r>
              <a:rPr lang="en-US" sz="2400" dirty="0"/>
              <a:t>Uses feedback from students via reinforcement learning</a:t>
            </a:r>
          </a:p>
          <a:p>
            <a:pPr lvl="1"/>
            <a:r>
              <a:rPr lang="en-US" sz="2400" dirty="0"/>
              <a:t>Watch the video </a:t>
            </a:r>
            <a:r>
              <a:rPr lang="en-US" sz="2400" dirty="0" smtClean="0">
                <a:hlinkClick r:id="rId3"/>
              </a:rPr>
              <a:t>youtube.com/</a:t>
            </a:r>
            <a:r>
              <a:rPr lang="en-US" sz="2400" dirty="0" err="1" smtClean="0">
                <a:hlinkClick r:id="rId3"/>
              </a:rPr>
              <a:t>watch?v</a:t>
            </a:r>
            <a:r>
              <a:rPr lang="en-US" sz="2400" dirty="0" smtClean="0">
                <a:hlinkClick r:id="rId3"/>
              </a:rPr>
              <a:t>=16in922JTsw</a:t>
            </a:r>
            <a:r>
              <a:rPr lang="en-US" sz="2400" dirty="0" smtClean="0"/>
              <a:t> </a:t>
            </a:r>
            <a:endParaRPr lang="en-US" sz="2400" dirty="0"/>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Robotics </a:t>
            </a:r>
            <a:r>
              <a:rPr lang="en-IN" sz="2800" dirty="0" smtClean="0"/>
              <a:t>(3 </a:t>
            </a:r>
            <a:r>
              <a:rPr lang="en-IN" sz="2800" dirty="0"/>
              <a:t>of </a:t>
            </a:r>
            <a:r>
              <a:rPr lang="en-IN" sz="2800" dirty="0" smtClean="0"/>
              <a:t>10)</a:t>
            </a:r>
            <a:endParaRPr lang="en-US" dirty="0"/>
          </a:p>
        </p:txBody>
      </p:sp>
      <p:sp>
        <p:nvSpPr>
          <p:cNvPr id="3" name="Content Placeholder 2"/>
          <p:cNvSpPr>
            <a:spLocks noGrp="1"/>
          </p:cNvSpPr>
          <p:nvPr>
            <p:ph idx="1"/>
          </p:nvPr>
        </p:nvSpPr>
        <p:spPr>
          <a:xfrm>
            <a:off x="456154" y="1241167"/>
            <a:ext cx="8153400" cy="4947508"/>
          </a:xfrm>
        </p:spPr>
        <p:txBody>
          <a:bodyPr wrap="square">
            <a:spAutoFit/>
          </a:bodyPr>
          <a:lstStyle/>
          <a:p>
            <a:r>
              <a:rPr lang="en-US" sz="2200" dirty="0">
                <a:solidFill>
                  <a:schemeClr val="bg2"/>
                </a:solidFill>
              </a:rPr>
              <a:t>San Francisco Burger Eatery</a:t>
            </a:r>
          </a:p>
          <a:p>
            <a:pPr lvl="1"/>
            <a:r>
              <a:rPr lang="en-US" sz="2200" dirty="0"/>
              <a:t>Flipping burgers: from human to machine </a:t>
            </a:r>
          </a:p>
          <a:p>
            <a:pPr marL="1358900" lvl="2" indent="-342900"/>
            <a:r>
              <a:rPr lang="en-US" sz="2200" dirty="0"/>
              <a:t>The burger-making machine</a:t>
            </a:r>
          </a:p>
          <a:p>
            <a:pPr marL="1358900" lvl="2" indent="-342900"/>
            <a:r>
              <a:rPr lang="en-US" sz="2200" dirty="0"/>
              <a:t>Not a traditional moving robot</a:t>
            </a:r>
          </a:p>
          <a:p>
            <a:pPr marL="1358900" lvl="2" indent="-342900"/>
            <a:r>
              <a:rPr lang="en-US" sz="2200" dirty="0"/>
              <a:t>Complete, end-to-end, burger prep device</a:t>
            </a:r>
          </a:p>
          <a:p>
            <a:pPr lvl="1"/>
            <a:r>
              <a:rPr lang="en-US" sz="2200" dirty="0"/>
              <a:t>Two machines makes 20 burgers per hour. </a:t>
            </a:r>
          </a:p>
          <a:p>
            <a:pPr marL="1358900" lvl="2" indent="-342900"/>
            <a:r>
              <a:rPr lang="en-US" sz="2200" dirty="0"/>
              <a:t>Has 350 sensors, 20 computers, and nearly 7,000 parts</a:t>
            </a:r>
          </a:p>
          <a:p>
            <a:r>
              <a:rPr lang="en-US" sz="2200" dirty="0" err="1">
                <a:solidFill>
                  <a:schemeClr val="bg2"/>
                </a:solidFill>
              </a:rPr>
              <a:t>Spyce</a:t>
            </a:r>
            <a:endParaRPr lang="en-US" sz="2200" dirty="0">
              <a:solidFill>
                <a:schemeClr val="bg2"/>
              </a:solidFill>
            </a:endParaRPr>
          </a:p>
          <a:p>
            <a:pPr lvl="1"/>
            <a:r>
              <a:rPr lang="en-US" sz="2200" dirty="0"/>
              <a:t>Budget-friendly, mostly robot enabled restaurant</a:t>
            </a:r>
          </a:p>
          <a:p>
            <a:pPr lvl="1"/>
            <a:r>
              <a:rPr lang="en-US" sz="2200" dirty="0"/>
              <a:t>Founded by </a:t>
            </a:r>
            <a:r>
              <a:rPr lang="en-US" sz="2200" spc="-300" dirty="0" smtClean="0"/>
              <a:t>M I </a:t>
            </a:r>
            <a:r>
              <a:rPr lang="en-US" sz="2200" dirty="0" smtClean="0"/>
              <a:t>T </a:t>
            </a:r>
            <a:r>
              <a:rPr lang="en-US" sz="2200" dirty="0"/>
              <a:t>engineering graduates</a:t>
            </a:r>
          </a:p>
          <a:p>
            <a:pPr lvl="1"/>
            <a:r>
              <a:rPr lang="en-US" sz="2200" dirty="0"/>
              <a:t>End-to-end, form order taking to preparation and service</a:t>
            </a:r>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Robotics </a:t>
            </a:r>
            <a:r>
              <a:rPr lang="en-IN" sz="2800" dirty="0" smtClean="0"/>
              <a:t>(4 </a:t>
            </a:r>
            <a:r>
              <a:rPr lang="en-IN" sz="2800" dirty="0"/>
              <a:t>of </a:t>
            </a:r>
            <a:r>
              <a:rPr lang="en-IN" sz="2800" dirty="0" smtClean="0"/>
              <a:t>10)</a:t>
            </a:r>
            <a:endParaRPr lang="en-US" dirty="0"/>
          </a:p>
        </p:txBody>
      </p:sp>
      <p:sp>
        <p:nvSpPr>
          <p:cNvPr id="3" name="Content Placeholder 2"/>
          <p:cNvSpPr>
            <a:spLocks noGrp="1"/>
          </p:cNvSpPr>
          <p:nvPr>
            <p:ph idx="1"/>
          </p:nvPr>
        </p:nvSpPr>
        <p:spPr>
          <a:xfrm>
            <a:off x="456154" y="1237446"/>
            <a:ext cx="8153400" cy="4839786"/>
          </a:xfrm>
        </p:spPr>
        <p:txBody>
          <a:bodyPr wrap="square">
            <a:spAutoFit/>
          </a:bodyPr>
          <a:lstStyle/>
          <a:p>
            <a:r>
              <a:rPr lang="en-US" sz="2200" dirty="0">
                <a:solidFill>
                  <a:schemeClr val="bg2"/>
                </a:solidFill>
              </a:rPr>
              <a:t>Mahindra &amp; Mahindra Ltd.</a:t>
            </a:r>
          </a:p>
          <a:p>
            <a:pPr lvl="1"/>
            <a:r>
              <a:rPr lang="en-US" sz="2400" dirty="0"/>
              <a:t>Indian multinational firm working with Virginia Tech  </a:t>
            </a:r>
          </a:p>
          <a:p>
            <a:pPr lvl="1"/>
            <a:r>
              <a:rPr lang="en-US" sz="2400" dirty="0"/>
              <a:t>T</a:t>
            </a:r>
            <a:r>
              <a:rPr lang="en-US" sz="2200" dirty="0"/>
              <a:t>o improve the process of harvesting tabletop grapes</a:t>
            </a:r>
          </a:p>
          <a:p>
            <a:r>
              <a:rPr lang="en-US" sz="2200" dirty="0">
                <a:solidFill>
                  <a:schemeClr val="bg2"/>
                </a:solidFill>
              </a:rPr>
              <a:t>Robots in the Defense Industry</a:t>
            </a:r>
          </a:p>
          <a:p>
            <a:pPr lvl="1"/>
            <a:r>
              <a:rPr lang="en-US" sz="2400" spc="-300" dirty="0">
                <a:solidFill>
                  <a:schemeClr val="bg2"/>
                </a:solidFill>
              </a:rPr>
              <a:t>M A  </a:t>
            </a:r>
            <a:r>
              <a:rPr lang="en-US" sz="2400" spc="-300" dirty="0" err="1">
                <a:solidFill>
                  <a:schemeClr val="bg2"/>
                </a:solidFill>
              </a:rPr>
              <a:t>A</a:t>
            </a:r>
            <a:r>
              <a:rPr lang="en-US" sz="2400" spc="-300" dirty="0">
                <a:solidFill>
                  <a:schemeClr val="bg2"/>
                </a:solidFill>
              </a:rPr>
              <a:t> R </a:t>
            </a:r>
            <a:r>
              <a:rPr lang="en-US" sz="2400" dirty="0">
                <a:solidFill>
                  <a:schemeClr val="bg2"/>
                </a:solidFill>
              </a:rPr>
              <a:t>S</a:t>
            </a:r>
            <a:r>
              <a:rPr lang="en-US" sz="2400" dirty="0"/>
              <a:t> (Modular Advanced Armed Robotic System)</a:t>
            </a:r>
          </a:p>
          <a:p>
            <a:pPr marL="1238250" lvl="2" indent="-342900"/>
            <a:r>
              <a:rPr lang="en-US" sz="2200" dirty="0"/>
              <a:t>An upgraded version of special weapons observation reconnaissance detection system (</a:t>
            </a:r>
            <a:r>
              <a:rPr lang="en-US" sz="2200" spc="-300" dirty="0" smtClean="0"/>
              <a:t>S W O R D </a:t>
            </a:r>
            <a:r>
              <a:rPr lang="en-US" sz="2200" dirty="0" smtClean="0"/>
              <a:t>S</a:t>
            </a:r>
            <a:r>
              <a:rPr lang="en-US" sz="2200" dirty="0"/>
              <a:t>) robots that were used by the U.S. military during the Iraq war</a:t>
            </a:r>
          </a:p>
          <a:p>
            <a:pPr lvl="1"/>
            <a:r>
              <a:rPr lang="en-US" sz="2400" spc="-300" dirty="0">
                <a:solidFill>
                  <a:schemeClr val="bg2"/>
                </a:solidFill>
              </a:rPr>
              <a:t>S A F </a:t>
            </a:r>
            <a:r>
              <a:rPr lang="en-US" sz="2400" spc="-300" dirty="0" err="1">
                <a:solidFill>
                  <a:schemeClr val="bg2"/>
                </a:solidFill>
              </a:rPr>
              <a:t>F</a:t>
            </a:r>
            <a:r>
              <a:rPr lang="en-US" sz="2400" spc="-300" dirty="0">
                <a:solidFill>
                  <a:schemeClr val="bg2"/>
                </a:solidFill>
              </a:rPr>
              <a:t> I </a:t>
            </a:r>
            <a:r>
              <a:rPr lang="en-US" sz="2400" dirty="0">
                <a:solidFill>
                  <a:schemeClr val="bg2"/>
                </a:solidFill>
              </a:rPr>
              <a:t>R</a:t>
            </a:r>
            <a:r>
              <a:rPr lang="en-US" sz="2400" dirty="0"/>
              <a:t> (Shipboard Autonomous Firefighting Robot)</a:t>
            </a:r>
          </a:p>
          <a:p>
            <a:pPr marL="1238250" lvl="2" indent="-342900"/>
            <a:r>
              <a:rPr lang="en-US" sz="2200" dirty="0"/>
              <a:t>A humanoid robotic structure that get into confined spaces, more through narrow isles and can climb ladders</a:t>
            </a:r>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Robotics </a:t>
            </a:r>
            <a:r>
              <a:rPr lang="en-IN" sz="2800" dirty="0" smtClean="0"/>
              <a:t>(5 </a:t>
            </a:r>
            <a:r>
              <a:rPr lang="en-IN" sz="2800" dirty="0"/>
              <a:t>of </a:t>
            </a:r>
            <a:r>
              <a:rPr lang="en-IN" sz="2800" dirty="0" smtClean="0"/>
              <a:t>10)</a:t>
            </a:r>
            <a:endParaRPr lang="en-US" dirty="0"/>
          </a:p>
        </p:txBody>
      </p:sp>
      <p:sp>
        <p:nvSpPr>
          <p:cNvPr id="3" name="Content Placeholder 2"/>
          <p:cNvSpPr>
            <a:spLocks noGrp="1"/>
          </p:cNvSpPr>
          <p:nvPr>
            <p:ph idx="1"/>
          </p:nvPr>
        </p:nvSpPr>
        <p:spPr>
          <a:xfrm>
            <a:off x="456154" y="1238905"/>
            <a:ext cx="8153400" cy="4339650"/>
          </a:xfrm>
        </p:spPr>
        <p:txBody>
          <a:bodyPr wrap="square">
            <a:spAutoFit/>
          </a:bodyPr>
          <a:lstStyle/>
          <a:p>
            <a:r>
              <a:rPr lang="en-US" sz="2200" dirty="0">
                <a:solidFill>
                  <a:schemeClr val="bg2"/>
                </a:solidFill>
              </a:rPr>
              <a:t>Pepper</a:t>
            </a:r>
          </a:p>
          <a:p>
            <a:pPr lvl="1"/>
            <a:r>
              <a:rPr lang="en-US" sz="2200" dirty="0"/>
              <a:t>A </a:t>
            </a:r>
            <a:r>
              <a:rPr lang="en-US" sz="2200" dirty="0" err="1"/>
              <a:t>semihumanoid</a:t>
            </a:r>
            <a:r>
              <a:rPr lang="en-US" sz="2200" dirty="0"/>
              <a:t> robot </a:t>
            </a:r>
          </a:p>
          <a:p>
            <a:pPr lvl="1"/>
            <a:r>
              <a:rPr lang="en-US" sz="2200" dirty="0"/>
              <a:t>Manufactured by </a:t>
            </a:r>
            <a:r>
              <a:rPr lang="en-US" sz="2200" dirty="0" err="1"/>
              <a:t>SoftBank</a:t>
            </a:r>
            <a:r>
              <a:rPr lang="en-US" sz="2200" dirty="0"/>
              <a:t> Robotics</a:t>
            </a:r>
          </a:p>
          <a:p>
            <a:pPr lvl="1"/>
            <a:r>
              <a:rPr lang="en-US" sz="2200" dirty="0"/>
              <a:t>Is about 4 feet tall, has three directional wheels attached, enabling it to move all around the place</a:t>
            </a:r>
          </a:p>
          <a:p>
            <a:pPr lvl="1"/>
            <a:r>
              <a:rPr lang="en-US" sz="2200" dirty="0"/>
              <a:t>Can understand human emotions</a:t>
            </a:r>
          </a:p>
          <a:p>
            <a:pPr lvl="1"/>
            <a:r>
              <a:rPr lang="en-US" sz="2200" dirty="0"/>
              <a:t>Can walk autonomously, recognize individuals, and can lift their mood through conversation, avoids collusions</a:t>
            </a:r>
          </a:p>
          <a:p>
            <a:pPr lvl="1"/>
            <a:r>
              <a:rPr lang="en-US" sz="2200" dirty="0"/>
              <a:t>Supports commends in Japanese, English, and Chinese</a:t>
            </a:r>
          </a:p>
          <a:p>
            <a:pPr lvl="1"/>
            <a:r>
              <a:rPr lang="en-US" sz="2200" dirty="0"/>
              <a:t>Can be used in service industries as well as homes</a:t>
            </a:r>
          </a:p>
          <a:p>
            <a:pPr lvl="1"/>
            <a:r>
              <a:rPr lang="en-US" sz="2200" dirty="0"/>
              <a:t>Has its cons too (incompetence or security issues)</a:t>
            </a:r>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Robotics </a:t>
            </a:r>
            <a:r>
              <a:rPr lang="en-IN" sz="2800" dirty="0" smtClean="0"/>
              <a:t>(6 </a:t>
            </a:r>
            <a:r>
              <a:rPr lang="en-IN" sz="2800" dirty="0"/>
              <a:t>of </a:t>
            </a:r>
            <a:r>
              <a:rPr lang="en-IN" sz="2800" dirty="0" smtClean="0"/>
              <a:t>10)</a:t>
            </a:r>
            <a:endParaRPr lang="en-US" dirty="0"/>
          </a:p>
        </p:txBody>
      </p:sp>
      <p:sp>
        <p:nvSpPr>
          <p:cNvPr id="3" name="Content Placeholder 2"/>
          <p:cNvSpPr>
            <a:spLocks noGrp="1"/>
          </p:cNvSpPr>
          <p:nvPr>
            <p:ph idx="1"/>
          </p:nvPr>
        </p:nvSpPr>
        <p:spPr>
          <a:xfrm>
            <a:off x="456154" y="1241881"/>
            <a:ext cx="8153400" cy="4370427"/>
          </a:xfrm>
        </p:spPr>
        <p:txBody>
          <a:bodyPr wrap="square">
            <a:spAutoFit/>
          </a:bodyPr>
          <a:lstStyle/>
          <a:p>
            <a:r>
              <a:rPr lang="en-US" sz="2200" dirty="0">
                <a:solidFill>
                  <a:schemeClr val="bg2"/>
                </a:solidFill>
              </a:rPr>
              <a:t>Use of Pepper</a:t>
            </a:r>
          </a:p>
          <a:p>
            <a:pPr lvl="1"/>
            <a:r>
              <a:rPr lang="en-US" sz="2200" dirty="0"/>
              <a:t>Nestlé Japan, a leading coffee manufacturer, has employed Pepper to sell Nescafé machines to enhance customer experience</a:t>
            </a:r>
          </a:p>
          <a:p>
            <a:pPr lvl="1"/>
            <a:r>
              <a:rPr lang="en-US" sz="2200" dirty="0"/>
              <a:t>Courtyard by Marriott and Mandarin Oriental are employing Pepper to increase customer satisfaction and efficiency</a:t>
            </a:r>
          </a:p>
          <a:p>
            <a:pPr lvl="1"/>
            <a:r>
              <a:rPr lang="en-US" sz="2200" dirty="0"/>
              <a:t>Central Electric Cooperative (</a:t>
            </a:r>
            <a:r>
              <a:rPr lang="en-US" sz="2200" spc="-300" dirty="0" smtClean="0"/>
              <a:t>C E </a:t>
            </a:r>
            <a:r>
              <a:rPr lang="en-US" sz="2200" dirty="0" smtClean="0"/>
              <a:t>C</a:t>
            </a:r>
            <a:r>
              <a:rPr lang="en-US" sz="2200" dirty="0"/>
              <a:t>), an electric distribution cooperative located in Stillwater, Oklahoma, has installed Pepper to monitor outages</a:t>
            </a:r>
          </a:p>
          <a:p>
            <a:pPr lvl="1"/>
            <a:r>
              <a:rPr lang="en-US" sz="2200" dirty="0"/>
              <a:t>Fabio, a Pepper robot, was installed as a retail assistant at an upmarket food and wine store in England and Scotland, …</a:t>
            </a:r>
          </a:p>
        </p:txBody>
      </p:sp>
    </p:spTree>
    <p:extLst>
      <p:ext uri="{BB962C8B-B14F-4D97-AF65-F5344CB8AC3E}">
        <p14:creationId xmlns:p14="http://schemas.microsoft.com/office/powerpoint/2010/main" val="143192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Robotics </a:t>
            </a:r>
            <a:r>
              <a:rPr lang="en-IN" sz="2800" dirty="0" smtClean="0"/>
              <a:t>(7 </a:t>
            </a:r>
            <a:r>
              <a:rPr lang="en-IN" sz="2800" dirty="0"/>
              <a:t>of </a:t>
            </a:r>
            <a:r>
              <a:rPr lang="en-IN" sz="2800" dirty="0" smtClean="0"/>
              <a:t>10)</a:t>
            </a:r>
            <a:endParaRPr lang="en-US" dirty="0"/>
          </a:p>
        </p:txBody>
      </p:sp>
      <p:sp>
        <p:nvSpPr>
          <p:cNvPr id="3" name="Content Placeholder 2"/>
          <p:cNvSpPr>
            <a:spLocks noGrp="1"/>
          </p:cNvSpPr>
          <p:nvPr>
            <p:ph idx="1"/>
          </p:nvPr>
        </p:nvSpPr>
        <p:spPr>
          <a:xfrm>
            <a:off x="456154" y="1221343"/>
            <a:ext cx="8153400" cy="369332"/>
          </a:xfrm>
        </p:spPr>
        <p:txBody>
          <a:bodyPr wrap="square">
            <a:spAutoFit/>
          </a:bodyPr>
          <a:lstStyle/>
          <a:p>
            <a:r>
              <a:rPr lang="en-US" sz="2400" dirty="0">
                <a:solidFill>
                  <a:schemeClr val="bg2"/>
                </a:solidFill>
              </a:rPr>
              <a:t>Pepper Robot as a Participant in a Group Meeting</a:t>
            </a:r>
          </a:p>
        </p:txBody>
      </p:sp>
      <p:pic>
        <p:nvPicPr>
          <p:cNvPr id="2050" name="Picture 2" descr="Four women and a robot are seated around an oblong table. The woman seated at the head of the table is facing the robot next to her. The other three women have sheets of paper on the table in front of them. Each holds a pen to a sheet. "/>
          <p:cNvPicPr>
            <a:picLocks noChangeAspect="1" noChangeArrowheads="1"/>
          </p:cNvPicPr>
          <p:nvPr/>
        </p:nvPicPr>
        <p:blipFill rotWithShape="1">
          <a:blip r:embed="rId3">
            <a:extLst>
              <a:ext uri="{28A0092B-C50C-407E-A947-70E740481C1C}">
                <a14:useLocalDpi xmlns:a14="http://schemas.microsoft.com/office/drawing/2010/main" val="0"/>
              </a:ext>
            </a:extLst>
          </a:blip>
          <a:srcRect b="3390"/>
          <a:stretch/>
        </p:blipFill>
        <p:spPr bwMode="auto">
          <a:xfrm>
            <a:off x="1276934" y="1831080"/>
            <a:ext cx="6437733" cy="4379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Robotics </a:t>
            </a:r>
            <a:r>
              <a:rPr lang="en-IN" sz="2800" dirty="0" smtClean="0"/>
              <a:t>(8 </a:t>
            </a:r>
            <a:r>
              <a:rPr lang="en-IN" sz="2800" dirty="0"/>
              <a:t>of </a:t>
            </a:r>
            <a:r>
              <a:rPr lang="en-IN" sz="2800" dirty="0" smtClean="0"/>
              <a:t>10)</a:t>
            </a:r>
            <a:endParaRPr lang="en-US" dirty="0"/>
          </a:p>
        </p:txBody>
      </p:sp>
      <p:sp>
        <p:nvSpPr>
          <p:cNvPr id="3" name="Content Placeholder 2"/>
          <p:cNvSpPr>
            <a:spLocks noGrp="1"/>
          </p:cNvSpPr>
          <p:nvPr>
            <p:ph idx="1"/>
          </p:nvPr>
        </p:nvSpPr>
        <p:spPr>
          <a:xfrm>
            <a:off x="456154" y="1241881"/>
            <a:ext cx="8153400" cy="4939814"/>
          </a:xfrm>
        </p:spPr>
        <p:txBody>
          <a:bodyPr wrap="square">
            <a:spAutoFit/>
          </a:bodyPr>
          <a:lstStyle/>
          <a:p>
            <a:r>
              <a:rPr lang="en-US" sz="2200" dirty="0">
                <a:solidFill>
                  <a:schemeClr val="bg2"/>
                </a:solidFill>
              </a:rPr>
              <a:t>Da Vinci Surgical System</a:t>
            </a:r>
          </a:p>
          <a:p>
            <a:pPr lvl="1"/>
            <a:r>
              <a:rPr lang="en-US" sz="2200" dirty="0"/>
              <a:t>Use of robotics in surgeries is gaining popularity</a:t>
            </a:r>
          </a:p>
          <a:p>
            <a:pPr lvl="1"/>
            <a:r>
              <a:rPr lang="en-US" sz="2200" dirty="0"/>
              <a:t>Da Vinci system has performed thousands of surgeries</a:t>
            </a:r>
          </a:p>
          <a:p>
            <a:pPr marL="1238250" lvl="2" indent="-342900"/>
            <a:r>
              <a:rPr lang="en-US" sz="2200" dirty="0"/>
              <a:t>It is the most ubiquitous robot used in more units than any other robot</a:t>
            </a:r>
          </a:p>
          <a:p>
            <a:pPr lvl="1"/>
            <a:r>
              <a:rPr lang="en-US" sz="2200" dirty="0"/>
              <a:t>It is designed to perform nominally invasive operations, can perform simple as well as complex/delicate surgeries</a:t>
            </a:r>
          </a:p>
          <a:p>
            <a:pPr lvl="1"/>
            <a:r>
              <a:rPr lang="en-US" sz="2200" dirty="0"/>
              <a:t>Its critical components: surgeon console, patient side cart, </a:t>
            </a:r>
            <a:r>
              <a:rPr lang="en-US" sz="2200" dirty="0" err="1"/>
              <a:t>endowrist</a:t>
            </a:r>
            <a:r>
              <a:rPr lang="en-US" sz="2200" dirty="0"/>
              <a:t> instruments, and vision system</a:t>
            </a:r>
          </a:p>
          <a:p>
            <a:pPr marL="1238250" lvl="2" indent="-342900"/>
            <a:r>
              <a:rPr lang="en-US" sz="2200" dirty="0"/>
              <a:t>Has either three or four arms attached that the surgeon controls using master controls </a:t>
            </a:r>
          </a:p>
          <a:p>
            <a:pPr lvl="1"/>
            <a:r>
              <a:rPr lang="en-US" sz="2200" dirty="0"/>
              <a:t>Patients who have surgery that used the Da Vinci system heal faster than those performed by traditional methods…</a:t>
            </a:r>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Robotics </a:t>
            </a:r>
            <a:r>
              <a:rPr lang="en-IN" sz="2800" dirty="0" smtClean="0"/>
              <a:t>(9 </a:t>
            </a:r>
            <a:r>
              <a:rPr lang="en-IN" sz="2800" dirty="0"/>
              <a:t>of </a:t>
            </a:r>
            <a:r>
              <a:rPr lang="en-IN" sz="2800" dirty="0" smtClean="0"/>
              <a:t>10)</a:t>
            </a:r>
            <a:endParaRPr lang="en-US" dirty="0"/>
          </a:p>
        </p:txBody>
      </p:sp>
      <p:sp>
        <p:nvSpPr>
          <p:cNvPr id="3" name="Content Placeholder 2"/>
          <p:cNvSpPr>
            <a:spLocks noGrp="1"/>
          </p:cNvSpPr>
          <p:nvPr>
            <p:ph idx="1"/>
          </p:nvPr>
        </p:nvSpPr>
        <p:spPr>
          <a:xfrm>
            <a:off x="456154" y="1217771"/>
            <a:ext cx="8153400" cy="4793620"/>
          </a:xfrm>
        </p:spPr>
        <p:txBody>
          <a:bodyPr wrap="square">
            <a:spAutoFit/>
          </a:bodyPr>
          <a:lstStyle/>
          <a:p>
            <a:r>
              <a:rPr lang="en-US" sz="2400" dirty="0" err="1">
                <a:solidFill>
                  <a:schemeClr val="bg2"/>
                </a:solidFill>
              </a:rPr>
              <a:t>Snoo</a:t>
            </a:r>
            <a:endParaRPr lang="en-US" sz="2400" dirty="0">
              <a:solidFill>
                <a:schemeClr val="bg2"/>
              </a:solidFill>
            </a:endParaRPr>
          </a:p>
          <a:p>
            <a:pPr lvl="1"/>
            <a:r>
              <a:rPr lang="en-US" sz="2400" dirty="0"/>
              <a:t>A Wi-Fi-enabled robotic Crib</a:t>
            </a:r>
          </a:p>
          <a:p>
            <a:pPr lvl="1"/>
            <a:r>
              <a:rPr lang="en-US" sz="2400" dirty="0"/>
              <a:t>Developed by Yves Behar, pediatrician, Dr. Harvey Karp, and </a:t>
            </a:r>
            <a:r>
              <a:rPr lang="en-US" sz="2400" spc="-300" dirty="0" smtClean="0"/>
              <a:t>M I </a:t>
            </a:r>
            <a:r>
              <a:rPr lang="en-US" sz="2400" dirty="0" smtClean="0"/>
              <a:t>T–trained </a:t>
            </a:r>
            <a:r>
              <a:rPr lang="en-US" sz="2400" dirty="0"/>
              <a:t>engineers</a:t>
            </a:r>
          </a:p>
          <a:p>
            <a:pPr lvl="1"/>
            <a:r>
              <a:rPr lang="en-US" sz="2400" dirty="0"/>
              <a:t>Puts babies to sleep automatically (no more wakeups!)</a:t>
            </a:r>
          </a:p>
          <a:p>
            <a:pPr lvl="1"/>
            <a:r>
              <a:rPr lang="en-US" sz="2400" dirty="0"/>
              <a:t>“Safest bed ever made with a built-in swaddling strap!”</a:t>
            </a:r>
          </a:p>
          <a:p>
            <a:r>
              <a:rPr lang="en-US" sz="2400" spc="-300" dirty="0" smtClean="0">
                <a:solidFill>
                  <a:schemeClr val="bg2"/>
                </a:solidFill>
              </a:rPr>
              <a:t>M E </a:t>
            </a:r>
            <a:r>
              <a:rPr lang="en-US" sz="2400" dirty="0" smtClean="0">
                <a:solidFill>
                  <a:schemeClr val="bg2"/>
                </a:solidFill>
              </a:rPr>
              <a:t>Di</a:t>
            </a:r>
            <a:endParaRPr lang="en-US" sz="2400" dirty="0">
              <a:solidFill>
                <a:schemeClr val="bg2"/>
              </a:solidFill>
            </a:endParaRPr>
          </a:p>
          <a:p>
            <a:pPr lvl="1"/>
            <a:r>
              <a:rPr lang="en-US" sz="2400" dirty="0"/>
              <a:t>Machine and Engineering Designing Intelligence</a:t>
            </a:r>
          </a:p>
          <a:p>
            <a:pPr lvl="1"/>
            <a:r>
              <a:rPr lang="en-US" sz="2400" dirty="0"/>
              <a:t>Available at six hospitals in Canada and one in the </a:t>
            </a:r>
            <a:r>
              <a:rPr lang="en-US" sz="2400" spc="-300" dirty="0"/>
              <a:t>U </a:t>
            </a:r>
            <a:r>
              <a:rPr lang="en-US" sz="2400" dirty="0" smtClean="0"/>
              <a:t>S</a:t>
            </a:r>
            <a:endParaRPr lang="en-US" sz="2400" dirty="0"/>
          </a:p>
          <a:p>
            <a:pPr lvl="1"/>
            <a:r>
              <a:rPr lang="en-US" sz="2400" spc="-300" dirty="0" smtClean="0"/>
              <a:t>M E </a:t>
            </a:r>
            <a:r>
              <a:rPr lang="en-US" sz="2400" dirty="0" smtClean="0"/>
              <a:t>Di </a:t>
            </a:r>
            <a:r>
              <a:rPr lang="en-US" sz="2400" dirty="0"/>
              <a:t>helps reduce stress in children from painful surgeries, tests, and injections</a:t>
            </a:r>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a:t>
            </a:r>
            <a:r>
              <a:rPr lang="en-IN" altLang="en-US" dirty="0" smtClean="0"/>
              <a:t>Objectives</a:t>
            </a:r>
            <a:endParaRPr lang="en-US" dirty="0"/>
          </a:p>
        </p:txBody>
      </p:sp>
      <p:sp>
        <p:nvSpPr>
          <p:cNvPr id="3" name="Content Placeholder 2"/>
          <p:cNvSpPr>
            <a:spLocks noGrp="1"/>
          </p:cNvSpPr>
          <p:nvPr>
            <p:ph idx="1"/>
          </p:nvPr>
        </p:nvSpPr>
        <p:spPr>
          <a:xfrm>
            <a:off x="456154" y="762000"/>
            <a:ext cx="8153400" cy="3547125"/>
          </a:xfrm>
        </p:spPr>
        <p:txBody>
          <a:bodyPr wrap="square">
            <a:spAutoFit/>
          </a:bodyPr>
          <a:lstStyle/>
          <a:p>
            <a:pPr marL="0" indent="0">
              <a:buClr>
                <a:schemeClr val="bg1"/>
              </a:buClr>
              <a:buNone/>
            </a:pPr>
            <a:r>
              <a:rPr lang="en-US" sz="2400" b="1" dirty="0">
                <a:solidFill>
                  <a:srgbClr val="007FA3"/>
                </a:solidFill>
              </a:rPr>
              <a:t>10.1</a:t>
            </a:r>
            <a:r>
              <a:rPr lang="en-US" sz="2400" dirty="0"/>
              <a:t> Discuss the general history of automation and robots</a:t>
            </a:r>
          </a:p>
          <a:p>
            <a:pPr marL="0" indent="0">
              <a:buClr>
                <a:schemeClr val="bg1"/>
              </a:buClr>
              <a:buNone/>
            </a:pPr>
            <a:r>
              <a:rPr lang="en-US" sz="2400" b="1" dirty="0">
                <a:solidFill>
                  <a:srgbClr val="007FA3"/>
                </a:solidFill>
              </a:rPr>
              <a:t>10.2</a:t>
            </a:r>
            <a:r>
              <a:rPr lang="en-US" sz="2400" dirty="0"/>
              <a:t> Discuss the applications of robots in various industries</a:t>
            </a:r>
          </a:p>
          <a:p>
            <a:pPr marL="714375" indent="-714375">
              <a:buClr>
                <a:schemeClr val="lt1"/>
              </a:buClr>
              <a:buSzPct val="25000"/>
              <a:buNone/>
              <a:tabLst>
                <a:tab pos="714375" algn="l"/>
              </a:tabLst>
            </a:pPr>
            <a:r>
              <a:rPr lang="en-US" sz="2400" b="1" dirty="0">
                <a:solidFill>
                  <a:srgbClr val="007FA3"/>
                </a:solidFill>
              </a:rPr>
              <a:t>10.3 </a:t>
            </a:r>
            <a:r>
              <a:rPr lang="en-US" sz="2400" dirty="0"/>
              <a:t>Differentiate between industrial and consumer applications of robots </a:t>
            </a:r>
          </a:p>
          <a:p>
            <a:pPr marL="0" indent="0">
              <a:buClr>
                <a:schemeClr val="bg1"/>
              </a:buClr>
              <a:buNone/>
            </a:pPr>
            <a:r>
              <a:rPr lang="en-US" sz="2400" b="1" dirty="0">
                <a:solidFill>
                  <a:srgbClr val="007FA3"/>
                </a:solidFill>
              </a:rPr>
              <a:t>10.4</a:t>
            </a:r>
            <a:r>
              <a:rPr lang="en-US" sz="2400" dirty="0"/>
              <a:t> Identify common components of robots</a:t>
            </a:r>
          </a:p>
          <a:p>
            <a:pPr marL="0" indent="0">
              <a:buClr>
                <a:schemeClr val="bg1"/>
              </a:buClr>
              <a:buNone/>
            </a:pPr>
            <a:r>
              <a:rPr lang="en-US" sz="2400" b="1" dirty="0">
                <a:solidFill>
                  <a:srgbClr val="007FA3"/>
                </a:solidFill>
              </a:rPr>
              <a:t>10.5</a:t>
            </a:r>
            <a:r>
              <a:rPr lang="en-US" sz="2400" dirty="0"/>
              <a:t> Discuss impacts of robots on future jobs</a:t>
            </a:r>
          </a:p>
          <a:p>
            <a:pPr marL="0" indent="0">
              <a:buClr>
                <a:schemeClr val="bg1"/>
              </a:buClr>
              <a:buNone/>
            </a:pPr>
            <a:r>
              <a:rPr lang="en-US" sz="2400" b="1" dirty="0">
                <a:solidFill>
                  <a:srgbClr val="007FA3"/>
                </a:solidFill>
              </a:rPr>
              <a:t>10.6</a:t>
            </a:r>
            <a:r>
              <a:rPr lang="en-US" sz="2400" dirty="0"/>
              <a:t> Identify legal issues related to robotics</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2865"/>
            <a:ext cx="8153400" cy="984885"/>
          </a:xfrm>
        </p:spPr>
        <p:txBody>
          <a:bodyPr wrap="square">
            <a:spAutoFit/>
          </a:bodyPr>
          <a:lstStyle/>
          <a:p>
            <a:r>
              <a:rPr lang="en-IN" dirty="0"/>
              <a:t>Illustrative Applications of Robotics </a:t>
            </a:r>
            <a:r>
              <a:rPr lang="en-IN" sz="2800" dirty="0"/>
              <a:t>(</a:t>
            </a:r>
            <a:r>
              <a:rPr lang="en-IN" sz="2800" dirty="0" smtClean="0"/>
              <a:t>10 </a:t>
            </a:r>
            <a:r>
              <a:rPr lang="en-IN" sz="2800" dirty="0"/>
              <a:t>of </a:t>
            </a:r>
            <a:r>
              <a:rPr lang="en-IN" sz="2800" dirty="0" smtClean="0"/>
              <a:t>10)</a:t>
            </a:r>
            <a:endParaRPr lang="en-US" dirty="0"/>
          </a:p>
        </p:txBody>
      </p:sp>
      <p:sp>
        <p:nvSpPr>
          <p:cNvPr id="3" name="Content Placeholder 2"/>
          <p:cNvSpPr>
            <a:spLocks noGrp="1"/>
          </p:cNvSpPr>
          <p:nvPr>
            <p:ph idx="1"/>
          </p:nvPr>
        </p:nvSpPr>
        <p:spPr>
          <a:xfrm>
            <a:off x="456154" y="1219260"/>
            <a:ext cx="8153400" cy="4639732"/>
          </a:xfrm>
        </p:spPr>
        <p:txBody>
          <a:bodyPr wrap="square">
            <a:spAutoFit/>
          </a:bodyPr>
          <a:lstStyle/>
          <a:p>
            <a:r>
              <a:rPr lang="en-US" sz="2400" dirty="0">
                <a:solidFill>
                  <a:schemeClr val="bg2"/>
                </a:solidFill>
              </a:rPr>
              <a:t>Care-E Robot</a:t>
            </a:r>
          </a:p>
          <a:p>
            <a:pPr lvl="1"/>
            <a:r>
              <a:rPr lang="en-US" sz="2400" dirty="0"/>
              <a:t>Airports are growing in size and the number of people who go to them – excellent target for </a:t>
            </a:r>
            <a:r>
              <a:rPr lang="en-US" sz="2400" spc="-300" dirty="0"/>
              <a:t>A </a:t>
            </a:r>
            <a:r>
              <a:rPr lang="en-US" sz="2400" dirty="0" smtClean="0"/>
              <a:t>I </a:t>
            </a:r>
            <a:r>
              <a:rPr lang="en-US" sz="2400" dirty="0"/>
              <a:t>and robots</a:t>
            </a:r>
          </a:p>
          <a:p>
            <a:pPr lvl="1"/>
            <a:r>
              <a:rPr lang="en-US" sz="2400" spc="-300" dirty="0" smtClean="0"/>
              <a:t>K L </a:t>
            </a:r>
            <a:r>
              <a:rPr lang="en-US" sz="2400" dirty="0" smtClean="0"/>
              <a:t>M </a:t>
            </a:r>
            <a:r>
              <a:rPr lang="en-US" sz="2400" dirty="0"/>
              <a:t>(Royal Dutch Airlines) using Care-E Robot</a:t>
            </a:r>
          </a:p>
          <a:p>
            <a:pPr lvl="1"/>
            <a:r>
              <a:rPr lang="en-US" sz="2400" dirty="0"/>
              <a:t>Reads the boarding pass and takes the passenger to the his/her gate, avoiding missed flights, and also carrying his/her luggage</a:t>
            </a:r>
          </a:p>
          <a:p>
            <a:r>
              <a:rPr lang="en-US" sz="2400" spc="-300" dirty="0" smtClean="0">
                <a:solidFill>
                  <a:schemeClr val="bg2"/>
                </a:solidFill>
              </a:rPr>
              <a:t>A G R O B O </a:t>
            </a:r>
            <a:r>
              <a:rPr lang="en-US" sz="2400" dirty="0" smtClean="0">
                <a:solidFill>
                  <a:schemeClr val="bg2"/>
                </a:solidFill>
              </a:rPr>
              <a:t>T</a:t>
            </a:r>
            <a:endParaRPr lang="en-US" sz="2400" dirty="0">
              <a:solidFill>
                <a:schemeClr val="bg2"/>
              </a:solidFill>
            </a:endParaRPr>
          </a:p>
          <a:p>
            <a:pPr lvl="1"/>
            <a:r>
              <a:rPr lang="en-US" sz="2400" dirty="0"/>
              <a:t>Developed in Spain</a:t>
            </a:r>
          </a:p>
          <a:p>
            <a:pPr lvl="1"/>
            <a:r>
              <a:rPr lang="en-US" sz="2400" dirty="0"/>
              <a:t>Delicately </a:t>
            </a:r>
            <a:r>
              <a:rPr lang="en-US" sz="2400" dirty="0" err="1"/>
              <a:t>pics</a:t>
            </a:r>
            <a:r>
              <a:rPr lang="en-US" sz="2400" dirty="0"/>
              <a:t> strawberries when they are at their full maturity (a difficult task compared to other fruits)</a:t>
            </a:r>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dirty="0"/>
              <a:t>Components of </a:t>
            </a:r>
            <a:r>
              <a:rPr lang="en-IN" dirty="0" smtClean="0"/>
              <a:t>Robots </a:t>
            </a:r>
            <a:r>
              <a:rPr lang="en-IN" sz="2800" dirty="0" smtClean="0"/>
              <a:t>(1 of 2) </a:t>
            </a:r>
            <a:endParaRPr lang="en-US" sz="2800" dirty="0"/>
          </a:p>
        </p:txBody>
      </p:sp>
      <p:sp>
        <p:nvSpPr>
          <p:cNvPr id="3" name="Content Placeholder 2"/>
          <p:cNvSpPr>
            <a:spLocks noGrp="1"/>
          </p:cNvSpPr>
          <p:nvPr>
            <p:ph idx="1"/>
          </p:nvPr>
        </p:nvSpPr>
        <p:spPr>
          <a:xfrm>
            <a:off x="456154" y="757967"/>
            <a:ext cx="3353846" cy="4331955"/>
          </a:xfrm>
        </p:spPr>
        <p:txBody>
          <a:bodyPr wrap="square">
            <a:spAutoFit/>
          </a:bodyPr>
          <a:lstStyle/>
          <a:p>
            <a:r>
              <a:rPr lang="en-US" sz="2400" dirty="0"/>
              <a:t>Depending on their purpose, robots are made of different components</a:t>
            </a:r>
          </a:p>
          <a:p>
            <a:r>
              <a:rPr lang="en-US" sz="2400" dirty="0"/>
              <a:t>However, all robots have some common components</a:t>
            </a:r>
          </a:p>
          <a:p>
            <a:pPr lvl="1"/>
            <a:r>
              <a:rPr lang="en-US" sz="2400" dirty="0"/>
              <a:t>… and others are tweaked according to a robot’s purpose</a:t>
            </a:r>
          </a:p>
        </p:txBody>
      </p:sp>
      <p:pic>
        <p:nvPicPr>
          <p:cNvPr id="3074" name="Picture 2" descr="The robot illustration has the following labeled parts:&#10;• The rectangular head has round eyes and square protrusions on either side as ears. These are labeled as Sensors. The description reads: Sensors are measuring devices to capture quantities such as velocity, position, force, temperature, and so on. These mimic human behavior such as listening and capturing. Data captured by these are transferred to the C P U. &#10;• A conical antenna on the head is labeled as the CPU or Controller. The description reads: It can be said that “the controller controls the robot.” This processes information received from sensors and directs effectors to the next action to be performed.&#10;• The body of the robot has two red buttons at the base. A red button is labeled as the Power Supply. The description reads: Activates sensors, effectors, and every part of the robot. It converts electrical energy into mechanical energy. &#10;• The body of the robot has a heart monitor at the center. This is labeled as the Actuator System. The description reads: Actuators along with other devices that convert electrical energy into its mechanical form or work is the actuator system. Actuators can be various types of motors that perform the job.&#10;• The arms of the robot are like wrenches. These are labeled as Effectors. The description reads: Effectors are the parts that do the work. They can be hands, legs, or any body part that constitutes a robot. End effectors interact with the objects in the real world and are specific. &#10;"/>
          <p:cNvPicPr>
            <a:picLocks noChangeAspect="1" noChangeArrowheads="1"/>
          </p:cNvPicPr>
          <p:nvPr/>
        </p:nvPicPr>
        <p:blipFill rotWithShape="1">
          <a:blip r:embed="rId3">
            <a:extLst>
              <a:ext uri="{28A0092B-C50C-407E-A947-70E740481C1C}">
                <a14:useLocalDpi xmlns:a14="http://schemas.microsoft.com/office/drawing/2010/main" val="0"/>
              </a:ext>
            </a:extLst>
          </a:blip>
          <a:srcRect b="2773"/>
          <a:stretch/>
        </p:blipFill>
        <p:spPr bwMode="auto">
          <a:xfrm>
            <a:off x="4343400" y="807065"/>
            <a:ext cx="3810000" cy="509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dirty="0"/>
              <a:t>Components of </a:t>
            </a:r>
            <a:r>
              <a:rPr lang="en-IN" dirty="0" smtClean="0"/>
              <a:t>Robots </a:t>
            </a:r>
            <a:r>
              <a:rPr lang="en-IN" sz="2800" dirty="0" smtClean="0"/>
              <a:t>(2 </a:t>
            </a:r>
            <a:r>
              <a:rPr lang="en-IN" sz="2800" dirty="0"/>
              <a:t>of 2) </a:t>
            </a:r>
            <a:endParaRPr lang="en-US" sz="2800" dirty="0"/>
          </a:p>
        </p:txBody>
      </p:sp>
      <p:sp>
        <p:nvSpPr>
          <p:cNvPr id="3" name="Content Placeholder 2"/>
          <p:cNvSpPr>
            <a:spLocks noGrp="1"/>
          </p:cNvSpPr>
          <p:nvPr>
            <p:ph idx="1"/>
          </p:nvPr>
        </p:nvSpPr>
        <p:spPr>
          <a:xfrm>
            <a:off x="456154" y="757967"/>
            <a:ext cx="8153400" cy="4770537"/>
          </a:xfrm>
        </p:spPr>
        <p:txBody>
          <a:bodyPr wrap="square">
            <a:spAutoFit/>
          </a:bodyPr>
          <a:lstStyle/>
          <a:p>
            <a:r>
              <a:rPr lang="en-US" sz="2400" dirty="0"/>
              <a:t>Power Controller</a:t>
            </a:r>
          </a:p>
          <a:p>
            <a:pPr lvl="1"/>
            <a:r>
              <a:rPr lang="en-US" sz="2400" dirty="0"/>
              <a:t>Driving force of a robot</a:t>
            </a:r>
          </a:p>
          <a:p>
            <a:r>
              <a:rPr lang="en-US" sz="2400" dirty="0"/>
              <a:t>Sensors</a:t>
            </a:r>
          </a:p>
          <a:p>
            <a:pPr lvl="1"/>
            <a:r>
              <a:rPr lang="en-US" sz="2400" dirty="0"/>
              <a:t>Used to direct a robot in its surrounding</a:t>
            </a:r>
          </a:p>
          <a:p>
            <a:pPr lvl="1"/>
            <a:r>
              <a:rPr lang="en-US" sz="2400" dirty="0"/>
              <a:t>Force sensors, ultrasound sensors, distance sensors, laser scanners, vision sensors / cameras, etc.</a:t>
            </a:r>
          </a:p>
          <a:p>
            <a:r>
              <a:rPr lang="en-US" sz="2400" dirty="0"/>
              <a:t>Effectors or Rover or Manipulator </a:t>
            </a:r>
          </a:p>
          <a:p>
            <a:pPr lvl="1"/>
            <a:r>
              <a:rPr lang="en-US" sz="2400" dirty="0"/>
              <a:t>Body and related physical parts of a robot</a:t>
            </a:r>
          </a:p>
          <a:p>
            <a:r>
              <a:rPr lang="en-US" sz="2400" dirty="0"/>
              <a:t>Navigation of Actuator System</a:t>
            </a:r>
          </a:p>
          <a:p>
            <a:r>
              <a:rPr lang="en-US" sz="2400" dirty="0"/>
              <a:t>Controller or </a:t>
            </a:r>
            <a:r>
              <a:rPr lang="en-US" sz="2400" spc="-300" dirty="0" smtClean="0"/>
              <a:t>C P </a:t>
            </a:r>
            <a:r>
              <a:rPr lang="en-US" sz="2400" dirty="0" smtClean="0"/>
              <a:t>U</a:t>
            </a:r>
            <a:endParaRPr lang="en-US" sz="2400" dirty="0"/>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dirty="0"/>
              <a:t>Categories of Robots</a:t>
            </a:r>
            <a:endParaRPr lang="en-US" dirty="0"/>
          </a:p>
        </p:txBody>
      </p:sp>
      <p:sp>
        <p:nvSpPr>
          <p:cNvPr id="3" name="Content Placeholder 2"/>
          <p:cNvSpPr>
            <a:spLocks noGrp="1"/>
          </p:cNvSpPr>
          <p:nvPr>
            <p:ph idx="1"/>
          </p:nvPr>
        </p:nvSpPr>
        <p:spPr>
          <a:xfrm>
            <a:off x="456154" y="757967"/>
            <a:ext cx="8153400" cy="5216813"/>
          </a:xfrm>
        </p:spPr>
        <p:txBody>
          <a:bodyPr wrap="square">
            <a:spAutoFit/>
          </a:bodyPr>
          <a:lstStyle/>
          <a:p>
            <a:r>
              <a:rPr lang="en-US" sz="2400" dirty="0"/>
              <a:t>Preset Robots</a:t>
            </a:r>
          </a:p>
          <a:p>
            <a:pPr lvl="1"/>
            <a:r>
              <a:rPr lang="en-US" sz="2400" dirty="0"/>
              <a:t>Preprogrammed to perform the same task</a:t>
            </a:r>
          </a:p>
          <a:p>
            <a:r>
              <a:rPr lang="en-US" sz="2400" dirty="0"/>
              <a:t>Collaborative Robots or </a:t>
            </a:r>
            <a:r>
              <a:rPr lang="en-US" sz="2400" dirty="0" err="1"/>
              <a:t>CoBots</a:t>
            </a:r>
            <a:endParaRPr lang="en-US" sz="2400" dirty="0"/>
          </a:p>
          <a:p>
            <a:pPr lvl="1"/>
            <a:r>
              <a:rPr lang="en-US" sz="2400" dirty="0"/>
              <a:t>Collaborate with assists to humans</a:t>
            </a:r>
          </a:p>
          <a:p>
            <a:r>
              <a:rPr lang="en-US" sz="2400" dirty="0"/>
              <a:t>Stand-Alone Robots</a:t>
            </a:r>
          </a:p>
          <a:p>
            <a:pPr lvl="1"/>
            <a:r>
              <a:rPr lang="en-US" sz="2400" dirty="0"/>
              <a:t>Autonomously modifies behavior, learns, and acts</a:t>
            </a:r>
          </a:p>
          <a:p>
            <a:r>
              <a:rPr lang="en-US" sz="2400" dirty="0"/>
              <a:t>Remote-Controlled Robots</a:t>
            </a:r>
          </a:p>
          <a:p>
            <a:pPr lvl="1"/>
            <a:r>
              <a:rPr lang="en-US" sz="2400" dirty="0"/>
              <a:t>Human controlled robots to perform dangerous tasks</a:t>
            </a:r>
          </a:p>
          <a:p>
            <a:r>
              <a:rPr lang="en-US" sz="2400" dirty="0"/>
              <a:t>Supplementary Robots</a:t>
            </a:r>
          </a:p>
          <a:p>
            <a:pPr lvl="1"/>
            <a:r>
              <a:rPr lang="en-US" sz="2400" dirty="0"/>
              <a:t>Enhance the existing capabilities or replace capabilities that a human has lost or does not have</a:t>
            </a:r>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dirty="0"/>
              <a:t>Autonomous Cars: Robots in Motion</a:t>
            </a:r>
            <a:endParaRPr lang="en-US" dirty="0"/>
          </a:p>
        </p:txBody>
      </p:sp>
      <p:sp>
        <p:nvSpPr>
          <p:cNvPr id="3" name="Content Placeholder 2"/>
          <p:cNvSpPr>
            <a:spLocks noGrp="1"/>
          </p:cNvSpPr>
          <p:nvPr>
            <p:ph idx="1"/>
          </p:nvPr>
        </p:nvSpPr>
        <p:spPr>
          <a:xfrm>
            <a:off x="456154" y="757967"/>
            <a:ext cx="8153400" cy="4539704"/>
          </a:xfrm>
        </p:spPr>
        <p:txBody>
          <a:bodyPr wrap="square">
            <a:spAutoFit/>
          </a:bodyPr>
          <a:lstStyle/>
          <a:p>
            <a:r>
              <a:rPr lang="en-US" sz="2400" dirty="0"/>
              <a:t>Self-driving cars (hype or </a:t>
            </a:r>
            <a:r>
              <a:rPr lang="en-US" sz="2400" u="sng" dirty="0"/>
              <a:t>reality</a:t>
            </a:r>
            <a:r>
              <a:rPr lang="en-US" sz="2400" dirty="0"/>
              <a:t>?)</a:t>
            </a:r>
          </a:p>
          <a:p>
            <a:r>
              <a:rPr lang="en-US" sz="2400" dirty="0"/>
              <a:t>Technical, behavioral, and regulatory challenges </a:t>
            </a:r>
          </a:p>
          <a:p>
            <a:r>
              <a:rPr lang="en-US" sz="2400" dirty="0"/>
              <a:t>The future reality: self-driving cars everywhere</a:t>
            </a:r>
          </a:p>
          <a:p>
            <a:r>
              <a:rPr lang="en-US" sz="2400" dirty="0"/>
              <a:t>Early version of self-driving-cars</a:t>
            </a:r>
          </a:p>
          <a:p>
            <a:pPr lvl="1"/>
            <a:r>
              <a:rPr lang="en-US" sz="2400" dirty="0"/>
              <a:t>Researchers at Carnegie Mellon used neural networks to control an autonomous vehicle, enabled by the radio antenna developed in 1925</a:t>
            </a:r>
          </a:p>
          <a:p>
            <a:r>
              <a:rPr lang="en-US" sz="2400" dirty="0">
                <a:solidFill>
                  <a:schemeClr val="bg2"/>
                </a:solidFill>
              </a:rPr>
              <a:t>Newer Enablers</a:t>
            </a:r>
            <a:r>
              <a:rPr lang="en-US" sz="2400" dirty="0"/>
              <a:t> – mobile phone technologies, wireless internet, computer centers in cars, navigation maps, </a:t>
            </a:r>
            <a:r>
              <a:rPr lang="en-US" sz="2400" spc="-300" dirty="0"/>
              <a:t>A </a:t>
            </a:r>
            <a:r>
              <a:rPr lang="en-US" sz="2400" dirty="0" smtClean="0"/>
              <a:t>I </a:t>
            </a:r>
            <a:r>
              <a:rPr lang="en-US" sz="2400" dirty="0"/>
              <a:t>and deep </a:t>
            </a:r>
            <a:r>
              <a:rPr lang="en-US" sz="2400" dirty="0" smtClean="0"/>
              <a:t>learning</a:t>
            </a:r>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Autonomous Vehicle Development</a:t>
            </a:r>
          </a:p>
        </p:txBody>
      </p:sp>
      <p:sp>
        <p:nvSpPr>
          <p:cNvPr id="3" name="Content Placeholder 2"/>
          <p:cNvSpPr>
            <a:spLocks noGrp="1"/>
          </p:cNvSpPr>
          <p:nvPr>
            <p:ph idx="1"/>
          </p:nvPr>
        </p:nvSpPr>
        <p:spPr>
          <a:xfrm>
            <a:off x="456154" y="777017"/>
            <a:ext cx="8153400" cy="5516895"/>
          </a:xfrm>
        </p:spPr>
        <p:txBody>
          <a:bodyPr wrap="square">
            <a:spAutoFit/>
          </a:bodyPr>
          <a:lstStyle/>
          <a:p>
            <a:r>
              <a:rPr lang="en-US" sz="2200" dirty="0"/>
              <a:t>The heart of an autonomous vehicle system is a laser rangefinder (or light detection and ranging – </a:t>
            </a:r>
            <a:r>
              <a:rPr lang="en-US" sz="2200" dirty="0" err="1"/>
              <a:t>lidar</a:t>
            </a:r>
            <a:r>
              <a:rPr lang="en-US" sz="2200" dirty="0"/>
              <a:t> device)</a:t>
            </a:r>
          </a:p>
          <a:p>
            <a:pPr lvl="1"/>
            <a:r>
              <a:rPr lang="en-US" sz="2200" dirty="0"/>
              <a:t>Sits on the vehicle’s roof; generated 3D image of the car’s surroundings, and combines it with high-resolution world maps</a:t>
            </a:r>
          </a:p>
          <a:p>
            <a:pPr lvl="1"/>
            <a:r>
              <a:rPr lang="en-US" sz="2200" dirty="0"/>
              <a:t>The process is called: </a:t>
            </a:r>
            <a:r>
              <a:rPr lang="en-US" sz="2200" dirty="0">
                <a:solidFill>
                  <a:schemeClr val="bg2"/>
                </a:solidFill>
              </a:rPr>
              <a:t>mapping and localization</a:t>
            </a:r>
          </a:p>
          <a:p>
            <a:r>
              <a:rPr lang="en-US" sz="2200" dirty="0"/>
              <a:t>Sensors, such as the four radar devises on the front and back bumpers to see far distances to make decisions</a:t>
            </a:r>
          </a:p>
          <a:p>
            <a:r>
              <a:rPr lang="en-US" sz="2200" dirty="0"/>
              <a:t>A detailed and current map of the road</a:t>
            </a:r>
          </a:p>
          <a:p>
            <a:r>
              <a:rPr lang="en-US" sz="2200" dirty="0" err="1">
                <a:solidFill>
                  <a:schemeClr val="bg2"/>
                </a:solidFill>
              </a:rPr>
              <a:t>Mcity</a:t>
            </a:r>
            <a:r>
              <a:rPr lang="en-US" sz="2200" dirty="0"/>
              <a:t> – a city built for testing of autonomous cars</a:t>
            </a:r>
          </a:p>
          <a:p>
            <a:r>
              <a:rPr lang="en-US" sz="2200" dirty="0"/>
              <a:t>Google’s </a:t>
            </a:r>
            <a:r>
              <a:rPr lang="en-US" sz="2200" dirty="0" err="1"/>
              <a:t>Waymo</a:t>
            </a:r>
            <a:r>
              <a:rPr lang="en-US" sz="2200" dirty="0"/>
              <a:t> – one of the early pioneers. </a:t>
            </a:r>
            <a:r>
              <a:rPr lang="en-US" sz="2200" dirty="0" err="1"/>
              <a:t>Uber</a:t>
            </a:r>
            <a:r>
              <a:rPr lang="en-US" sz="2200" dirty="0"/>
              <a:t>, Tesla, and all other car manufacturer are in this race. </a:t>
            </a:r>
          </a:p>
          <a:p>
            <a:r>
              <a:rPr lang="en-US" sz="2200" spc="-300" dirty="0" smtClean="0"/>
              <a:t>D O </a:t>
            </a:r>
            <a:r>
              <a:rPr lang="en-US" sz="2200" dirty="0" smtClean="0"/>
              <a:t>T</a:t>
            </a:r>
            <a:r>
              <a:rPr lang="en-US" sz="2200" dirty="0"/>
              <a:t>, </a:t>
            </a:r>
            <a:r>
              <a:rPr lang="en-US" sz="2200" spc="-300" dirty="0" smtClean="0"/>
              <a:t>N H T S  </a:t>
            </a:r>
            <a:r>
              <a:rPr lang="en-US" sz="2200" dirty="0" smtClean="0"/>
              <a:t>A</a:t>
            </a:r>
            <a:r>
              <a:rPr lang="en-US" sz="2200" dirty="0"/>
              <a:t>, and State level laws and rulings… </a:t>
            </a:r>
          </a:p>
        </p:txBody>
      </p:sp>
    </p:spTree>
    <p:extLst>
      <p:ext uri="{BB962C8B-B14F-4D97-AF65-F5344CB8AC3E}">
        <p14:creationId xmlns:p14="http://schemas.microsoft.com/office/powerpoint/2010/main" val="3759929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Issues with Self-Driving Cars</a:t>
            </a:r>
          </a:p>
        </p:txBody>
      </p:sp>
      <p:sp>
        <p:nvSpPr>
          <p:cNvPr id="3" name="Content Placeholder 2"/>
          <p:cNvSpPr>
            <a:spLocks noGrp="1"/>
          </p:cNvSpPr>
          <p:nvPr>
            <p:ph idx="1"/>
          </p:nvPr>
        </p:nvSpPr>
        <p:spPr>
          <a:xfrm>
            <a:off x="456154" y="757967"/>
            <a:ext cx="8153400" cy="4070345"/>
          </a:xfrm>
        </p:spPr>
        <p:txBody>
          <a:bodyPr wrap="square">
            <a:spAutoFit/>
          </a:bodyPr>
          <a:lstStyle/>
          <a:p>
            <a:r>
              <a:rPr lang="en-US" sz="2400" dirty="0"/>
              <a:t>Challenges with technology</a:t>
            </a:r>
          </a:p>
          <a:p>
            <a:r>
              <a:rPr lang="en-US" sz="2400" dirty="0"/>
              <a:t>Environmental challenges </a:t>
            </a:r>
          </a:p>
          <a:p>
            <a:r>
              <a:rPr lang="en-US" sz="2400" dirty="0"/>
              <a:t>Regulatory challenges</a:t>
            </a:r>
          </a:p>
          <a:p>
            <a:r>
              <a:rPr lang="en-US" sz="2400" dirty="0"/>
              <a:t>Public trust </a:t>
            </a:r>
            <a:r>
              <a:rPr lang="en-US" sz="2400" dirty="0" smtClean="0"/>
              <a:t>issues</a:t>
            </a:r>
            <a:endParaRPr lang="en-US" sz="2400" dirty="0"/>
          </a:p>
          <a:p>
            <a:r>
              <a:rPr lang="en-US" sz="2400" dirty="0"/>
              <a:t>Self-driving trucks</a:t>
            </a:r>
          </a:p>
          <a:p>
            <a:pPr lvl="1"/>
            <a:r>
              <a:rPr lang="en-US" sz="2400" dirty="0"/>
              <a:t>Massive impact on logistics</a:t>
            </a:r>
          </a:p>
          <a:p>
            <a:r>
              <a:rPr lang="en-US" sz="2400" dirty="0"/>
              <a:t>Autonomous drones and air vehicles</a:t>
            </a:r>
          </a:p>
          <a:p>
            <a:pPr lvl="1"/>
            <a:r>
              <a:rPr lang="en-US" sz="2400" dirty="0"/>
              <a:t>For commercial and governmental </a:t>
            </a:r>
            <a:r>
              <a:rPr lang="en-US" sz="2400" dirty="0" smtClean="0"/>
              <a:t>businesses</a:t>
            </a:r>
            <a:endParaRPr lang="en-US" sz="2400" dirty="0"/>
          </a:p>
        </p:txBody>
      </p:sp>
    </p:spTree>
    <p:extLst>
      <p:ext uri="{BB962C8B-B14F-4D97-AF65-F5344CB8AC3E}">
        <p14:creationId xmlns:p14="http://schemas.microsoft.com/office/powerpoint/2010/main" val="2178015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Impact of Robots on Current and Future </a:t>
            </a:r>
            <a:r>
              <a:rPr lang="en-IN" dirty="0" smtClean="0"/>
              <a:t>Jobs </a:t>
            </a:r>
            <a:r>
              <a:rPr lang="en-IN" sz="2800" dirty="0"/>
              <a:t>(1 of 2) </a:t>
            </a:r>
            <a:endParaRPr lang="en-US" sz="2800" dirty="0"/>
          </a:p>
        </p:txBody>
      </p:sp>
      <p:sp>
        <p:nvSpPr>
          <p:cNvPr id="3" name="Content Placeholder 2"/>
          <p:cNvSpPr>
            <a:spLocks noGrp="1"/>
          </p:cNvSpPr>
          <p:nvPr>
            <p:ph idx="1"/>
          </p:nvPr>
        </p:nvSpPr>
        <p:spPr>
          <a:xfrm>
            <a:off x="456154" y="1444600"/>
            <a:ext cx="8153400" cy="4270400"/>
          </a:xfrm>
        </p:spPr>
        <p:txBody>
          <a:bodyPr wrap="square">
            <a:spAutoFit/>
          </a:bodyPr>
          <a:lstStyle/>
          <a:p>
            <a:r>
              <a:rPr lang="en-US" sz="2400" dirty="0"/>
              <a:t>By 2025, up to 25 percent of current jobs will be replaced by robots (an optimistic estimate!)</a:t>
            </a:r>
          </a:p>
          <a:p>
            <a:r>
              <a:rPr lang="en-US" sz="2400" dirty="0"/>
              <a:t>Group activity:</a:t>
            </a:r>
          </a:p>
          <a:p>
            <a:pPr lvl="1"/>
            <a:r>
              <a:rPr lang="en-US" sz="2400" dirty="0">
                <a:solidFill>
                  <a:schemeClr val="bg2"/>
                </a:solidFill>
              </a:rPr>
              <a:t>Watch:</a:t>
            </a:r>
            <a:r>
              <a:rPr lang="en-US" sz="2400" dirty="0"/>
              <a:t> </a:t>
            </a:r>
            <a:r>
              <a:rPr lang="en-US" sz="2400" dirty="0">
                <a:hlinkClick r:id="rId3" tooltip="www.youtube.com/watch?v=GHc63Xgc0-8 and www.youtube.com/watch?v=ggN8wCWSIx4 "/>
              </a:rPr>
              <a:t>www.youtube.com/watch?v=GHc63Xgc0-8</a:t>
            </a:r>
            <a:r>
              <a:rPr lang="en-US" sz="2400" dirty="0"/>
              <a:t> and </a:t>
            </a:r>
            <a:r>
              <a:rPr lang="en-US" sz="2400" dirty="0">
                <a:hlinkClick r:id="rId3" tooltip="www.youtube.com/watch?v=GHc63Xgc0-8 and www.youtube.com/watch?v=ggN8wCWSIx4 "/>
              </a:rPr>
              <a:t>www.youtube.com/watch?v=ggN8wCWSIx4 </a:t>
            </a:r>
            <a:endParaRPr lang="en-US" sz="2400" dirty="0"/>
          </a:p>
          <a:p>
            <a:pPr lvl="1"/>
            <a:r>
              <a:rPr lang="en-US" sz="2400" dirty="0">
                <a:solidFill>
                  <a:schemeClr val="bg2"/>
                </a:solidFill>
              </a:rPr>
              <a:t>Answer the following:</a:t>
            </a:r>
          </a:p>
          <a:p>
            <a:pPr lvl="1"/>
            <a:r>
              <a:rPr lang="en-US" sz="2400" dirty="0"/>
              <a:t>What are your takeaways from these videos?</a:t>
            </a:r>
          </a:p>
          <a:p>
            <a:pPr lvl="1"/>
            <a:r>
              <a:rPr lang="en-US" sz="2400" dirty="0"/>
              <a:t>What is the most likely scenario in your view?</a:t>
            </a:r>
          </a:p>
          <a:p>
            <a:pPr lvl="1"/>
            <a:r>
              <a:rPr lang="en-US" sz="2400" dirty="0"/>
              <a:t>How can you prepare for the day when indeed humans may not need to apply for many jobs</a:t>
            </a:r>
            <a:r>
              <a:rPr lang="en-US" sz="2400" dirty="0" smtClean="0"/>
              <a:t>?</a:t>
            </a:r>
            <a:endParaRPr lang="en-US" sz="2400" dirty="0"/>
          </a:p>
        </p:txBody>
      </p:sp>
    </p:spTree>
    <p:extLst>
      <p:ext uri="{BB962C8B-B14F-4D97-AF65-F5344CB8AC3E}">
        <p14:creationId xmlns:p14="http://schemas.microsoft.com/office/powerpoint/2010/main" val="2178015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Impact of Robots on Current and Future </a:t>
            </a:r>
            <a:r>
              <a:rPr lang="en-IN" dirty="0" smtClean="0"/>
              <a:t>Jobs </a:t>
            </a:r>
            <a:r>
              <a:rPr lang="en-IN" sz="2800" dirty="0" smtClean="0"/>
              <a:t>(2 </a:t>
            </a:r>
            <a:r>
              <a:rPr lang="en-IN" sz="2800" dirty="0"/>
              <a:t>of 2) </a:t>
            </a:r>
            <a:endParaRPr lang="en-US" sz="2800" dirty="0"/>
          </a:p>
        </p:txBody>
      </p:sp>
      <p:sp>
        <p:nvSpPr>
          <p:cNvPr id="3" name="Content Placeholder 2"/>
          <p:cNvSpPr>
            <a:spLocks noGrp="1"/>
          </p:cNvSpPr>
          <p:nvPr>
            <p:ph idx="1"/>
          </p:nvPr>
        </p:nvSpPr>
        <p:spPr>
          <a:xfrm>
            <a:off x="456154" y="1447800"/>
            <a:ext cx="8153400" cy="3493264"/>
          </a:xfrm>
        </p:spPr>
        <p:txBody>
          <a:bodyPr wrap="square">
            <a:spAutoFit/>
          </a:bodyPr>
          <a:lstStyle/>
          <a:p>
            <a:pPr marL="0" indent="0">
              <a:buNone/>
            </a:pPr>
            <a:r>
              <a:rPr lang="en-US" sz="2400" dirty="0">
                <a:solidFill>
                  <a:schemeClr val="bg2"/>
                </a:solidFill>
              </a:rPr>
              <a:t>The seven jobs likely to increase in popularity:</a:t>
            </a:r>
          </a:p>
          <a:p>
            <a:pPr marL="741363" lvl="1" indent="-457200">
              <a:buFont typeface="+mj-lt"/>
              <a:buAutoNum type="arabicPeriod"/>
            </a:pPr>
            <a:r>
              <a:rPr lang="en-US" sz="2400" spc="-300" dirty="0"/>
              <a:t>A </a:t>
            </a:r>
            <a:r>
              <a:rPr lang="en-US" sz="2400" dirty="0" smtClean="0"/>
              <a:t>I </a:t>
            </a:r>
            <a:r>
              <a:rPr lang="en-US" sz="2400" dirty="0"/>
              <a:t>development</a:t>
            </a:r>
          </a:p>
          <a:p>
            <a:pPr marL="741363" lvl="1" indent="-457200">
              <a:buFont typeface="+mj-lt"/>
              <a:buAutoNum type="arabicPeriod"/>
            </a:pPr>
            <a:r>
              <a:rPr lang="en-US" sz="2400" dirty="0"/>
              <a:t>Customer–robot interactions</a:t>
            </a:r>
          </a:p>
          <a:p>
            <a:pPr marL="741363" lvl="1" indent="-457200">
              <a:buFont typeface="+mj-lt"/>
              <a:buAutoNum type="arabicPeriod"/>
            </a:pPr>
            <a:r>
              <a:rPr lang="en-US" sz="2400" dirty="0"/>
              <a:t>Robot managers</a:t>
            </a:r>
          </a:p>
          <a:p>
            <a:pPr marL="741363" lvl="1" indent="-457200">
              <a:buFont typeface="+mj-lt"/>
              <a:buAutoNum type="arabicPeriod"/>
            </a:pPr>
            <a:r>
              <a:rPr lang="en-US" sz="2400" dirty="0"/>
              <a:t>Data labelers</a:t>
            </a:r>
          </a:p>
          <a:p>
            <a:pPr marL="741363" lvl="1" indent="-457200">
              <a:buFont typeface="+mj-lt"/>
              <a:buAutoNum type="arabicPeriod"/>
            </a:pPr>
            <a:r>
              <a:rPr lang="en-US" sz="2400" dirty="0"/>
              <a:t>Robot pilots and artists</a:t>
            </a:r>
          </a:p>
          <a:p>
            <a:pPr marL="741363" lvl="1" indent="-457200">
              <a:buFont typeface="+mj-lt"/>
              <a:buAutoNum type="arabicPeriod"/>
            </a:pPr>
            <a:r>
              <a:rPr lang="en-US" sz="2400" dirty="0"/>
              <a:t>Test drivers and quality inspectors</a:t>
            </a:r>
          </a:p>
          <a:p>
            <a:pPr marL="798513" lvl="1" indent="-514350">
              <a:buFont typeface="+mj-lt"/>
              <a:buAutoNum type="arabicPeriod"/>
            </a:pPr>
            <a:r>
              <a:rPr lang="en-US" sz="2400" spc="-300" dirty="0"/>
              <a:t>A </a:t>
            </a:r>
            <a:r>
              <a:rPr lang="en-US" sz="2400" dirty="0" smtClean="0"/>
              <a:t>I </a:t>
            </a:r>
            <a:r>
              <a:rPr lang="en-US" sz="2400" dirty="0"/>
              <a:t>lab </a:t>
            </a:r>
            <a:r>
              <a:rPr lang="en-US" sz="2400" dirty="0" smtClean="0"/>
              <a:t>scientists</a:t>
            </a:r>
            <a:endParaRPr lang="en-US" sz="2400" dirty="0"/>
          </a:p>
        </p:txBody>
      </p:sp>
    </p:spTree>
    <p:extLst>
      <p:ext uri="{BB962C8B-B14F-4D97-AF65-F5344CB8AC3E}">
        <p14:creationId xmlns:p14="http://schemas.microsoft.com/office/powerpoint/2010/main" val="2178015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3579"/>
            <a:ext cx="8153400" cy="1107996"/>
          </a:xfrm>
        </p:spPr>
        <p:txBody>
          <a:bodyPr wrap="square">
            <a:spAutoFit/>
          </a:bodyPr>
          <a:lstStyle/>
          <a:p>
            <a:r>
              <a:rPr lang="en-IN" dirty="0"/>
              <a:t>Legal Implications of Robots and Artificial Intelligence</a:t>
            </a:r>
            <a:endParaRPr lang="en-US" dirty="0"/>
          </a:p>
        </p:txBody>
      </p:sp>
      <p:sp>
        <p:nvSpPr>
          <p:cNvPr id="3" name="Content Placeholder 2"/>
          <p:cNvSpPr>
            <a:spLocks noGrp="1"/>
          </p:cNvSpPr>
          <p:nvPr>
            <p:ph idx="1"/>
          </p:nvPr>
        </p:nvSpPr>
        <p:spPr>
          <a:xfrm>
            <a:off x="456154" y="1451923"/>
            <a:ext cx="8153400" cy="4301177"/>
          </a:xfrm>
        </p:spPr>
        <p:txBody>
          <a:bodyPr wrap="square">
            <a:spAutoFit/>
          </a:bodyPr>
          <a:lstStyle/>
          <a:p>
            <a:r>
              <a:rPr lang="en-US" sz="2400" dirty="0"/>
              <a:t>Tort Liability</a:t>
            </a:r>
          </a:p>
          <a:p>
            <a:r>
              <a:rPr lang="en-US" sz="2400" dirty="0"/>
              <a:t>Patents </a:t>
            </a:r>
          </a:p>
          <a:p>
            <a:r>
              <a:rPr lang="en-US" sz="2400" dirty="0"/>
              <a:t>Property</a:t>
            </a:r>
          </a:p>
          <a:p>
            <a:r>
              <a:rPr lang="en-US" sz="2400" dirty="0"/>
              <a:t>Taxation</a:t>
            </a:r>
          </a:p>
          <a:p>
            <a:r>
              <a:rPr lang="en-US" sz="2400" dirty="0"/>
              <a:t>Practice of Law</a:t>
            </a:r>
          </a:p>
          <a:p>
            <a:r>
              <a:rPr lang="en-US" sz="2400" dirty="0"/>
              <a:t>Constitutional Law</a:t>
            </a:r>
          </a:p>
          <a:p>
            <a:r>
              <a:rPr lang="en-US" sz="2400" dirty="0"/>
              <a:t>Professional Certification</a:t>
            </a:r>
          </a:p>
          <a:p>
            <a:r>
              <a:rPr lang="en-US" sz="2400" dirty="0"/>
              <a:t>Law Enforcement</a:t>
            </a:r>
            <a:endParaRPr lang="en-US" sz="2000" dirty="0"/>
          </a:p>
        </p:txBody>
      </p:sp>
    </p:spTree>
    <p:extLst>
      <p:ext uri="{BB962C8B-B14F-4D97-AF65-F5344CB8AC3E}">
        <p14:creationId xmlns:p14="http://schemas.microsoft.com/office/powerpoint/2010/main" val="2178015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pPr lvl="0"/>
            <a:r>
              <a:rPr lang="en-US" sz="3600" dirty="0" smtClean="0">
                <a:latin typeface="+mj-lt"/>
              </a:rPr>
              <a:t>Opening Vignette </a:t>
            </a:r>
            <a:r>
              <a:rPr lang="en-IN" sz="2800" dirty="0">
                <a:latin typeface="+mj-lt"/>
              </a:rPr>
              <a:t>(1 of 2</a:t>
            </a:r>
            <a:r>
              <a:rPr lang="en-IN" sz="2800" dirty="0" smtClean="0">
                <a:latin typeface="+mj-lt"/>
              </a:rPr>
              <a:t>)</a:t>
            </a:r>
            <a:endParaRPr lang="en-US" sz="2800" dirty="0">
              <a:latin typeface="+mj-lt"/>
            </a:endParaRP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Robots Provide Emotional </a:t>
            </a:r>
            <a:r>
              <a:rPr lang="en-IN" sz="2800" b="1" dirty="0" smtClean="0">
                <a:solidFill>
                  <a:srgbClr val="007FA3"/>
                </a:solidFill>
              </a:rPr>
              <a:t>Support to </a:t>
            </a:r>
            <a:r>
              <a:rPr lang="en-IN" sz="2800" b="1" dirty="0">
                <a:solidFill>
                  <a:srgbClr val="007FA3"/>
                </a:solidFill>
              </a:rPr>
              <a:t>Patients and </a:t>
            </a:r>
            <a:r>
              <a:rPr lang="en-IN" sz="2800" b="1" dirty="0" smtClean="0">
                <a:solidFill>
                  <a:srgbClr val="007FA3"/>
                </a:solidFill>
              </a:rPr>
              <a:t>Children </a:t>
            </a:r>
            <a:endParaRPr lang="en-US" sz="2800" b="1" dirty="0"/>
          </a:p>
        </p:txBody>
      </p:sp>
      <p:sp>
        <p:nvSpPr>
          <p:cNvPr id="4" name="Content Placeholder 3"/>
          <p:cNvSpPr>
            <a:spLocks noGrp="1"/>
          </p:cNvSpPr>
          <p:nvPr>
            <p:ph idx="13"/>
          </p:nvPr>
        </p:nvSpPr>
        <p:spPr>
          <a:xfrm>
            <a:off x="447675" y="1905000"/>
            <a:ext cx="8162925" cy="1377300"/>
          </a:xfrm>
        </p:spPr>
        <p:txBody>
          <a:bodyPr wrap="square">
            <a:spAutoFit/>
          </a:bodyPr>
          <a:lstStyle/>
          <a:p>
            <a:pPr>
              <a:buSzPct val="100000"/>
            </a:pPr>
            <a:r>
              <a:rPr lang="en-US" sz="2400" dirty="0"/>
              <a:t>Background</a:t>
            </a:r>
          </a:p>
          <a:p>
            <a:pPr marL="623888" lvl="1" indent="-342900"/>
            <a:r>
              <a:rPr lang="en-US" sz="2400" dirty="0"/>
              <a:t>Robots in </a:t>
            </a:r>
            <a:r>
              <a:rPr lang="en-US" sz="2400" dirty="0" smtClean="0"/>
              <a:t>Industry </a:t>
            </a:r>
            <a:r>
              <a:rPr lang="en-US" sz="2400" dirty="0"/>
              <a:t>and in </a:t>
            </a:r>
            <a:r>
              <a:rPr lang="en-US" sz="2400" dirty="0" smtClean="0"/>
              <a:t>Community</a:t>
            </a:r>
            <a:endParaRPr lang="en-US" sz="2400" dirty="0"/>
          </a:p>
          <a:p>
            <a:pPr>
              <a:buSzPct val="100000"/>
            </a:pPr>
            <a:r>
              <a:rPr lang="en-US" sz="2400" dirty="0"/>
              <a:t>Latest trends in robot mediated emotional support</a:t>
            </a:r>
          </a:p>
        </p:txBody>
      </p:sp>
      <p:sp>
        <p:nvSpPr>
          <p:cNvPr id="5" name="Content Placeholder 4"/>
          <p:cNvSpPr>
            <a:spLocks noGrp="1"/>
          </p:cNvSpPr>
          <p:nvPr>
            <p:ph sz="quarter" idx="14"/>
          </p:nvPr>
        </p:nvSpPr>
        <p:spPr>
          <a:xfrm>
            <a:off x="4629150" y="3362325"/>
            <a:ext cx="3861920" cy="246221"/>
          </a:xfrm>
        </p:spPr>
        <p:txBody>
          <a:bodyPr wrap="square">
            <a:spAutoFit/>
          </a:bodyPr>
          <a:lstStyle/>
          <a:p>
            <a:pPr marL="0" indent="0">
              <a:buNone/>
            </a:pPr>
            <a:r>
              <a:rPr lang="en-US" dirty="0" smtClean="0">
                <a:solidFill>
                  <a:schemeClr val="bg2"/>
                </a:solidFill>
              </a:rPr>
              <a:t>A General Schematic of a Huggable Robot</a:t>
            </a:r>
            <a:endParaRPr lang="en-US" dirty="0">
              <a:solidFill>
                <a:schemeClr val="bg2"/>
              </a:solidFill>
            </a:endParaRPr>
          </a:p>
        </p:txBody>
      </p:sp>
      <p:pic>
        <p:nvPicPr>
          <p:cNvPr id="1026" name="Picture 2" descr="The structure shows the actuators and sensors on the left, an Android device at the center, and an external monitoring device on the right. &#10;• From the sensors, an arrow to the right labeled Sensor Data leads to the Android device. &#10;• From the Android device, an arrow to the left labeled Target Position leads to the actuators. &#10;• From the Android device, an arrow to the right labeled Synergy Data leads to the external monitoring device. &#10;• From the external monitoring device, an arrow to the left labeled Reciprocal Action leads to the Android device. &#10;"/>
          <p:cNvPicPr>
            <a:picLocks noChangeAspect="1" noChangeArrowheads="1"/>
          </p:cNvPicPr>
          <p:nvPr/>
        </p:nvPicPr>
        <p:blipFill rotWithShape="1">
          <a:blip r:embed="rId3">
            <a:extLst>
              <a:ext uri="{28A0092B-C50C-407E-A947-70E740481C1C}">
                <a14:useLocalDpi xmlns:a14="http://schemas.microsoft.com/office/drawing/2010/main" val="0"/>
              </a:ext>
            </a:extLst>
          </a:blip>
          <a:srcRect b="8061"/>
          <a:stretch/>
        </p:blipFill>
        <p:spPr bwMode="auto">
          <a:xfrm>
            <a:off x="556161" y="3705225"/>
            <a:ext cx="7934909" cy="2586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End of Chapter 10</a:t>
            </a:r>
            <a:endParaRPr lang="en-US" dirty="0"/>
          </a:p>
        </p:txBody>
      </p:sp>
      <p:sp>
        <p:nvSpPr>
          <p:cNvPr id="3" name="Content Placeholder 2"/>
          <p:cNvSpPr>
            <a:spLocks noGrp="1"/>
          </p:cNvSpPr>
          <p:nvPr>
            <p:ph idx="1"/>
          </p:nvPr>
        </p:nvSpPr>
        <p:spPr>
          <a:xfrm>
            <a:off x="456154" y="990600"/>
            <a:ext cx="8153400" cy="369332"/>
          </a:xfrm>
        </p:spPr>
        <p:txBody>
          <a:bodyPr wrap="square">
            <a:spAutoFit/>
          </a:bodyPr>
          <a:lstStyle/>
          <a:p>
            <a:r>
              <a:rPr lang="en-US" sz="2400" dirty="0" smtClean="0"/>
              <a:t>Questions </a:t>
            </a:r>
            <a:r>
              <a:rPr lang="en-US" sz="2400" dirty="0"/>
              <a:t>/ Comments</a:t>
            </a:r>
          </a:p>
        </p:txBody>
      </p:sp>
    </p:spTree>
    <p:extLst>
      <p:ext uri="{BB962C8B-B14F-4D97-AF65-F5344CB8AC3E}">
        <p14:creationId xmlns:p14="http://schemas.microsoft.com/office/powerpoint/2010/main" val="1526391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xmlns="" id="{C06FB2D2-3F36-42C9-A5A6-B6234DC54C96}"/>
              </a:ext>
            </a:extLst>
          </p:cNvPr>
          <p:cNvPicPr>
            <a:picLocks noChangeAspect="1"/>
          </p:cNvPicPr>
          <p:nvPr/>
        </p:nvPicPr>
        <p:blipFill>
          <a:blip r:embed="rId2">
            <a:extLst>
              <a:ext uri="{96DAC541-7B7A-43D3-8B79-37D633B846F1}">
                <asvg:svgBlip xmlns="" xmlns:asvg="http://schemas.microsoft.com/office/drawing/2016/SVG/main" r:embed="rId4"/>
              </a:ext>
            </a:extLst>
          </a:blip>
          <a:stretch>
            <a:fillRect/>
          </a:stretch>
        </p:blipFill>
        <p:spPr>
          <a:xfrm>
            <a:off x="246184" y="2317359"/>
            <a:ext cx="1277815" cy="1434026"/>
          </a:xfrm>
          <a:prstGeom prst="rect">
            <a:avLst/>
          </a:prstGeom>
        </p:spPr>
      </p:pic>
      <p:sp>
        <p:nvSpPr>
          <p:cNvPr id="8" name="Text Placeholder 1">
            <a:extLst>
              <a:ext uri="{FF2B5EF4-FFF2-40B4-BE49-F238E27FC236}">
                <a16:creationId xmlns:a16="http://schemas.microsoft.com/office/drawing/2014/main" xmlns=""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smtClean="0">
                <a:latin typeface="+mj-lt"/>
              </a:rPr>
              <a:t>Opening Vignette </a:t>
            </a:r>
            <a:r>
              <a:rPr lang="en-IN" sz="2800" dirty="0" smtClean="0">
                <a:latin typeface="+mj-lt"/>
              </a:rPr>
              <a:t>(2 </a:t>
            </a:r>
            <a:r>
              <a:rPr lang="en-IN" sz="2800" dirty="0">
                <a:latin typeface="+mj-lt"/>
              </a:rPr>
              <a:t>of 2)</a:t>
            </a:r>
            <a:r>
              <a:rPr lang="en-US" sz="2800" dirty="0" smtClean="0">
                <a:latin typeface="+mj-lt"/>
              </a:rPr>
              <a:t> </a:t>
            </a:r>
            <a:endParaRPr lang="en-US" sz="28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Robots Provide Emotional </a:t>
            </a:r>
            <a:r>
              <a:rPr lang="en-IN" sz="2800" b="1" dirty="0" smtClean="0">
                <a:solidFill>
                  <a:srgbClr val="007FA3"/>
                </a:solidFill>
              </a:rPr>
              <a:t>Support to </a:t>
            </a:r>
            <a:r>
              <a:rPr lang="en-IN" sz="2800" b="1" dirty="0">
                <a:solidFill>
                  <a:srgbClr val="007FA3"/>
                </a:solidFill>
              </a:rPr>
              <a:t>Patients and </a:t>
            </a:r>
            <a:r>
              <a:rPr lang="en-IN" sz="2800" b="1" dirty="0" smtClean="0">
                <a:solidFill>
                  <a:srgbClr val="007FA3"/>
                </a:solidFill>
              </a:rPr>
              <a:t>Children</a:t>
            </a:r>
            <a:endParaRPr lang="en-US" sz="2800" b="1" dirty="0"/>
          </a:p>
        </p:txBody>
      </p:sp>
      <p:sp>
        <p:nvSpPr>
          <p:cNvPr id="4" name="Content Placeholder 3"/>
          <p:cNvSpPr>
            <a:spLocks noGrp="1"/>
          </p:cNvSpPr>
          <p:nvPr>
            <p:ph idx="13"/>
          </p:nvPr>
        </p:nvSpPr>
        <p:spPr>
          <a:xfrm>
            <a:off x="447675" y="1905000"/>
            <a:ext cx="8162925" cy="3416320"/>
          </a:xfrm>
        </p:spPr>
        <p:txBody>
          <a:bodyPr wrap="square">
            <a:spAutoFit/>
          </a:bodyPr>
          <a:lstStyle/>
          <a:p>
            <a:pPr marL="0" indent="0">
              <a:spcBef>
                <a:spcPts val="1200"/>
              </a:spcBef>
              <a:buSzPct val="100000"/>
              <a:buNone/>
            </a:pPr>
            <a:r>
              <a:rPr lang="en-US" sz="2400" b="1" dirty="0"/>
              <a:t>Questions for the Opening Vignette: </a:t>
            </a:r>
          </a:p>
          <a:p>
            <a:pPr marL="457200" indent="-457200">
              <a:spcBef>
                <a:spcPts val="1200"/>
              </a:spcBef>
              <a:buFont typeface="+mj-lt"/>
              <a:buAutoNum type="arabicPeriod"/>
            </a:pPr>
            <a:r>
              <a:rPr lang="en-US" sz="2400" dirty="0"/>
              <a:t>What characteristics would you expect to have in a robot that provides emotional support to patients?</a:t>
            </a:r>
          </a:p>
          <a:p>
            <a:pPr marL="457200" indent="-457200">
              <a:spcBef>
                <a:spcPts val="1200"/>
              </a:spcBef>
              <a:buFont typeface="+mj-lt"/>
              <a:buAutoNum type="arabicPeriod"/>
            </a:pPr>
            <a:r>
              <a:rPr lang="en-US" sz="2400" dirty="0"/>
              <a:t>Can you think of other applications where robots such as the Huggable can play a helpful role?</a:t>
            </a:r>
          </a:p>
          <a:p>
            <a:pPr marL="457200" indent="-457200">
              <a:spcBef>
                <a:spcPts val="1200"/>
              </a:spcBef>
              <a:buFont typeface="+mj-lt"/>
              <a:buAutoNum type="arabicPeriod"/>
            </a:pPr>
            <a:r>
              <a:rPr lang="en-US" sz="2400" dirty="0"/>
              <a:t>Visit the website </a:t>
            </a:r>
            <a:r>
              <a:rPr lang="en-US" sz="2400" dirty="0">
                <a:hlinkClick r:id="rId3" tooltip="https://www.universal-robots.com/case-stories/aurolab/"/>
              </a:rPr>
              <a:t>https://www.universal-robots.com/case-stories/aurolab/</a:t>
            </a:r>
            <a:r>
              <a:rPr lang="en-US" sz="2400" dirty="0"/>
              <a:t> to learn about collaborative robots. How could such robots be useful in other settings?</a:t>
            </a:r>
          </a:p>
        </p:txBody>
      </p:sp>
    </p:spTree>
    <p:extLst>
      <p:ext uri="{BB962C8B-B14F-4D97-AF65-F5344CB8AC3E}">
        <p14:creationId xmlns:p14="http://schemas.microsoft.com/office/powerpoint/2010/main" val="89521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pPr lvl="0"/>
            <a:r>
              <a:rPr lang="en-IN" altLang="en-US" dirty="0" smtClean="0"/>
              <a:t>Overview of Robots </a:t>
            </a:r>
            <a:r>
              <a:rPr lang="en-IN" sz="2800" dirty="0"/>
              <a:t>(1 of 2</a:t>
            </a:r>
            <a:r>
              <a:rPr lang="en-IN" sz="2800" dirty="0" smtClean="0"/>
              <a:t>)</a:t>
            </a:r>
            <a:r>
              <a:rPr lang="en-IN" altLang="en-US" sz="2800" dirty="0" smtClean="0"/>
              <a:t> </a:t>
            </a:r>
            <a:endParaRPr lang="en-US" sz="2800" dirty="0"/>
          </a:p>
        </p:txBody>
      </p:sp>
      <p:sp>
        <p:nvSpPr>
          <p:cNvPr id="3" name="Content Placeholder 2"/>
          <p:cNvSpPr>
            <a:spLocks noGrp="1"/>
          </p:cNvSpPr>
          <p:nvPr>
            <p:ph idx="1"/>
          </p:nvPr>
        </p:nvSpPr>
        <p:spPr>
          <a:xfrm>
            <a:off x="456154" y="762000"/>
            <a:ext cx="8153400" cy="4308872"/>
          </a:xfrm>
        </p:spPr>
        <p:txBody>
          <a:bodyPr wrap="square">
            <a:spAutoFit/>
          </a:bodyPr>
          <a:lstStyle/>
          <a:p>
            <a:r>
              <a:rPr lang="en-US" sz="2400" dirty="0"/>
              <a:t>Everybody has a different definition of a robot</a:t>
            </a:r>
          </a:p>
          <a:p>
            <a:r>
              <a:rPr lang="en-US" sz="2400" dirty="0"/>
              <a:t>Robot is a machine or a physical device or software that with the cooperation of </a:t>
            </a:r>
            <a:r>
              <a:rPr lang="en-US" sz="2400" spc="-300" dirty="0" smtClean="0"/>
              <a:t>A </a:t>
            </a:r>
            <a:r>
              <a:rPr lang="en-US" sz="2400" dirty="0" smtClean="0"/>
              <a:t>I </a:t>
            </a:r>
            <a:r>
              <a:rPr lang="en-US" sz="2400" dirty="0"/>
              <a:t>can accomplish a responsibility autonomously</a:t>
            </a:r>
          </a:p>
          <a:p>
            <a:pPr lvl="1"/>
            <a:r>
              <a:rPr lang="en-US" sz="2400" dirty="0"/>
              <a:t>Sense and effect the environment</a:t>
            </a:r>
          </a:p>
          <a:p>
            <a:r>
              <a:rPr lang="en-US" sz="2400" dirty="0"/>
              <a:t>Applications of robotics in our day-to-day lives have been increasing</a:t>
            </a:r>
          </a:p>
          <a:p>
            <a:pPr lvl="1"/>
            <a:r>
              <a:rPr lang="en-US" sz="2400" dirty="0"/>
              <a:t>Fourth Industrial Revolution </a:t>
            </a:r>
          </a:p>
          <a:p>
            <a:pPr lvl="1"/>
            <a:r>
              <a:rPr lang="en-US" sz="2400" dirty="0"/>
              <a:t>Applications of robotics in manufacturing, health, </a:t>
            </a:r>
            <a:r>
              <a:rPr lang="en-US" sz="2400" dirty="0" smtClean="0"/>
              <a:t>and   </a:t>
            </a:r>
            <a:r>
              <a:rPr lang="en-US" sz="2400" spc="-300" dirty="0" smtClean="0"/>
              <a:t>I </a:t>
            </a:r>
            <a:r>
              <a:rPr lang="en-US" sz="2400" dirty="0" smtClean="0"/>
              <a:t>T</a:t>
            </a:r>
            <a:endParaRPr lang="en-US" sz="2400" dirty="0"/>
          </a:p>
        </p:txBody>
      </p:sp>
    </p:spTree>
    <p:extLst>
      <p:ext uri="{BB962C8B-B14F-4D97-AF65-F5344CB8AC3E}">
        <p14:creationId xmlns:p14="http://schemas.microsoft.com/office/powerpoint/2010/main" val="864325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Overview of </a:t>
            </a:r>
            <a:r>
              <a:rPr lang="en-US" sz="3600" dirty="0" smtClean="0">
                <a:latin typeface="+mj-lt"/>
              </a:rPr>
              <a:t>Robots </a:t>
            </a:r>
            <a:r>
              <a:rPr lang="en-IN" sz="2800" dirty="0" smtClean="0">
                <a:latin typeface="+mj-lt"/>
              </a:rPr>
              <a:t>(2 </a:t>
            </a:r>
            <a:r>
              <a:rPr lang="en-IN" sz="2800" dirty="0">
                <a:latin typeface="+mj-lt"/>
              </a:rPr>
              <a:t>of 2)</a:t>
            </a:r>
            <a:r>
              <a:rPr lang="en-IN" altLang="en-US" sz="2800" dirty="0">
                <a:latin typeface="+mj-lt"/>
              </a:rPr>
              <a:t> </a:t>
            </a:r>
            <a:endParaRPr lang="en-US" sz="2800" dirty="0">
              <a:latin typeface="+mj-lt"/>
            </a:endParaRPr>
          </a:p>
        </p:txBody>
      </p:sp>
      <p:sp>
        <p:nvSpPr>
          <p:cNvPr id="3" name="Content Placeholder 2"/>
          <p:cNvSpPr>
            <a:spLocks noGrp="1"/>
          </p:cNvSpPr>
          <p:nvPr>
            <p:ph idx="1"/>
          </p:nvPr>
        </p:nvSpPr>
        <p:spPr>
          <a:xfrm>
            <a:off x="457200" y="760035"/>
            <a:ext cx="8153400" cy="3354765"/>
          </a:xfrm>
        </p:spPr>
        <p:txBody>
          <a:bodyPr wrap="square">
            <a:spAutoFit/>
          </a:bodyPr>
          <a:lstStyle/>
          <a:p>
            <a:r>
              <a:rPr lang="en-US" sz="2400" dirty="0"/>
              <a:t>Robots are moving from </a:t>
            </a:r>
            <a:r>
              <a:rPr lang="en-US" sz="2400" dirty="0">
                <a:solidFill>
                  <a:schemeClr val="bg2"/>
                </a:solidFill>
              </a:rPr>
              <a:t>automation</a:t>
            </a:r>
            <a:r>
              <a:rPr lang="en-US" sz="2400" dirty="0"/>
              <a:t> (performing repetitive tasks) to </a:t>
            </a:r>
            <a:r>
              <a:rPr lang="en-US" sz="2400" dirty="0">
                <a:solidFill>
                  <a:schemeClr val="bg2"/>
                </a:solidFill>
              </a:rPr>
              <a:t>autonomy</a:t>
            </a:r>
            <a:r>
              <a:rPr lang="en-US" sz="2400" dirty="0"/>
              <a:t> (self initiated executed tasks) </a:t>
            </a:r>
          </a:p>
          <a:p>
            <a:r>
              <a:rPr lang="en-US" sz="2400" dirty="0"/>
              <a:t>Imaginative robots: R2D2 and </a:t>
            </a:r>
            <a:r>
              <a:rPr lang="en-US" sz="2400" dirty="0" smtClean="0"/>
              <a:t>C3-</a:t>
            </a:r>
            <a:r>
              <a:rPr lang="en-US" sz="2400" spc="-300" dirty="0" smtClean="0"/>
              <a:t>P </a:t>
            </a:r>
            <a:r>
              <a:rPr lang="en-US" sz="2400" dirty="0" smtClean="0"/>
              <a:t>O </a:t>
            </a:r>
            <a:r>
              <a:rPr lang="en-US" sz="2400" dirty="0"/>
              <a:t>(Star Wars)</a:t>
            </a:r>
          </a:p>
          <a:p>
            <a:r>
              <a:rPr lang="en-US" sz="2400" dirty="0"/>
              <a:t>Factories are using robots to automate routine tasks for the last several decades</a:t>
            </a:r>
          </a:p>
          <a:p>
            <a:r>
              <a:rPr lang="en-US" sz="2400" dirty="0"/>
              <a:t>Consumer focused robots – Roomba</a:t>
            </a:r>
          </a:p>
          <a:p>
            <a:r>
              <a:rPr lang="en-US" sz="2400" dirty="0"/>
              <a:t>Self driving car! (robots that we have to trust)   </a:t>
            </a:r>
          </a:p>
        </p:txBody>
      </p:sp>
    </p:spTree>
    <p:extLst>
      <p:ext uri="{BB962C8B-B14F-4D97-AF65-F5344CB8AC3E}">
        <p14:creationId xmlns:p14="http://schemas.microsoft.com/office/powerpoint/2010/main" val="85506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History of </a:t>
            </a:r>
            <a:r>
              <a:rPr lang="en-US" sz="3600" dirty="0" smtClean="0">
                <a:latin typeface="+mj-lt"/>
              </a:rPr>
              <a:t>Robots </a:t>
            </a:r>
            <a:r>
              <a:rPr lang="en-IN" sz="2800" dirty="0">
                <a:latin typeface="+mj-lt"/>
              </a:rPr>
              <a:t>(1 of </a:t>
            </a:r>
            <a:r>
              <a:rPr lang="en-IN" sz="2800" dirty="0" smtClean="0">
                <a:latin typeface="+mj-lt"/>
              </a:rPr>
              <a:t>4)</a:t>
            </a:r>
            <a:endParaRPr lang="en-US" sz="2800" dirty="0">
              <a:latin typeface="+mj-lt"/>
            </a:endParaRPr>
          </a:p>
        </p:txBody>
      </p:sp>
      <p:sp>
        <p:nvSpPr>
          <p:cNvPr id="3" name="Content Placeholder 2"/>
          <p:cNvSpPr>
            <a:spLocks noGrp="1"/>
          </p:cNvSpPr>
          <p:nvPr>
            <p:ph idx="1"/>
          </p:nvPr>
        </p:nvSpPr>
        <p:spPr>
          <a:xfrm>
            <a:off x="457200" y="758800"/>
            <a:ext cx="8153400" cy="4270400"/>
          </a:xfrm>
        </p:spPr>
        <p:txBody>
          <a:bodyPr wrap="square">
            <a:spAutoFit/>
          </a:bodyPr>
          <a:lstStyle/>
          <a:p>
            <a:r>
              <a:rPr lang="en-US" sz="2400" dirty="0"/>
              <a:t>Humans have been fascinated with the idea of machines serving us for a long time </a:t>
            </a:r>
          </a:p>
          <a:p>
            <a:r>
              <a:rPr lang="en-US" sz="2400" dirty="0"/>
              <a:t>First idea of robotics was conceptualized in 320 </a:t>
            </a:r>
            <a:r>
              <a:rPr lang="en-US" sz="2400" spc="-300" dirty="0" smtClean="0"/>
              <a:t>B </a:t>
            </a:r>
            <a:r>
              <a:rPr lang="en-US" sz="2400" dirty="0" smtClean="0"/>
              <a:t>C </a:t>
            </a:r>
            <a:r>
              <a:rPr lang="en-US" sz="2400" dirty="0"/>
              <a:t>when Aristotle, a Greek philosopher, stated </a:t>
            </a:r>
          </a:p>
          <a:p>
            <a:r>
              <a:rPr lang="en-US" sz="2400" dirty="0"/>
              <a:t>“If every tool, when ordered, or even of its own accord, could do the work that befits it, then there would be no need either of apprentices for the master workers or of slaves for the lords.”</a:t>
            </a:r>
          </a:p>
          <a:p>
            <a:r>
              <a:rPr lang="en-US" sz="2400" dirty="0"/>
              <a:t>In 1495, Leonardo Da Vinci drafted strategies and images for a robot that looked like a human   </a:t>
            </a:r>
          </a:p>
        </p:txBody>
      </p:sp>
    </p:spTree>
    <p:extLst>
      <p:ext uri="{BB962C8B-B14F-4D97-AF65-F5344CB8AC3E}">
        <p14:creationId xmlns:p14="http://schemas.microsoft.com/office/powerpoint/2010/main" val="1409926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History of </a:t>
            </a:r>
            <a:r>
              <a:rPr lang="en-IN" dirty="0" smtClean="0"/>
              <a:t>Robots </a:t>
            </a:r>
            <a:r>
              <a:rPr lang="en-IN" sz="2800" dirty="0" smtClean="0"/>
              <a:t>(2 </a:t>
            </a:r>
            <a:r>
              <a:rPr lang="en-IN" sz="2800" dirty="0"/>
              <a:t>of 4)</a:t>
            </a:r>
            <a:endParaRPr lang="en-US" sz="2800" dirty="0"/>
          </a:p>
        </p:txBody>
      </p:sp>
      <p:sp>
        <p:nvSpPr>
          <p:cNvPr id="3" name="Content Placeholder 2"/>
          <p:cNvSpPr>
            <a:spLocks noGrp="1"/>
          </p:cNvSpPr>
          <p:nvPr>
            <p:ph idx="1"/>
          </p:nvPr>
        </p:nvSpPr>
        <p:spPr>
          <a:xfrm>
            <a:off x="456154" y="762000"/>
            <a:ext cx="8153400" cy="4231928"/>
          </a:xfrm>
        </p:spPr>
        <p:txBody>
          <a:bodyPr wrap="square">
            <a:spAutoFit/>
          </a:bodyPr>
          <a:lstStyle/>
          <a:p>
            <a:r>
              <a:rPr lang="en-US" sz="2400" dirty="0"/>
              <a:t>Between 1700 and 1900, various automatons were created</a:t>
            </a:r>
          </a:p>
          <a:p>
            <a:r>
              <a:rPr lang="en-US" sz="2400" dirty="0"/>
              <a:t>Throughout the industrial revolution, robotics was triggered by the advances in steam power and electricity</a:t>
            </a:r>
          </a:p>
          <a:p>
            <a:pPr lvl="1"/>
            <a:r>
              <a:rPr lang="en-US" sz="2400" dirty="0"/>
              <a:t>As the demand increased so did the efforts for more automation  </a:t>
            </a:r>
          </a:p>
          <a:p>
            <a:r>
              <a:rPr lang="en-US" sz="2400" dirty="0"/>
              <a:t>In 1893, “Steam Man,” a prototype for a humanoid robot was proposed by George Moore</a:t>
            </a:r>
          </a:p>
          <a:p>
            <a:pPr lvl="1"/>
            <a:r>
              <a:rPr lang="en-US" sz="2400" dirty="0"/>
              <a:t>Composed of steel and powered by steam engine, and could walk autonomously at 9 miles/</a:t>
            </a:r>
            <a:r>
              <a:rPr lang="en-US" sz="2400" dirty="0" err="1"/>
              <a:t>hr</a:t>
            </a:r>
            <a:endParaRPr lang="en-US" sz="2400" dirty="0"/>
          </a:p>
        </p:txBody>
      </p:sp>
    </p:spTree>
    <p:extLst>
      <p:ext uri="{BB962C8B-B14F-4D97-AF65-F5344CB8AC3E}">
        <p14:creationId xmlns:p14="http://schemas.microsoft.com/office/powerpoint/2010/main" val="442039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53400" cy="553998"/>
          </a:xfrm>
        </p:spPr>
        <p:txBody>
          <a:bodyPr wrap="square">
            <a:spAutoFit/>
          </a:bodyPr>
          <a:lstStyle/>
          <a:p>
            <a:r>
              <a:rPr lang="en-IN" dirty="0"/>
              <a:t>History of </a:t>
            </a:r>
            <a:r>
              <a:rPr lang="en-IN" dirty="0" smtClean="0"/>
              <a:t>Robots </a:t>
            </a:r>
            <a:r>
              <a:rPr lang="en-IN" sz="2800" dirty="0" smtClean="0"/>
              <a:t>(3 </a:t>
            </a:r>
            <a:r>
              <a:rPr lang="en-IN" sz="2800" dirty="0"/>
              <a:t>of 4)</a:t>
            </a:r>
            <a:endParaRPr lang="en-US" sz="2800" dirty="0"/>
          </a:p>
        </p:txBody>
      </p:sp>
      <p:sp>
        <p:nvSpPr>
          <p:cNvPr id="3" name="Content Placeholder 2"/>
          <p:cNvSpPr>
            <a:spLocks noGrp="1"/>
          </p:cNvSpPr>
          <p:nvPr>
            <p:ph idx="1"/>
          </p:nvPr>
        </p:nvSpPr>
        <p:spPr>
          <a:xfrm>
            <a:off x="456154" y="762000"/>
            <a:ext cx="8153400" cy="4793620"/>
          </a:xfrm>
        </p:spPr>
        <p:txBody>
          <a:bodyPr wrap="square">
            <a:spAutoFit/>
          </a:bodyPr>
          <a:lstStyle/>
          <a:p>
            <a:r>
              <a:rPr lang="en-US" sz="2400" dirty="0"/>
              <a:t>In 1913, the world’s first moving conveyor belt assembly line was started by Henry Ford </a:t>
            </a:r>
          </a:p>
          <a:p>
            <a:r>
              <a:rPr lang="en-US" sz="2400" dirty="0"/>
              <a:t>1920, the term robot was coined by </a:t>
            </a:r>
            <a:r>
              <a:rPr lang="en-US" sz="2400" dirty="0" err="1"/>
              <a:t>Karel</a:t>
            </a:r>
            <a:r>
              <a:rPr lang="en-US" sz="2400" dirty="0"/>
              <a:t> Capek in his play </a:t>
            </a:r>
            <a:r>
              <a:rPr lang="en-US" sz="2400" dirty="0" err="1"/>
              <a:t>Rossum’s</a:t>
            </a:r>
            <a:r>
              <a:rPr lang="en-US" sz="2400" dirty="0"/>
              <a:t> Universal Robots.</a:t>
            </a:r>
          </a:p>
          <a:p>
            <a:pPr lvl="1"/>
            <a:r>
              <a:rPr lang="en-US" sz="2400" dirty="0"/>
              <a:t>Then a toy robot, Lilliput, was manufactured in Japan.</a:t>
            </a:r>
          </a:p>
          <a:p>
            <a:r>
              <a:rPr lang="en-US" sz="2400" dirty="0"/>
              <a:t>1950s, the first commercial robot arm, </a:t>
            </a:r>
            <a:r>
              <a:rPr lang="en-US" sz="2400" dirty="0" err="1"/>
              <a:t>Planetbot</a:t>
            </a:r>
            <a:r>
              <a:rPr lang="en-US" sz="2400" dirty="0"/>
              <a:t>, was developed, and used by General Motors</a:t>
            </a:r>
          </a:p>
          <a:p>
            <a:r>
              <a:rPr lang="en-US" sz="2400" dirty="0"/>
              <a:t>In 1960s, Ralph Mosher and his team created two remotely operated robotic arms, Handyman and Man-mate developed </a:t>
            </a:r>
          </a:p>
          <a:p>
            <a:pPr lvl="1"/>
            <a:r>
              <a:rPr lang="en-US" sz="2400" dirty="0"/>
              <a:t>Used hydraulic and mimicked human spine</a:t>
            </a:r>
          </a:p>
        </p:txBody>
      </p:sp>
    </p:spTree>
    <p:extLst>
      <p:ext uri="{BB962C8B-B14F-4D97-AF65-F5344CB8AC3E}">
        <p14:creationId xmlns:p14="http://schemas.microsoft.com/office/powerpoint/2010/main" val="297443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23786</TotalTime>
  <Words>2323</Words>
  <Application>Microsoft Office PowerPoint</Application>
  <PresentationFormat>On-screen Show (4:3)</PresentationFormat>
  <Paragraphs>269</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508 Lecture</vt:lpstr>
      <vt:lpstr>Analytics, Data Science and A I: Systems for Decision Support</vt:lpstr>
      <vt:lpstr>Learning Objectives</vt:lpstr>
      <vt:lpstr>Opening Vignette (1 of 2)</vt:lpstr>
      <vt:lpstr>Opening Vignette (2 of 2) </vt:lpstr>
      <vt:lpstr>Overview of Robots (1 of 2) </vt:lpstr>
      <vt:lpstr>Overview of Robots (2 of 2) </vt:lpstr>
      <vt:lpstr>History of Robots (1 of 4)</vt:lpstr>
      <vt:lpstr>History of Robots (2 of 4)</vt:lpstr>
      <vt:lpstr>History of Robots (3 of 4)</vt:lpstr>
      <vt:lpstr>History of Robots (4 of 4)</vt:lpstr>
      <vt:lpstr>Illustrative Applications of Robotics (1 of 10)</vt:lpstr>
      <vt:lpstr>Illustrative Applications of Robotics (2 of 10)</vt:lpstr>
      <vt:lpstr>Illustrative Applications of Robotics (3 of 10)</vt:lpstr>
      <vt:lpstr>Illustrative Applications of Robotics (4 of 10)</vt:lpstr>
      <vt:lpstr>Illustrative Applications of Robotics (5 of 10)</vt:lpstr>
      <vt:lpstr>Illustrative Applications of Robotics (6 of 10)</vt:lpstr>
      <vt:lpstr>Illustrative Applications of Robotics (7 of 10)</vt:lpstr>
      <vt:lpstr>Illustrative Applications of Robotics (8 of 10)</vt:lpstr>
      <vt:lpstr>Illustrative Applications of Robotics (9 of 10)</vt:lpstr>
      <vt:lpstr>Illustrative Applications of Robotics (10 of 10)</vt:lpstr>
      <vt:lpstr>Components of Robots (1 of 2) </vt:lpstr>
      <vt:lpstr>Components of Robots (2 of 2) </vt:lpstr>
      <vt:lpstr>Categories of Robots</vt:lpstr>
      <vt:lpstr>Autonomous Cars: Robots in Motion</vt:lpstr>
      <vt:lpstr>Autonomous Vehicle Development</vt:lpstr>
      <vt:lpstr>Issues with Self-Driving Cars</vt:lpstr>
      <vt:lpstr>Impact of Robots on Current and Future Jobs (1 of 2) </vt:lpstr>
      <vt:lpstr>Impact of Robots on Current and Future Jobs (2 of 2) </vt:lpstr>
      <vt:lpstr>Legal Implications of Robots and Artificial Intelligence</vt:lpstr>
      <vt:lpstr>End of Chapter 10</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Manimegalai Jaganathan</cp:lastModifiedBy>
  <cp:revision>4517</cp:revision>
  <dcterms:created xsi:type="dcterms:W3CDTF">2014-07-14T20:04:21Z</dcterms:created>
  <dcterms:modified xsi:type="dcterms:W3CDTF">2019-03-29T14:39:23Z</dcterms:modified>
</cp:coreProperties>
</file>