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1074" r:id="rId2"/>
    <p:sldId id="1135" r:id="rId3"/>
    <p:sldId id="1166" r:id="rId4"/>
    <p:sldId id="1167" r:id="rId5"/>
    <p:sldId id="1168" r:id="rId6"/>
    <p:sldId id="1169" r:id="rId7"/>
    <p:sldId id="1170" r:id="rId8"/>
    <p:sldId id="1171" r:id="rId9"/>
    <p:sldId id="1172" r:id="rId10"/>
    <p:sldId id="1173" r:id="rId11"/>
    <p:sldId id="1174" r:id="rId12"/>
    <p:sldId id="1175" r:id="rId13"/>
    <p:sldId id="1176" r:id="rId14"/>
    <p:sldId id="1177" r:id="rId15"/>
    <p:sldId id="1178" r:id="rId16"/>
    <p:sldId id="1179" r:id="rId17"/>
    <p:sldId id="1180" r:id="rId18"/>
    <p:sldId id="1181" r:id="rId19"/>
    <p:sldId id="1182" r:id="rId20"/>
    <p:sldId id="1224" r:id="rId21"/>
    <p:sldId id="1225" r:id="rId22"/>
    <p:sldId id="1183" r:id="rId23"/>
    <p:sldId id="1184" r:id="rId24"/>
    <p:sldId id="1185" r:id="rId25"/>
    <p:sldId id="1186" r:id="rId26"/>
    <p:sldId id="1187" r:id="rId27"/>
    <p:sldId id="1188" r:id="rId28"/>
    <p:sldId id="1189" r:id="rId29"/>
    <p:sldId id="1190" r:id="rId30"/>
    <p:sldId id="1191" r:id="rId31"/>
    <p:sldId id="1192" r:id="rId32"/>
    <p:sldId id="1195" r:id="rId33"/>
    <p:sldId id="1196" r:id="rId34"/>
    <p:sldId id="1197" r:id="rId35"/>
    <p:sldId id="1198" r:id="rId36"/>
    <p:sldId id="1199" r:id="rId37"/>
    <p:sldId id="1200" r:id="rId38"/>
    <p:sldId id="1201" r:id="rId39"/>
    <p:sldId id="1202" r:id="rId40"/>
    <p:sldId id="1203" r:id="rId41"/>
    <p:sldId id="1204" r:id="rId42"/>
    <p:sldId id="1205" r:id="rId43"/>
    <p:sldId id="1206" r:id="rId44"/>
    <p:sldId id="1207" r:id="rId45"/>
    <p:sldId id="1208" r:id="rId46"/>
    <p:sldId id="1209" r:id="rId47"/>
    <p:sldId id="1210" r:id="rId48"/>
    <p:sldId id="1211" r:id="rId49"/>
    <p:sldId id="1212" r:id="rId50"/>
    <p:sldId id="1213" r:id="rId51"/>
    <p:sldId id="1214" r:id="rId52"/>
    <p:sldId id="1215" r:id="rId53"/>
    <p:sldId id="1216" r:id="rId54"/>
    <p:sldId id="1217" r:id="rId55"/>
    <p:sldId id="1218" r:id="rId56"/>
    <p:sldId id="1219" r:id="rId57"/>
    <p:sldId id="1220" r:id="rId58"/>
    <p:sldId id="1221" r:id="rId59"/>
    <p:sldId id="1226" r:id="rId60"/>
    <p:sldId id="1223" r:id="rId61"/>
    <p:sldId id="1165"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971" autoAdjust="0"/>
  </p:normalViewPr>
  <p:slideViewPr>
    <p:cSldViewPr>
      <p:cViewPr>
        <p:scale>
          <a:sx n="100" d="100"/>
          <a:sy n="100" d="100"/>
        </p:scale>
        <p:origin x="-1260" y="-72"/>
      </p:cViewPr>
      <p:guideLst>
        <p:guide orient="horz" pos="336"/>
        <p:guide orient="horz" pos="2160"/>
        <p:guide orient="horz" pos="3984"/>
        <p:guide orient="horz" pos="912"/>
        <p:guide orient="horz" pos="672"/>
        <p:guide orient="horz" pos="1248"/>
        <p:guide pos="2880"/>
        <p:guide pos="288"/>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a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3 is a list of textbook LO numbers and statements.</a:t>
            </a:r>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05802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4/5/2019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smtClean="0">
                <a:latin typeface="Verdana"/>
                <a:ea typeface="Verdana" panose="020B0604030504040204" pitchFamily="34" charset="0"/>
                <a:cs typeface="Verdana" panose="020B0604030504040204" pitchFamily="34" charset="0"/>
              </a:rPr>
              <a:t>Copyright © 2020, 2015, 2011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dropbox.com"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hyperlink" Target="office.microsoft.com" TargetMode="External"/><Relationship Id="rId4" Type="http://schemas.openxmlformats.org/officeDocument/2006/relationships/hyperlink" Target="drive.google.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Webex.com"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hyperlink" Target="Groupsystems.com" TargetMode="External"/><Relationship Id="rId5" Type="http://schemas.openxmlformats.org/officeDocument/2006/relationships/hyperlink" Target="Skype.com" TargetMode="External"/><Relationship Id="rId4" Type="http://schemas.openxmlformats.org/officeDocument/2006/relationships/hyperlink" Target="GoTomeeting.co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hyperlink" Target="cci.mit.edu" TargetMode="External"/><Relationship Id="rId2" Type="http://schemas.openxmlformats.org/officeDocument/2006/relationships/notesSlide" Target="../notesSlides/notesSlide40.xml"/><Relationship Id="rId1" Type="http://schemas.openxmlformats.org/officeDocument/2006/relationships/slideLayout" Target="../slideLayouts/slideLayout9.xml"/><Relationship Id="rId4" Type="http://schemas.openxmlformats.org/officeDocument/2006/relationships/hyperlink" Target="50Minutes.com"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hyperlink" Target="thebalancecareers.com/collaboration-skills-with-examples-2059686" TargetMode="External"/><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youtube.com/watch?v=lXhydxS%20S%20N%20O%20Y" TargetMode="External"/><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hyperlink" Target="http://www.youtube.com/watch?v=NP2qqwGTNPk" TargetMode="External"/><Relationship Id="rId2" Type="http://schemas.openxmlformats.org/officeDocument/2006/relationships/notesSlide" Target="../notesSlides/notesSlide58.xml"/><Relationship Id="rId1" Type="http://schemas.openxmlformats.org/officeDocument/2006/relationships/slideLayout" Target="../slideLayouts/slideLayout9.xml"/><Relationship Id="rId5" Type="http://schemas.openxmlformats.org/officeDocument/2006/relationships/hyperlink" Target="http://www.youtube.com/watch?v=FBl4Y55V2Z4" TargetMode="External"/><Relationship Id="rId4" Type="http://schemas.openxmlformats.org/officeDocument/2006/relationships/hyperlink" Target="Alibaba.com"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youtube.com/watch?time_continue=108&amp;v=xnFdM9IOaTE"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105"/>
            <a:ext cx="8154969" cy="997196"/>
          </a:xfrm>
        </p:spPr>
        <p:txBody>
          <a:bodyPr wrap="square">
            <a:spAutoFit/>
          </a:bodyPr>
          <a:lstStyle/>
          <a:p>
            <a:pPr>
              <a:lnSpc>
                <a:spcPct val="90000"/>
              </a:lnSpc>
              <a:spcAft>
                <a:spcPts val="125"/>
              </a:spcAft>
              <a:defRPr/>
            </a:pPr>
            <a:r>
              <a:rPr lang="en-US" altLang="en-US" sz="3600" dirty="0">
                <a:latin typeface="+mj-lt"/>
              </a:rPr>
              <a:t>Analytics, Data </a:t>
            </a:r>
            <a:r>
              <a:rPr lang="en-US" altLang="en-US" sz="3600" dirty="0" smtClean="0">
                <a:latin typeface="+mj-lt"/>
              </a:rPr>
              <a:t>Science and </a:t>
            </a:r>
            <a:r>
              <a:rPr lang="en-US" altLang="en-US" sz="3600" spc="-500" dirty="0" smtClean="0">
                <a:latin typeface="+mj-lt"/>
              </a:rPr>
              <a:t>A </a:t>
            </a:r>
            <a:r>
              <a:rPr lang="en-US" altLang="en-US" sz="3600" dirty="0" smtClean="0">
                <a:latin typeface="+mj-lt"/>
              </a:rPr>
              <a:t>I</a:t>
            </a:r>
            <a:r>
              <a:rPr lang="en-US" altLang="en-US" sz="3600" dirty="0">
                <a:latin typeface="+mj-lt"/>
              </a:rPr>
              <a:t>: </a:t>
            </a:r>
            <a:r>
              <a:rPr lang="en-US" altLang="en-US" sz="3600" dirty="0" smtClean="0">
                <a:latin typeface="+mj-lt"/>
              </a:rPr>
              <a:t>Systems for Decision Support</a:t>
            </a:r>
            <a:endParaRPr lang="en-IN" sz="3600" dirty="0">
              <a:latin typeface="+mj-lt"/>
            </a:endParaRPr>
          </a:p>
        </p:txBody>
      </p:sp>
      <p:sp>
        <p:nvSpPr>
          <p:cNvPr id="3" name="Text Placeholder 2"/>
          <p:cNvSpPr>
            <a:spLocks noGrp="1"/>
          </p:cNvSpPr>
          <p:nvPr>
            <p:ph type="body" sz="quarter" idx="13"/>
          </p:nvPr>
        </p:nvSpPr>
        <p:spPr>
          <a:xfrm>
            <a:off x="456677" y="1197166"/>
            <a:ext cx="8163448" cy="307777"/>
          </a:xfrm>
        </p:spPr>
        <p:txBody>
          <a:bodyPr wrap="square">
            <a:spAutoFit/>
          </a:bodyPr>
          <a:lstStyle/>
          <a:p>
            <a:r>
              <a:rPr lang="en-US" altLang="en-US" dirty="0" smtClean="0"/>
              <a:t>Eleventh</a:t>
            </a:r>
            <a:r>
              <a:rPr lang="en-US" altLang="en-US" dirty="0" smtClean="0">
                <a:solidFill>
                  <a:srgbClr val="FFFFFF"/>
                </a:solidFill>
              </a:rPr>
              <a:t> </a:t>
            </a:r>
            <a:r>
              <a:rPr lang="en-US" dirty="0" smtClean="0"/>
              <a:t>Edition</a:t>
            </a:r>
            <a:endParaRPr lang="en-IN" dirty="0"/>
          </a:p>
        </p:txBody>
      </p:sp>
      <p:sp>
        <p:nvSpPr>
          <p:cNvPr id="4" name="Text Placeholder 3"/>
          <p:cNvSpPr>
            <a:spLocks noGrp="1"/>
          </p:cNvSpPr>
          <p:nvPr>
            <p:ph type="body" sz="quarter" idx="14"/>
          </p:nvPr>
        </p:nvSpPr>
        <p:spPr>
          <a:xfrm>
            <a:off x="4554728" y="2497663"/>
            <a:ext cx="4055871" cy="492443"/>
          </a:xfrm>
        </p:spPr>
        <p:txBody>
          <a:bodyPr wrap="square">
            <a:spAutoFit/>
          </a:bodyPr>
          <a:lstStyle/>
          <a:p>
            <a:r>
              <a:rPr lang="en-US" sz="3200" dirty="0"/>
              <a:t>Chapter </a:t>
            </a:r>
            <a:r>
              <a:rPr lang="en-US" sz="3200" dirty="0" smtClean="0"/>
              <a:t>11</a:t>
            </a:r>
            <a:endParaRPr lang="en-US" sz="3200" dirty="0"/>
          </a:p>
        </p:txBody>
      </p:sp>
      <p:sp>
        <p:nvSpPr>
          <p:cNvPr id="5" name="Text Placeholder 5"/>
          <p:cNvSpPr>
            <a:spLocks noGrp="1"/>
          </p:cNvSpPr>
          <p:nvPr>
            <p:ph type="body" sz="quarter" idx="15"/>
          </p:nvPr>
        </p:nvSpPr>
        <p:spPr>
          <a:xfrm>
            <a:off x="4572000" y="3173364"/>
            <a:ext cx="4041101" cy="923330"/>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Group Decision Making, Collaborative Systems, and </a:t>
            </a:r>
            <a:r>
              <a:rPr lang="en-IN" altLang="en-US" sz="2000" spc="-300" dirty="0" smtClean="0">
                <a:ea typeface="Verdana" panose="020B0604030504040204" pitchFamily="34" charset="0"/>
                <a:cs typeface="Verdana" panose="020B0604030504040204" pitchFamily="34" charset="0"/>
              </a:rPr>
              <a:t>A </a:t>
            </a:r>
            <a:r>
              <a:rPr lang="en-IN" altLang="en-US" sz="2000" dirty="0" smtClean="0">
                <a:ea typeface="Verdana" panose="020B0604030504040204" pitchFamily="34" charset="0"/>
                <a:cs typeface="Verdana" panose="020B0604030504040204" pitchFamily="34" charset="0"/>
              </a:rPr>
              <a:t>I </a:t>
            </a:r>
            <a:r>
              <a:rPr lang="en-IN" altLang="en-US" sz="2000" dirty="0">
                <a:ea typeface="Verdana" panose="020B0604030504040204" pitchFamily="34" charset="0"/>
                <a:cs typeface="Verdana" panose="020B0604030504040204" pitchFamily="34" charset="0"/>
              </a:rPr>
              <a:t>Support</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124548" y="6435681"/>
            <a:ext cx="6477000" cy="184666"/>
          </a:xfrm>
        </p:spPr>
        <p:txBody>
          <a:bodyPr wrap="square">
            <a:spAutoFit/>
          </a:bodyPr>
          <a:lstStyle/>
          <a:p>
            <a:pPr marL="0" indent="0" algn="r">
              <a:buNone/>
            </a:pPr>
            <a:r>
              <a:rPr lang="en-US" altLang="en-US" sz="1200" dirty="0" smtClean="0">
                <a:latin typeface="Verdana"/>
                <a:ea typeface="Verdana" panose="020B0604030504040204" pitchFamily="34" charset="0"/>
                <a:cs typeface="Verdana" panose="020B0604030504040204" pitchFamily="34" charset="0"/>
              </a:rPr>
              <a:t>Copyright </a:t>
            </a:r>
            <a:r>
              <a:rPr lang="en-US" altLang="en-US" sz="1200" dirty="0">
                <a:latin typeface="Verdana"/>
                <a:ea typeface="Verdana" panose="020B0604030504040204" pitchFamily="34" charset="0"/>
                <a:cs typeface="Verdana" panose="020B0604030504040204" pitchFamily="34" charset="0"/>
              </a:rPr>
              <a:t>© 2020, 2015, 2011 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altLang="en-US" sz="1200" dirty="0"/>
          </a:p>
        </p:txBody>
      </p:sp>
      <p:sp>
        <p:nvSpPr>
          <p:cNvPr id="8" name="TextBox 7"/>
          <p:cNvSpPr txBox="1"/>
          <p:nvPr/>
        </p:nvSpPr>
        <p:spPr>
          <a:xfrm>
            <a:off x="5105400" y="4486275"/>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a:t>
            </a:r>
            <a:r>
              <a:rPr lang="en-IN" sz="1000" dirty="0" smtClean="0">
                <a:solidFill>
                  <a:schemeClr val="bg1"/>
                </a:solidFill>
              </a:rPr>
              <a:t>links </a:t>
            </a:r>
            <a:r>
              <a:rPr lang="en-IN" sz="1000" dirty="0">
                <a:solidFill>
                  <a:schemeClr val="bg1"/>
                </a:solidFill>
              </a:rPr>
              <a:t>by using </a:t>
            </a:r>
            <a:r>
              <a:rPr lang="en-IN" sz="1000" dirty="0" smtClean="0">
                <a:solidFill>
                  <a:schemeClr val="bg1"/>
                </a:solidFill>
              </a:rPr>
              <a:t>INSERT+F77</a:t>
            </a: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127"/>
            <a:ext cx="8153400" cy="553998"/>
          </a:xfrm>
        </p:spPr>
        <p:txBody>
          <a:bodyPr wrap="square">
            <a:spAutoFit/>
          </a:bodyPr>
          <a:lstStyle/>
          <a:p>
            <a:r>
              <a:rPr lang="en-US" sz="3600" dirty="0">
                <a:latin typeface="+mj-lt"/>
              </a:rPr>
              <a:t>Group Decision-Making Process</a:t>
            </a:r>
          </a:p>
        </p:txBody>
      </p:sp>
      <p:sp>
        <p:nvSpPr>
          <p:cNvPr id="8" name="Content Placeholder 2"/>
          <p:cNvSpPr>
            <a:spLocks noGrp="1"/>
          </p:cNvSpPr>
          <p:nvPr>
            <p:ph idx="1"/>
          </p:nvPr>
        </p:nvSpPr>
        <p:spPr>
          <a:xfrm>
            <a:off x="456154" y="764141"/>
            <a:ext cx="4801646" cy="5147563"/>
          </a:xfrm>
        </p:spPr>
        <p:txBody>
          <a:bodyPr wrap="square">
            <a:spAutoFit/>
          </a:bodyPr>
          <a:lstStyle/>
          <a:p>
            <a:pPr marL="0" indent="0">
              <a:buNone/>
            </a:pPr>
            <a:r>
              <a:rPr lang="en-US" sz="2400" dirty="0">
                <a:solidFill>
                  <a:schemeClr val="bg2"/>
                </a:solidFill>
              </a:rPr>
              <a:t>Types of Decisions Made by Groups</a:t>
            </a:r>
          </a:p>
          <a:p>
            <a:pPr>
              <a:buSzPct val="100000"/>
            </a:pPr>
            <a:r>
              <a:rPr lang="en-US" sz="2400" dirty="0"/>
              <a:t>Groups are usually involved in two major types of decision making:</a:t>
            </a:r>
          </a:p>
          <a:p>
            <a:pPr marL="1045718" lvl="1" indent="-457200">
              <a:buFont typeface="+mj-lt"/>
              <a:buAutoNum type="arabicPeriod"/>
            </a:pPr>
            <a:r>
              <a:rPr lang="en-US" sz="2400" dirty="0"/>
              <a:t>Making a decision together.</a:t>
            </a:r>
          </a:p>
          <a:p>
            <a:pPr marL="1045718" lvl="1" indent="-457200">
              <a:buFont typeface="+mj-lt"/>
              <a:buAutoNum type="arabicPeriod"/>
            </a:pPr>
            <a:r>
              <a:rPr lang="en-US" sz="2400" dirty="0"/>
              <a:t>Supporting activities or tasks related to the decision-making process. For example, the group may select criteria for evaluating alternative solutions, </a:t>
            </a:r>
            <a:r>
              <a:rPr lang="en-US" sz="2400" dirty="0" smtClean="0"/>
              <a:t>…</a:t>
            </a:r>
            <a:endParaRPr lang="en-US" sz="2400" dirty="0"/>
          </a:p>
        </p:txBody>
      </p:sp>
      <p:pic>
        <p:nvPicPr>
          <p:cNvPr id="1026" name="Picture 2" descr="The eleven steps in sequence from top to bottom are as follows: &#10;1. Preparation, schedule, agenda&#10;2. Select participants &#10;3. Define the problem; arrows from Step 3 lead to steps 5, 6, and 7&#10;4. Select evaluation criteria; arrows from Step 4 lead to steps 5, 6, and 7 &#10;5. Idea generation, alternative solution&#10;6. Organize submitted ideas&#10;7. Idea evaluation, discussion&#10;8. Select or find idea or shortlist of ideas&#10;9. Make a choice, recommendations.&#10;10. Plan implementation&#10;11. Implement solutions&#10;"/>
          <p:cNvPicPr>
            <a:picLocks noChangeAspect="1" noChangeArrowheads="1"/>
          </p:cNvPicPr>
          <p:nvPr/>
        </p:nvPicPr>
        <p:blipFill rotWithShape="1">
          <a:blip r:embed="rId3">
            <a:extLst>
              <a:ext uri="{28A0092B-C50C-407E-A947-70E740481C1C}">
                <a14:useLocalDpi xmlns:a14="http://schemas.microsoft.com/office/drawing/2010/main" val="0"/>
              </a:ext>
            </a:extLst>
          </a:blip>
          <a:srcRect b="2865"/>
          <a:stretch/>
        </p:blipFill>
        <p:spPr bwMode="auto">
          <a:xfrm>
            <a:off x="5899262" y="825821"/>
            <a:ext cx="2112195" cy="5377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799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226"/>
            <a:ext cx="8153400" cy="461665"/>
          </a:xfrm>
        </p:spPr>
        <p:txBody>
          <a:bodyPr wrap="square">
            <a:spAutoFit/>
          </a:bodyPr>
          <a:lstStyle/>
          <a:p>
            <a:r>
              <a:rPr lang="en-US" sz="3000" dirty="0">
                <a:latin typeface="+mj-lt"/>
              </a:rPr>
              <a:t>Benefits and Dysfunctions of </a:t>
            </a:r>
            <a:r>
              <a:rPr lang="en-US" sz="3000" dirty="0" err="1">
                <a:latin typeface="+mj-lt"/>
              </a:rPr>
              <a:t>Groupwork</a:t>
            </a:r>
            <a:endParaRPr lang="en-US" sz="3000"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1571400188"/>
              </p:ext>
            </p:extLst>
          </p:nvPr>
        </p:nvGraphicFramePr>
        <p:xfrm>
          <a:off x="499535" y="905948"/>
          <a:ext cx="8077200" cy="5343645"/>
        </p:xfrm>
        <a:graphic>
          <a:graphicData uri="http://schemas.openxmlformats.org/drawingml/2006/table">
            <a:tbl>
              <a:tblPr firstRow="1" bandRow="1">
                <a:tableStyleId>{3B4B98B0-60AC-42C2-AFA5-B58CD77FA1E5}</a:tableStyleId>
              </a:tblPr>
              <a:tblGrid>
                <a:gridCol w="3539065"/>
                <a:gridCol w="4538135"/>
              </a:tblGrid>
              <a:tr h="243143">
                <a:tc>
                  <a:txBody>
                    <a:bodyPr/>
                    <a:lstStyle/>
                    <a:p>
                      <a:r>
                        <a:rPr lang="en-IN" sz="1100" b="1" i="0" u="none" strike="noStrike" kern="1200" baseline="0" dirty="0" smtClean="0">
                          <a:solidFill>
                            <a:schemeClr val="bg1"/>
                          </a:solidFill>
                          <a:latin typeface="+mn-lt"/>
                          <a:ea typeface="+mn-ea"/>
                          <a:cs typeface="+mn-cs"/>
                        </a:rPr>
                        <a:t>Benefits of Working in Groups (Process Gains)</a:t>
                      </a:r>
                      <a:endParaRPr lang="en-IN" sz="1100" b="1" dirty="0">
                        <a:solidFill>
                          <a:schemeClr val="bg1"/>
                        </a:solidFill>
                      </a:endParaRPr>
                    </a:p>
                  </a:txBody>
                  <a:tcPr marL="71301" marR="71301" marT="35651" marB="356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100" b="1" i="0" u="none" strike="noStrike" kern="1200" baseline="0" dirty="0" smtClean="0">
                          <a:solidFill>
                            <a:schemeClr val="bg1"/>
                          </a:solidFill>
                          <a:latin typeface="+mn-lt"/>
                          <a:ea typeface="+mn-ea"/>
                          <a:cs typeface="+mn-cs"/>
                        </a:rPr>
                        <a:t>Dysfunctions of Face-to-Face Group Process (Process Losses)</a:t>
                      </a:r>
                      <a:endParaRPr lang="en-IN" sz="1100" b="1" dirty="0">
                        <a:solidFill>
                          <a:schemeClr val="bg1"/>
                        </a:solidFill>
                      </a:endParaRPr>
                    </a:p>
                  </a:txBody>
                  <a:tcPr marL="71301" marR="71301" marT="35651" marB="356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5082384">
                <a:tc>
                  <a:txBody>
                    <a:bodyPr/>
                    <a:lstStyle/>
                    <a:p>
                      <a:pPr marL="1714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It provides learning. Groups are better than individuals at understanding problems. They can teach each other.</a:t>
                      </a:r>
                    </a:p>
                    <a:p>
                      <a:pPr marL="1714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People readily take ownership of problems and their solutions.</a:t>
                      </a:r>
                    </a:p>
                    <a:p>
                      <a:pPr marL="1714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Group members have their egos embedded in the final decision, so they are committed it.</a:t>
                      </a:r>
                    </a:p>
                    <a:p>
                      <a:pPr marL="1714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Groups are better than individuals at catching errors.</a:t>
                      </a:r>
                    </a:p>
                    <a:p>
                      <a:pPr marL="1714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A group has more </a:t>
                      </a:r>
                      <a:r>
                        <a:rPr lang="en-IN" sz="1100" b="0" i="1" u="none" strike="noStrike" kern="1200" baseline="0" dirty="0" smtClean="0">
                          <a:solidFill>
                            <a:schemeClr val="tx1"/>
                          </a:solidFill>
                          <a:latin typeface="+mn-lt"/>
                          <a:ea typeface="+mn-ea"/>
                          <a:cs typeface="+mn-cs"/>
                        </a:rPr>
                        <a:t>information </a:t>
                      </a:r>
                      <a:r>
                        <a:rPr lang="en-IN" sz="1100" b="0" i="0" u="none" strike="noStrike" kern="1200" baseline="0" dirty="0" smtClean="0">
                          <a:solidFill>
                            <a:schemeClr val="tx1"/>
                          </a:solidFill>
                          <a:latin typeface="+mn-lt"/>
                          <a:ea typeface="+mn-ea"/>
                          <a:cs typeface="+mn-cs"/>
                        </a:rPr>
                        <a:t>and knowledge than any one member does. Members can combine their knowledge to create new knowledge. More and more creative alternatives for problem solving can be generated, and better solutions can be derived (e.g., through </a:t>
                      </a:r>
                      <a:r>
                        <a:rPr lang="en-IN" sz="1100" b="0" i="1" u="none" strike="noStrike" kern="1200" baseline="0" dirty="0" smtClean="0">
                          <a:solidFill>
                            <a:schemeClr val="tx1"/>
                          </a:solidFill>
                          <a:latin typeface="+mn-lt"/>
                          <a:ea typeface="+mn-ea"/>
                          <a:cs typeface="+mn-cs"/>
                        </a:rPr>
                        <a:t>brainstorming</a:t>
                      </a:r>
                      <a:r>
                        <a:rPr lang="en-IN" sz="1100" b="0" i="0" u="none" strike="noStrike" kern="1200" baseline="0" dirty="0" smtClean="0">
                          <a:solidFill>
                            <a:schemeClr val="tx1"/>
                          </a:solidFill>
                          <a:latin typeface="+mn-lt"/>
                          <a:ea typeface="+mn-ea"/>
                          <a:cs typeface="+mn-cs"/>
                        </a:rPr>
                        <a:t>).</a:t>
                      </a:r>
                    </a:p>
                    <a:p>
                      <a:pPr marL="1714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A group may produce </a:t>
                      </a:r>
                      <a:r>
                        <a:rPr lang="en-IN" sz="1100" b="0" i="1" u="none" strike="noStrike" kern="1200" baseline="0" dirty="0" smtClean="0">
                          <a:solidFill>
                            <a:schemeClr val="tx1"/>
                          </a:solidFill>
                          <a:latin typeface="+mn-lt"/>
                          <a:ea typeface="+mn-ea"/>
                          <a:cs typeface="+mn-cs"/>
                        </a:rPr>
                        <a:t>synergy </a:t>
                      </a:r>
                      <a:r>
                        <a:rPr lang="en-IN" sz="1100" b="0" i="0" u="none" strike="noStrike" kern="1200" baseline="0" dirty="0" smtClean="0">
                          <a:solidFill>
                            <a:schemeClr val="tx1"/>
                          </a:solidFill>
                          <a:latin typeface="+mn-lt"/>
                          <a:ea typeface="+mn-ea"/>
                          <a:cs typeface="+mn-cs"/>
                        </a:rPr>
                        <a:t>during problem solving, therefore the effectiveness and/or quality of group work can be greater than the sum of what individual members produce.</a:t>
                      </a:r>
                    </a:p>
                    <a:p>
                      <a:pPr marL="1714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Working in a group may stimulate the creativity of the participants and the process.</a:t>
                      </a:r>
                    </a:p>
                    <a:p>
                      <a:pPr marL="1714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Working together could allow a group to have better and more precise communication.</a:t>
                      </a:r>
                    </a:p>
                    <a:p>
                      <a:pPr marL="1714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Risk propensity is balanced. Groups moderate high-risk takers and encourage conservatives.</a:t>
                      </a:r>
                      <a:endParaRPr lang="en-IN" sz="1100" b="0" i="0" u="none" strike="noStrike" kern="1200" baseline="0" dirty="0">
                        <a:solidFill>
                          <a:schemeClr val="tx1"/>
                        </a:solidFill>
                        <a:latin typeface="+mn-lt"/>
                        <a:ea typeface="+mn-ea"/>
                        <a:cs typeface="+mn-cs"/>
                      </a:endParaRPr>
                    </a:p>
                  </a:txBody>
                  <a:tcPr marL="71301" marR="71301" marT="35651" marB="356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marL="1714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Social pressures of conformity may result in </a:t>
                      </a:r>
                      <a:r>
                        <a:rPr lang="en-IN" sz="1100" b="1" i="0" u="none" strike="noStrike" kern="1200" baseline="0" dirty="0" smtClean="0">
                          <a:solidFill>
                            <a:schemeClr val="tx1"/>
                          </a:solidFill>
                          <a:latin typeface="+mn-lt"/>
                          <a:ea typeface="+mn-ea"/>
                          <a:cs typeface="+mn-cs"/>
                        </a:rPr>
                        <a:t>groupthink </a:t>
                      </a:r>
                      <a:r>
                        <a:rPr lang="en-IN" sz="1100" b="0" i="0" u="none" strike="noStrike" kern="1200" baseline="0" dirty="0" smtClean="0">
                          <a:solidFill>
                            <a:schemeClr val="tx1"/>
                          </a:solidFill>
                          <a:latin typeface="+mn-lt"/>
                          <a:ea typeface="+mn-ea"/>
                          <a:cs typeface="+mn-cs"/>
                        </a:rPr>
                        <a:t>(i.e., people begin to think alike and not tolerate new ideas; they yield to </a:t>
                      </a:r>
                      <a:r>
                        <a:rPr lang="en-IN" sz="1100" b="0" i="1" u="none" strike="noStrike" kern="1200" baseline="0" dirty="0" smtClean="0">
                          <a:solidFill>
                            <a:schemeClr val="tx1"/>
                          </a:solidFill>
                          <a:latin typeface="+mn-lt"/>
                          <a:ea typeface="+mn-ea"/>
                          <a:cs typeface="+mn-cs"/>
                        </a:rPr>
                        <a:t>conformance pressure</a:t>
                      </a:r>
                      <a:r>
                        <a:rPr lang="en-IN" sz="1100" b="0" i="0" u="none" strike="noStrike" kern="1200" baseline="0" dirty="0" smtClean="0">
                          <a:solidFill>
                            <a:schemeClr val="tx1"/>
                          </a:solidFill>
                          <a:latin typeface="+mn-lt"/>
                          <a:ea typeface="+mn-ea"/>
                          <a:cs typeface="+mn-cs"/>
                        </a:rPr>
                        <a:t>).</a:t>
                      </a:r>
                    </a:p>
                    <a:p>
                      <a:pPr marL="1714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It is a time-consuming, slow process.</a:t>
                      </a:r>
                    </a:p>
                    <a:p>
                      <a:pPr marL="4381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Some relevant information could be missing.</a:t>
                      </a:r>
                    </a:p>
                    <a:p>
                      <a:pPr marL="1714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A meeting can lack coordination, have a poor agenda, or be poorly planned.</a:t>
                      </a:r>
                    </a:p>
                    <a:p>
                      <a:pPr marL="1714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A meeting may be dominated by time, topic, opinion of one or a few individuals, or fear of contributing because of the possibility of conflicts.</a:t>
                      </a:r>
                    </a:p>
                    <a:p>
                      <a:pPr marL="1714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Some group members can tend to influence the agenda while some try to rely on others to do most of the work (free riding). The group may ignore good solutions, have poorly defined goals, or be composed of the wrong participants.</a:t>
                      </a:r>
                    </a:p>
                    <a:p>
                      <a:pPr marL="1714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Some members may be afraid to speak up.</a:t>
                      </a:r>
                    </a:p>
                    <a:p>
                      <a:pPr marL="4381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The group may be unable to reach consensus.</a:t>
                      </a:r>
                    </a:p>
                    <a:p>
                      <a:pPr marL="4381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The group may lack focus.</a:t>
                      </a:r>
                    </a:p>
                    <a:p>
                      <a:pPr marL="4381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There can be a tendency to produce poor-quality compromises.</a:t>
                      </a:r>
                    </a:p>
                    <a:p>
                      <a:pPr marL="4381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There is often </a:t>
                      </a:r>
                      <a:r>
                        <a:rPr lang="en-IN" sz="1100" b="0" i="0" u="none" strike="noStrike" kern="1200" baseline="0" dirty="0" err="1" smtClean="0">
                          <a:solidFill>
                            <a:schemeClr val="tx1"/>
                          </a:solidFill>
                          <a:latin typeface="+mn-lt"/>
                          <a:ea typeface="+mn-ea"/>
                          <a:cs typeface="+mn-cs"/>
                        </a:rPr>
                        <a:t>nonproductive</a:t>
                      </a:r>
                      <a:r>
                        <a:rPr lang="en-IN" sz="1100" b="0" i="0" u="none" strike="noStrike" kern="1200" baseline="0" dirty="0" smtClean="0">
                          <a:solidFill>
                            <a:schemeClr val="tx1"/>
                          </a:solidFill>
                          <a:latin typeface="+mn-lt"/>
                          <a:ea typeface="+mn-ea"/>
                          <a:cs typeface="+mn-cs"/>
                        </a:rPr>
                        <a:t> time (e.g., socializing, preparing, waiting for latecomers).</a:t>
                      </a:r>
                    </a:p>
                    <a:p>
                      <a:pPr marL="4381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There can be a tendency to repeat what has already been said (because of failure to remember or process).</a:t>
                      </a:r>
                    </a:p>
                    <a:p>
                      <a:pPr marL="4381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 Meeting costs can be high (e.g., travel, participation time spent).</a:t>
                      </a:r>
                    </a:p>
                    <a:p>
                      <a:pPr marL="4381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There can be incomplete or inappropriate use of information.</a:t>
                      </a:r>
                    </a:p>
                    <a:p>
                      <a:pPr marL="4381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There can be too much information (i.e., information overload).</a:t>
                      </a:r>
                    </a:p>
                    <a:p>
                      <a:pPr marL="4381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There can be incomplete or incorrect task analysis.</a:t>
                      </a:r>
                    </a:p>
                    <a:p>
                      <a:pPr marL="4381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There can be inappropriate or incomplete representation in the group.</a:t>
                      </a:r>
                    </a:p>
                    <a:p>
                      <a:pPr marL="438150" indent="-171450">
                        <a:buFont typeface="Arial" panose="020B0604020202020204" pitchFamily="34" charset="0"/>
                        <a:buChar char="•"/>
                      </a:pPr>
                      <a:r>
                        <a:rPr lang="en-IN" sz="1100" b="0" i="0" u="none" strike="noStrike" kern="1200" baseline="0" dirty="0" smtClean="0">
                          <a:solidFill>
                            <a:schemeClr val="tx1"/>
                          </a:solidFill>
                          <a:latin typeface="+mn-lt"/>
                          <a:ea typeface="+mn-ea"/>
                          <a:cs typeface="+mn-cs"/>
                        </a:rPr>
                        <a:t>There can be attention or concentration blockage.</a:t>
                      </a:r>
                      <a:endParaRPr lang="en-IN" sz="1100" dirty="0"/>
                    </a:p>
                  </a:txBody>
                  <a:tcPr marL="71301" marR="71301" marT="35651" marB="356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4263672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Supporting </a:t>
            </a:r>
            <a:r>
              <a:rPr lang="en-US" sz="3600" dirty="0" err="1">
                <a:latin typeface="+mj-lt"/>
              </a:rPr>
              <a:t>Groupwork</a:t>
            </a:r>
            <a:endParaRPr lang="en-US" sz="3600" dirty="0">
              <a:latin typeface="+mj-lt"/>
            </a:endParaRPr>
          </a:p>
        </p:txBody>
      </p:sp>
      <p:sp>
        <p:nvSpPr>
          <p:cNvPr id="3" name="Content Placeholder 2"/>
          <p:cNvSpPr>
            <a:spLocks noGrp="1"/>
          </p:cNvSpPr>
          <p:nvPr>
            <p:ph idx="1"/>
          </p:nvPr>
        </p:nvSpPr>
        <p:spPr>
          <a:xfrm>
            <a:off x="456154" y="764805"/>
            <a:ext cx="8153400" cy="4832092"/>
          </a:xfrm>
        </p:spPr>
        <p:txBody>
          <a:bodyPr wrap="square">
            <a:spAutoFit/>
          </a:bodyPr>
          <a:lstStyle/>
          <a:p>
            <a:pPr>
              <a:buSzPct val="100000"/>
            </a:pPr>
            <a:r>
              <a:rPr lang="en-US" sz="2400" dirty="0"/>
              <a:t>Goal: to support </a:t>
            </a:r>
            <a:r>
              <a:rPr lang="en-US" sz="2400" dirty="0" err="1"/>
              <a:t>groupwork</a:t>
            </a:r>
            <a:endParaRPr lang="en-US" sz="2400" dirty="0"/>
          </a:p>
          <a:p>
            <a:pPr>
              <a:buSzPct val="100000"/>
            </a:pPr>
            <a:r>
              <a:rPr lang="en-US" sz="2400" dirty="0"/>
              <a:t>Increase benefits / decrease losses</a:t>
            </a:r>
          </a:p>
          <a:p>
            <a:pPr>
              <a:buSzPct val="100000"/>
            </a:pPr>
            <a:r>
              <a:rPr lang="en-US" sz="2400" dirty="0"/>
              <a:t>Traditional methods  </a:t>
            </a:r>
          </a:p>
          <a:p>
            <a:pPr lvl="1"/>
            <a:r>
              <a:rPr lang="en-US" sz="2400" dirty="0"/>
              <a:t>Nominal Group Technique</a:t>
            </a:r>
          </a:p>
          <a:p>
            <a:pPr marL="1239838" lvl="2" indent="-342900"/>
            <a:r>
              <a:rPr lang="en-US" sz="2400" dirty="0"/>
              <a:t>“Individuals work alone to generate ideas which are pooled under guidance of a trained facilitator”</a:t>
            </a:r>
          </a:p>
          <a:p>
            <a:pPr lvl="1"/>
            <a:r>
              <a:rPr lang="en-US" sz="2400" dirty="0"/>
              <a:t>Delphi Method</a:t>
            </a:r>
          </a:p>
          <a:p>
            <a:pPr marL="1239838" lvl="2" indent="-342900"/>
            <a:r>
              <a:rPr lang="en-US" sz="2400" dirty="0"/>
              <a:t>“A structured process for collecting and distilling knowledge from a group of experts by means of questionnaires” </a:t>
            </a:r>
          </a:p>
          <a:p>
            <a:pPr lvl="1"/>
            <a:r>
              <a:rPr lang="en-US" sz="2400" dirty="0"/>
              <a:t>Electronic Meeting System (</a:t>
            </a:r>
            <a:r>
              <a:rPr lang="en-US" sz="2400" spc="-300" dirty="0" smtClean="0"/>
              <a:t>E M </a:t>
            </a:r>
            <a:r>
              <a:rPr lang="en-US" sz="2400" dirty="0" smtClean="0"/>
              <a:t>S)</a:t>
            </a:r>
            <a:endParaRPr lang="en-US" sz="2400" dirty="0"/>
          </a:p>
        </p:txBody>
      </p:sp>
    </p:spTree>
    <p:extLst>
      <p:ext uri="{BB962C8B-B14F-4D97-AF65-F5344CB8AC3E}">
        <p14:creationId xmlns:p14="http://schemas.microsoft.com/office/powerpoint/2010/main" val="1854790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Overview of Group Support Systems</a:t>
            </a:r>
          </a:p>
        </p:txBody>
      </p:sp>
      <p:sp>
        <p:nvSpPr>
          <p:cNvPr id="3" name="Content Placeholder 2"/>
          <p:cNvSpPr>
            <a:spLocks noGrp="1"/>
          </p:cNvSpPr>
          <p:nvPr>
            <p:ph idx="1"/>
          </p:nvPr>
        </p:nvSpPr>
        <p:spPr>
          <a:xfrm>
            <a:off x="456154" y="765277"/>
            <a:ext cx="8153400" cy="5062924"/>
          </a:xfrm>
        </p:spPr>
        <p:txBody>
          <a:bodyPr wrap="square">
            <a:spAutoFit/>
          </a:bodyPr>
          <a:lstStyle/>
          <a:p>
            <a:pPr>
              <a:buSzPct val="100000"/>
            </a:pPr>
            <a:r>
              <a:rPr lang="en-US" sz="2400" dirty="0"/>
              <a:t>Technology that helps groups to collaborate effectively</a:t>
            </a:r>
          </a:p>
          <a:p>
            <a:pPr>
              <a:buSzPct val="100000"/>
            </a:pPr>
            <a:r>
              <a:rPr lang="en-US" sz="2400" dirty="0"/>
              <a:t>These technologies are called </a:t>
            </a:r>
            <a:r>
              <a:rPr lang="en-US" sz="2400" spc="-300" dirty="0"/>
              <a:t>G S </a:t>
            </a:r>
            <a:r>
              <a:rPr lang="en-US" sz="2400" dirty="0" err="1"/>
              <a:t>S</a:t>
            </a:r>
            <a:r>
              <a:rPr lang="en-US" sz="2400" dirty="0"/>
              <a:t> (Group Support Systems)</a:t>
            </a:r>
          </a:p>
          <a:p>
            <a:pPr>
              <a:buSzPct val="100000"/>
            </a:pPr>
            <a:r>
              <a:rPr lang="en-US" sz="2400" spc="-300" dirty="0" smtClean="0"/>
              <a:t>G </a:t>
            </a:r>
            <a:r>
              <a:rPr lang="en-US" sz="2400" spc="-300" dirty="0"/>
              <a:t>S </a:t>
            </a:r>
            <a:r>
              <a:rPr lang="en-US" sz="2400" dirty="0" err="1"/>
              <a:t>S</a:t>
            </a:r>
            <a:r>
              <a:rPr lang="en-US" sz="2400" dirty="0"/>
              <a:t> enablers: Internet and its derivatives (intranets, internet of things [</a:t>
            </a:r>
            <a:r>
              <a:rPr lang="en-US" sz="2400" dirty="0" err="1"/>
              <a:t>IoT</a:t>
            </a:r>
            <a:r>
              <a:rPr lang="en-US" sz="2400" dirty="0"/>
              <a:t>], and extranets)</a:t>
            </a:r>
          </a:p>
          <a:p>
            <a:pPr>
              <a:buSzPct val="100000"/>
            </a:pPr>
            <a:r>
              <a:rPr lang="en-US" sz="2400" dirty="0"/>
              <a:t>The Web is the common infrastructure for </a:t>
            </a:r>
            <a:r>
              <a:rPr lang="en-US" sz="2400" spc="-300" dirty="0"/>
              <a:t>G S </a:t>
            </a:r>
            <a:r>
              <a:rPr lang="en-US" sz="2400" dirty="0" err="1"/>
              <a:t>S</a:t>
            </a:r>
            <a:endParaRPr lang="en-US" sz="2400" dirty="0"/>
          </a:p>
          <a:p>
            <a:pPr>
              <a:buSzPct val="100000"/>
            </a:pPr>
            <a:r>
              <a:rPr lang="en-US" sz="2400" dirty="0"/>
              <a:t>Recently communication and collaboration tools have received more attention due to</a:t>
            </a:r>
          </a:p>
          <a:p>
            <a:pPr lvl="1"/>
            <a:r>
              <a:rPr lang="en-US" sz="2400" dirty="0"/>
              <a:t>Their increased capabilities</a:t>
            </a:r>
          </a:p>
          <a:p>
            <a:pPr lvl="1"/>
            <a:r>
              <a:rPr lang="en-US" sz="2400" dirty="0"/>
              <a:t>Save time and money</a:t>
            </a:r>
          </a:p>
          <a:p>
            <a:pPr lvl="1"/>
            <a:r>
              <a:rPr lang="en-US" sz="2400" dirty="0"/>
              <a:t>Expedite decision </a:t>
            </a:r>
            <a:r>
              <a:rPr lang="en-US" sz="2400" dirty="0" smtClean="0"/>
              <a:t>making</a:t>
            </a:r>
            <a:endParaRPr lang="en-US" sz="2400" dirty="0"/>
          </a:p>
        </p:txBody>
      </p:sp>
    </p:spTree>
    <p:extLst>
      <p:ext uri="{BB962C8B-B14F-4D97-AF65-F5344CB8AC3E}">
        <p14:creationId xmlns:p14="http://schemas.microsoft.com/office/powerpoint/2010/main" val="1875889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Time/Place </a:t>
            </a:r>
            <a:r>
              <a:rPr lang="en-US" sz="3600" dirty="0" smtClean="0">
                <a:latin typeface="+mj-lt"/>
              </a:rPr>
              <a:t>Framework </a:t>
            </a:r>
            <a:r>
              <a:rPr lang="en-US" sz="2800" dirty="0" smtClean="0">
                <a:latin typeface="+mj-lt"/>
              </a:rPr>
              <a:t>(1 of 2)</a:t>
            </a:r>
            <a:endParaRPr lang="en-US" sz="2800" dirty="0">
              <a:latin typeface="+mj-lt"/>
            </a:endParaRPr>
          </a:p>
        </p:txBody>
      </p:sp>
      <p:sp>
        <p:nvSpPr>
          <p:cNvPr id="3" name="Content Placeholder 2"/>
          <p:cNvSpPr>
            <a:spLocks noGrp="1"/>
          </p:cNvSpPr>
          <p:nvPr>
            <p:ph idx="1"/>
          </p:nvPr>
        </p:nvSpPr>
        <p:spPr>
          <a:xfrm>
            <a:off x="456154" y="765277"/>
            <a:ext cx="8153400" cy="4639732"/>
          </a:xfrm>
        </p:spPr>
        <p:txBody>
          <a:bodyPr wrap="square">
            <a:spAutoFit/>
          </a:bodyPr>
          <a:lstStyle/>
          <a:p>
            <a:r>
              <a:rPr lang="en-US" sz="2400" b="1" dirty="0"/>
              <a:t>Same time / same place. </a:t>
            </a:r>
            <a:r>
              <a:rPr lang="en-US" sz="2400" dirty="0"/>
              <a:t>Participants meet face-to-face, as in a traditional meeting, or decisions are made in a specially equipped decision room. </a:t>
            </a:r>
          </a:p>
          <a:p>
            <a:r>
              <a:rPr lang="en-US" sz="2400" b="1" dirty="0"/>
              <a:t>Same time / different place. </a:t>
            </a:r>
            <a:r>
              <a:rPr lang="en-US" sz="2400" dirty="0"/>
              <a:t>Participants are in different places, but they communicate at the same time (e.g., with videoconferencing or </a:t>
            </a:r>
            <a:r>
              <a:rPr lang="en-US" sz="2400" spc="-300" dirty="0"/>
              <a:t>I </a:t>
            </a:r>
            <a:r>
              <a:rPr lang="en-US" sz="2400" dirty="0" smtClean="0"/>
              <a:t>M</a:t>
            </a:r>
            <a:r>
              <a:rPr lang="en-US" sz="2400" dirty="0"/>
              <a:t>).</a:t>
            </a:r>
          </a:p>
          <a:p>
            <a:r>
              <a:rPr lang="en-US" sz="2400" b="1" dirty="0"/>
              <a:t>Different time / same place.</a:t>
            </a:r>
            <a:r>
              <a:rPr lang="en-US" sz="2400" dirty="0"/>
              <a:t> People work in shifts. One shift leaves information for the next shift.</a:t>
            </a:r>
          </a:p>
          <a:p>
            <a:r>
              <a:rPr lang="en-US" sz="2400" b="1" dirty="0"/>
              <a:t>Different time / different place</a:t>
            </a:r>
            <a:r>
              <a:rPr lang="en-US" sz="2400" dirty="0"/>
              <a:t>. Participants are in different places, and they send and receive information at different times. </a:t>
            </a:r>
          </a:p>
        </p:txBody>
      </p:sp>
    </p:spTree>
    <p:extLst>
      <p:ext uri="{BB962C8B-B14F-4D97-AF65-F5344CB8AC3E}">
        <p14:creationId xmlns:p14="http://schemas.microsoft.com/office/powerpoint/2010/main" val="427806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Time/Place </a:t>
            </a:r>
            <a:r>
              <a:rPr lang="en-US" sz="3600" dirty="0" smtClean="0">
                <a:latin typeface="+mj-lt"/>
              </a:rPr>
              <a:t>Framework </a:t>
            </a:r>
            <a:r>
              <a:rPr lang="en-US" sz="2800" dirty="0" smtClean="0">
                <a:latin typeface="+mj-lt"/>
              </a:rPr>
              <a:t>(</a:t>
            </a:r>
            <a:r>
              <a:rPr lang="en-US" sz="2800" dirty="0">
                <a:latin typeface="+mj-lt"/>
              </a:rPr>
              <a:t>2</a:t>
            </a:r>
            <a:r>
              <a:rPr lang="en-US" sz="2800" dirty="0" smtClean="0">
                <a:latin typeface="+mj-lt"/>
              </a:rPr>
              <a:t> of </a:t>
            </a:r>
            <a:r>
              <a:rPr lang="en-US" sz="2800" dirty="0">
                <a:latin typeface="+mj-lt"/>
              </a:rPr>
              <a:t>2)</a:t>
            </a:r>
          </a:p>
        </p:txBody>
      </p:sp>
      <p:pic>
        <p:nvPicPr>
          <p:cNvPr id="2050" name="Picture 2" descr="The heading of Column 1 is Same Time and of Column 2 is Different Time. The heading of Row 1 is Same Place and of Row 2 is Difference Place. The details of items listed in each of the four cells are as follows:&#10;• Same Place, Same Time: &#10;• Instant Messaging&#10;• Chatting, decision room &#10;• Web-based G S S&#10;• Multimedia presentation system&#10;• Whiteboard&#10;• Document sharing&#10;• Workspace &#10;• Same Place, Different Time:&#10;• G S S in a decision room&#10;• Web-based G S S&#10;• Workflow management system&#10;• Document sharing&#10;• E-mail, V-mail&#10;• Videoconferencing playback &#10;• Different Place, Same Time:&#10;• Web-based G S S&#10;• Virtual whiteboard&#10;• Document sharing&#10;• Videoconferencing&#10;• Audio-conferencing&#10;• Computer conferencing&#10;• E-mail, V-mail&#10;• Virtual workspace&#10;• Different Place, Different Time:&#10;• Web-based G S S&#10;• Virtual whiteboard&#10;• Document sharing&#10;• E-mail, V-mail&#10;• Workflow management system&#10;• Computer conferencing with memory&#10;• Videoconferencing playback&#10;• Voice memo&#10;"/>
          <p:cNvPicPr>
            <a:picLocks noChangeAspect="1" noChangeArrowheads="1"/>
          </p:cNvPicPr>
          <p:nvPr/>
        </p:nvPicPr>
        <p:blipFill rotWithShape="1">
          <a:blip r:embed="rId3">
            <a:extLst>
              <a:ext uri="{28A0092B-C50C-407E-A947-70E740481C1C}">
                <a14:useLocalDpi xmlns:a14="http://schemas.microsoft.com/office/drawing/2010/main" val="0"/>
              </a:ext>
            </a:extLst>
          </a:blip>
          <a:srcRect b="3525"/>
          <a:stretch/>
        </p:blipFill>
        <p:spPr bwMode="auto">
          <a:xfrm>
            <a:off x="1462924" y="888110"/>
            <a:ext cx="6206829" cy="534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256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Group Collaboration for Decision Support</a:t>
            </a:r>
          </a:p>
        </p:txBody>
      </p:sp>
      <p:sp>
        <p:nvSpPr>
          <p:cNvPr id="4" name="Content Placeholder 2"/>
          <p:cNvSpPr>
            <a:spLocks noGrp="1"/>
          </p:cNvSpPr>
          <p:nvPr>
            <p:ph idx="1"/>
          </p:nvPr>
        </p:nvSpPr>
        <p:spPr>
          <a:xfrm>
            <a:off x="465207" y="1371600"/>
            <a:ext cx="8145393" cy="4347344"/>
          </a:xfrm>
        </p:spPr>
        <p:txBody>
          <a:bodyPr wrap="square">
            <a:spAutoFit/>
          </a:bodyPr>
          <a:lstStyle/>
          <a:p>
            <a:pPr>
              <a:buSzPct val="100000"/>
            </a:pPr>
            <a:r>
              <a:rPr lang="en-US" sz="2400" dirty="0"/>
              <a:t>Groups can help to </a:t>
            </a:r>
          </a:p>
          <a:p>
            <a:pPr lvl="1"/>
            <a:r>
              <a:rPr lang="en-US" sz="2400" dirty="0"/>
              <a:t>identify problems, </a:t>
            </a:r>
          </a:p>
          <a:p>
            <a:pPr lvl="1"/>
            <a:r>
              <a:rPr lang="en-US" sz="2400" dirty="0"/>
              <a:t>assist in choosing criteria for selecting solutions, generating solutions (e.g., brainstorming),</a:t>
            </a:r>
          </a:p>
          <a:p>
            <a:pPr lvl="1"/>
            <a:r>
              <a:rPr lang="en-US" sz="2400" dirty="0"/>
              <a:t>Evaluating alternatives, and </a:t>
            </a:r>
          </a:p>
          <a:p>
            <a:pPr lvl="1"/>
            <a:r>
              <a:rPr lang="en-US" sz="2400" dirty="0"/>
              <a:t>assisting in the selection of the best solution and implementing it</a:t>
            </a:r>
          </a:p>
          <a:p>
            <a:pPr>
              <a:buSzPct val="100000"/>
            </a:pPr>
            <a:r>
              <a:rPr lang="en-US" sz="2400" dirty="0"/>
              <a:t>Computerized tools and platforms</a:t>
            </a:r>
          </a:p>
          <a:p>
            <a:pPr marL="1044575" lvl="1" indent="-457200">
              <a:buFont typeface="+mj-lt"/>
              <a:buAutoNum type="arabicPeriod"/>
            </a:pPr>
            <a:r>
              <a:rPr lang="en-US" sz="2400" dirty="0"/>
              <a:t>Support communication and collaboration</a:t>
            </a:r>
          </a:p>
          <a:p>
            <a:pPr marL="1044575" lvl="1" indent="-457200">
              <a:buFont typeface="+mj-lt"/>
              <a:buAutoNum type="arabicPeriod"/>
            </a:pPr>
            <a:r>
              <a:rPr lang="en-US" sz="2400" dirty="0"/>
              <a:t>Support of decision </a:t>
            </a:r>
            <a:r>
              <a:rPr lang="en-US" sz="2400" dirty="0" smtClean="0"/>
              <a:t>making</a:t>
            </a:r>
            <a:endParaRPr lang="en-US" sz="2400" dirty="0"/>
          </a:p>
        </p:txBody>
      </p:sp>
    </p:spTree>
    <p:extLst>
      <p:ext uri="{BB962C8B-B14F-4D97-AF65-F5344CB8AC3E}">
        <p14:creationId xmlns:p14="http://schemas.microsoft.com/office/powerpoint/2010/main" val="696036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Electronic Support for Group Communication and Collaboration</a:t>
            </a:r>
          </a:p>
        </p:txBody>
      </p:sp>
      <p:sp>
        <p:nvSpPr>
          <p:cNvPr id="4" name="Content Placeholder 2"/>
          <p:cNvSpPr>
            <a:spLocks noGrp="1"/>
          </p:cNvSpPr>
          <p:nvPr>
            <p:ph idx="1"/>
          </p:nvPr>
        </p:nvSpPr>
        <p:spPr>
          <a:xfrm>
            <a:off x="465207" y="1372072"/>
            <a:ext cx="8153400" cy="4208844"/>
          </a:xfrm>
        </p:spPr>
        <p:txBody>
          <a:bodyPr wrap="square">
            <a:spAutoFit/>
          </a:bodyPr>
          <a:lstStyle/>
          <a:p>
            <a:pPr>
              <a:buSzPct val="100000"/>
            </a:pPr>
            <a:r>
              <a:rPr lang="en-US" sz="2400" dirty="0"/>
              <a:t>Groupware products provide a way for groups to share resources and opinions</a:t>
            </a:r>
          </a:p>
          <a:p>
            <a:pPr>
              <a:buSzPct val="100000"/>
            </a:pPr>
            <a:r>
              <a:rPr lang="en-US" sz="2400" dirty="0"/>
              <a:t>Synchronous or Asynchronous</a:t>
            </a:r>
          </a:p>
          <a:p>
            <a:pPr>
              <a:buSzPct val="100000"/>
            </a:pPr>
            <a:r>
              <a:rPr lang="en-US" sz="2400" dirty="0"/>
              <a:t>Examples</a:t>
            </a:r>
          </a:p>
          <a:p>
            <a:pPr lvl="1"/>
            <a:r>
              <a:rPr lang="en-US" sz="2400" dirty="0">
                <a:hlinkClick r:id="rId3" action="ppaction://hlinkfile" tooltip="dropbox.com"/>
              </a:rPr>
              <a:t>dropbox.com</a:t>
            </a:r>
            <a:endParaRPr lang="en-US" sz="2400" dirty="0"/>
          </a:p>
          <a:p>
            <a:pPr lvl="1"/>
            <a:r>
              <a:rPr lang="en-US" sz="2400" dirty="0">
                <a:hlinkClick r:id="rId4" action="ppaction://hlinkfile" tooltip="drive.google.com"/>
              </a:rPr>
              <a:t>drive.google.com</a:t>
            </a:r>
            <a:endParaRPr lang="en-US" sz="2400" dirty="0"/>
          </a:p>
          <a:p>
            <a:pPr lvl="1"/>
            <a:r>
              <a:rPr lang="en-US" sz="2400" dirty="0">
                <a:hlinkClick r:id="rId5" action="ppaction://hlinkfile" tooltip="office.microsoft.com"/>
              </a:rPr>
              <a:t>office.microsoft.com </a:t>
            </a:r>
            <a:endParaRPr lang="en-US" sz="2400" dirty="0"/>
          </a:p>
          <a:p>
            <a:pPr lvl="1"/>
            <a:r>
              <a:rPr lang="en-US" sz="2400" dirty="0"/>
              <a:t>…</a:t>
            </a:r>
          </a:p>
          <a:p>
            <a:pPr>
              <a:buSzPct val="100000"/>
            </a:pPr>
            <a:r>
              <a:rPr lang="en-US" sz="2400" dirty="0"/>
              <a:t>See Table 11.1 for a list of examples</a:t>
            </a:r>
          </a:p>
        </p:txBody>
      </p:sp>
    </p:spTree>
    <p:extLst>
      <p:ext uri="{BB962C8B-B14F-4D97-AF65-F5344CB8AC3E}">
        <p14:creationId xmlns:p14="http://schemas.microsoft.com/office/powerpoint/2010/main" val="597668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Groupware</a:t>
            </a:r>
          </a:p>
        </p:txBody>
      </p:sp>
      <p:sp>
        <p:nvSpPr>
          <p:cNvPr id="4" name="Content Placeholder 2"/>
          <p:cNvSpPr>
            <a:spLocks noGrp="1"/>
          </p:cNvSpPr>
          <p:nvPr>
            <p:ph idx="1"/>
          </p:nvPr>
        </p:nvSpPr>
        <p:spPr>
          <a:xfrm>
            <a:off x="456154" y="764275"/>
            <a:ext cx="8153400" cy="4070345"/>
          </a:xfrm>
        </p:spPr>
        <p:txBody>
          <a:bodyPr wrap="square">
            <a:spAutoFit/>
          </a:bodyPr>
          <a:lstStyle/>
          <a:p>
            <a:pPr>
              <a:buSzPct val="100000"/>
            </a:pPr>
            <a:r>
              <a:rPr lang="en-US" sz="2400" dirty="0"/>
              <a:t>Virtual Meeting Systems</a:t>
            </a:r>
          </a:p>
          <a:p>
            <a:pPr lvl="1"/>
            <a:r>
              <a:rPr lang="en-US" sz="2400" dirty="0">
                <a:hlinkClick r:id="rId3" action="ppaction://hlinkfile" tooltip="Webex.com"/>
              </a:rPr>
              <a:t>Webex.com</a:t>
            </a:r>
            <a:r>
              <a:rPr lang="en-US" sz="2400" dirty="0"/>
              <a:t>, </a:t>
            </a:r>
            <a:r>
              <a:rPr lang="en-US" sz="2400" dirty="0">
                <a:hlinkClick r:id="rId4" action="ppaction://hlinkfile" tooltip="GoTomeeting.com"/>
              </a:rPr>
              <a:t>GoTomeeting.com</a:t>
            </a:r>
            <a:r>
              <a:rPr lang="en-US" sz="2400" dirty="0"/>
              <a:t>, </a:t>
            </a:r>
            <a:r>
              <a:rPr lang="en-US" sz="2400" dirty="0">
                <a:hlinkClick r:id="rId5" action="ppaction://hlinkfile" tooltip="Skype.com"/>
              </a:rPr>
              <a:t>Skype.com</a:t>
            </a:r>
            <a:r>
              <a:rPr lang="en-US" sz="2400" dirty="0"/>
              <a:t>, …</a:t>
            </a:r>
          </a:p>
          <a:p>
            <a:pPr>
              <a:buSzPct val="100000"/>
            </a:pPr>
            <a:r>
              <a:rPr lang="en-US" sz="2400" dirty="0" err="1"/>
              <a:t>GroupSystems</a:t>
            </a:r>
            <a:r>
              <a:rPr lang="en-US" sz="2400" dirty="0"/>
              <a:t> (</a:t>
            </a:r>
            <a:r>
              <a:rPr lang="en-US" sz="2400" dirty="0">
                <a:hlinkClick r:id="rId6" action="ppaction://hlinkfile" tooltip="Groupsystems.com"/>
              </a:rPr>
              <a:t>Groupsystems.com</a:t>
            </a:r>
            <a:r>
              <a:rPr lang="en-US" sz="2400" dirty="0"/>
              <a:t>)</a:t>
            </a:r>
          </a:p>
          <a:p>
            <a:pPr>
              <a:buSzPct val="100000"/>
            </a:pPr>
            <a:r>
              <a:rPr lang="en-US" sz="2400" dirty="0"/>
              <a:t>Collaborative Workflow</a:t>
            </a:r>
          </a:p>
          <a:p>
            <a:pPr>
              <a:buSzPct val="100000"/>
            </a:pPr>
            <a:r>
              <a:rPr lang="en-US" sz="2400" dirty="0"/>
              <a:t>Web 2.0</a:t>
            </a:r>
          </a:p>
          <a:p>
            <a:pPr lvl="1"/>
            <a:r>
              <a:rPr lang="en-US" sz="2400" dirty="0"/>
              <a:t>Search, links, authoring, tags, extensions, signals</a:t>
            </a:r>
          </a:p>
          <a:p>
            <a:pPr>
              <a:buSzPct val="100000"/>
            </a:pPr>
            <a:r>
              <a:rPr lang="en-US" sz="2400" dirty="0"/>
              <a:t>Collaborative Networks</a:t>
            </a:r>
          </a:p>
          <a:p>
            <a:pPr>
              <a:buSzPct val="100000"/>
            </a:pPr>
            <a:r>
              <a:rPr lang="en-US" sz="2400" dirty="0"/>
              <a:t>Synchronous versus asynchronous </a:t>
            </a:r>
            <a:r>
              <a:rPr lang="en-US" sz="2400" dirty="0" smtClean="0"/>
              <a:t>systems</a:t>
            </a:r>
            <a:endParaRPr lang="en-US" sz="2400" dirty="0"/>
          </a:p>
        </p:txBody>
      </p:sp>
    </p:spTree>
    <p:extLst>
      <p:ext uri="{BB962C8B-B14F-4D97-AF65-F5344CB8AC3E}">
        <p14:creationId xmlns:p14="http://schemas.microsoft.com/office/powerpoint/2010/main" val="3025518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497"/>
            <a:ext cx="8153400" cy="1107996"/>
          </a:xfrm>
        </p:spPr>
        <p:txBody>
          <a:bodyPr wrap="square">
            <a:spAutoFit/>
          </a:bodyPr>
          <a:lstStyle/>
          <a:p>
            <a:r>
              <a:rPr lang="en-US" sz="3600" dirty="0">
                <a:latin typeface="+mj-lt"/>
              </a:rPr>
              <a:t>Groupware </a:t>
            </a:r>
            <a:r>
              <a:rPr lang="en-US" sz="3600" dirty="0" smtClean="0">
                <a:latin typeface="+mj-lt"/>
              </a:rPr>
              <a:t>Products</a:t>
            </a:r>
            <a:r>
              <a:rPr lang="en-US" sz="3600" baseline="0" dirty="0" smtClean="0">
                <a:latin typeface="+mj-lt"/>
              </a:rPr>
              <a:t> </a:t>
            </a:r>
            <a:r>
              <a:rPr lang="en-US" sz="3600" dirty="0" smtClean="0">
                <a:latin typeface="+mj-lt"/>
              </a:rPr>
              <a:t>Synchronous </a:t>
            </a:r>
            <a:r>
              <a:rPr lang="en-US" sz="3600" dirty="0">
                <a:latin typeface="+mj-lt"/>
              </a:rPr>
              <a:t>versus </a:t>
            </a:r>
            <a:r>
              <a:rPr lang="en-US" sz="3600" dirty="0" smtClean="0">
                <a:latin typeface="+mj-lt"/>
              </a:rPr>
              <a:t>Asynchronous </a:t>
            </a:r>
            <a:r>
              <a:rPr lang="en-US" sz="2800" dirty="0" smtClean="0">
                <a:latin typeface="+mj-lt"/>
              </a:rPr>
              <a:t>(1 of 3)</a:t>
            </a:r>
            <a:endParaRPr lang="en-US" sz="3600" dirty="0">
              <a:latin typeface="+mj-lt"/>
            </a:endParaRPr>
          </a:p>
        </p:txBody>
      </p:sp>
      <p:sp>
        <p:nvSpPr>
          <p:cNvPr id="3" name="Content Placeholder 2"/>
          <p:cNvSpPr>
            <a:spLocks noGrp="1"/>
          </p:cNvSpPr>
          <p:nvPr>
            <p:ph idx="1"/>
          </p:nvPr>
        </p:nvSpPr>
        <p:spPr>
          <a:xfrm>
            <a:off x="457200" y="1447800"/>
            <a:ext cx="8153400" cy="369332"/>
          </a:xfrm>
        </p:spPr>
        <p:txBody>
          <a:bodyPr>
            <a:spAutoFit/>
          </a:bodyPr>
          <a:lstStyle/>
          <a:p>
            <a:pPr marL="0" indent="0">
              <a:buNone/>
            </a:pPr>
            <a:r>
              <a:rPr lang="en-IN" sz="2400" b="1" dirty="0" smtClean="0"/>
              <a:t>Table </a:t>
            </a:r>
            <a:r>
              <a:rPr lang="en-IN" sz="2400" b="1" dirty="0"/>
              <a:t>11.1</a:t>
            </a:r>
            <a:r>
              <a:rPr lang="en-IN" sz="2400" dirty="0"/>
              <a:t> </a:t>
            </a:r>
            <a:r>
              <a:rPr lang="en-IN" sz="2400" dirty="0" smtClean="0"/>
              <a:t>Groupware </a:t>
            </a:r>
            <a:r>
              <a:rPr lang="en-IN" sz="2400" dirty="0"/>
              <a:t>Products and </a:t>
            </a:r>
            <a:r>
              <a:rPr lang="en-IN" sz="2400" dirty="0" smtClean="0"/>
              <a:t>Features.</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307094712"/>
              </p:ext>
            </p:extLst>
          </p:nvPr>
        </p:nvGraphicFramePr>
        <p:xfrm>
          <a:off x="1188714" y="2047875"/>
          <a:ext cx="6705600" cy="3754120"/>
        </p:xfrm>
        <a:graphic>
          <a:graphicData uri="http://schemas.openxmlformats.org/drawingml/2006/table">
            <a:tbl>
              <a:tblPr firstRow="1" bandRow="1">
                <a:tableStyleId>{3B4B98B0-60AC-42C2-AFA5-B58CD77FA1E5}</a:tableStyleId>
              </a:tblPr>
              <a:tblGrid>
                <a:gridCol w="6705600"/>
              </a:tblGrid>
              <a:tr h="370840">
                <a:tc>
                  <a:txBody>
                    <a:bodyPr/>
                    <a:lstStyle/>
                    <a:p>
                      <a:r>
                        <a:rPr lang="en-IN" sz="1800" b="1" i="0" u="none" strike="noStrike" kern="1200" baseline="0" dirty="0" smtClean="0">
                          <a:solidFill>
                            <a:schemeClr val="bg1"/>
                          </a:solidFill>
                          <a:latin typeface="+mn-lt"/>
                          <a:ea typeface="+mn-ea"/>
                          <a:cs typeface="+mn-cs"/>
                        </a:rPr>
                        <a:t>General (Can Be Either Synchronous or Asynchronous)</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Built-in e-mail, messaging system</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Browser interface</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Joint Web page creation</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Active hyperlink sharing</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File sharing (graphics, video, audio, or other)</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Built-in search functions (by topic or keyword)</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Workflow tools</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Corporate portals for communication, collaboration, and search</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Shared screens</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Electronic decision rooms</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Peer-to-peer networks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355186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462760"/>
          </a:xfrm>
        </p:spPr>
        <p:txBody>
          <a:bodyPr wrap="square">
            <a:spAutoFit/>
          </a:bodyPr>
          <a:lstStyle/>
          <a:p>
            <a:pPr marL="895350" indent="-895350">
              <a:buClr>
                <a:schemeClr val="lt1"/>
              </a:buClr>
              <a:buSzPct val="25000"/>
              <a:buNone/>
              <a:tabLst>
                <a:tab pos="895350" algn="l"/>
              </a:tabLst>
            </a:pPr>
            <a:r>
              <a:rPr lang="en-US" sz="2400" b="1" dirty="0" smtClean="0">
                <a:solidFill>
                  <a:srgbClr val="007FA3"/>
                </a:solidFill>
              </a:rPr>
              <a:t>11.1		</a:t>
            </a:r>
            <a:r>
              <a:rPr lang="en-US" sz="2400" dirty="0"/>
              <a:t>Understand the basic concepts and processes of group work, communication, and collaboration</a:t>
            </a:r>
          </a:p>
          <a:p>
            <a:pPr marL="895350" indent="-895350">
              <a:buClr>
                <a:schemeClr val="lt1"/>
              </a:buClr>
              <a:buSzPct val="25000"/>
              <a:buNone/>
              <a:tabLst>
                <a:tab pos="895350" algn="l"/>
              </a:tabLst>
            </a:pPr>
            <a:r>
              <a:rPr lang="en-US" sz="2400" b="1" dirty="0" smtClean="0">
                <a:solidFill>
                  <a:srgbClr val="007FA3"/>
                </a:solidFill>
              </a:rPr>
              <a:t>11.2</a:t>
            </a:r>
            <a:r>
              <a:rPr lang="en-US" sz="2400" b="1" dirty="0">
                <a:solidFill>
                  <a:srgbClr val="007FA3"/>
                </a:solidFill>
              </a:rPr>
              <a:t>	</a:t>
            </a:r>
            <a:r>
              <a:rPr lang="en-US" sz="2400" b="1" dirty="0" smtClean="0">
                <a:solidFill>
                  <a:srgbClr val="007FA3"/>
                </a:solidFill>
              </a:rPr>
              <a:t>	</a:t>
            </a:r>
            <a:r>
              <a:rPr lang="en-US" sz="2400" dirty="0"/>
              <a:t>Describe how computer systems facilitate team communication and collaboration in an enterprise</a:t>
            </a:r>
          </a:p>
          <a:p>
            <a:pPr marL="895350" indent="-895350">
              <a:buClr>
                <a:schemeClr val="lt1"/>
              </a:buClr>
              <a:buSzPct val="25000"/>
              <a:buNone/>
              <a:tabLst>
                <a:tab pos="895350" algn="l"/>
              </a:tabLst>
            </a:pPr>
            <a:r>
              <a:rPr lang="en-US" sz="2400" b="1" dirty="0" smtClean="0">
                <a:solidFill>
                  <a:srgbClr val="007FA3"/>
                </a:solidFill>
              </a:rPr>
              <a:t>11.3	</a:t>
            </a:r>
            <a:r>
              <a:rPr lang="en-US" sz="2400" dirty="0"/>
              <a:t>Explain the concepts and importance of the </a:t>
            </a:r>
            <a:r>
              <a:rPr lang="en-US" sz="2400" dirty="0" smtClean="0"/>
              <a:t>time/place </a:t>
            </a:r>
            <a:r>
              <a:rPr lang="en-US" sz="2400" dirty="0"/>
              <a:t>framework</a:t>
            </a:r>
          </a:p>
          <a:p>
            <a:pPr marL="895350" indent="-895350">
              <a:buClr>
                <a:schemeClr val="lt1"/>
              </a:buClr>
              <a:buSzPct val="25000"/>
              <a:buNone/>
              <a:tabLst>
                <a:tab pos="895350" algn="l"/>
              </a:tabLst>
            </a:pPr>
            <a:r>
              <a:rPr lang="en-US" sz="2400" b="1" dirty="0">
                <a:solidFill>
                  <a:srgbClr val="007FA3"/>
                </a:solidFill>
              </a:rPr>
              <a:t>11.4 	</a:t>
            </a:r>
            <a:r>
              <a:rPr lang="en-US" sz="2400" b="1" dirty="0" smtClean="0">
                <a:solidFill>
                  <a:srgbClr val="007FA3"/>
                </a:solidFill>
              </a:rPr>
              <a:t>	</a:t>
            </a:r>
            <a:r>
              <a:rPr lang="en-US" sz="2400" dirty="0" smtClean="0"/>
              <a:t>Explain </a:t>
            </a:r>
            <a:r>
              <a:rPr lang="en-US" sz="2400" dirty="0"/>
              <a:t>the underlying principles and capabilities </a:t>
            </a:r>
            <a:r>
              <a:rPr lang="en-US" sz="2400" dirty="0" smtClean="0"/>
              <a:t>of groupware</a:t>
            </a:r>
            <a:r>
              <a:rPr lang="en-US" sz="2400" dirty="0"/>
              <a:t>, such as group support systems (</a:t>
            </a:r>
            <a:r>
              <a:rPr lang="en-US" sz="2400" spc="-300" dirty="0"/>
              <a:t>G S </a:t>
            </a:r>
            <a:r>
              <a:rPr lang="en-US" sz="2400" dirty="0"/>
              <a:t>S)</a:t>
            </a:r>
          </a:p>
          <a:p>
            <a:pPr marL="895350" indent="-895350">
              <a:buClr>
                <a:schemeClr val="lt1"/>
              </a:buClr>
              <a:buSzPct val="25000"/>
              <a:buNone/>
              <a:tabLst>
                <a:tab pos="895350" algn="l"/>
              </a:tabLst>
            </a:pPr>
            <a:r>
              <a:rPr lang="en-US" sz="2400" b="1" dirty="0" smtClean="0">
                <a:solidFill>
                  <a:srgbClr val="007FA3"/>
                </a:solidFill>
              </a:rPr>
              <a:t>11.5		</a:t>
            </a:r>
            <a:r>
              <a:rPr lang="en-US" sz="2400" dirty="0"/>
              <a:t>Understand how the Web enables collaborative </a:t>
            </a:r>
            <a:r>
              <a:rPr lang="en-US" sz="2400" dirty="0" smtClean="0"/>
              <a:t>	computing </a:t>
            </a:r>
            <a:r>
              <a:rPr lang="en-US" sz="2400" dirty="0"/>
              <a:t>and group support of virtual meetings</a:t>
            </a:r>
          </a:p>
        </p:txBody>
      </p:sp>
    </p:spTree>
    <p:extLst>
      <p:ext uri="{BB962C8B-B14F-4D97-AF65-F5344CB8AC3E}">
        <p14:creationId xmlns:p14="http://schemas.microsoft.com/office/powerpoint/2010/main" val="194437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497"/>
            <a:ext cx="8153400" cy="1097280"/>
          </a:xfrm>
        </p:spPr>
        <p:txBody>
          <a:bodyPr wrap="square">
            <a:spAutoFit/>
          </a:bodyPr>
          <a:lstStyle/>
          <a:p>
            <a:r>
              <a:rPr lang="en-US" sz="3600" dirty="0">
                <a:latin typeface="+mj-lt"/>
              </a:rPr>
              <a:t>Groupware </a:t>
            </a:r>
            <a:r>
              <a:rPr lang="en-US" sz="3600" dirty="0" smtClean="0">
                <a:latin typeface="+mj-lt"/>
              </a:rPr>
              <a:t>Products</a:t>
            </a:r>
            <a:r>
              <a:rPr lang="en-US" sz="3600" baseline="0" dirty="0" smtClean="0">
                <a:latin typeface="+mj-lt"/>
              </a:rPr>
              <a:t> </a:t>
            </a:r>
            <a:r>
              <a:rPr lang="en-US" sz="3600" dirty="0" smtClean="0">
                <a:latin typeface="+mj-lt"/>
              </a:rPr>
              <a:t>Synchronous </a:t>
            </a:r>
            <a:r>
              <a:rPr lang="en-US" sz="3600" dirty="0">
                <a:latin typeface="+mj-lt"/>
              </a:rPr>
              <a:t>versus </a:t>
            </a:r>
            <a:r>
              <a:rPr lang="en-US" sz="3600" dirty="0" smtClean="0">
                <a:latin typeface="+mj-lt"/>
              </a:rPr>
              <a:t>Asynchronous </a:t>
            </a:r>
            <a:r>
              <a:rPr lang="en-US" sz="2800" dirty="0" smtClean="0">
                <a:latin typeface="+mj-lt"/>
              </a:rPr>
              <a:t>(2 of 3)</a:t>
            </a:r>
            <a:endParaRPr lang="en-US" sz="3600" dirty="0">
              <a:latin typeface="+mj-lt"/>
            </a:endParaRPr>
          </a:p>
        </p:txBody>
      </p:sp>
      <p:sp>
        <p:nvSpPr>
          <p:cNvPr id="3" name="Content Placeholder 2"/>
          <p:cNvSpPr>
            <a:spLocks noGrp="1"/>
          </p:cNvSpPr>
          <p:nvPr>
            <p:ph idx="1"/>
          </p:nvPr>
        </p:nvSpPr>
        <p:spPr>
          <a:xfrm>
            <a:off x="457200" y="1447800"/>
            <a:ext cx="8153400" cy="369332"/>
          </a:xfrm>
        </p:spPr>
        <p:txBody>
          <a:bodyPr>
            <a:spAutoFit/>
          </a:bodyPr>
          <a:lstStyle/>
          <a:p>
            <a:pPr marL="0" indent="0">
              <a:buNone/>
            </a:pPr>
            <a:r>
              <a:rPr lang="en-IN" sz="2400" b="1" dirty="0"/>
              <a:t>Table 11.1</a:t>
            </a:r>
            <a:r>
              <a:rPr lang="en-IN" sz="2400" dirty="0"/>
              <a:t> Groupware Products and </a:t>
            </a:r>
            <a:r>
              <a:rPr lang="en-IN" sz="2400" dirty="0" smtClean="0"/>
              <a:t>Features.</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955096038"/>
              </p:ext>
            </p:extLst>
          </p:nvPr>
        </p:nvGraphicFramePr>
        <p:xfrm>
          <a:off x="1167198" y="2038350"/>
          <a:ext cx="6705600" cy="3205480"/>
        </p:xfrm>
        <a:graphic>
          <a:graphicData uri="http://schemas.openxmlformats.org/drawingml/2006/table">
            <a:tbl>
              <a:tblPr firstRow="1" bandRow="1">
                <a:tableStyleId>{3B4B98B0-60AC-42C2-AFA5-B58CD77FA1E5}</a:tableStyleId>
              </a:tblPr>
              <a:tblGrid>
                <a:gridCol w="6705600"/>
              </a:tblGrid>
              <a:tr h="370840">
                <a:tc>
                  <a:txBody>
                    <a:bodyPr/>
                    <a:lstStyle/>
                    <a:p>
                      <a:r>
                        <a:rPr lang="en-IN" sz="1800" b="1" i="1" u="none" strike="noStrike" kern="1200" baseline="0" dirty="0" smtClean="0">
                          <a:solidFill>
                            <a:schemeClr val="bg1"/>
                          </a:solidFill>
                          <a:latin typeface="+mn-lt"/>
                          <a:ea typeface="+mn-ea"/>
                          <a:cs typeface="+mn-cs"/>
                        </a:rPr>
                        <a:t>Synchronous (Same Time)</a:t>
                      </a:r>
                      <a:endParaRPr lang="en-IN"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marL="285750" indent="-285750">
                        <a:buFont typeface="Arial" panose="020B0604020202020204" pitchFamily="34" charset="0"/>
                        <a:buChar char="•"/>
                      </a:pPr>
                      <a:r>
                        <a:rPr lang="en-IN" sz="1800" b="0" i="0" u="none" strike="noStrike" kern="1200" spc="-300" baseline="0" dirty="0" smtClean="0">
                          <a:solidFill>
                            <a:schemeClr val="tx1"/>
                          </a:solidFill>
                          <a:latin typeface="+mn-lt"/>
                          <a:ea typeface="+mn-ea"/>
                          <a:cs typeface="+mn-cs"/>
                        </a:rPr>
                        <a:t>I </a:t>
                      </a:r>
                      <a:r>
                        <a:rPr lang="en-IN" sz="1800" b="0" i="0" u="none" strike="noStrike" kern="1200" baseline="0" dirty="0" smtClean="0">
                          <a:solidFill>
                            <a:schemeClr val="tx1"/>
                          </a:solidFill>
                          <a:latin typeface="+mn-lt"/>
                          <a:ea typeface="+mn-ea"/>
                          <a:cs typeface="+mn-cs"/>
                        </a:rPr>
                        <a:t>M</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Videoconferences, multimedia conferences</a:t>
                      </a:r>
                    </a:p>
                    <a:p>
                      <a:pPr marL="285750" indent="-285750">
                        <a:buFont typeface="Arial" panose="020B0604020202020204" pitchFamily="34" charset="0"/>
                        <a:buChar char="•"/>
                      </a:pPr>
                      <a:r>
                        <a:rPr lang="en-IN" sz="1800" b="0" i="0" u="none" strike="noStrike" kern="1200" baseline="0" dirty="0" err="1" smtClean="0">
                          <a:solidFill>
                            <a:schemeClr val="tx1"/>
                          </a:solidFill>
                          <a:latin typeface="+mn-lt"/>
                          <a:ea typeface="+mn-ea"/>
                          <a:cs typeface="+mn-cs"/>
                        </a:rPr>
                        <a:t>Audioconferences</a:t>
                      </a:r>
                      <a:endParaRPr lang="en-IN" sz="1800" b="0" i="0" u="none" strike="noStrike" kern="1200" baseline="0" dirty="0" smtClean="0">
                        <a:solidFill>
                          <a:schemeClr val="tx1"/>
                        </a:solidFill>
                        <a:latin typeface="+mn-lt"/>
                        <a:ea typeface="+mn-ea"/>
                        <a:cs typeface="+mn-cs"/>
                      </a:endParaRP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Shared whiteboard, smart whiteboard</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Instant videos</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Brainstorming</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Polling (voting) and other decision support (activities such as consensus building, scheduling)</a:t>
                      </a:r>
                    </a:p>
                    <a:p>
                      <a:pPr marL="538163" indent="-269875">
                        <a:buFont typeface="Arial" panose="020B0604020202020204" pitchFamily="34" charset="0"/>
                        <a:buChar char="•"/>
                      </a:pPr>
                      <a:r>
                        <a:rPr lang="en-IN" sz="1800" b="0" i="0" u="none" strike="noStrike" kern="1200" baseline="0" dirty="0" smtClean="0">
                          <a:solidFill>
                            <a:schemeClr val="tx1"/>
                          </a:solidFill>
                          <a:latin typeface="+mn-lt"/>
                          <a:ea typeface="+mn-ea"/>
                          <a:cs typeface="+mn-cs"/>
                        </a:rPr>
                        <a:t>Chats with people</a:t>
                      </a:r>
                    </a:p>
                    <a:p>
                      <a:pPr marL="538163" indent="-269875">
                        <a:buFont typeface="Arial" panose="020B0604020202020204" pitchFamily="34" charset="0"/>
                        <a:buChar char="•"/>
                      </a:pPr>
                      <a:r>
                        <a:rPr lang="en-IN" sz="1800" b="0" i="0" u="none" strike="noStrike" kern="1200" baseline="0" dirty="0" smtClean="0">
                          <a:solidFill>
                            <a:schemeClr val="tx1"/>
                          </a:solidFill>
                          <a:latin typeface="+mn-lt"/>
                          <a:ea typeface="+mn-ea"/>
                          <a:cs typeface="+mn-cs"/>
                        </a:rPr>
                        <a:t>Chats with bots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1608821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497"/>
            <a:ext cx="8153400" cy="1097280"/>
          </a:xfrm>
        </p:spPr>
        <p:txBody>
          <a:bodyPr wrap="square">
            <a:spAutoFit/>
          </a:bodyPr>
          <a:lstStyle/>
          <a:p>
            <a:r>
              <a:rPr lang="en-US" sz="3600" dirty="0">
                <a:latin typeface="+mj-lt"/>
              </a:rPr>
              <a:t>Groupware </a:t>
            </a:r>
            <a:r>
              <a:rPr lang="en-US" sz="3600" dirty="0" smtClean="0">
                <a:latin typeface="+mj-lt"/>
              </a:rPr>
              <a:t>Products</a:t>
            </a:r>
            <a:r>
              <a:rPr lang="en-US" sz="3600" baseline="0" dirty="0" smtClean="0">
                <a:latin typeface="+mj-lt"/>
              </a:rPr>
              <a:t> </a:t>
            </a:r>
            <a:r>
              <a:rPr lang="en-US" sz="3600" dirty="0" smtClean="0">
                <a:latin typeface="+mj-lt"/>
              </a:rPr>
              <a:t>Synchronous </a:t>
            </a:r>
            <a:r>
              <a:rPr lang="en-US" sz="3600" dirty="0">
                <a:latin typeface="+mj-lt"/>
              </a:rPr>
              <a:t>versus </a:t>
            </a:r>
            <a:r>
              <a:rPr lang="en-US" sz="3600" dirty="0" smtClean="0">
                <a:latin typeface="+mj-lt"/>
              </a:rPr>
              <a:t>Asynchronous </a:t>
            </a:r>
            <a:r>
              <a:rPr lang="en-US" sz="2800" dirty="0" smtClean="0">
                <a:latin typeface="+mj-lt"/>
              </a:rPr>
              <a:t>(3 of 3)</a:t>
            </a:r>
            <a:endParaRPr lang="en-US" sz="3600" dirty="0">
              <a:latin typeface="+mj-lt"/>
            </a:endParaRPr>
          </a:p>
        </p:txBody>
      </p:sp>
      <p:sp>
        <p:nvSpPr>
          <p:cNvPr id="3" name="Content Placeholder 2"/>
          <p:cNvSpPr>
            <a:spLocks noGrp="1"/>
          </p:cNvSpPr>
          <p:nvPr>
            <p:ph idx="1"/>
          </p:nvPr>
        </p:nvSpPr>
        <p:spPr>
          <a:xfrm>
            <a:off x="457200" y="1447800"/>
            <a:ext cx="8153400" cy="369332"/>
          </a:xfrm>
        </p:spPr>
        <p:txBody>
          <a:bodyPr wrap="square">
            <a:spAutoFit/>
          </a:bodyPr>
          <a:lstStyle/>
          <a:p>
            <a:pPr marL="0" indent="0">
              <a:buNone/>
            </a:pPr>
            <a:r>
              <a:rPr lang="en-IN" sz="2400" b="1" dirty="0"/>
              <a:t>Table 11.1</a:t>
            </a:r>
            <a:r>
              <a:rPr lang="en-IN" sz="2400" dirty="0"/>
              <a:t> Groupware Products and </a:t>
            </a:r>
            <a:r>
              <a:rPr lang="en-IN" sz="2400" dirty="0" smtClean="0"/>
              <a:t>Features.</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3877162641"/>
              </p:ext>
            </p:extLst>
          </p:nvPr>
        </p:nvGraphicFramePr>
        <p:xfrm>
          <a:off x="1081134" y="2032524"/>
          <a:ext cx="7010400" cy="3479800"/>
        </p:xfrm>
        <a:graphic>
          <a:graphicData uri="http://schemas.openxmlformats.org/drawingml/2006/table">
            <a:tbl>
              <a:tblPr firstRow="1" bandRow="1">
                <a:tableStyleId>{3B4B98B0-60AC-42C2-AFA5-B58CD77FA1E5}</a:tableStyleId>
              </a:tblPr>
              <a:tblGrid>
                <a:gridCol w="7010400"/>
              </a:tblGrid>
              <a:tr h="370840">
                <a:tc>
                  <a:txBody>
                    <a:bodyPr/>
                    <a:lstStyle/>
                    <a:p>
                      <a:r>
                        <a:rPr lang="en-IN" sz="1800" b="1" i="1" u="none" strike="noStrike" kern="1200" baseline="0" dirty="0" smtClean="0">
                          <a:solidFill>
                            <a:schemeClr val="bg1"/>
                          </a:solidFill>
                          <a:latin typeface="+mn-lt"/>
                          <a:ea typeface="+mn-ea"/>
                          <a:cs typeface="+mn-cs"/>
                        </a:rPr>
                        <a:t>Asynchronous (Different Times)</a:t>
                      </a:r>
                      <a:endParaRPr lang="en-IN"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Virtual workspaces</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Tweets</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Ability to receive/send e-mail, SMS</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Ability to receive notification alerts via e-mail or SMS</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Ability to collapse/expand discussion threads</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Message sorting (by date, author, or read/unread)</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Auto responders</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Chat session logs</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Electronic bulletin boards, discussion groups</a:t>
                      </a:r>
                    </a:p>
                    <a:p>
                      <a:pPr marL="285750" indent="-285750">
                        <a:buFont typeface="Arial" panose="020B0604020202020204" pitchFamily="34" charset="0"/>
                        <a:buChar char="•"/>
                      </a:pPr>
                      <a:r>
                        <a:rPr lang="en-IN" sz="1800" b="0" i="0" u="none" strike="noStrike" kern="1200" baseline="0" dirty="0" smtClean="0">
                          <a:solidFill>
                            <a:schemeClr val="tx1"/>
                          </a:solidFill>
                          <a:latin typeface="+mn-lt"/>
                          <a:ea typeface="+mn-ea"/>
                          <a:cs typeface="+mn-cs"/>
                        </a:rPr>
                        <a:t>Blogs and wikis</a:t>
                      </a:r>
                    </a:p>
                    <a:p>
                      <a:pPr marL="538163" indent="-269875" algn="l" defTabSz="914400" rtl="0" eaLnBrk="1" latinLnBrk="0" hangingPunct="1">
                        <a:buFont typeface="Arial" panose="020B0604020202020204" pitchFamily="34" charset="0"/>
                        <a:buChar char="•"/>
                      </a:pPr>
                      <a:r>
                        <a:rPr lang="en-IN" sz="1800" b="0" i="0" u="none" strike="noStrike" kern="1200" baseline="0" dirty="0" smtClean="0">
                          <a:solidFill>
                            <a:schemeClr val="tx1"/>
                          </a:solidFill>
                          <a:latin typeface="+mn-lt"/>
                          <a:ea typeface="+mn-ea"/>
                          <a:cs typeface="+mn-cs"/>
                        </a:rPr>
                        <a:t>Collaborative planning and/or design tools</a:t>
                      </a:r>
                      <a:endParaRPr lang="en-IN" sz="1800" b="0" i="0" u="none" strike="noStrike"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3325270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Collaborative </a:t>
            </a:r>
            <a:r>
              <a:rPr lang="en-US" sz="3600" dirty="0" smtClean="0">
                <a:latin typeface="+mj-lt"/>
              </a:rPr>
              <a:t>Workflow </a:t>
            </a:r>
            <a:r>
              <a:rPr lang="en-US" sz="2800" dirty="0" smtClean="0">
                <a:latin typeface="+mj-lt"/>
              </a:rPr>
              <a:t>(1 of 2)</a:t>
            </a:r>
            <a:endParaRPr lang="en-US" sz="2800" dirty="0">
              <a:latin typeface="+mj-lt"/>
            </a:endParaRPr>
          </a:p>
        </p:txBody>
      </p:sp>
      <p:sp>
        <p:nvSpPr>
          <p:cNvPr id="4" name="Content Placeholder 2"/>
          <p:cNvSpPr>
            <a:spLocks noGrp="1"/>
          </p:cNvSpPr>
          <p:nvPr>
            <p:ph idx="1"/>
          </p:nvPr>
        </p:nvSpPr>
        <p:spPr>
          <a:xfrm>
            <a:off x="456154" y="755694"/>
            <a:ext cx="8153400" cy="4716676"/>
          </a:xfrm>
        </p:spPr>
        <p:txBody>
          <a:bodyPr wrap="square">
            <a:spAutoFit/>
          </a:bodyPr>
          <a:lstStyle/>
          <a:p>
            <a:pPr>
              <a:buSzPct val="100000"/>
            </a:pPr>
            <a:r>
              <a:rPr lang="en-US" sz="2400" dirty="0"/>
              <a:t>Software products that address project-oriented and collaborative business processes</a:t>
            </a:r>
          </a:p>
          <a:p>
            <a:pPr>
              <a:buSzPct val="100000"/>
            </a:pPr>
            <a:r>
              <a:rPr lang="en-US" sz="2400" dirty="0"/>
              <a:t>Administered centrally, and accessed/used by participants at different locations (and times)</a:t>
            </a:r>
          </a:p>
          <a:p>
            <a:pPr>
              <a:buSzPct val="100000"/>
            </a:pPr>
            <a:r>
              <a:rPr lang="en-US" sz="2400" dirty="0"/>
              <a:t>Goal: empower knowledge workers through communication, negotiation, and collaboration within an integrated environment</a:t>
            </a:r>
          </a:p>
          <a:p>
            <a:pPr>
              <a:buSzPct val="100000"/>
            </a:pPr>
            <a:r>
              <a:rPr lang="en-US" sz="2400" dirty="0"/>
              <a:t>Collaborative workplace: moved from a conference room to a virtual place for teams to work together </a:t>
            </a:r>
          </a:p>
          <a:p>
            <a:pPr lvl="1"/>
            <a:r>
              <a:rPr lang="en-US" sz="2400" dirty="0"/>
              <a:t>Virtual collaborative workplace – support by digital enablers and computerized tools</a:t>
            </a:r>
          </a:p>
        </p:txBody>
      </p:sp>
    </p:spTree>
    <p:extLst>
      <p:ext uri="{BB962C8B-B14F-4D97-AF65-F5344CB8AC3E}">
        <p14:creationId xmlns:p14="http://schemas.microsoft.com/office/powerpoint/2010/main" val="4203222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Collaborative </a:t>
            </a:r>
            <a:r>
              <a:rPr lang="en-US" sz="3600" dirty="0" smtClean="0">
                <a:latin typeface="+mj-lt"/>
              </a:rPr>
              <a:t>Workflow </a:t>
            </a:r>
            <a:r>
              <a:rPr lang="en-US" sz="2800" dirty="0">
                <a:latin typeface="+mj-lt"/>
              </a:rPr>
              <a:t>(2 of 2)</a:t>
            </a:r>
          </a:p>
        </p:txBody>
      </p:sp>
      <p:sp>
        <p:nvSpPr>
          <p:cNvPr id="4" name="Content Placeholder 2"/>
          <p:cNvSpPr>
            <a:spLocks noGrp="1"/>
          </p:cNvSpPr>
          <p:nvPr>
            <p:ph idx="1"/>
          </p:nvPr>
        </p:nvSpPr>
        <p:spPr>
          <a:xfrm>
            <a:off x="456154" y="791320"/>
            <a:ext cx="8153400" cy="4762842"/>
          </a:xfrm>
        </p:spPr>
        <p:txBody>
          <a:bodyPr wrap="square">
            <a:spAutoFit/>
          </a:bodyPr>
          <a:lstStyle/>
          <a:p>
            <a:pPr marL="101600" indent="-101600">
              <a:buNone/>
            </a:pPr>
            <a:r>
              <a:rPr lang="en-US" sz="2200" dirty="0">
                <a:solidFill>
                  <a:schemeClr val="bg2"/>
                </a:solidFill>
              </a:rPr>
              <a:t>Major Vendors of Virtual Workspace</a:t>
            </a:r>
          </a:p>
          <a:p>
            <a:pPr marL="280988" indent="-280988"/>
            <a:r>
              <a:rPr lang="en-US" sz="2200" b="1" dirty="0"/>
              <a:t>Google Cloud Platform </a:t>
            </a:r>
            <a:r>
              <a:rPr lang="en-US" sz="2200" dirty="0"/>
              <a:t>(deployed on the “cloud,” so it is offered as a platform-as-a-service (PaaS)</a:t>
            </a:r>
          </a:p>
          <a:p>
            <a:pPr marL="280988" indent="-280988"/>
            <a:r>
              <a:rPr lang="en-US" sz="2200" b="1" dirty="0"/>
              <a:t>Citrix Workspace Cloud </a:t>
            </a:r>
            <a:r>
              <a:rPr lang="en-US" sz="2200" dirty="0"/>
              <a:t>(deployed on the “cloud” and Citrix is known for its GoToMeeting collaboration tool)</a:t>
            </a:r>
          </a:p>
          <a:p>
            <a:pPr marL="280988" indent="-280988"/>
            <a:r>
              <a:rPr lang="en-US" sz="2200" b="1" dirty="0"/>
              <a:t>Microsoft Workspace </a:t>
            </a:r>
            <a:r>
              <a:rPr lang="en-US" sz="2200" dirty="0"/>
              <a:t>(a part of Office 365)</a:t>
            </a:r>
          </a:p>
          <a:p>
            <a:pPr marL="280988" indent="-280988"/>
            <a:r>
              <a:rPr lang="en-US" sz="2200" b="1" dirty="0"/>
              <a:t>Cisco’s </a:t>
            </a:r>
            <a:r>
              <a:rPr lang="en-US" sz="2200" b="1" dirty="0" err="1"/>
              <a:t>Webex</a:t>
            </a:r>
            <a:r>
              <a:rPr lang="en-US" sz="2200" b="1" dirty="0"/>
              <a:t> </a:t>
            </a:r>
            <a:r>
              <a:rPr lang="en-US" sz="2200" dirty="0"/>
              <a:t>(a popular collaboration package including Meeting).</a:t>
            </a:r>
          </a:p>
          <a:p>
            <a:pPr marL="280988" indent="-280988"/>
            <a:r>
              <a:rPr lang="en-US" sz="2200" b="1" dirty="0"/>
              <a:t>Slack workspace </a:t>
            </a:r>
            <a:r>
              <a:rPr lang="en-US" sz="2200" dirty="0"/>
              <a:t>(a very popular workspace)</a:t>
            </a:r>
          </a:p>
          <a:p>
            <a:pPr lvl="1"/>
            <a:r>
              <a:rPr lang="en-US" sz="2200" dirty="0"/>
              <a:t>A digital space where teammates share, communicate, and collaborate on work [supported with many components]</a:t>
            </a:r>
          </a:p>
        </p:txBody>
      </p:sp>
    </p:spTree>
    <p:extLst>
      <p:ext uri="{BB962C8B-B14F-4D97-AF65-F5344CB8AC3E}">
        <p14:creationId xmlns:p14="http://schemas.microsoft.com/office/powerpoint/2010/main" val="2146743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Collaborative Networks and Hubs</a:t>
            </a:r>
          </a:p>
        </p:txBody>
      </p:sp>
      <p:sp>
        <p:nvSpPr>
          <p:cNvPr id="4" name="Content Placeholder 2"/>
          <p:cNvSpPr>
            <a:spLocks noGrp="1"/>
          </p:cNvSpPr>
          <p:nvPr>
            <p:ph idx="1"/>
          </p:nvPr>
        </p:nvSpPr>
        <p:spPr>
          <a:xfrm>
            <a:off x="456154" y="764161"/>
            <a:ext cx="8153400" cy="4308872"/>
          </a:xfrm>
        </p:spPr>
        <p:txBody>
          <a:bodyPr wrap="square">
            <a:spAutoFit/>
          </a:bodyPr>
          <a:lstStyle/>
          <a:p>
            <a:pPr>
              <a:buSzPct val="100000"/>
            </a:pPr>
            <a:r>
              <a:rPr lang="en-US" sz="2400" dirty="0"/>
              <a:t>Traditionally, supply-chain member close to each other (supplier and manufacturer; distributor and retailer) communicate to share information on product flow</a:t>
            </a:r>
          </a:p>
          <a:p>
            <a:pPr lvl="1"/>
            <a:r>
              <a:rPr lang="en-US" sz="2400" dirty="0"/>
              <a:t>Vertically integrated supply-chain</a:t>
            </a:r>
          </a:p>
          <a:p>
            <a:pPr>
              <a:buSzPct val="100000"/>
            </a:pPr>
            <a:r>
              <a:rPr lang="en-US" sz="2400" dirty="0"/>
              <a:t>Nowadays, the whole supply chain can communicate and collaborate on collaborative planning, forecasting, and replenishment</a:t>
            </a:r>
          </a:p>
          <a:p>
            <a:pPr lvl="1"/>
            <a:r>
              <a:rPr lang="en-US" sz="2400" dirty="0"/>
              <a:t>Multi-node, network-based integration of supply-chain</a:t>
            </a:r>
          </a:p>
          <a:p>
            <a:pPr>
              <a:buSzPct val="100000"/>
            </a:pPr>
            <a:r>
              <a:rPr lang="en-US" sz="2400" dirty="0"/>
              <a:t>Collaborative hub: a center point for group collaboration</a:t>
            </a:r>
          </a:p>
          <a:p>
            <a:pPr marL="931418" lvl="1" indent="-342900"/>
            <a:r>
              <a:rPr lang="en-US" sz="2400" dirty="0"/>
              <a:t>Example: Surface Hub for Business by Microsoft   </a:t>
            </a:r>
          </a:p>
        </p:txBody>
      </p:sp>
    </p:spTree>
    <p:extLst>
      <p:ext uri="{BB962C8B-B14F-4D97-AF65-F5344CB8AC3E}">
        <p14:creationId xmlns:p14="http://schemas.microsoft.com/office/powerpoint/2010/main" val="2958750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Social Collaboration</a:t>
            </a:r>
          </a:p>
        </p:txBody>
      </p:sp>
      <p:sp>
        <p:nvSpPr>
          <p:cNvPr id="4" name="Content Placeholder 2"/>
          <p:cNvSpPr>
            <a:spLocks noGrp="1"/>
          </p:cNvSpPr>
          <p:nvPr>
            <p:ph idx="1"/>
          </p:nvPr>
        </p:nvSpPr>
        <p:spPr>
          <a:xfrm>
            <a:off x="466600" y="734777"/>
            <a:ext cx="8144000" cy="5570756"/>
          </a:xfrm>
        </p:spPr>
        <p:txBody>
          <a:bodyPr wrap="square">
            <a:spAutoFit/>
          </a:bodyPr>
          <a:lstStyle/>
          <a:p>
            <a:pPr>
              <a:buSzPct val="100000"/>
            </a:pPr>
            <a:r>
              <a:rPr lang="en-US" sz="2400" dirty="0"/>
              <a:t>Collaboration conducted within and between socially oriented groups</a:t>
            </a:r>
          </a:p>
          <a:p>
            <a:pPr lvl="1"/>
            <a:r>
              <a:rPr lang="en-US" sz="2400" dirty="0"/>
              <a:t>Group interactions and information/knowledge sharing to attain common goals</a:t>
            </a:r>
          </a:p>
          <a:p>
            <a:pPr lvl="1"/>
            <a:r>
              <a:rPr lang="en-US" sz="2400" dirty="0"/>
              <a:t>Done on social media sites, and it is enabled by the Internet, </a:t>
            </a:r>
            <a:r>
              <a:rPr lang="en-US" sz="2400" dirty="0" err="1"/>
              <a:t>IoT</a:t>
            </a:r>
            <a:r>
              <a:rPr lang="en-US" sz="2400" dirty="0"/>
              <a:t>, and social collaboration software</a:t>
            </a:r>
          </a:p>
          <a:p>
            <a:pPr>
              <a:buSzPct val="100000"/>
            </a:pPr>
            <a:r>
              <a:rPr lang="en-US" sz="2400" dirty="0"/>
              <a:t>Collaboration in Social Networks</a:t>
            </a:r>
          </a:p>
          <a:p>
            <a:pPr lvl="1"/>
            <a:r>
              <a:rPr lang="en-US" sz="2400" dirty="0"/>
              <a:t>Facebook – Facebook workspace</a:t>
            </a:r>
          </a:p>
          <a:p>
            <a:pPr lvl="1"/>
            <a:r>
              <a:rPr lang="en-US" sz="2400" dirty="0"/>
              <a:t>LinkedIn – LinkedIn Lookup</a:t>
            </a:r>
          </a:p>
          <a:p>
            <a:pPr>
              <a:buSzPct val="100000"/>
            </a:pPr>
            <a:r>
              <a:rPr lang="en-US" sz="2400" dirty="0"/>
              <a:t>Social collaboration software for teams</a:t>
            </a:r>
          </a:p>
          <a:p>
            <a:pPr lvl="1"/>
            <a:r>
              <a:rPr lang="en-US" sz="2400" dirty="0" err="1"/>
              <a:t>Wrike</a:t>
            </a:r>
            <a:r>
              <a:rPr lang="en-US" sz="2400" dirty="0"/>
              <a:t>, </a:t>
            </a:r>
            <a:r>
              <a:rPr lang="en-US" sz="2400" dirty="0" err="1"/>
              <a:t>Ryver</a:t>
            </a:r>
            <a:r>
              <a:rPr lang="en-US" sz="2400" dirty="0"/>
              <a:t>, </a:t>
            </a:r>
            <a:r>
              <a:rPr lang="en-US" sz="2400" dirty="0" err="1"/>
              <a:t>Azendoo</a:t>
            </a:r>
            <a:r>
              <a:rPr lang="en-US" sz="2400" dirty="0"/>
              <a:t>, </a:t>
            </a:r>
            <a:r>
              <a:rPr lang="en-US" sz="2400" dirty="0" err="1"/>
              <a:t>Zimbra</a:t>
            </a:r>
            <a:r>
              <a:rPr lang="en-US" sz="2400" dirty="0"/>
              <a:t> social platform, </a:t>
            </a:r>
            <a:r>
              <a:rPr lang="en-US" sz="2400" dirty="0" err="1"/>
              <a:t>Samepage</a:t>
            </a:r>
            <a:r>
              <a:rPr lang="en-US" sz="2400" dirty="0"/>
              <a:t>, </a:t>
            </a:r>
            <a:r>
              <a:rPr lang="en-US" sz="2400" dirty="0" err="1"/>
              <a:t>Zoho</a:t>
            </a:r>
            <a:r>
              <a:rPr lang="en-US" sz="2400" dirty="0"/>
              <a:t>, Asana, Jive, Chatter, and Social </a:t>
            </a:r>
            <a:r>
              <a:rPr lang="en-US" sz="2400" dirty="0" smtClean="0"/>
              <a:t>Tables</a:t>
            </a:r>
          </a:p>
        </p:txBody>
      </p:sp>
    </p:spTree>
    <p:extLst>
      <p:ext uri="{BB962C8B-B14F-4D97-AF65-F5344CB8AC3E}">
        <p14:creationId xmlns:p14="http://schemas.microsoft.com/office/powerpoint/2010/main" val="3787837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Popular Collaboration Software</a:t>
            </a:r>
          </a:p>
        </p:txBody>
      </p:sp>
      <p:sp>
        <p:nvSpPr>
          <p:cNvPr id="4" name="Content Placeholder 2"/>
          <p:cNvSpPr>
            <a:spLocks noGrp="1"/>
          </p:cNvSpPr>
          <p:nvPr>
            <p:ph idx="1"/>
          </p:nvPr>
        </p:nvSpPr>
        <p:spPr>
          <a:xfrm>
            <a:off x="465679" y="764161"/>
            <a:ext cx="8144921" cy="4285789"/>
          </a:xfrm>
        </p:spPr>
        <p:txBody>
          <a:bodyPr wrap="square">
            <a:spAutoFit/>
          </a:bodyPr>
          <a:lstStyle/>
          <a:p>
            <a:pPr>
              <a:buSzPct val="100000"/>
            </a:pPr>
            <a:r>
              <a:rPr lang="en-US" sz="2400" dirty="0"/>
              <a:t>Communication tools: Yammer (social collaboration), Slack, Skype, Google Hangouts, GoToMeeting</a:t>
            </a:r>
          </a:p>
          <a:p>
            <a:pPr>
              <a:buSzPct val="100000"/>
            </a:pPr>
            <a:r>
              <a:rPr lang="en-US" sz="2400" dirty="0"/>
              <a:t>Design tools: </a:t>
            </a:r>
            <a:r>
              <a:rPr lang="en-US" sz="2400" dirty="0" err="1"/>
              <a:t>InVision</a:t>
            </a:r>
            <a:r>
              <a:rPr lang="en-US" sz="2400" dirty="0"/>
              <a:t>, Mural, Red Pen, Logo Maker</a:t>
            </a:r>
          </a:p>
          <a:p>
            <a:pPr>
              <a:buSzPct val="100000"/>
            </a:pPr>
            <a:r>
              <a:rPr lang="en-US" sz="2400" dirty="0"/>
              <a:t>Documentation tools: Office Online, Google Docs, </a:t>
            </a:r>
            <a:r>
              <a:rPr lang="en-US" sz="2400" dirty="0" err="1"/>
              <a:t>Zoho</a:t>
            </a:r>
            <a:endParaRPr lang="en-US" sz="2400" dirty="0"/>
          </a:p>
          <a:p>
            <a:pPr>
              <a:buSzPct val="100000"/>
            </a:pPr>
            <a:r>
              <a:rPr lang="en-US" sz="2400" dirty="0"/>
              <a:t>File-sharing tools: Google Drive, Dropbox, Box</a:t>
            </a:r>
          </a:p>
          <a:p>
            <a:pPr>
              <a:buSzPct val="100000"/>
            </a:pPr>
            <a:r>
              <a:rPr lang="en-US" sz="2400" dirty="0"/>
              <a:t>Project management tools: Asana, </a:t>
            </a:r>
            <a:r>
              <a:rPr lang="en-US" sz="2400" dirty="0" err="1"/>
              <a:t>Podio</a:t>
            </a:r>
            <a:r>
              <a:rPr lang="en-US" sz="2400" dirty="0"/>
              <a:t>, Trello, </a:t>
            </a:r>
            <a:r>
              <a:rPr lang="en-US" sz="2400" dirty="0" err="1"/>
              <a:t>WorkflowMax</a:t>
            </a:r>
            <a:r>
              <a:rPr lang="en-US" sz="2400" dirty="0"/>
              <a:t>, Kanban Tool,</a:t>
            </a:r>
          </a:p>
          <a:p>
            <a:pPr>
              <a:buSzPct val="100000"/>
            </a:pPr>
            <a:r>
              <a:rPr lang="en-US" sz="2400" dirty="0"/>
              <a:t>Software tools: GitHub, </a:t>
            </a:r>
            <a:r>
              <a:rPr lang="en-US" sz="2400" dirty="0" err="1"/>
              <a:t>Usersnap,Workflow</a:t>
            </a:r>
            <a:r>
              <a:rPr lang="en-US" sz="2400" dirty="0"/>
              <a:t> tools: Integrity, </a:t>
            </a:r>
            <a:r>
              <a:rPr lang="en-US" sz="2400" spc="-300" dirty="0"/>
              <a:t>B </a:t>
            </a:r>
            <a:r>
              <a:rPr lang="en-US" sz="2400" dirty="0" smtClean="0"/>
              <a:t>P </a:t>
            </a:r>
            <a:r>
              <a:rPr lang="en-US" sz="2400" dirty="0" err="1" smtClean="0"/>
              <a:t>Logix</a:t>
            </a:r>
            <a:endParaRPr lang="en-US" sz="2400" dirty="0"/>
          </a:p>
        </p:txBody>
      </p:sp>
    </p:spTree>
    <p:extLst>
      <p:ext uri="{BB962C8B-B14F-4D97-AF65-F5344CB8AC3E}">
        <p14:creationId xmlns:p14="http://schemas.microsoft.com/office/powerpoint/2010/main" val="2236133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Other Tools that Support </a:t>
            </a:r>
            <a:r>
              <a:rPr lang="en-US" sz="3600" dirty="0" err="1">
                <a:latin typeface="+mj-lt"/>
              </a:rPr>
              <a:t>Collaboraiton</a:t>
            </a:r>
            <a:r>
              <a:rPr lang="en-US" sz="3600" dirty="0">
                <a:latin typeface="+mj-lt"/>
              </a:rPr>
              <a:t> and/or Communication</a:t>
            </a:r>
          </a:p>
        </p:txBody>
      </p:sp>
      <p:sp>
        <p:nvSpPr>
          <p:cNvPr id="4" name="Content Placeholder 2"/>
          <p:cNvSpPr>
            <a:spLocks noGrp="1"/>
          </p:cNvSpPr>
          <p:nvPr>
            <p:ph idx="1"/>
          </p:nvPr>
        </p:nvSpPr>
        <p:spPr>
          <a:xfrm>
            <a:off x="456154" y="1390650"/>
            <a:ext cx="8153400" cy="4447371"/>
          </a:xfrm>
        </p:spPr>
        <p:txBody>
          <a:bodyPr wrap="square">
            <a:spAutoFit/>
          </a:bodyPr>
          <a:lstStyle/>
          <a:p>
            <a:pPr marL="298450" lvl="1" indent="-298450">
              <a:buFont typeface="Arial" panose="020B0604020202020204" pitchFamily="34" charset="0"/>
              <a:buChar char="•"/>
            </a:pPr>
            <a:r>
              <a:rPr lang="en-US" sz="1800" dirty="0" err="1"/>
              <a:t>Notejoy</a:t>
            </a:r>
            <a:r>
              <a:rPr lang="en-US" sz="1800" dirty="0"/>
              <a:t> (makes collaborative notes for team)</a:t>
            </a:r>
          </a:p>
          <a:p>
            <a:pPr marL="298450" lvl="1" indent="-298450">
              <a:buFont typeface="Arial" panose="020B0604020202020204" pitchFamily="34" charset="0"/>
              <a:buChar char="•"/>
            </a:pPr>
            <a:r>
              <a:rPr lang="en-US" sz="1800" dirty="0" err="1"/>
              <a:t>Kahootz</a:t>
            </a:r>
            <a:r>
              <a:rPr lang="en-US" sz="1800" dirty="0"/>
              <a:t> (brings stakeholders together to form communities of interest)</a:t>
            </a:r>
          </a:p>
          <a:p>
            <a:pPr marL="298450" lvl="1" indent="-298450">
              <a:buFont typeface="Arial" panose="020B0604020202020204" pitchFamily="34" charset="0"/>
              <a:buChar char="•"/>
            </a:pPr>
            <a:r>
              <a:rPr lang="en-US" sz="1800" dirty="0" err="1"/>
              <a:t>Nowbridge</a:t>
            </a:r>
            <a:r>
              <a:rPr lang="en-US" sz="1800" dirty="0"/>
              <a:t> (offers team connectivity, ability to see participants)</a:t>
            </a:r>
          </a:p>
          <a:p>
            <a:pPr marL="298450" lvl="1" indent="-298450">
              <a:buFont typeface="Arial" panose="020B0604020202020204" pitchFamily="34" charset="0"/>
              <a:buChar char="•"/>
            </a:pPr>
            <a:r>
              <a:rPr lang="en-US" sz="1800" dirty="0"/>
              <a:t>Walkabout Workplace (is a 3D virtual office for remote teams).</a:t>
            </a:r>
          </a:p>
          <a:p>
            <a:pPr marL="298450" lvl="1" indent="-298450">
              <a:buFont typeface="Arial" panose="020B0604020202020204" pitchFamily="34" charset="0"/>
              <a:buChar char="•"/>
            </a:pPr>
            <a:r>
              <a:rPr lang="en-US" sz="1800" dirty="0" err="1"/>
              <a:t>RealtimeBoard</a:t>
            </a:r>
            <a:r>
              <a:rPr lang="en-US" sz="1800" dirty="0"/>
              <a:t> (is a enterprise visual collaboration).</a:t>
            </a:r>
          </a:p>
          <a:p>
            <a:pPr marL="298450" lvl="1" indent="-298450">
              <a:buFont typeface="Arial" panose="020B0604020202020204" pitchFamily="34" charset="0"/>
              <a:buChar char="•"/>
            </a:pPr>
            <a:r>
              <a:rPr lang="en-US" sz="1800" dirty="0" err="1"/>
              <a:t>Quora</a:t>
            </a:r>
            <a:r>
              <a:rPr lang="en-US" sz="1800" dirty="0"/>
              <a:t> (is a popular place for posting questions to the crowd).</a:t>
            </a:r>
          </a:p>
          <a:p>
            <a:pPr marL="298450" lvl="1" indent="-298450">
              <a:buFont typeface="Arial" panose="020B0604020202020204" pitchFamily="34" charset="0"/>
              <a:buChar char="•"/>
            </a:pPr>
            <a:r>
              <a:rPr lang="en-US" sz="1800" dirty="0"/>
              <a:t>Pinterest (allows collection of text and images on selected topics).</a:t>
            </a:r>
          </a:p>
          <a:p>
            <a:pPr marL="298450" lvl="1" indent="-298450">
              <a:buFont typeface="Arial" panose="020B0604020202020204" pitchFamily="34" charset="0"/>
              <a:buChar char="•"/>
            </a:pPr>
            <a:r>
              <a:rPr lang="en-US" sz="1800" spc="-200" dirty="0" smtClean="0"/>
              <a:t>I B </a:t>
            </a:r>
            <a:r>
              <a:rPr lang="en-US" sz="1800" dirty="0" smtClean="0"/>
              <a:t>M </a:t>
            </a:r>
            <a:r>
              <a:rPr lang="en-US" sz="1800" dirty="0"/>
              <a:t>connection closed (offers a comprehensive communication and collaboration tool set).</a:t>
            </a:r>
          </a:p>
          <a:p>
            <a:pPr marL="298450" lvl="1" indent="-298450">
              <a:buFont typeface="Arial" panose="020B0604020202020204" pitchFamily="34" charset="0"/>
              <a:buChar char="•"/>
            </a:pPr>
            <a:r>
              <a:rPr lang="en-US" sz="1800" dirty="0" err="1"/>
              <a:t>Skedda</a:t>
            </a:r>
            <a:r>
              <a:rPr lang="en-US" sz="1800" dirty="0"/>
              <a:t> (schedules space for </a:t>
            </a:r>
            <a:r>
              <a:rPr lang="en-US" sz="1800" dirty="0" err="1"/>
              <a:t>coworking</a:t>
            </a:r>
            <a:r>
              <a:rPr lang="en-US" sz="1800" dirty="0"/>
              <a:t>)</a:t>
            </a:r>
          </a:p>
          <a:p>
            <a:pPr marL="298450" lvl="1" indent="-298450">
              <a:buFont typeface="Arial" panose="020B0604020202020204" pitchFamily="34" charset="0"/>
              <a:buChar char="•"/>
            </a:pPr>
            <a:r>
              <a:rPr lang="en-US" sz="1800" dirty="0"/>
              <a:t>Zinc (is a social collaboration tool)</a:t>
            </a:r>
          </a:p>
          <a:p>
            <a:pPr marL="298450" lvl="1" indent="-298450">
              <a:buFont typeface="Arial" panose="020B0604020202020204" pitchFamily="34" charset="0"/>
              <a:buChar char="•"/>
            </a:pPr>
            <a:r>
              <a:rPr lang="en-US" sz="1800" dirty="0" err="1"/>
              <a:t>Scribblar</a:t>
            </a:r>
            <a:r>
              <a:rPr lang="en-US" sz="1800" dirty="0"/>
              <a:t> (is an online collaboration room for virtual brainstorming)</a:t>
            </a:r>
          </a:p>
          <a:p>
            <a:pPr marL="298450" lvl="1" indent="-298450">
              <a:buFont typeface="Arial" panose="020B0604020202020204" pitchFamily="34" charset="0"/>
              <a:buChar char="•"/>
            </a:pPr>
            <a:r>
              <a:rPr lang="en-US" sz="1800" dirty="0" err="1"/>
              <a:t>Collokia</a:t>
            </a:r>
            <a:r>
              <a:rPr lang="en-US" sz="1800" dirty="0"/>
              <a:t> (is a machine learning platform for workflow</a:t>
            </a:r>
            <a:r>
              <a:rPr lang="en-US" sz="1800" dirty="0" smtClean="0"/>
              <a:t>)</a:t>
            </a:r>
            <a:endParaRPr lang="en-US" sz="1800" dirty="0"/>
          </a:p>
        </p:txBody>
      </p:sp>
    </p:spTree>
    <p:extLst>
      <p:ext uri="{BB962C8B-B14F-4D97-AF65-F5344CB8AC3E}">
        <p14:creationId xmlns:p14="http://schemas.microsoft.com/office/powerpoint/2010/main" val="3909067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Direct Computerized Support for Group Decision Making</a:t>
            </a:r>
          </a:p>
        </p:txBody>
      </p:sp>
      <p:sp>
        <p:nvSpPr>
          <p:cNvPr id="4" name="Content Placeholder 2"/>
          <p:cNvSpPr>
            <a:spLocks noGrp="1"/>
          </p:cNvSpPr>
          <p:nvPr>
            <p:ph idx="1"/>
          </p:nvPr>
        </p:nvSpPr>
        <p:spPr>
          <a:xfrm>
            <a:off x="456154" y="1372072"/>
            <a:ext cx="8153400" cy="4539704"/>
          </a:xfrm>
        </p:spPr>
        <p:txBody>
          <a:bodyPr wrap="square">
            <a:spAutoFit/>
          </a:bodyPr>
          <a:lstStyle/>
          <a:p>
            <a:pPr>
              <a:buSzPct val="100000"/>
            </a:pPr>
            <a:r>
              <a:rPr lang="en-US" sz="2400" dirty="0"/>
              <a:t>Decisions are frequently made at meetings</a:t>
            </a:r>
          </a:p>
          <a:p>
            <a:pPr>
              <a:buSzPct val="100000"/>
            </a:pPr>
            <a:r>
              <a:rPr lang="en-US" sz="2400" dirty="0"/>
              <a:t>Some are one-time critical/strategic decision</a:t>
            </a:r>
          </a:p>
          <a:p>
            <a:pPr>
              <a:buSzPct val="100000"/>
            </a:pPr>
            <a:r>
              <a:rPr lang="en-US" sz="2400" dirty="0"/>
              <a:t>Often complex and controversial decisions</a:t>
            </a:r>
          </a:p>
          <a:p>
            <a:pPr>
              <a:buSzPct val="100000"/>
            </a:pPr>
            <a:r>
              <a:rPr lang="en-US" sz="2400" dirty="0"/>
              <a:t>Process dysfunctions can significant affect the decision outcomes</a:t>
            </a:r>
          </a:p>
          <a:p>
            <a:pPr>
              <a:buSzPct val="100000"/>
            </a:pPr>
            <a:r>
              <a:rPr lang="en-US" sz="2400" dirty="0"/>
              <a:t>Computerized support has often been suggested to mitigate these controversies</a:t>
            </a:r>
          </a:p>
          <a:p>
            <a:pPr lvl="1"/>
            <a:r>
              <a:rPr lang="en-US" sz="2400" dirty="0"/>
              <a:t>These systems are usually called group decision support systems (</a:t>
            </a:r>
            <a:r>
              <a:rPr lang="en-US" sz="2400" spc="-300" dirty="0" smtClean="0"/>
              <a:t>G D S </a:t>
            </a:r>
            <a:r>
              <a:rPr lang="en-US" sz="2400" dirty="0" smtClean="0"/>
              <a:t>S</a:t>
            </a:r>
            <a:r>
              <a:rPr lang="en-US" sz="2400" dirty="0"/>
              <a:t>), group support systems </a:t>
            </a:r>
            <a:r>
              <a:rPr lang="en-US" sz="2400" dirty="0" smtClean="0"/>
              <a:t>     (</a:t>
            </a:r>
            <a:r>
              <a:rPr lang="en-US" sz="2400" spc="-300" dirty="0"/>
              <a:t>G S </a:t>
            </a:r>
            <a:r>
              <a:rPr lang="en-US" sz="2400" dirty="0" smtClean="0"/>
              <a:t>S</a:t>
            </a:r>
            <a:r>
              <a:rPr lang="en-US" sz="2400" dirty="0"/>
              <a:t>), electronic meeting systems (</a:t>
            </a:r>
            <a:r>
              <a:rPr lang="en-US" sz="2400" spc="-300" dirty="0"/>
              <a:t>E M </a:t>
            </a:r>
            <a:r>
              <a:rPr lang="en-US" sz="2400" dirty="0" smtClean="0"/>
              <a:t>S)</a:t>
            </a:r>
            <a:endParaRPr lang="en-US" sz="2400" dirty="0"/>
          </a:p>
        </p:txBody>
      </p:sp>
    </p:spTree>
    <p:extLst>
      <p:ext uri="{BB962C8B-B14F-4D97-AF65-F5344CB8AC3E}">
        <p14:creationId xmlns:p14="http://schemas.microsoft.com/office/powerpoint/2010/main" val="271765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Group Decision Support Systems </a:t>
            </a:r>
            <a:r>
              <a:rPr lang="en-US" sz="3600" baseline="0" dirty="0" smtClean="0">
                <a:latin typeface="+mj-lt"/>
              </a:rPr>
              <a:t>   </a:t>
            </a:r>
            <a:r>
              <a:rPr lang="en-US" sz="3600" dirty="0" smtClean="0">
                <a:latin typeface="+mj-lt"/>
              </a:rPr>
              <a:t>(</a:t>
            </a:r>
            <a:r>
              <a:rPr lang="en-US" sz="3600" spc="-450" dirty="0" smtClean="0">
                <a:latin typeface="+mj-lt"/>
              </a:rPr>
              <a:t>G D S </a:t>
            </a:r>
            <a:r>
              <a:rPr lang="en-US" sz="3600" dirty="0" smtClean="0">
                <a:latin typeface="+mj-lt"/>
              </a:rPr>
              <a:t>S</a:t>
            </a:r>
            <a:r>
              <a:rPr lang="en-US" sz="3600" dirty="0">
                <a:latin typeface="+mj-lt"/>
              </a:rPr>
              <a:t>)</a:t>
            </a:r>
          </a:p>
        </p:txBody>
      </p:sp>
      <p:sp>
        <p:nvSpPr>
          <p:cNvPr id="4" name="Content Placeholder 2"/>
          <p:cNvSpPr>
            <a:spLocks noGrp="1"/>
          </p:cNvSpPr>
          <p:nvPr>
            <p:ph idx="1"/>
          </p:nvPr>
        </p:nvSpPr>
        <p:spPr>
          <a:xfrm>
            <a:off x="456154" y="1371600"/>
            <a:ext cx="8153400" cy="4762842"/>
          </a:xfrm>
        </p:spPr>
        <p:txBody>
          <a:bodyPr wrap="square">
            <a:spAutoFit/>
          </a:bodyPr>
          <a:lstStyle/>
          <a:p>
            <a:pPr>
              <a:buSzPct val="100000"/>
            </a:pPr>
            <a:r>
              <a:rPr lang="en-US" sz="2200" dirty="0"/>
              <a:t>It is an interactive computer-based system that facilitates the solution of  </a:t>
            </a:r>
            <a:r>
              <a:rPr lang="en-US" sz="2200" dirty="0" err="1"/>
              <a:t>semistructured</a:t>
            </a:r>
            <a:r>
              <a:rPr lang="en-US" sz="2200" dirty="0"/>
              <a:t> or unstructured problems by a group of decision makers</a:t>
            </a:r>
          </a:p>
          <a:p>
            <a:pPr>
              <a:buSzPct val="100000"/>
            </a:pPr>
            <a:r>
              <a:rPr lang="en-US" sz="2200" dirty="0"/>
              <a:t>Goal – support group decision making</a:t>
            </a:r>
          </a:p>
          <a:p>
            <a:pPr>
              <a:buSzPct val="100000"/>
            </a:pPr>
            <a:r>
              <a:rPr lang="en-US" sz="2200" dirty="0"/>
              <a:t>A specially designed </a:t>
            </a:r>
            <a:r>
              <a:rPr lang="en-US" sz="2200" spc="-200" dirty="0" smtClean="0"/>
              <a:t>I </a:t>
            </a:r>
            <a:r>
              <a:rPr lang="en-US" sz="2200" dirty="0" smtClean="0"/>
              <a:t>S </a:t>
            </a:r>
            <a:r>
              <a:rPr lang="en-US" sz="2200" dirty="0"/>
              <a:t>to enhance collaborative decision processes</a:t>
            </a:r>
          </a:p>
          <a:p>
            <a:pPr>
              <a:buSzPct val="100000"/>
            </a:pPr>
            <a:r>
              <a:rPr lang="en-US" sz="2200" dirty="0"/>
              <a:t>It encourages generation of ideas, freedom of expression, and resolution of conflicts</a:t>
            </a:r>
          </a:p>
          <a:p>
            <a:pPr>
              <a:buSzPct val="100000"/>
            </a:pPr>
            <a:r>
              <a:rPr lang="en-US" sz="2200" dirty="0"/>
              <a:t>First generation </a:t>
            </a:r>
            <a:r>
              <a:rPr lang="en-US" sz="2200" spc="-300" dirty="0"/>
              <a:t>G D S </a:t>
            </a:r>
            <a:r>
              <a:rPr lang="en-US" sz="2200" dirty="0"/>
              <a:t>S: face-to-face in the same room</a:t>
            </a:r>
          </a:p>
          <a:p>
            <a:pPr lvl="1"/>
            <a:r>
              <a:rPr lang="en-US" sz="2200" dirty="0"/>
              <a:t>Decision room</a:t>
            </a:r>
          </a:p>
          <a:p>
            <a:pPr>
              <a:buSzPct val="100000"/>
            </a:pPr>
            <a:r>
              <a:rPr lang="en-US" sz="2200" dirty="0"/>
              <a:t>Today’s </a:t>
            </a:r>
            <a:r>
              <a:rPr lang="en-US" sz="2200" spc="-300" dirty="0"/>
              <a:t>G D S </a:t>
            </a:r>
            <a:r>
              <a:rPr lang="en-US" sz="2200" dirty="0"/>
              <a:t>S: virtual, over the Web </a:t>
            </a:r>
          </a:p>
        </p:txBody>
      </p:sp>
    </p:spTree>
    <p:extLst>
      <p:ext uri="{BB962C8B-B14F-4D97-AF65-F5344CB8AC3E}">
        <p14:creationId xmlns:p14="http://schemas.microsoft.com/office/powerpoint/2010/main" val="1756570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3724096"/>
          </a:xfrm>
        </p:spPr>
        <p:txBody>
          <a:bodyPr wrap="square">
            <a:spAutoFit/>
          </a:bodyPr>
          <a:lstStyle/>
          <a:p>
            <a:pPr marL="896938" indent="-896938">
              <a:buClr>
                <a:schemeClr val="bg1"/>
              </a:buClr>
              <a:buNone/>
              <a:tabLst>
                <a:tab pos="896938" algn="l"/>
              </a:tabLst>
            </a:pPr>
            <a:r>
              <a:rPr lang="en-US" sz="2400" b="1" dirty="0" smtClean="0">
                <a:solidFill>
                  <a:srgbClr val="007FA3"/>
                </a:solidFill>
              </a:rPr>
              <a:t>11.6	</a:t>
            </a:r>
            <a:r>
              <a:rPr lang="en-US" sz="2400" dirty="0" smtClean="0"/>
              <a:t>Describe </a:t>
            </a:r>
            <a:r>
              <a:rPr lang="en-US" sz="2400" dirty="0"/>
              <a:t>collective intelligence and its role </a:t>
            </a:r>
            <a:r>
              <a:rPr lang="en-US" sz="2400" dirty="0" smtClean="0"/>
              <a:t>in decision making</a:t>
            </a:r>
            <a:endParaRPr lang="en-US" sz="2400" dirty="0"/>
          </a:p>
          <a:p>
            <a:pPr marL="896938" indent="-896938">
              <a:buClr>
                <a:schemeClr val="bg1"/>
              </a:buClr>
              <a:buNone/>
              <a:tabLst>
                <a:tab pos="896938" algn="l"/>
              </a:tabLst>
            </a:pPr>
            <a:r>
              <a:rPr lang="en-US" sz="2400" b="1" dirty="0" smtClean="0">
                <a:solidFill>
                  <a:srgbClr val="007FA3"/>
                </a:solidFill>
              </a:rPr>
              <a:t>11.7		</a:t>
            </a:r>
            <a:r>
              <a:rPr lang="en-US" sz="2400" dirty="0"/>
              <a:t>Define crowdsourcing and explain how it supports decision making and problem solving</a:t>
            </a:r>
          </a:p>
          <a:p>
            <a:pPr marL="896938" indent="-896938">
              <a:buClr>
                <a:schemeClr val="bg1"/>
              </a:buClr>
              <a:buNone/>
              <a:tabLst>
                <a:tab pos="896938" algn="l"/>
              </a:tabLst>
            </a:pPr>
            <a:r>
              <a:rPr lang="en-US" sz="2400" b="1" dirty="0" smtClean="0">
                <a:solidFill>
                  <a:srgbClr val="007FA3"/>
                </a:solidFill>
              </a:rPr>
              <a:t>11.8		</a:t>
            </a:r>
            <a:r>
              <a:rPr lang="en-US" sz="2400" dirty="0"/>
              <a:t>Describe the role of </a:t>
            </a:r>
            <a:r>
              <a:rPr lang="en-US" sz="2400" spc="-300" dirty="0"/>
              <a:t>A </a:t>
            </a:r>
            <a:r>
              <a:rPr lang="en-US" sz="2400" dirty="0"/>
              <a:t>I in supporting collaboration, group work, and decision making</a:t>
            </a:r>
          </a:p>
          <a:p>
            <a:pPr marL="0" indent="0">
              <a:buClr>
                <a:schemeClr val="bg1"/>
              </a:buClr>
              <a:buNone/>
              <a:tabLst>
                <a:tab pos="896938" algn="l"/>
              </a:tabLst>
            </a:pPr>
            <a:r>
              <a:rPr lang="en-US" sz="2400" b="1" dirty="0" smtClean="0">
                <a:solidFill>
                  <a:srgbClr val="007FA3"/>
                </a:solidFill>
              </a:rPr>
              <a:t>11.9	</a:t>
            </a:r>
            <a:r>
              <a:rPr lang="en-US" sz="2400" dirty="0" smtClean="0"/>
              <a:t>Describe </a:t>
            </a:r>
            <a:r>
              <a:rPr lang="en-US" sz="2400" dirty="0"/>
              <a:t>human–machine collaboration</a:t>
            </a:r>
          </a:p>
          <a:p>
            <a:pPr marL="896938" indent="-896938">
              <a:buClr>
                <a:schemeClr val="bg1"/>
              </a:buClr>
              <a:buNone/>
              <a:tabLst>
                <a:tab pos="896938" algn="l"/>
              </a:tabLst>
            </a:pPr>
            <a:r>
              <a:rPr lang="en-US" sz="2400" b="1" dirty="0" smtClean="0">
                <a:solidFill>
                  <a:srgbClr val="007FA3"/>
                </a:solidFill>
              </a:rPr>
              <a:t>11.10</a:t>
            </a:r>
            <a:r>
              <a:rPr lang="en-US" sz="2400" dirty="0"/>
              <a:t> </a:t>
            </a:r>
            <a:r>
              <a:rPr lang="en-US" sz="2400" dirty="0" smtClean="0"/>
              <a:t> Explain </a:t>
            </a:r>
            <a:r>
              <a:rPr lang="en-US" sz="2400" dirty="0"/>
              <a:t>how teams of robots work</a:t>
            </a:r>
          </a:p>
        </p:txBody>
      </p:sp>
    </p:spTree>
    <p:extLst>
      <p:ext uri="{BB962C8B-B14F-4D97-AF65-F5344CB8AC3E}">
        <p14:creationId xmlns:p14="http://schemas.microsoft.com/office/powerpoint/2010/main" val="116247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553998"/>
          </a:xfrm>
        </p:spPr>
        <p:txBody>
          <a:bodyPr wrap="square">
            <a:spAutoFit/>
          </a:bodyPr>
          <a:lstStyle/>
          <a:p>
            <a:r>
              <a:rPr lang="en-US" sz="3600" spc="-450" dirty="0" smtClean="0">
                <a:latin typeface="+mj-lt"/>
              </a:rPr>
              <a:t>G D S </a:t>
            </a:r>
            <a:r>
              <a:rPr lang="en-US" sz="3600" dirty="0" err="1" smtClean="0">
                <a:latin typeface="+mj-lt"/>
              </a:rPr>
              <a:t>S</a:t>
            </a:r>
            <a:r>
              <a:rPr lang="en-US" sz="3600" dirty="0" smtClean="0">
                <a:latin typeface="+mj-lt"/>
              </a:rPr>
              <a:t> </a:t>
            </a:r>
            <a:r>
              <a:rPr lang="en-US" sz="3600" dirty="0">
                <a:latin typeface="+mj-lt"/>
              </a:rPr>
              <a:t>– Gains and Losses</a:t>
            </a:r>
          </a:p>
        </p:txBody>
      </p:sp>
      <p:sp>
        <p:nvSpPr>
          <p:cNvPr id="4" name="Content Placeholder 2"/>
          <p:cNvSpPr>
            <a:spLocks noGrp="1"/>
          </p:cNvSpPr>
          <p:nvPr>
            <p:ph idx="1"/>
          </p:nvPr>
        </p:nvSpPr>
        <p:spPr>
          <a:xfrm>
            <a:off x="456154" y="764275"/>
            <a:ext cx="8154446" cy="4501232"/>
          </a:xfrm>
        </p:spPr>
        <p:txBody>
          <a:bodyPr wrap="square">
            <a:spAutoFit/>
          </a:bodyPr>
          <a:lstStyle/>
          <a:p>
            <a:pPr>
              <a:buSzPct val="100000"/>
            </a:pPr>
            <a:r>
              <a:rPr lang="en-US" sz="2400" dirty="0">
                <a:solidFill>
                  <a:schemeClr val="bg2"/>
                </a:solidFill>
              </a:rPr>
              <a:t>Gains:</a:t>
            </a:r>
          </a:p>
          <a:p>
            <a:pPr lvl="1"/>
            <a:r>
              <a:rPr lang="en-US" sz="2400" dirty="0"/>
              <a:t>Parallelism	</a:t>
            </a:r>
          </a:p>
          <a:p>
            <a:pPr lvl="1"/>
            <a:r>
              <a:rPr lang="en-US" sz="2400" dirty="0"/>
              <a:t>Anonymity</a:t>
            </a:r>
          </a:p>
          <a:p>
            <a:pPr lvl="1"/>
            <a:r>
              <a:rPr lang="en-US" sz="2400" dirty="0"/>
              <a:t>Triggering</a:t>
            </a:r>
          </a:p>
          <a:p>
            <a:pPr lvl="1"/>
            <a:r>
              <a:rPr lang="en-US" sz="2400" dirty="0"/>
              <a:t>Synergy</a:t>
            </a:r>
          </a:p>
          <a:p>
            <a:pPr lvl="1"/>
            <a:r>
              <a:rPr lang="en-US" sz="2400" dirty="0"/>
              <a:t>Structure</a:t>
            </a:r>
          </a:p>
          <a:p>
            <a:pPr lvl="1"/>
            <a:r>
              <a:rPr lang="en-US" sz="2400" dirty="0"/>
              <a:t>Record keeping</a:t>
            </a:r>
          </a:p>
          <a:p>
            <a:pPr>
              <a:buSzPct val="100000"/>
            </a:pPr>
            <a:r>
              <a:rPr lang="en-US" sz="2400" dirty="0">
                <a:solidFill>
                  <a:schemeClr val="bg2"/>
                </a:solidFill>
              </a:rPr>
              <a:t>Loses:</a:t>
            </a:r>
          </a:p>
          <a:p>
            <a:pPr lvl="1"/>
            <a:r>
              <a:rPr lang="en-US" sz="2400" dirty="0"/>
              <a:t>Free-riding</a:t>
            </a:r>
          </a:p>
          <a:p>
            <a:pPr lvl="1"/>
            <a:r>
              <a:rPr lang="en-US" sz="2400" dirty="0"/>
              <a:t>Flaming</a:t>
            </a:r>
          </a:p>
        </p:txBody>
      </p:sp>
    </p:spTree>
    <p:extLst>
      <p:ext uri="{BB962C8B-B14F-4D97-AF65-F5344CB8AC3E}">
        <p14:creationId xmlns:p14="http://schemas.microsoft.com/office/powerpoint/2010/main" val="2765432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908"/>
            <a:ext cx="8153400" cy="553998"/>
          </a:xfrm>
        </p:spPr>
        <p:txBody>
          <a:bodyPr wrap="square">
            <a:spAutoFit/>
          </a:bodyPr>
          <a:lstStyle/>
          <a:p>
            <a:r>
              <a:rPr lang="en-US" sz="3600" dirty="0">
                <a:latin typeface="+mj-lt"/>
              </a:rPr>
              <a:t>Decision </a:t>
            </a:r>
            <a:r>
              <a:rPr lang="en-US" sz="3600" dirty="0" smtClean="0">
                <a:latin typeface="+mj-lt"/>
              </a:rPr>
              <a:t>Rooms </a:t>
            </a:r>
            <a:r>
              <a:rPr lang="en-US" sz="2800" dirty="0" smtClean="0">
                <a:latin typeface="+mj-lt"/>
              </a:rPr>
              <a:t>(1 of 3)</a:t>
            </a:r>
            <a:endParaRPr lang="en-US" sz="2800" dirty="0">
              <a:latin typeface="+mj-lt"/>
            </a:endParaRPr>
          </a:p>
        </p:txBody>
      </p:sp>
      <p:sp>
        <p:nvSpPr>
          <p:cNvPr id="6" name="Content Placeholder 2"/>
          <p:cNvSpPr>
            <a:spLocks noGrp="1"/>
          </p:cNvSpPr>
          <p:nvPr>
            <p:ph idx="1"/>
          </p:nvPr>
        </p:nvSpPr>
        <p:spPr>
          <a:xfrm>
            <a:off x="456154" y="764275"/>
            <a:ext cx="8153400" cy="3739485"/>
          </a:xfrm>
        </p:spPr>
        <p:txBody>
          <a:bodyPr wrap="square">
            <a:spAutoFit/>
          </a:bodyPr>
          <a:lstStyle/>
          <a:p>
            <a:pPr>
              <a:buSzPct val="100000"/>
            </a:pPr>
            <a:r>
              <a:rPr lang="en-IN" sz="2400" dirty="0"/>
              <a:t>Expensive, customized, purposeful facilities</a:t>
            </a:r>
          </a:p>
          <a:p>
            <a:pPr>
              <a:buSzPct val="100000"/>
            </a:pPr>
            <a:r>
              <a:rPr lang="en-IN" sz="2400" dirty="0"/>
              <a:t>12 to 30 networked computers</a:t>
            </a:r>
          </a:p>
          <a:p>
            <a:pPr>
              <a:buSzPct val="100000"/>
            </a:pPr>
            <a:r>
              <a:rPr lang="en-IN" sz="2400" dirty="0"/>
              <a:t>Usually recessed into the desktop</a:t>
            </a:r>
          </a:p>
          <a:p>
            <a:pPr>
              <a:buSzPct val="100000"/>
            </a:pPr>
            <a:r>
              <a:rPr lang="en-IN" sz="2400" dirty="0"/>
              <a:t>Server and special software</a:t>
            </a:r>
          </a:p>
          <a:p>
            <a:pPr>
              <a:buSzPct val="100000"/>
            </a:pPr>
            <a:r>
              <a:rPr lang="en-IN" sz="2400" dirty="0"/>
              <a:t>Large-screen projection system</a:t>
            </a:r>
          </a:p>
          <a:p>
            <a:pPr>
              <a:buSzPct val="100000"/>
            </a:pPr>
            <a:r>
              <a:rPr lang="en-IN" sz="2400" dirty="0"/>
              <a:t>Breakout rooms</a:t>
            </a:r>
          </a:p>
          <a:p>
            <a:pPr>
              <a:buSzPct val="100000"/>
            </a:pPr>
            <a:r>
              <a:rPr lang="en-IN" sz="2400" dirty="0"/>
              <a:t>Need a trained facilitator for success</a:t>
            </a:r>
          </a:p>
        </p:txBody>
      </p:sp>
    </p:spTree>
    <p:extLst>
      <p:ext uri="{BB962C8B-B14F-4D97-AF65-F5344CB8AC3E}">
        <p14:creationId xmlns:p14="http://schemas.microsoft.com/office/powerpoint/2010/main" val="1194363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Supporting the Entire Decision-Making Process </a:t>
            </a:r>
            <a:r>
              <a:rPr lang="en-IN" sz="3600" dirty="0" smtClean="0">
                <a:latin typeface="+mj-lt"/>
              </a:rPr>
              <a:t>- </a:t>
            </a:r>
            <a:r>
              <a:rPr lang="en-IN" sz="3600" dirty="0" err="1" smtClean="0">
                <a:latin typeface="+mj-lt"/>
              </a:rPr>
              <a:t>Stormboard</a:t>
            </a:r>
            <a:r>
              <a:rPr lang="en-IN" sz="3600" dirty="0" smtClean="0">
                <a:latin typeface="+mj-lt"/>
              </a:rPr>
              <a:t> </a:t>
            </a:r>
            <a:r>
              <a:rPr lang="en-IN" sz="2800" dirty="0" smtClean="0">
                <a:latin typeface="+mj-lt"/>
              </a:rPr>
              <a:t>(1 of 2)</a:t>
            </a:r>
            <a:endParaRPr lang="en-US" sz="3600" dirty="0">
              <a:latin typeface="+mj-lt"/>
            </a:endParaRPr>
          </a:p>
        </p:txBody>
      </p:sp>
      <p:sp>
        <p:nvSpPr>
          <p:cNvPr id="4" name="Content Placeholder 2"/>
          <p:cNvSpPr>
            <a:spLocks noGrp="1"/>
          </p:cNvSpPr>
          <p:nvPr>
            <p:ph idx="1"/>
          </p:nvPr>
        </p:nvSpPr>
        <p:spPr>
          <a:xfrm>
            <a:off x="456154" y="1380181"/>
            <a:ext cx="8153400" cy="3824124"/>
          </a:xfrm>
        </p:spPr>
        <p:txBody>
          <a:bodyPr wrap="square">
            <a:spAutoFit/>
          </a:bodyPr>
          <a:lstStyle/>
          <a:p>
            <a:pPr>
              <a:buSzPct val="100000"/>
            </a:pPr>
            <a:r>
              <a:rPr lang="en-US" sz="2400" dirty="0"/>
              <a:t>Provides support for different brainstorming and group decision-making configurations</a:t>
            </a:r>
          </a:p>
          <a:p>
            <a:pPr>
              <a:buSzPct val="100000"/>
            </a:pPr>
            <a:r>
              <a:rPr lang="en-US" sz="2400" dirty="0"/>
              <a:t>Sequence of activities </a:t>
            </a:r>
          </a:p>
          <a:p>
            <a:pPr marL="1102868" lvl="1" indent="-514350">
              <a:buFont typeface="+mj-lt"/>
              <a:buAutoNum type="arabicPeriod"/>
            </a:pPr>
            <a:r>
              <a:rPr lang="en-US" sz="2400" dirty="0"/>
              <a:t>Define the problem and the users’ objectives</a:t>
            </a:r>
          </a:p>
          <a:p>
            <a:pPr marL="1102868" lvl="1" indent="-514350">
              <a:buFont typeface="+mj-lt"/>
              <a:buAutoNum type="arabicPeriod"/>
            </a:pPr>
            <a:r>
              <a:rPr lang="en-US" sz="2400" dirty="0"/>
              <a:t>Brainstorm ideas</a:t>
            </a:r>
          </a:p>
          <a:p>
            <a:pPr marL="1102868" lvl="1" indent="-514350">
              <a:buFont typeface="+mj-lt"/>
              <a:buAutoNum type="arabicPeriod"/>
            </a:pPr>
            <a:r>
              <a:rPr lang="en-US" sz="2400" dirty="0"/>
              <a:t>Organize the ideas in groups of similar flavor, look for patterns, and select only viable ideas</a:t>
            </a:r>
          </a:p>
          <a:p>
            <a:pPr marL="1102868" lvl="1" indent="-514350">
              <a:buFont typeface="+mj-lt"/>
              <a:buAutoNum type="arabicPeriod"/>
            </a:pPr>
            <a:r>
              <a:rPr lang="en-US" sz="2400" dirty="0"/>
              <a:t>Collaborate, refine concepts, and evaluate (using criteria) the meeting’s objectives</a:t>
            </a:r>
            <a:r>
              <a:rPr lang="en-US" sz="2400" dirty="0" smtClean="0"/>
              <a:t>…</a:t>
            </a:r>
            <a:endParaRPr lang="en-US" sz="2400" dirty="0"/>
          </a:p>
        </p:txBody>
      </p:sp>
    </p:spTree>
    <p:extLst>
      <p:ext uri="{BB962C8B-B14F-4D97-AF65-F5344CB8AC3E}">
        <p14:creationId xmlns:p14="http://schemas.microsoft.com/office/powerpoint/2010/main" val="3799689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Supporting the Entire Decision-Making Process </a:t>
            </a:r>
            <a:r>
              <a:rPr lang="en-IN" sz="3600" dirty="0" smtClean="0">
                <a:latin typeface="+mj-lt"/>
              </a:rPr>
              <a:t>- </a:t>
            </a:r>
            <a:r>
              <a:rPr lang="en-IN" sz="3600" dirty="0" err="1" smtClean="0">
                <a:latin typeface="+mj-lt"/>
              </a:rPr>
              <a:t>Stormboard</a:t>
            </a:r>
            <a:r>
              <a:rPr lang="en-IN" sz="3600" dirty="0" smtClean="0">
                <a:latin typeface="+mj-lt"/>
              </a:rPr>
              <a:t> </a:t>
            </a:r>
            <a:r>
              <a:rPr lang="en-IN" sz="2800" dirty="0" smtClean="0">
                <a:latin typeface="+mj-lt"/>
              </a:rPr>
              <a:t>(2 of 2)</a:t>
            </a:r>
            <a:endParaRPr lang="en-US" sz="3600" dirty="0">
              <a:latin typeface="+mj-lt"/>
            </a:endParaRPr>
          </a:p>
        </p:txBody>
      </p:sp>
      <p:sp>
        <p:nvSpPr>
          <p:cNvPr id="4" name="Content Placeholder 2"/>
          <p:cNvSpPr>
            <a:spLocks noGrp="1"/>
          </p:cNvSpPr>
          <p:nvPr>
            <p:ph idx="1"/>
          </p:nvPr>
        </p:nvSpPr>
        <p:spPr>
          <a:xfrm>
            <a:off x="456154" y="1371600"/>
            <a:ext cx="8153400" cy="4524315"/>
          </a:xfrm>
        </p:spPr>
        <p:txBody>
          <a:bodyPr wrap="square">
            <a:spAutoFit/>
          </a:bodyPr>
          <a:lstStyle/>
          <a:p>
            <a:pPr>
              <a:buSzPct val="100000"/>
            </a:pPr>
            <a:r>
              <a:rPr lang="en-US" sz="2400" dirty="0"/>
              <a:t>Sequence of activities (cont.)</a:t>
            </a:r>
          </a:p>
          <a:p>
            <a:pPr marL="1102868" lvl="1" indent="-514350">
              <a:buFont typeface="+mj-lt"/>
              <a:buAutoNum type="arabicPeriod" startAt="5"/>
            </a:pPr>
            <a:r>
              <a:rPr lang="en-US" sz="2400" dirty="0"/>
              <a:t>The software enables users to prioritize proposed ideas by focusing on the selection criteria. It lets all participants express their thinking and directs the team to be cohesive.</a:t>
            </a:r>
          </a:p>
          <a:p>
            <a:pPr marL="1102868" lvl="1" indent="-514350">
              <a:buFont typeface="+mj-lt"/>
              <a:buAutoNum type="arabicPeriod" startAt="5"/>
            </a:pPr>
            <a:r>
              <a:rPr lang="en-US" sz="2400" dirty="0"/>
              <a:t>It presents a short list of superior ideas</a:t>
            </a:r>
          </a:p>
          <a:p>
            <a:pPr marL="1102868" lvl="1" indent="-514350">
              <a:buFont typeface="+mj-lt"/>
              <a:buAutoNum type="arabicPeriod" startAt="5"/>
            </a:pPr>
            <a:r>
              <a:rPr lang="en-US" sz="2400" dirty="0"/>
              <a:t>The software suggests the best idea and recommends implementation</a:t>
            </a:r>
          </a:p>
          <a:p>
            <a:pPr marL="1102868" lvl="1" indent="-514350">
              <a:buFont typeface="+mj-lt"/>
              <a:buAutoNum type="arabicPeriod" startAt="5"/>
            </a:pPr>
            <a:r>
              <a:rPr lang="en-US" sz="2400" dirty="0"/>
              <a:t>It plans the project implementation.</a:t>
            </a:r>
          </a:p>
          <a:p>
            <a:pPr marL="1102868" lvl="1" indent="-514350">
              <a:buFont typeface="+mj-lt"/>
              <a:buAutoNum type="arabicPeriod" startAt="5"/>
            </a:pPr>
            <a:r>
              <a:rPr lang="en-US" sz="2400" dirty="0"/>
              <a:t>It manages the project.</a:t>
            </a:r>
          </a:p>
          <a:p>
            <a:pPr marL="1102868" lvl="1" indent="-514350">
              <a:buFont typeface="+mj-lt"/>
              <a:buAutoNum type="arabicPeriod" startAt="5"/>
            </a:pPr>
            <a:r>
              <a:rPr lang="en-US" sz="2400" dirty="0"/>
              <a:t>It periodically reviews progress</a:t>
            </a:r>
            <a:r>
              <a:rPr lang="en-US" sz="2400" dirty="0" smtClean="0"/>
              <a:t>.</a:t>
            </a:r>
          </a:p>
        </p:txBody>
      </p:sp>
    </p:spTree>
    <p:extLst>
      <p:ext uri="{BB962C8B-B14F-4D97-AF65-F5344CB8AC3E}">
        <p14:creationId xmlns:p14="http://schemas.microsoft.com/office/powerpoint/2010/main" val="2570261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IN" sz="3600" dirty="0">
                <a:latin typeface="+mj-lt"/>
              </a:rPr>
              <a:t>Comprehensive Groupware Tools</a:t>
            </a:r>
            <a:endParaRPr lang="en-US" sz="3600" dirty="0">
              <a:latin typeface="+mj-lt"/>
            </a:endParaRPr>
          </a:p>
        </p:txBody>
      </p:sp>
      <p:sp>
        <p:nvSpPr>
          <p:cNvPr id="4" name="Content Placeholder 2"/>
          <p:cNvSpPr>
            <a:spLocks noGrp="1"/>
          </p:cNvSpPr>
          <p:nvPr>
            <p:ph idx="1"/>
          </p:nvPr>
        </p:nvSpPr>
        <p:spPr>
          <a:xfrm>
            <a:off x="456154" y="764275"/>
            <a:ext cx="8153400" cy="4385816"/>
          </a:xfrm>
        </p:spPr>
        <p:txBody>
          <a:bodyPr wrap="square">
            <a:spAutoFit/>
          </a:bodyPr>
          <a:lstStyle/>
          <a:p>
            <a:pPr>
              <a:buSzPct val="100000"/>
            </a:pPr>
            <a:r>
              <a:rPr lang="en-US" sz="2400" dirty="0" err="1"/>
              <a:t>MeetingRoom</a:t>
            </a:r>
            <a:r>
              <a:rPr lang="en-US" sz="2400" dirty="0"/>
              <a:t> - one of the first comprehensive, same time/same place electronic meeting packages</a:t>
            </a:r>
          </a:p>
          <a:p>
            <a:pPr>
              <a:buSzPct val="100000"/>
            </a:pPr>
            <a:r>
              <a:rPr lang="en-US" sz="2400" dirty="0" err="1"/>
              <a:t>GroupSystems</a:t>
            </a:r>
            <a:r>
              <a:rPr lang="en-US" sz="2400" dirty="0"/>
              <a:t> Online - offered similar capabilities</a:t>
            </a:r>
          </a:p>
          <a:p>
            <a:pPr>
              <a:buSzPct val="100000"/>
            </a:pPr>
            <a:r>
              <a:rPr lang="en-US" sz="2400" dirty="0" err="1"/>
              <a:t>ThinkTank</a:t>
            </a:r>
            <a:r>
              <a:rPr lang="en-US" sz="2400" dirty="0"/>
              <a:t> (</a:t>
            </a:r>
            <a:r>
              <a:rPr lang="en-US" sz="2400" dirty="0" err="1"/>
              <a:t>GroupSystems</a:t>
            </a:r>
            <a:r>
              <a:rPr lang="en-US" sz="2400" dirty="0"/>
              <a:t> latest product)</a:t>
            </a:r>
          </a:p>
          <a:p>
            <a:pPr lvl="1"/>
            <a:r>
              <a:rPr lang="en-US" sz="2400" dirty="0"/>
              <a:t>A suite of tools that facilitate various group decision-making activities</a:t>
            </a:r>
          </a:p>
          <a:p>
            <a:pPr lvl="1"/>
            <a:r>
              <a:rPr lang="en-US" sz="2400" dirty="0"/>
              <a:t>It shortens cycle time for brainstorming</a:t>
            </a:r>
          </a:p>
          <a:p>
            <a:pPr lvl="1"/>
            <a:r>
              <a:rPr lang="en-US" sz="2400" dirty="0"/>
              <a:t>Improved collaboration of face-to-face or virtual teams through customizable goal-specific processes</a:t>
            </a:r>
          </a:p>
          <a:p>
            <a:pPr lvl="1"/>
            <a:r>
              <a:rPr lang="en-US" sz="2400" dirty="0"/>
              <a:t>Examples: </a:t>
            </a:r>
            <a:r>
              <a:rPr lang="en-US" sz="2400" dirty="0" err="1"/>
              <a:t>ThinkTank</a:t>
            </a:r>
            <a:r>
              <a:rPr lang="en-US" sz="2400" dirty="0"/>
              <a:t> use (thinktank.net/case-study)</a:t>
            </a:r>
          </a:p>
        </p:txBody>
      </p:sp>
    </p:spTree>
    <p:extLst>
      <p:ext uri="{BB962C8B-B14F-4D97-AF65-F5344CB8AC3E}">
        <p14:creationId xmlns:p14="http://schemas.microsoft.com/office/powerpoint/2010/main" val="2046167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Brainstorming for Idea Generation and Problem Solving</a:t>
            </a:r>
            <a:endParaRPr lang="en-US" sz="3600" dirty="0">
              <a:latin typeface="+mj-lt"/>
            </a:endParaRPr>
          </a:p>
        </p:txBody>
      </p:sp>
      <p:sp>
        <p:nvSpPr>
          <p:cNvPr id="4" name="Content Placeholder 2"/>
          <p:cNvSpPr>
            <a:spLocks noGrp="1"/>
          </p:cNvSpPr>
          <p:nvPr>
            <p:ph idx="1"/>
          </p:nvPr>
        </p:nvSpPr>
        <p:spPr>
          <a:xfrm>
            <a:off x="456154" y="1380067"/>
            <a:ext cx="8153400" cy="4347344"/>
          </a:xfrm>
        </p:spPr>
        <p:txBody>
          <a:bodyPr wrap="square">
            <a:spAutoFit/>
          </a:bodyPr>
          <a:lstStyle/>
          <a:p>
            <a:pPr marL="288925" indent="-288925"/>
            <a:r>
              <a:rPr lang="en-US" sz="2200" dirty="0"/>
              <a:t>Brainstorming is the process for generating creative ideas</a:t>
            </a:r>
          </a:p>
          <a:p>
            <a:pPr marL="288925" indent="-288925"/>
            <a:r>
              <a:rPr lang="en-US" sz="2200" dirty="0"/>
              <a:t>Involves freewheeling group discussions and spontaneous contribution of ideas for solving problems and making strategy and resource allocation</a:t>
            </a:r>
          </a:p>
          <a:p>
            <a:pPr marL="288925" indent="-288925"/>
            <a:r>
              <a:rPr lang="en-US" sz="2200" dirty="0"/>
              <a:t>Contributors’ ideas are discussed by the members</a:t>
            </a:r>
          </a:p>
          <a:p>
            <a:pPr marL="288925" indent="-288925"/>
            <a:r>
              <a:rPr lang="en-US" sz="2200" dirty="0"/>
              <a:t>Goal - generate as many ideas as possible, no matter how bizarre they look </a:t>
            </a:r>
          </a:p>
          <a:p>
            <a:pPr marL="288925" indent="-288925"/>
            <a:r>
              <a:rPr lang="en-US" sz="2200" dirty="0"/>
              <a:t>Ideas are discussed and evaluated by the group</a:t>
            </a:r>
          </a:p>
          <a:p>
            <a:pPr marL="288925" indent="-288925"/>
            <a:r>
              <a:rPr lang="en-US" sz="2200" dirty="0"/>
              <a:t>To mitigate the potential dysfunctions, computer </a:t>
            </a:r>
            <a:r>
              <a:rPr lang="en-US" sz="2200" dirty="0" err="1"/>
              <a:t>supportis</a:t>
            </a:r>
            <a:r>
              <a:rPr lang="en-US" sz="2200" dirty="0"/>
              <a:t> frequently recommended</a:t>
            </a:r>
          </a:p>
        </p:txBody>
      </p:sp>
    </p:spTree>
    <p:extLst>
      <p:ext uri="{BB962C8B-B14F-4D97-AF65-F5344CB8AC3E}">
        <p14:creationId xmlns:p14="http://schemas.microsoft.com/office/powerpoint/2010/main" val="373478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IN" sz="3600" dirty="0">
                <a:latin typeface="+mj-lt"/>
              </a:rPr>
              <a:t>Computer Supported Brainstorming</a:t>
            </a:r>
            <a:endParaRPr lang="en-US" sz="3600" dirty="0">
              <a:latin typeface="+mj-lt"/>
            </a:endParaRPr>
          </a:p>
        </p:txBody>
      </p:sp>
      <p:sp>
        <p:nvSpPr>
          <p:cNvPr id="4" name="Content Placeholder 2"/>
          <p:cNvSpPr>
            <a:spLocks noGrp="1"/>
          </p:cNvSpPr>
          <p:nvPr>
            <p:ph idx="1"/>
          </p:nvPr>
        </p:nvSpPr>
        <p:spPr>
          <a:xfrm>
            <a:off x="456154" y="826548"/>
            <a:ext cx="8153400" cy="5439951"/>
          </a:xfrm>
        </p:spPr>
        <p:txBody>
          <a:bodyPr wrap="square">
            <a:spAutoFit/>
          </a:bodyPr>
          <a:lstStyle/>
          <a:p>
            <a:r>
              <a:rPr lang="en-US" sz="1800" dirty="0"/>
              <a:t>Creation of a large number of ideas</a:t>
            </a:r>
          </a:p>
          <a:p>
            <a:r>
              <a:rPr lang="en-US" sz="1800" dirty="0"/>
              <a:t>Large group participation</a:t>
            </a:r>
          </a:p>
          <a:p>
            <a:r>
              <a:rPr lang="en-US" sz="1800" dirty="0"/>
              <a:t>Real-time updates</a:t>
            </a:r>
          </a:p>
          <a:p>
            <a:r>
              <a:rPr lang="en-US" sz="1800" dirty="0"/>
              <a:t>Information color coding </a:t>
            </a:r>
          </a:p>
          <a:p>
            <a:r>
              <a:rPr lang="en-US" sz="1800" dirty="0"/>
              <a:t>Collaborative editing.</a:t>
            </a:r>
          </a:p>
          <a:p>
            <a:r>
              <a:rPr lang="en-US" sz="1800" dirty="0"/>
              <a:t>Design of brainstorming sessions</a:t>
            </a:r>
          </a:p>
          <a:p>
            <a:r>
              <a:rPr lang="en-US" sz="1800" dirty="0"/>
              <a:t>Idea sharing</a:t>
            </a:r>
          </a:p>
          <a:p>
            <a:r>
              <a:rPr lang="en-US" sz="1800" dirty="0"/>
              <a:t>Idea mapping (e.g., create mind maps)</a:t>
            </a:r>
          </a:p>
          <a:p>
            <a:r>
              <a:rPr lang="en-US" sz="1800" dirty="0"/>
              <a:t>Text, video, documents, etc. posting</a:t>
            </a:r>
          </a:p>
          <a:p>
            <a:r>
              <a:rPr lang="en-US" sz="1800" dirty="0"/>
              <a:t>Remote brainstorming</a:t>
            </a:r>
          </a:p>
          <a:p>
            <a:r>
              <a:rPr lang="en-US" sz="1800" dirty="0"/>
              <a:t>Creation of an electronic archive</a:t>
            </a:r>
          </a:p>
          <a:p>
            <a:r>
              <a:rPr lang="en-US" sz="1800" dirty="0"/>
              <a:t>Reduction of social loafing</a:t>
            </a:r>
          </a:p>
        </p:txBody>
      </p:sp>
    </p:spTree>
    <p:extLst>
      <p:ext uri="{BB962C8B-B14F-4D97-AF65-F5344CB8AC3E}">
        <p14:creationId xmlns:p14="http://schemas.microsoft.com/office/powerpoint/2010/main" val="3476062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1"/>
            <a:ext cx="8153400" cy="1107996"/>
          </a:xfrm>
        </p:spPr>
        <p:txBody>
          <a:bodyPr wrap="square">
            <a:spAutoFit/>
          </a:bodyPr>
          <a:lstStyle/>
          <a:p>
            <a:r>
              <a:rPr lang="en-IN" sz="3600" dirty="0">
                <a:latin typeface="+mj-lt"/>
              </a:rPr>
              <a:t>Online Brainstorming Service and Tool Providing Companies</a:t>
            </a:r>
            <a:endParaRPr lang="en-US" sz="3600" dirty="0">
              <a:latin typeface="+mj-lt"/>
            </a:endParaRPr>
          </a:p>
        </p:txBody>
      </p:sp>
      <p:sp>
        <p:nvSpPr>
          <p:cNvPr id="4" name="Content Placeholder 2"/>
          <p:cNvSpPr>
            <a:spLocks noGrp="1"/>
          </p:cNvSpPr>
          <p:nvPr>
            <p:ph idx="1"/>
          </p:nvPr>
        </p:nvSpPr>
        <p:spPr>
          <a:xfrm>
            <a:off x="456154" y="1391598"/>
            <a:ext cx="8153400" cy="4832092"/>
          </a:xfrm>
        </p:spPr>
        <p:txBody>
          <a:bodyPr wrap="square">
            <a:spAutoFit/>
          </a:bodyPr>
          <a:lstStyle/>
          <a:p>
            <a:r>
              <a:rPr lang="en-US" sz="2200" b="1" dirty="0" err="1"/>
              <a:t>eZ</a:t>
            </a:r>
            <a:r>
              <a:rPr lang="en-US" sz="2200" b="1" dirty="0"/>
              <a:t> Talks Meetings</a:t>
            </a:r>
            <a:r>
              <a:rPr lang="en-US" sz="2200" dirty="0"/>
              <a:t>. Cloud-based tool for brainstorming and idea sharing.</a:t>
            </a:r>
          </a:p>
          <a:p>
            <a:r>
              <a:rPr lang="en-US" sz="2200" b="1" dirty="0"/>
              <a:t>Bubbl.us</a:t>
            </a:r>
            <a:r>
              <a:rPr lang="en-US" sz="2200" dirty="0"/>
              <a:t>. Visual thinking machine that provides a graphical representation of ideas and concepts, helps in idea generation, and shows where ideas and thoughts overlap.</a:t>
            </a:r>
          </a:p>
          <a:p>
            <a:r>
              <a:rPr lang="en-US" sz="2200" b="1" dirty="0" err="1"/>
              <a:t>Mindomo</a:t>
            </a:r>
            <a:r>
              <a:rPr lang="en-US" sz="2200" dirty="0"/>
              <a:t>. Tool for real-time collaboration that offers integrated chat capability.</a:t>
            </a:r>
          </a:p>
          <a:p>
            <a:r>
              <a:rPr lang="en-US" sz="2200" b="1" dirty="0"/>
              <a:t>Mural. </a:t>
            </a:r>
            <a:r>
              <a:rPr lang="en-US" sz="2200" dirty="0"/>
              <a:t>Tool that enables collecting and sorting of ideas in rich media files. It is designed as a </a:t>
            </a:r>
            <a:r>
              <a:rPr lang="en-US" sz="2200" dirty="0" err="1"/>
              <a:t>Pinboard</a:t>
            </a:r>
            <a:r>
              <a:rPr lang="en-US" sz="2200" dirty="0"/>
              <a:t> that invites participants.</a:t>
            </a:r>
          </a:p>
          <a:p>
            <a:r>
              <a:rPr lang="en-US" sz="2200" b="1" dirty="0" err="1"/>
              <a:t>iMindQ</a:t>
            </a:r>
            <a:r>
              <a:rPr lang="en-US" sz="2200" b="1" dirty="0"/>
              <a:t>. </a:t>
            </a:r>
            <a:r>
              <a:rPr lang="en-US" sz="2200" dirty="0"/>
              <a:t>Cloud-based service that enables creating mind maps and basic diagrams.</a:t>
            </a:r>
          </a:p>
        </p:txBody>
      </p:sp>
    </p:spTree>
    <p:extLst>
      <p:ext uri="{BB962C8B-B14F-4D97-AF65-F5344CB8AC3E}">
        <p14:creationId xmlns:p14="http://schemas.microsoft.com/office/powerpoint/2010/main" val="2042831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34"/>
            <a:ext cx="8153400" cy="553998"/>
          </a:xfrm>
        </p:spPr>
        <p:txBody>
          <a:bodyPr wrap="square">
            <a:spAutoFit/>
          </a:bodyPr>
          <a:lstStyle/>
          <a:p>
            <a:r>
              <a:rPr lang="en-IN" sz="3600" dirty="0">
                <a:latin typeface="+mj-lt"/>
              </a:rPr>
              <a:t>Group Support Systems (</a:t>
            </a:r>
            <a:r>
              <a:rPr lang="en-IN" sz="3600" spc="-500" dirty="0" smtClean="0">
                <a:latin typeface="+mj-lt"/>
              </a:rPr>
              <a:t>G S </a:t>
            </a:r>
            <a:r>
              <a:rPr lang="en-IN" sz="3600" dirty="0" smtClean="0">
                <a:latin typeface="+mj-lt"/>
              </a:rPr>
              <a:t>S</a:t>
            </a:r>
            <a:r>
              <a:rPr lang="en-IN" sz="3600" dirty="0">
                <a:latin typeface="+mj-lt"/>
              </a:rPr>
              <a:t>)</a:t>
            </a:r>
            <a:endParaRPr lang="en-US" sz="3600" dirty="0">
              <a:latin typeface="+mj-lt"/>
            </a:endParaRPr>
          </a:p>
        </p:txBody>
      </p:sp>
      <p:sp>
        <p:nvSpPr>
          <p:cNvPr id="4" name="Content Placeholder 2"/>
          <p:cNvSpPr>
            <a:spLocks noGrp="1"/>
          </p:cNvSpPr>
          <p:nvPr>
            <p:ph idx="1"/>
          </p:nvPr>
        </p:nvSpPr>
        <p:spPr>
          <a:xfrm>
            <a:off x="456154" y="760482"/>
            <a:ext cx="8153400" cy="5393784"/>
          </a:xfrm>
        </p:spPr>
        <p:txBody>
          <a:bodyPr wrap="square">
            <a:spAutoFit/>
          </a:bodyPr>
          <a:lstStyle/>
          <a:p>
            <a:pPr>
              <a:buSzPct val="100000"/>
            </a:pPr>
            <a:r>
              <a:rPr lang="en-US" sz="2400" dirty="0"/>
              <a:t>Includes all forms of communication and collaborative activities including collaborative computing</a:t>
            </a:r>
          </a:p>
          <a:p>
            <a:pPr>
              <a:buSzPct val="100000"/>
            </a:pPr>
            <a:r>
              <a:rPr lang="en-US" sz="2400" dirty="0"/>
              <a:t>It used to be a specialize software, now it is embedded into standard </a:t>
            </a:r>
            <a:r>
              <a:rPr lang="en-US" sz="2400" spc="-300" dirty="0"/>
              <a:t>I </a:t>
            </a:r>
            <a:r>
              <a:rPr lang="en-US" sz="2400" dirty="0"/>
              <a:t>T productivity tools</a:t>
            </a:r>
          </a:p>
          <a:p>
            <a:pPr lvl="1"/>
            <a:r>
              <a:rPr lang="en-US" sz="2400" dirty="0"/>
              <a:t>Microsoft Office 365 includes Microsoft Teams (opening vignette)</a:t>
            </a:r>
          </a:p>
          <a:p>
            <a:pPr>
              <a:buSzPct val="100000"/>
            </a:pPr>
            <a:r>
              <a:rPr lang="en-US" sz="2400" dirty="0"/>
              <a:t>How </a:t>
            </a:r>
            <a:r>
              <a:rPr lang="en-US" sz="2400" spc="-300" dirty="0"/>
              <a:t>G S </a:t>
            </a:r>
            <a:r>
              <a:rPr lang="en-US" sz="2400" dirty="0" err="1"/>
              <a:t>S</a:t>
            </a:r>
            <a:r>
              <a:rPr lang="en-US" sz="2400" dirty="0"/>
              <a:t> improves group work </a:t>
            </a:r>
          </a:p>
          <a:p>
            <a:pPr lvl="1"/>
            <a:r>
              <a:rPr lang="en-US" sz="2400" dirty="0"/>
              <a:t>Improve productivity and effectiveness</a:t>
            </a:r>
          </a:p>
          <a:p>
            <a:pPr lvl="1"/>
            <a:r>
              <a:rPr lang="en-US" sz="2400" dirty="0"/>
              <a:t>Streamline and speed-up the process</a:t>
            </a:r>
          </a:p>
          <a:p>
            <a:pPr lvl="1"/>
            <a:r>
              <a:rPr lang="en-US" sz="2400" dirty="0"/>
              <a:t>Improving the quality of the outcomes</a:t>
            </a:r>
          </a:p>
          <a:p>
            <a:pPr lvl="1"/>
            <a:r>
              <a:rPr lang="en-US" sz="2400" dirty="0"/>
              <a:t>Increase process gains and reduce process losses</a:t>
            </a:r>
          </a:p>
          <a:p>
            <a:pPr>
              <a:buSzPct val="100000"/>
            </a:pPr>
            <a:r>
              <a:rPr lang="en-US" sz="2400" dirty="0"/>
              <a:t>Helps in working simultaneously and with anonymity </a:t>
            </a:r>
          </a:p>
        </p:txBody>
      </p:sp>
    </p:spTree>
    <p:extLst>
      <p:ext uri="{BB962C8B-B14F-4D97-AF65-F5344CB8AC3E}">
        <p14:creationId xmlns:p14="http://schemas.microsoft.com/office/powerpoint/2010/main" val="3410640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34"/>
            <a:ext cx="8153400" cy="553998"/>
          </a:xfrm>
        </p:spPr>
        <p:txBody>
          <a:bodyPr wrap="square">
            <a:spAutoFit/>
          </a:bodyPr>
          <a:lstStyle/>
          <a:p>
            <a:r>
              <a:rPr lang="en-IN" sz="3600" spc="-450" dirty="0" smtClean="0">
                <a:latin typeface="+mj-lt"/>
              </a:rPr>
              <a:t>G S </a:t>
            </a:r>
            <a:r>
              <a:rPr lang="en-IN" sz="3600" dirty="0" err="1" smtClean="0">
                <a:latin typeface="+mj-lt"/>
              </a:rPr>
              <a:t>S</a:t>
            </a:r>
            <a:r>
              <a:rPr lang="en-IN" sz="3600" dirty="0" smtClean="0">
                <a:latin typeface="+mj-lt"/>
              </a:rPr>
              <a:t> </a:t>
            </a:r>
            <a:r>
              <a:rPr lang="en-IN" sz="3600" dirty="0">
                <a:latin typeface="+mj-lt"/>
              </a:rPr>
              <a:t>Support Activities</a:t>
            </a:r>
            <a:endParaRPr lang="en-US" sz="3600" dirty="0">
              <a:latin typeface="+mj-lt"/>
            </a:endParaRPr>
          </a:p>
        </p:txBody>
      </p:sp>
      <p:sp>
        <p:nvSpPr>
          <p:cNvPr id="4" name="Content Placeholder 2"/>
          <p:cNvSpPr>
            <a:spLocks noGrp="1"/>
          </p:cNvSpPr>
          <p:nvPr>
            <p:ph idx="1"/>
          </p:nvPr>
        </p:nvSpPr>
        <p:spPr>
          <a:xfrm>
            <a:off x="456154" y="833850"/>
            <a:ext cx="8153400" cy="4939814"/>
          </a:xfrm>
        </p:spPr>
        <p:txBody>
          <a:bodyPr wrap="square">
            <a:spAutoFit/>
          </a:bodyPr>
          <a:lstStyle/>
          <a:p>
            <a:r>
              <a:rPr lang="en-US" sz="1800" dirty="0"/>
              <a:t>Support parallel processing and idea generation.</a:t>
            </a:r>
          </a:p>
          <a:p>
            <a:r>
              <a:rPr lang="en-US" sz="1800" dirty="0"/>
              <a:t>Enables participation of larger groups with more complete information, knowledge, and skills.</a:t>
            </a:r>
          </a:p>
          <a:p>
            <a:r>
              <a:rPr lang="en-US" sz="1800" dirty="0"/>
              <a:t>Permits the group to use structured or unstructured techniques and methods.</a:t>
            </a:r>
          </a:p>
          <a:p>
            <a:r>
              <a:rPr lang="en-US" sz="1800" dirty="0"/>
              <a:t>Offers rapid, easy access to external information.</a:t>
            </a:r>
          </a:p>
          <a:p>
            <a:r>
              <a:rPr lang="en-US" sz="1800" dirty="0"/>
              <a:t>Allows parallel computer discussions.</a:t>
            </a:r>
          </a:p>
          <a:p>
            <a:r>
              <a:rPr lang="en-US" sz="1800" dirty="0"/>
              <a:t>Helps participants frame the big picture.</a:t>
            </a:r>
          </a:p>
          <a:p>
            <a:r>
              <a:rPr lang="en-US" sz="1800" dirty="0"/>
              <a:t>Provides anonymity, which allows objective </a:t>
            </a:r>
            <a:r>
              <a:rPr lang="en-US" sz="1800" dirty="0" smtClean="0"/>
              <a:t>contribution</a:t>
            </a:r>
          </a:p>
          <a:p>
            <a:pPr lvl="1"/>
            <a:r>
              <a:rPr lang="en-US" sz="1800" dirty="0" smtClean="0"/>
              <a:t>Provides </a:t>
            </a:r>
            <a:r>
              <a:rPr lang="en-US" sz="1800" dirty="0"/>
              <a:t>measures to prevent individuals from controlling a meeting; ways to participate in instant anonymous voting.</a:t>
            </a:r>
          </a:p>
          <a:p>
            <a:r>
              <a:rPr lang="en-US" sz="1800" dirty="0"/>
              <a:t>Provides structure for the planning process. </a:t>
            </a:r>
          </a:p>
          <a:p>
            <a:r>
              <a:rPr lang="en-US" sz="1800" dirty="0"/>
              <a:t>Automatically records all information presented</a:t>
            </a:r>
            <a:r>
              <a:rPr lang="en-US" sz="1800" dirty="0" smtClean="0"/>
              <a:t>.</a:t>
            </a:r>
          </a:p>
        </p:txBody>
      </p:sp>
    </p:spTree>
    <p:extLst>
      <p:ext uri="{BB962C8B-B14F-4D97-AF65-F5344CB8AC3E}">
        <p14:creationId xmlns:p14="http://schemas.microsoft.com/office/powerpoint/2010/main" val="235936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smtClean="0">
                <a:latin typeface="+mj-lt"/>
              </a:rPr>
              <a:t>Opening Vignette </a:t>
            </a:r>
            <a:r>
              <a:rPr lang="en-US" sz="2800" dirty="0" smtClean="0">
                <a:latin typeface="+mj-lt"/>
              </a:rPr>
              <a:t>(1 </a:t>
            </a:r>
            <a:r>
              <a:rPr lang="en-US" sz="2800" dirty="0">
                <a:latin typeface="+mj-lt"/>
              </a:rPr>
              <a:t>of 3)</a:t>
            </a: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err="1">
                <a:solidFill>
                  <a:schemeClr val="bg2"/>
                </a:solidFill>
              </a:rPr>
              <a:t>Hendrick</a:t>
            </a:r>
            <a:r>
              <a:rPr lang="en-US" sz="2800" b="1" dirty="0">
                <a:solidFill>
                  <a:schemeClr val="bg2"/>
                </a:solidFill>
              </a:rPr>
              <a:t> Motorsports Excels with Collaborative Teams</a:t>
            </a:r>
          </a:p>
        </p:txBody>
      </p:sp>
      <p:sp>
        <p:nvSpPr>
          <p:cNvPr id="7" name="Content Placeholder 2"/>
          <p:cNvSpPr>
            <a:spLocks noGrp="1"/>
          </p:cNvSpPr>
          <p:nvPr>
            <p:ph idx="1"/>
          </p:nvPr>
        </p:nvSpPr>
        <p:spPr>
          <a:xfrm>
            <a:off x="456154" y="1672292"/>
            <a:ext cx="8153400" cy="2616101"/>
          </a:xfrm>
        </p:spPr>
        <p:txBody>
          <a:bodyPr wrap="square">
            <a:spAutoFit/>
          </a:bodyPr>
          <a:lstStyle/>
          <a:p>
            <a:r>
              <a:rPr lang="en-US" sz="2400" dirty="0"/>
              <a:t>The Operations</a:t>
            </a:r>
          </a:p>
          <a:p>
            <a:r>
              <a:rPr lang="en-US" sz="2400" dirty="0"/>
              <a:t>The Problems During the Racing Season</a:t>
            </a:r>
          </a:p>
          <a:p>
            <a:r>
              <a:rPr lang="en-US" sz="2400" dirty="0"/>
              <a:t>Off-Season Problems</a:t>
            </a:r>
          </a:p>
          <a:p>
            <a:r>
              <a:rPr lang="en-US" sz="2400" dirty="0"/>
              <a:t>The Solution</a:t>
            </a:r>
          </a:p>
          <a:p>
            <a:r>
              <a:rPr lang="en-US" sz="2400" dirty="0"/>
              <a:t>The </a:t>
            </a:r>
            <a:r>
              <a:rPr lang="en-US" sz="2400" dirty="0" smtClean="0"/>
              <a:t>Results</a:t>
            </a:r>
            <a:endParaRPr lang="en-US" sz="2400" dirty="0"/>
          </a:p>
        </p:txBody>
      </p:sp>
    </p:spTree>
    <p:extLst>
      <p:ext uri="{BB962C8B-B14F-4D97-AF65-F5344CB8AC3E}">
        <p14:creationId xmlns:p14="http://schemas.microsoft.com/office/powerpoint/2010/main" val="553408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1"/>
            <a:ext cx="8153400" cy="1107996"/>
          </a:xfrm>
        </p:spPr>
        <p:txBody>
          <a:bodyPr wrap="square">
            <a:spAutoFit/>
          </a:bodyPr>
          <a:lstStyle/>
          <a:p>
            <a:r>
              <a:rPr lang="en-US" sz="3600" dirty="0">
                <a:latin typeface="+mj-lt"/>
              </a:rPr>
              <a:t>Collective Intelligence and Collaborative </a:t>
            </a:r>
            <a:r>
              <a:rPr lang="en-US" sz="3600" dirty="0" smtClean="0">
                <a:latin typeface="+mj-lt"/>
              </a:rPr>
              <a:t>Intelligence </a:t>
            </a:r>
            <a:r>
              <a:rPr lang="en-US" sz="2800" dirty="0" smtClean="0">
                <a:latin typeface="+mj-lt"/>
              </a:rPr>
              <a:t>(1 of 4)</a:t>
            </a:r>
            <a:endParaRPr lang="en-US" sz="3600" dirty="0">
              <a:latin typeface="+mj-lt"/>
            </a:endParaRPr>
          </a:p>
        </p:txBody>
      </p:sp>
      <p:sp>
        <p:nvSpPr>
          <p:cNvPr id="4" name="Content Placeholder 2"/>
          <p:cNvSpPr>
            <a:spLocks noGrp="1"/>
          </p:cNvSpPr>
          <p:nvPr>
            <p:ph idx="1"/>
          </p:nvPr>
        </p:nvSpPr>
        <p:spPr>
          <a:xfrm>
            <a:off x="456154" y="1378663"/>
            <a:ext cx="8153400" cy="4539704"/>
          </a:xfrm>
        </p:spPr>
        <p:txBody>
          <a:bodyPr wrap="square">
            <a:spAutoFit/>
          </a:bodyPr>
          <a:lstStyle/>
          <a:p>
            <a:r>
              <a:rPr lang="en-US" sz="2400" dirty="0">
                <a:solidFill>
                  <a:schemeClr val="bg2"/>
                </a:solidFill>
              </a:rPr>
              <a:t>Collective intelligence (</a:t>
            </a:r>
            <a:r>
              <a:rPr lang="en-US" sz="2400" spc="-300" dirty="0">
                <a:solidFill>
                  <a:schemeClr val="bg2"/>
                </a:solidFill>
              </a:rPr>
              <a:t>C </a:t>
            </a:r>
            <a:r>
              <a:rPr lang="en-US" sz="2400" dirty="0">
                <a:solidFill>
                  <a:schemeClr val="bg2"/>
                </a:solidFill>
              </a:rPr>
              <a:t>I)</a:t>
            </a:r>
            <a:r>
              <a:rPr lang="en-US" sz="2400" dirty="0"/>
              <a:t> refers to the total intelligence of a group.</a:t>
            </a:r>
          </a:p>
          <a:p>
            <a:pPr lvl="1"/>
            <a:r>
              <a:rPr lang="en-US" sz="2400" dirty="0"/>
              <a:t>It is also refers to as the </a:t>
            </a:r>
            <a:r>
              <a:rPr lang="en-US" sz="2400" i="1" dirty="0"/>
              <a:t>wisdom of the crowd</a:t>
            </a:r>
          </a:p>
          <a:p>
            <a:pPr lvl="1"/>
            <a:r>
              <a:rPr lang="en-US" sz="2400" spc="-300" dirty="0"/>
              <a:t>M I </a:t>
            </a:r>
            <a:r>
              <a:rPr lang="en-US" sz="2400" dirty="0"/>
              <a:t>T center for collective intelligence (</a:t>
            </a:r>
            <a:r>
              <a:rPr lang="en-US" sz="2400" dirty="0">
                <a:hlinkClick r:id="rId3" action="ppaction://hlinkfile" tooltip="cci.mit.edu"/>
              </a:rPr>
              <a:t>cci.mit.edu</a:t>
            </a:r>
            <a:r>
              <a:rPr lang="en-US" sz="2400" dirty="0"/>
              <a:t>)</a:t>
            </a:r>
          </a:p>
          <a:p>
            <a:pPr lvl="1"/>
            <a:r>
              <a:rPr lang="en-US" sz="2400" dirty="0"/>
              <a:t>Benefits of </a:t>
            </a:r>
            <a:r>
              <a:rPr lang="en-US" sz="2400" spc="-300" dirty="0"/>
              <a:t>C </a:t>
            </a:r>
            <a:r>
              <a:rPr lang="en-US" sz="2400" dirty="0"/>
              <a:t>I, see </a:t>
            </a:r>
            <a:r>
              <a:rPr lang="en-US" sz="2400" dirty="0">
                <a:hlinkClick r:id="rId4" action="ppaction://hlinkfile" tooltip="50Minutes.com"/>
              </a:rPr>
              <a:t>50Minutes.com</a:t>
            </a:r>
            <a:endParaRPr lang="en-US" sz="2400" dirty="0"/>
          </a:p>
          <a:p>
            <a:pPr>
              <a:buSzPct val="100000"/>
            </a:pPr>
            <a:r>
              <a:rPr lang="en-US" sz="2400" dirty="0"/>
              <a:t> Types of Collective Intelligence</a:t>
            </a:r>
          </a:p>
          <a:p>
            <a:pPr lvl="1"/>
            <a:r>
              <a:rPr lang="en-US" sz="2400" dirty="0"/>
              <a:t>Cognition</a:t>
            </a:r>
          </a:p>
          <a:p>
            <a:pPr lvl="1"/>
            <a:r>
              <a:rPr lang="en-US" sz="2400" dirty="0"/>
              <a:t>Cooperation, and </a:t>
            </a:r>
          </a:p>
          <a:p>
            <a:pPr lvl="1"/>
            <a:r>
              <a:rPr lang="en-US" sz="2400" dirty="0"/>
              <a:t>Coordination</a:t>
            </a:r>
          </a:p>
          <a:p>
            <a:pPr>
              <a:buSzPct val="100000"/>
            </a:pPr>
            <a:r>
              <a:rPr lang="en-US" sz="2400" dirty="0"/>
              <a:t>Computerized support to collective intelligence</a:t>
            </a:r>
          </a:p>
        </p:txBody>
      </p:sp>
    </p:spTree>
    <p:extLst>
      <p:ext uri="{BB962C8B-B14F-4D97-AF65-F5344CB8AC3E}">
        <p14:creationId xmlns:p14="http://schemas.microsoft.com/office/powerpoint/2010/main" val="1833000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1"/>
            <a:ext cx="8153400" cy="1107996"/>
          </a:xfrm>
        </p:spPr>
        <p:txBody>
          <a:bodyPr wrap="square">
            <a:spAutoFit/>
          </a:bodyPr>
          <a:lstStyle/>
          <a:p>
            <a:r>
              <a:rPr lang="en-US" sz="3600" dirty="0">
                <a:latin typeface="+mj-lt"/>
              </a:rPr>
              <a:t>Collective Intelligence and Collaborative </a:t>
            </a:r>
            <a:r>
              <a:rPr lang="en-US" sz="3600" dirty="0" smtClean="0">
                <a:latin typeface="+mj-lt"/>
              </a:rPr>
              <a:t>Intelligence </a:t>
            </a:r>
            <a:r>
              <a:rPr lang="en-US" sz="2800" dirty="0" smtClean="0">
                <a:latin typeface="+mj-lt"/>
              </a:rPr>
              <a:t>(2 of 4)</a:t>
            </a:r>
            <a:endParaRPr lang="en-US" sz="3600" dirty="0">
              <a:latin typeface="+mj-lt"/>
            </a:endParaRPr>
          </a:p>
        </p:txBody>
      </p:sp>
      <p:sp>
        <p:nvSpPr>
          <p:cNvPr id="4" name="Content Placeholder 2"/>
          <p:cNvSpPr>
            <a:spLocks noGrp="1"/>
          </p:cNvSpPr>
          <p:nvPr>
            <p:ph idx="1"/>
          </p:nvPr>
        </p:nvSpPr>
        <p:spPr>
          <a:xfrm>
            <a:off x="456154" y="1379135"/>
            <a:ext cx="8153400" cy="4832092"/>
          </a:xfrm>
        </p:spPr>
        <p:txBody>
          <a:bodyPr wrap="square">
            <a:spAutoFit/>
          </a:bodyPr>
          <a:lstStyle/>
          <a:p>
            <a:r>
              <a:rPr lang="en-US" sz="2400" dirty="0"/>
              <a:t>Example 1: The Carnegie University Foundation Supports Network Collaboration</a:t>
            </a:r>
          </a:p>
          <a:p>
            <a:pPr lvl="1"/>
            <a:r>
              <a:rPr lang="en-US" sz="2400" dirty="0"/>
              <a:t>Content is stored and shared in one place (the “cloud”) </a:t>
            </a:r>
          </a:p>
          <a:p>
            <a:pPr lvl="1"/>
            <a:r>
              <a:rPr lang="en-US" sz="2400" dirty="0"/>
              <a:t>Asynchronous conversations using discussion boards </a:t>
            </a:r>
          </a:p>
          <a:p>
            <a:pPr lvl="1"/>
            <a:r>
              <a:rPr lang="en-US" sz="2400" dirty="0"/>
              <a:t>Facilitating social collaboration and problem solving</a:t>
            </a:r>
          </a:p>
          <a:p>
            <a:r>
              <a:rPr lang="en-US" sz="2400" dirty="0"/>
              <a:t>Example 2: How Governments Tap </a:t>
            </a:r>
            <a:r>
              <a:rPr lang="en-US" sz="2400" dirty="0" err="1"/>
              <a:t>IoT</a:t>
            </a:r>
            <a:r>
              <a:rPr lang="en-US" sz="2400" dirty="0"/>
              <a:t> for Collective Intelligence</a:t>
            </a:r>
          </a:p>
          <a:p>
            <a:pPr lvl="1"/>
            <a:r>
              <a:rPr lang="en-US" sz="2400" dirty="0"/>
              <a:t>Governments are using </a:t>
            </a:r>
            <a:r>
              <a:rPr lang="en-US" sz="2400" dirty="0" err="1"/>
              <a:t>IoT</a:t>
            </a:r>
            <a:r>
              <a:rPr lang="en-US" sz="2400" dirty="0"/>
              <a:t> to support decision making and policy creation</a:t>
            </a:r>
          </a:p>
          <a:p>
            <a:pPr lvl="1"/>
            <a:r>
              <a:rPr lang="en-US" sz="2400" dirty="0"/>
              <a:t>The </a:t>
            </a:r>
            <a:r>
              <a:rPr lang="en-US" sz="2400" dirty="0" err="1"/>
              <a:t>IoT</a:t>
            </a:r>
            <a:r>
              <a:rPr lang="en-US" sz="2400" dirty="0"/>
              <a:t> collect ideas and aspirations of the citizens</a:t>
            </a:r>
          </a:p>
          <a:p>
            <a:r>
              <a:rPr lang="en-US" sz="2400" dirty="0"/>
              <a:t>How Collective Intelligence May Change Work and Life</a:t>
            </a:r>
          </a:p>
        </p:txBody>
      </p:sp>
    </p:spTree>
    <p:extLst>
      <p:ext uri="{BB962C8B-B14F-4D97-AF65-F5344CB8AC3E}">
        <p14:creationId xmlns:p14="http://schemas.microsoft.com/office/powerpoint/2010/main" val="3821159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442"/>
            <a:ext cx="8153400" cy="553998"/>
          </a:xfrm>
        </p:spPr>
        <p:txBody>
          <a:bodyPr wrap="square">
            <a:spAutoFit/>
          </a:bodyPr>
          <a:lstStyle/>
          <a:p>
            <a:r>
              <a:rPr lang="en-US" sz="3600" dirty="0">
                <a:latin typeface="+mj-lt"/>
              </a:rPr>
              <a:t>Application Case 11.1</a:t>
            </a:r>
            <a:endParaRPr lang="en-US" sz="2800" dirty="0">
              <a:latin typeface="+mj-lt"/>
            </a:endParaRPr>
          </a:p>
        </p:txBody>
      </p:sp>
      <p:sp>
        <p:nvSpPr>
          <p:cNvPr id="3" name="Content Placeholder 2"/>
          <p:cNvSpPr>
            <a:spLocks noGrp="1"/>
          </p:cNvSpPr>
          <p:nvPr>
            <p:ph idx="1"/>
          </p:nvPr>
        </p:nvSpPr>
        <p:spPr>
          <a:xfrm>
            <a:off x="457200" y="714375"/>
            <a:ext cx="8153400" cy="1292662"/>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Collaborative </a:t>
            </a:r>
            <a:r>
              <a:rPr lang="en-IN" sz="2800" b="1" dirty="0" err="1">
                <a:solidFill>
                  <a:srgbClr val="007FA3"/>
                </a:solidFill>
              </a:rPr>
              <a:t>Modeling</a:t>
            </a:r>
            <a:r>
              <a:rPr lang="en-IN" sz="2800" b="1" dirty="0">
                <a:solidFill>
                  <a:srgbClr val="007FA3"/>
                </a:solidFill>
              </a:rPr>
              <a:t> for Optimal Water Management: The Oregon State University Project</a:t>
            </a:r>
            <a:endParaRPr lang="en-US" sz="2800" b="1" dirty="0"/>
          </a:p>
        </p:txBody>
      </p:sp>
      <p:sp>
        <p:nvSpPr>
          <p:cNvPr id="8" name="Content Placeholder 2"/>
          <p:cNvSpPr>
            <a:spLocks noGrp="1"/>
          </p:cNvSpPr>
          <p:nvPr>
            <p:ph idx="1"/>
          </p:nvPr>
        </p:nvSpPr>
        <p:spPr>
          <a:xfrm>
            <a:off x="456154" y="2105025"/>
            <a:ext cx="8153400" cy="4008790"/>
          </a:xfrm>
        </p:spPr>
        <p:txBody>
          <a:bodyPr wrap="square">
            <a:spAutoFit/>
          </a:bodyPr>
          <a:lstStyle/>
          <a:p>
            <a:pPr marL="101600" indent="-101600">
              <a:buNone/>
            </a:pPr>
            <a:r>
              <a:rPr lang="en-US" sz="2200" b="1" dirty="0"/>
              <a:t>Questions for Discussion:</a:t>
            </a:r>
          </a:p>
          <a:p>
            <a:pPr marL="615950" indent="-514350">
              <a:buFont typeface="+mj-lt"/>
              <a:buAutoNum type="arabicPeriod"/>
            </a:pPr>
            <a:r>
              <a:rPr lang="en-US" sz="2200" dirty="0"/>
              <a:t>Crowdsourcing is used to find information from a crowd. Why is it needed in this case?</a:t>
            </a:r>
          </a:p>
          <a:p>
            <a:pPr marL="615950" indent="-514350">
              <a:buFont typeface="+mj-lt"/>
              <a:buAutoNum type="arabicPeriod"/>
            </a:pPr>
            <a:r>
              <a:rPr lang="en-US" sz="2200" dirty="0"/>
              <a:t>How does WRESTORE act as a </a:t>
            </a:r>
            <a:r>
              <a:rPr lang="en-US" sz="2200" spc="-250" dirty="0" smtClean="0"/>
              <a:t>C </a:t>
            </a:r>
            <a:r>
              <a:rPr lang="en-US" sz="2200" dirty="0" smtClean="0"/>
              <a:t>I </a:t>
            </a:r>
            <a:r>
              <a:rPr lang="en-US" sz="2200" dirty="0"/>
              <a:t>tool?</a:t>
            </a:r>
          </a:p>
          <a:p>
            <a:pPr marL="615950" indent="-514350">
              <a:buFont typeface="+mj-lt"/>
              <a:buAutoNum type="arabicPeriod"/>
            </a:pPr>
            <a:r>
              <a:rPr lang="en-US" sz="2200" dirty="0"/>
              <a:t>Debate centralized control versus participative collaboration. Cite the pros and cons of each.</a:t>
            </a:r>
          </a:p>
          <a:p>
            <a:pPr marL="615950" indent="-514350">
              <a:buFont typeface="+mj-lt"/>
              <a:buAutoNum type="arabicPeriod"/>
            </a:pPr>
            <a:r>
              <a:rPr lang="en-US" sz="2200" dirty="0"/>
              <a:t>Why it is difficult to manage water resources?</a:t>
            </a:r>
          </a:p>
          <a:p>
            <a:pPr marL="615950" indent="-514350">
              <a:buFont typeface="+mj-lt"/>
              <a:buAutoNum type="arabicPeriod"/>
            </a:pPr>
            <a:r>
              <a:rPr lang="en-US" sz="2200" dirty="0"/>
              <a:t>How can an </a:t>
            </a:r>
            <a:r>
              <a:rPr lang="en-US" sz="2200" dirty="0" smtClean="0"/>
              <a:t>optimization/simulation/</a:t>
            </a:r>
            <a:r>
              <a:rPr lang="en-US" sz="2200" spc="-400" dirty="0" smtClean="0"/>
              <a:t>A </a:t>
            </a:r>
            <a:r>
              <a:rPr lang="en-US" sz="2200" dirty="0" smtClean="0"/>
              <a:t>I </a:t>
            </a:r>
            <a:r>
              <a:rPr lang="en-US" sz="2200" dirty="0"/>
              <a:t>model support group work in this case?</a:t>
            </a:r>
          </a:p>
        </p:txBody>
      </p:sp>
    </p:spTree>
    <p:extLst>
      <p:ext uri="{BB962C8B-B14F-4D97-AF65-F5344CB8AC3E}">
        <p14:creationId xmlns:p14="http://schemas.microsoft.com/office/powerpoint/2010/main" val="798335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1"/>
            <a:ext cx="8153400" cy="1107996"/>
          </a:xfrm>
        </p:spPr>
        <p:txBody>
          <a:bodyPr wrap="square">
            <a:spAutoFit/>
          </a:bodyPr>
          <a:lstStyle/>
          <a:p>
            <a:r>
              <a:rPr lang="en-US" sz="3600" dirty="0">
                <a:latin typeface="+mj-lt"/>
              </a:rPr>
              <a:t>Collective Intelligence and Collaborative </a:t>
            </a:r>
            <a:r>
              <a:rPr lang="en-US" sz="3600" dirty="0" smtClean="0">
                <a:latin typeface="+mj-lt"/>
              </a:rPr>
              <a:t>Intelligence </a:t>
            </a:r>
            <a:r>
              <a:rPr lang="en-US" sz="2800" dirty="0" smtClean="0">
                <a:latin typeface="+mj-lt"/>
              </a:rPr>
              <a:t>(3 of 4)</a:t>
            </a:r>
            <a:endParaRPr lang="en-US" sz="3600" dirty="0">
              <a:latin typeface="+mj-lt"/>
            </a:endParaRPr>
          </a:p>
        </p:txBody>
      </p:sp>
      <p:sp>
        <p:nvSpPr>
          <p:cNvPr id="4" name="Content Placeholder 2"/>
          <p:cNvSpPr>
            <a:spLocks noGrp="1"/>
          </p:cNvSpPr>
          <p:nvPr>
            <p:ph idx="1"/>
          </p:nvPr>
        </p:nvSpPr>
        <p:spPr>
          <a:xfrm>
            <a:off x="456154" y="1370082"/>
            <a:ext cx="8153400" cy="4778231"/>
          </a:xfrm>
        </p:spPr>
        <p:txBody>
          <a:bodyPr wrap="square">
            <a:spAutoFit/>
          </a:bodyPr>
          <a:lstStyle/>
          <a:p>
            <a:r>
              <a:rPr lang="en-US" sz="2400" dirty="0"/>
              <a:t>Having people to collaborate is difficult </a:t>
            </a:r>
          </a:p>
          <a:p>
            <a:r>
              <a:rPr lang="en-US" sz="2400" dirty="0">
                <a:solidFill>
                  <a:schemeClr val="bg2"/>
                </a:solidFill>
              </a:rPr>
              <a:t>Collaborative intelligence </a:t>
            </a:r>
            <a:r>
              <a:rPr lang="en-US" sz="2400" dirty="0"/>
              <a:t>requires:</a:t>
            </a:r>
          </a:p>
          <a:p>
            <a:pPr lvl="1"/>
            <a:r>
              <a:rPr lang="en-US" sz="2400" dirty="0"/>
              <a:t>(1) willingness to share, (2) knowing how to share, (3) being willing to collaborate, (4) knowing what to share, (5) knowing how to build trust, (6) understanding team dynamics, (7) using correct hubs for networking, (8) mentoring and coaching properly, (9) being open to new ideas, and (10) using computerized tools and technology.</a:t>
            </a:r>
          </a:p>
          <a:p>
            <a:pPr lvl="1"/>
            <a:r>
              <a:rPr lang="en-US" sz="2400" dirty="0"/>
              <a:t>For another list of success factors, see </a:t>
            </a:r>
            <a:r>
              <a:rPr lang="en-US" sz="2400" dirty="0">
                <a:hlinkClick r:id="rId3" action="ppaction://hlinkfile" tooltip="thebalancecareers.com/collaboration-skills-with-examples-2059686"/>
              </a:rPr>
              <a:t>thebalancecareers.com/collaboration-skills-with-examples-2059686</a:t>
            </a:r>
            <a:r>
              <a:rPr lang="en-US" sz="2400" dirty="0"/>
              <a:t> </a:t>
            </a:r>
          </a:p>
        </p:txBody>
      </p:sp>
    </p:spTree>
    <p:extLst>
      <p:ext uri="{BB962C8B-B14F-4D97-AF65-F5344CB8AC3E}">
        <p14:creationId xmlns:p14="http://schemas.microsoft.com/office/powerpoint/2010/main" val="495196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1"/>
            <a:ext cx="8153400" cy="1107996"/>
          </a:xfrm>
        </p:spPr>
        <p:txBody>
          <a:bodyPr wrap="square">
            <a:spAutoFit/>
          </a:bodyPr>
          <a:lstStyle/>
          <a:p>
            <a:r>
              <a:rPr lang="en-US" sz="3600" dirty="0">
                <a:latin typeface="+mj-lt"/>
              </a:rPr>
              <a:t>Collective Intelligence and Collaborative </a:t>
            </a:r>
            <a:r>
              <a:rPr lang="en-US" sz="3600" dirty="0" smtClean="0">
                <a:latin typeface="+mj-lt"/>
              </a:rPr>
              <a:t>Intelligence </a:t>
            </a:r>
            <a:r>
              <a:rPr lang="en-US" sz="2800" dirty="0" smtClean="0">
                <a:latin typeface="+mj-lt"/>
              </a:rPr>
              <a:t>(4 of 4)</a:t>
            </a:r>
            <a:endParaRPr lang="en-US" sz="3600" dirty="0">
              <a:latin typeface="+mj-lt"/>
            </a:endParaRPr>
          </a:p>
        </p:txBody>
      </p:sp>
      <p:sp>
        <p:nvSpPr>
          <p:cNvPr id="4" name="Content Placeholder 2"/>
          <p:cNvSpPr>
            <a:spLocks noGrp="1"/>
          </p:cNvSpPr>
          <p:nvPr>
            <p:ph idx="1"/>
          </p:nvPr>
        </p:nvSpPr>
        <p:spPr>
          <a:xfrm>
            <a:off x="456154" y="1370082"/>
            <a:ext cx="8153400" cy="4485843"/>
          </a:xfrm>
        </p:spPr>
        <p:txBody>
          <a:bodyPr wrap="square">
            <a:spAutoFit/>
          </a:bodyPr>
          <a:lstStyle/>
          <a:p>
            <a:pPr marL="0" indent="0">
              <a:buNone/>
            </a:pPr>
            <a:r>
              <a:rPr lang="en-US" sz="2400" dirty="0">
                <a:solidFill>
                  <a:schemeClr val="bg2"/>
                </a:solidFill>
              </a:rPr>
              <a:t>How to Create Business Value from Collaboration</a:t>
            </a:r>
            <a:r>
              <a:rPr lang="en-US" sz="2400" dirty="0" smtClean="0">
                <a:solidFill>
                  <a:schemeClr val="bg2"/>
                </a:solidFill>
              </a:rPr>
              <a:t>:             </a:t>
            </a:r>
            <a:r>
              <a:rPr lang="en-US" sz="2400" dirty="0">
                <a:solidFill>
                  <a:schemeClr val="bg2"/>
                </a:solidFill>
              </a:rPr>
              <a:t>The </a:t>
            </a:r>
            <a:r>
              <a:rPr lang="en-US" sz="2400" spc="-300" dirty="0" smtClean="0">
                <a:solidFill>
                  <a:schemeClr val="bg2"/>
                </a:solidFill>
              </a:rPr>
              <a:t>I B </a:t>
            </a:r>
            <a:r>
              <a:rPr lang="en-US" sz="2400" dirty="0" smtClean="0">
                <a:solidFill>
                  <a:schemeClr val="bg2"/>
                </a:solidFill>
              </a:rPr>
              <a:t>M </a:t>
            </a:r>
            <a:r>
              <a:rPr lang="en-US" sz="2400" dirty="0">
                <a:solidFill>
                  <a:schemeClr val="bg2"/>
                </a:solidFill>
              </a:rPr>
              <a:t>Study</a:t>
            </a:r>
          </a:p>
          <a:p>
            <a:r>
              <a:rPr lang="en-US" sz="2400" dirty="0"/>
              <a:t>Groups and team members provide ideas and insights. The study presents three major points:</a:t>
            </a:r>
          </a:p>
          <a:p>
            <a:pPr marL="1102868" lvl="1" indent="-514350">
              <a:buFont typeface="+mj-lt"/>
              <a:buAutoNum type="arabicPeriod"/>
            </a:pPr>
            <a:r>
              <a:rPr lang="en-US" sz="2400" dirty="0"/>
              <a:t>Enhances organizational outcomes by correctly tapping the knowledge and experience of working groups (e.g., customers, partners, and employees).</a:t>
            </a:r>
          </a:p>
          <a:p>
            <a:pPr marL="1102868" lvl="1" indent="-514350">
              <a:buFont typeface="+mj-lt"/>
              <a:buAutoNum type="arabicPeriod"/>
            </a:pPr>
            <a:r>
              <a:rPr lang="en-US" sz="2400" dirty="0"/>
              <a:t>It is crucial to target and motivate the appropriate participants.</a:t>
            </a:r>
          </a:p>
          <a:p>
            <a:pPr marL="1102868" lvl="1" indent="-514350">
              <a:buFont typeface="+mj-lt"/>
              <a:buAutoNum type="arabicPeriod"/>
            </a:pPr>
            <a:r>
              <a:rPr lang="en-US" sz="2400" dirty="0"/>
              <a:t>Needs to address the issue of participants’ resistance to change. </a:t>
            </a:r>
          </a:p>
        </p:txBody>
      </p:sp>
    </p:spTree>
    <p:extLst>
      <p:ext uri="{BB962C8B-B14F-4D97-AF65-F5344CB8AC3E}">
        <p14:creationId xmlns:p14="http://schemas.microsoft.com/office/powerpoint/2010/main" val="3780508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1"/>
            <a:ext cx="8153400" cy="1107996"/>
          </a:xfrm>
        </p:spPr>
        <p:txBody>
          <a:bodyPr wrap="square">
            <a:spAutoFit/>
          </a:bodyPr>
          <a:lstStyle/>
          <a:p>
            <a:r>
              <a:rPr lang="en-IN" sz="3600" dirty="0">
                <a:latin typeface="+mj-lt"/>
              </a:rPr>
              <a:t>Crowdsourcing as a Method for Decision Support</a:t>
            </a:r>
            <a:endParaRPr lang="en-US" sz="3600" dirty="0">
              <a:latin typeface="+mj-lt"/>
            </a:endParaRPr>
          </a:p>
        </p:txBody>
      </p:sp>
      <p:sp>
        <p:nvSpPr>
          <p:cNvPr id="4" name="Content Placeholder 2"/>
          <p:cNvSpPr>
            <a:spLocks noGrp="1"/>
          </p:cNvSpPr>
          <p:nvPr>
            <p:ph idx="1"/>
          </p:nvPr>
        </p:nvSpPr>
        <p:spPr>
          <a:xfrm>
            <a:off x="456154" y="1370082"/>
            <a:ext cx="8153400" cy="4693593"/>
          </a:xfrm>
        </p:spPr>
        <p:txBody>
          <a:bodyPr wrap="square">
            <a:spAutoFit/>
          </a:bodyPr>
          <a:lstStyle/>
          <a:p>
            <a:r>
              <a:rPr lang="en-US" sz="2400" dirty="0"/>
              <a:t>Crowdsourcing - outsourcing tasks to a large group of people (crowd).</a:t>
            </a:r>
          </a:p>
          <a:p>
            <a:r>
              <a:rPr lang="en-US" sz="2400" dirty="0"/>
              <a:t>Goal – to leverage the </a:t>
            </a:r>
            <a:r>
              <a:rPr lang="en-US" sz="2400" i="1" dirty="0"/>
              <a:t>wisdom of a crowd</a:t>
            </a:r>
          </a:p>
          <a:p>
            <a:r>
              <a:rPr lang="en-US" sz="2400" dirty="0"/>
              <a:t>Viewed as a method of </a:t>
            </a:r>
            <a:r>
              <a:rPr lang="en-US" sz="2400" i="1" dirty="0"/>
              <a:t>collective intelligence</a:t>
            </a:r>
          </a:p>
          <a:p>
            <a:r>
              <a:rPr lang="en-US" sz="2400" dirty="0"/>
              <a:t>Essentials of crowdsourcing…</a:t>
            </a:r>
          </a:p>
          <a:p>
            <a:pPr lvl="1"/>
            <a:r>
              <a:rPr lang="en-US" sz="2400" dirty="0"/>
              <a:t>Tutorial on crowdsourcing and examples, watch the video </a:t>
            </a:r>
            <a:r>
              <a:rPr lang="en-US" sz="2400" dirty="0" smtClean="0">
                <a:hlinkClick r:id="rId3" action="ppaction://hlinkfile" tooltip="youtube.com/watch?v=lXhydxS S N O Y"/>
              </a:rPr>
              <a:t>youtube.com/</a:t>
            </a:r>
            <a:r>
              <a:rPr lang="en-US" sz="2400" dirty="0" err="1" smtClean="0">
                <a:hlinkClick r:id="rId3" action="ppaction://hlinkfile" tooltip="youtube.com/watch?v=lXhydxS S N O Y"/>
              </a:rPr>
              <a:t>watch?v</a:t>
            </a:r>
            <a:r>
              <a:rPr lang="en-US" sz="2400" dirty="0" smtClean="0">
                <a:hlinkClick r:id="rId3" action="ppaction://hlinkfile" tooltip="youtube.com/watch?v=lXhydxS S N O Y"/>
              </a:rPr>
              <a:t>=</a:t>
            </a:r>
            <a:r>
              <a:rPr lang="en-US" sz="2400" dirty="0" err="1" smtClean="0">
                <a:hlinkClick r:id="rId3" action="ppaction://hlinkfile" tooltip="youtube.com/watch?v=lXhydxS S N O Y"/>
              </a:rPr>
              <a:t>lXhydx</a:t>
            </a:r>
            <a:r>
              <a:rPr lang="en-US" sz="2400" spc="-300" dirty="0" err="1" smtClean="0">
                <a:hlinkClick r:id="rId3" action="ppaction://hlinkfile" tooltip="youtube.com/watch?v=lXhydxS S N O Y"/>
              </a:rPr>
              <a:t>S</a:t>
            </a:r>
            <a:r>
              <a:rPr lang="en-US" sz="2400" spc="-300" dirty="0" smtClean="0">
                <a:hlinkClick r:id="rId3" action="ppaction://hlinkfile" tooltip="youtube.com/watch?v=lXhydxS S N O Y"/>
              </a:rPr>
              <a:t> S N O </a:t>
            </a:r>
            <a:r>
              <a:rPr lang="en-US" sz="2400" dirty="0" smtClean="0">
                <a:hlinkClick r:id="rId3" action="ppaction://hlinkfile" tooltip="youtube.com/watch?v=lXhydxS S N O Y"/>
              </a:rPr>
              <a:t>Y</a:t>
            </a:r>
            <a:r>
              <a:rPr lang="en-US" sz="2400" dirty="0" smtClean="0"/>
              <a:t> </a:t>
            </a:r>
            <a:endParaRPr lang="en-US" sz="2400" dirty="0"/>
          </a:p>
          <a:p>
            <a:r>
              <a:rPr lang="en-US" sz="2400" dirty="0"/>
              <a:t>Examples</a:t>
            </a:r>
          </a:p>
          <a:p>
            <a:pPr lvl="1"/>
            <a:r>
              <a:rPr lang="en-US" sz="2400" dirty="0"/>
              <a:t>2005, Doritos Inc. has run a “Crash the Super Bowl” </a:t>
            </a:r>
          </a:p>
          <a:p>
            <a:pPr lvl="1"/>
            <a:r>
              <a:rPr lang="en-US" sz="2400" dirty="0"/>
              <a:t>See other examples on page 633 in the book</a:t>
            </a:r>
          </a:p>
        </p:txBody>
      </p:sp>
    </p:spTree>
    <p:extLst>
      <p:ext uri="{BB962C8B-B14F-4D97-AF65-F5344CB8AC3E}">
        <p14:creationId xmlns:p14="http://schemas.microsoft.com/office/powerpoint/2010/main" val="2773507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34"/>
            <a:ext cx="8153400" cy="553998"/>
          </a:xfrm>
        </p:spPr>
        <p:txBody>
          <a:bodyPr wrap="square">
            <a:spAutoFit/>
          </a:bodyPr>
          <a:lstStyle/>
          <a:p>
            <a:r>
              <a:rPr lang="en-IN" sz="3600" dirty="0">
                <a:latin typeface="+mj-lt"/>
              </a:rPr>
              <a:t>Major Types of </a:t>
            </a:r>
            <a:r>
              <a:rPr lang="en-IN" sz="3600" dirty="0" smtClean="0">
                <a:latin typeface="+mj-lt"/>
              </a:rPr>
              <a:t>Crowdsourcing </a:t>
            </a:r>
            <a:r>
              <a:rPr lang="en-IN" sz="2800" dirty="0" smtClean="0">
                <a:latin typeface="+mj-lt"/>
              </a:rPr>
              <a:t>(1 of 2)</a:t>
            </a:r>
            <a:endParaRPr lang="en-US" sz="3600" dirty="0">
              <a:latin typeface="+mj-lt"/>
            </a:endParaRPr>
          </a:p>
        </p:txBody>
      </p:sp>
      <p:sp>
        <p:nvSpPr>
          <p:cNvPr id="4" name="Content Placeholder 2"/>
          <p:cNvSpPr>
            <a:spLocks noGrp="1"/>
          </p:cNvSpPr>
          <p:nvPr>
            <p:ph idx="1"/>
          </p:nvPr>
        </p:nvSpPr>
        <p:spPr>
          <a:xfrm>
            <a:off x="456154" y="760482"/>
            <a:ext cx="8153400" cy="4693593"/>
          </a:xfrm>
        </p:spPr>
        <p:txBody>
          <a:bodyPr wrap="square">
            <a:spAutoFit/>
          </a:bodyPr>
          <a:lstStyle/>
          <a:p>
            <a:pPr marL="271463" indent="-271463"/>
            <a:r>
              <a:rPr lang="en-US" sz="2400" b="1" dirty="0"/>
              <a:t>Collective intelligence (or wisdom). </a:t>
            </a:r>
            <a:r>
              <a:rPr lang="en-US" sz="2400" dirty="0"/>
              <a:t>People in crowds are solving problems and providing new insights.</a:t>
            </a:r>
          </a:p>
          <a:p>
            <a:pPr marL="271463" indent="-271463"/>
            <a:r>
              <a:rPr lang="en-US" sz="2400" b="1" dirty="0"/>
              <a:t>Crowd creation. </a:t>
            </a:r>
            <a:r>
              <a:rPr lang="en-US" sz="2400" dirty="0"/>
              <a:t>People are creating various types of content and sharing it with others (for pay or free). </a:t>
            </a:r>
          </a:p>
          <a:p>
            <a:pPr marL="271463" indent="-271463"/>
            <a:r>
              <a:rPr lang="en-US" sz="2400" b="1" dirty="0"/>
              <a:t>Crowd voting. </a:t>
            </a:r>
            <a:r>
              <a:rPr lang="en-US" sz="2400" dirty="0"/>
              <a:t>People are giving their opinions and ratings on ideas, products, or services, as well as evaluating and filtering information presented to them. </a:t>
            </a:r>
          </a:p>
          <a:p>
            <a:pPr marL="271463" indent="-271463"/>
            <a:r>
              <a:rPr lang="en-US" sz="2400" b="1" dirty="0"/>
              <a:t>Crowd support and funding.</a:t>
            </a:r>
            <a:r>
              <a:rPr lang="en-US" sz="2400" dirty="0"/>
              <a:t> People are contributing and supporting endeavors for social or business causes, such as offering donations, and micro-financing new ventures.</a:t>
            </a:r>
          </a:p>
        </p:txBody>
      </p:sp>
    </p:spTree>
    <p:extLst>
      <p:ext uri="{BB962C8B-B14F-4D97-AF65-F5344CB8AC3E}">
        <p14:creationId xmlns:p14="http://schemas.microsoft.com/office/powerpoint/2010/main" val="1150706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34"/>
            <a:ext cx="8153400" cy="553998"/>
          </a:xfrm>
        </p:spPr>
        <p:txBody>
          <a:bodyPr wrap="square">
            <a:spAutoFit/>
          </a:bodyPr>
          <a:lstStyle/>
          <a:p>
            <a:r>
              <a:rPr lang="en-IN" sz="3600" dirty="0">
                <a:latin typeface="+mj-lt"/>
              </a:rPr>
              <a:t>Major Types of </a:t>
            </a:r>
            <a:r>
              <a:rPr lang="en-IN" sz="3600" dirty="0" smtClean="0">
                <a:latin typeface="+mj-lt"/>
              </a:rPr>
              <a:t>Crowdsourcing </a:t>
            </a:r>
            <a:r>
              <a:rPr lang="en-IN" sz="2800" dirty="0" smtClean="0">
                <a:latin typeface="+mj-lt"/>
              </a:rPr>
              <a:t>(2 of 2)</a:t>
            </a:r>
            <a:endParaRPr lang="en-US" sz="3600" dirty="0">
              <a:latin typeface="+mj-lt"/>
            </a:endParaRPr>
          </a:p>
        </p:txBody>
      </p:sp>
      <p:sp>
        <p:nvSpPr>
          <p:cNvPr id="4" name="Content Placeholder 2"/>
          <p:cNvSpPr>
            <a:spLocks noGrp="1"/>
          </p:cNvSpPr>
          <p:nvPr>
            <p:ph idx="1"/>
          </p:nvPr>
        </p:nvSpPr>
        <p:spPr>
          <a:xfrm>
            <a:off x="456154" y="759249"/>
            <a:ext cx="8153400" cy="4862870"/>
          </a:xfrm>
        </p:spPr>
        <p:txBody>
          <a:bodyPr wrap="square">
            <a:spAutoFit/>
          </a:bodyPr>
          <a:lstStyle/>
          <a:p>
            <a:r>
              <a:rPr lang="en-US" sz="2400" dirty="0"/>
              <a:t>Logo design—Design Bill</a:t>
            </a:r>
          </a:p>
          <a:p>
            <a:r>
              <a:rPr lang="en-US" sz="2400" dirty="0"/>
              <a:t>Problem solving—</a:t>
            </a:r>
            <a:r>
              <a:rPr lang="en-US" sz="2400" dirty="0" err="1"/>
              <a:t>InnoCentive</a:t>
            </a:r>
            <a:r>
              <a:rPr lang="en-US" sz="2400" dirty="0"/>
              <a:t>, </a:t>
            </a:r>
            <a:r>
              <a:rPr lang="en-US" sz="2400" dirty="0" err="1"/>
              <a:t>NineSigma</a:t>
            </a:r>
            <a:r>
              <a:rPr lang="en-US" sz="2400" dirty="0"/>
              <a:t>, …</a:t>
            </a:r>
          </a:p>
          <a:p>
            <a:r>
              <a:rPr lang="en-US" sz="2400" dirty="0"/>
              <a:t>Business innovation—</a:t>
            </a:r>
            <a:r>
              <a:rPr lang="en-US" sz="2400" dirty="0" err="1"/>
              <a:t>Chardix</a:t>
            </a:r>
            <a:endParaRPr lang="en-US" sz="2400" dirty="0"/>
          </a:p>
          <a:p>
            <a:r>
              <a:rPr lang="en-US" sz="2400" dirty="0"/>
              <a:t>Brand names—Name This</a:t>
            </a:r>
          </a:p>
          <a:p>
            <a:r>
              <a:rPr lang="en-US" sz="2400" dirty="0"/>
              <a:t>Product and manufacturing design—Pronto </a:t>
            </a:r>
            <a:r>
              <a:rPr lang="en-US" sz="2400" spc="-300" dirty="0"/>
              <a:t>E R </a:t>
            </a:r>
            <a:r>
              <a:rPr lang="en-US" sz="2400" dirty="0" smtClean="0"/>
              <a:t>P</a:t>
            </a:r>
            <a:endParaRPr lang="en-US" sz="2400" dirty="0"/>
          </a:p>
          <a:p>
            <a:r>
              <a:rPr lang="en-US" sz="2400" dirty="0"/>
              <a:t>Data cleansing—Amazon Mechanical Turk</a:t>
            </a:r>
          </a:p>
          <a:p>
            <a:r>
              <a:rPr lang="en-US" sz="2400" dirty="0"/>
              <a:t>Software testing—</a:t>
            </a:r>
            <a:r>
              <a:rPr lang="en-US" sz="2400" dirty="0" err="1"/>
              <a:t>uTest</a:t>
            </a:r>
            <a:endParaRPr lang="en-US" sz="2400" dirty="0"/>
          </a:p>
          <a:p>
            <a:r>
              <a:rPr lang="en-US" sz="2400" dirty="0"/>
              <a:t>Trend watching—</a:t>
            </a:r>
            <a:r>
              <a:rPr lang="en-US" sz="2400" dirty="0" err="1"/>
              <a:t>TrendWatching</a:t>
            </a:r>
            <a:endParaRPr lang="en-US" sz="2400" dirty="0"/>
          </a:p>
          <a:p>
            <a:r>
              <a:rPr lang="en-US" sz="2400" dirty="0"/>
              <a:t>Images—Flickr Creative Commons</a:t>
            </a:r>
          </a:p>
        </p:txBody>
      </p:sp>
    </p:spTree>
    <p:extLst>
      <p:ext uri="{BB962C8B-B14F-4D97-AF65-F5344CB8AC3E}">
        <p14:creationId xmlns:p14="http://schemas.microsoft.com/office/powerpoint/2010/main" val="2351095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34"/>
            <a:ext cx="8153400" cy="553998"/>
          </a:xfrm>
        </p:spPr>
        <p:txBody>
          <a:bodyPr wrap="square">
            <a:spAutoFit/>
          </a:bodyPr>
          <a:lstStyle/>
          <a:p>
            <a:r>
              <a:rPr lang="en-IN" sz="3600" dirty="0">
                <a:latin typeface="+mj-lt"/>
              </a:rPr>
              <a:t>The Process of </a:t>
            </a:r>
            <a:r>
              <a:rPr lang="en-IN" sz="3600" dirty="0" smtClean="0">
                <a:latin typeface="+mj-lt"/>
              </a:rPr>
              <a:t>Crowdsourcing </a:t>
            </a:r>
            <a:r>
              <a:rPr lang="en-IN" sz="2800" dirty="0" smtClean="0">
                <a:latin typeface="+mj-lt"/>
              </a:rPr>
              <a:t>(1 of 2)</a:t>
            </a:r>
            <a:endParaRPr lang="en-US" sz="3600" dirty="0">
              <a:latin typeface="+mj-lt"/>
            </a:endParaRPr>
          </a:p>
        </p:txBody>
      </p:sp>
      <p:sp>
        <p:nvSpPr>
          <p:cNvPr id="4" name="Content Placeholder 2"/>
          <p:cNvSpPr>
            <a:spLocks noGrp="1"/>
          </p:cNvSpPr>
          <p:nvPr>
            <p:ph idx="1"/>
          </p:nvPr>
        </p:nvSpPr>
        <p:spPr>
          <a:xfrm>
            <a:off x="456154" y="759249"/>
            <a:ext cx="8153400" cy="4678204"/>
          </a:xfrm>
        </p:spPr>
        <p:txBody>
          <a:bodyPr wrap="square">
            <a:spAutoFit/>
          </a:bodyPr>
          <a:lstStyle/>
          <a:p>
            <a:pPr marL="515938" lvl="1" indent="-457200">
              <a:buFont typeface="+mj-lt"/>
              <a:buAutoNum type="arabicPeriod"/>
            </a:pPr>
            <a:r>
              <a:rPr lang="en-US" sz="2400" dirty="0"/>
              <a:t>Identify the problem and the task(s) to be outsourced.</a:t>
            </a:r>
          </a:p>
          <a:p>
            <a:pPr marL="515938" lvl="1" indent="-457200">
              <a:buFont typeface="+mj-lt"/>
              <a:buAutoNum type="arabicPeriod"/>
            </a:pPr>
            <a:r>
              <a:rPr lang="en-US" sz="2400" dirty="0"/>
              <a:t>Select the target crowd (if not an open call).</a:t>
            </a:r>
          </a:p>
          <a:p>
            <a:pPr marL="515938" lvl="1" indent="-457200">
              <a:buFont typeface="+mj-lt"/>
              <a:buAutoNum type="arabicPeriod"/>
            </a:pPr>
            <a:r>
              <a:rPr lang="en-US" sz="2400" dirty="0"/>
              <a:t>Broadcast the task to the crowd.</a:t>
            </a:r>
          </a:p>
          <a:p>
            <a:pPr marL="515938" lvl="1" indent="-457200">
              <a:buFont typeface="+mj-lt"/>
              <a:buAutoNum type="arabicPeriod"/>
            </a:pPr>
            <a:r>
              <a:rPr lang="en-US" sz="2400" dirty="0"/>
              <a:t>Engage the crowd in accomplishing the task (e.g., idea generation, problem solving).</a:t>
            </a:r>
          </a:p>
          <a:p>
            <a:pPr marL="515938" lvl="1" indent="-457200">
              <a:buFont typeface="+mj-lt"/>
              <a:buAutoNum type="arabicPeriod"/>
            </a:pPr>
            <a:r>
              <a:rPr lang="en-US" sz="2400" dirty="0"/>
              <a:t>Collect user-generated content.</a:t>
            </a:r>
          </a:p>
          <a:p>
            <a:pPr marL="515938" lvl="1" indent="-457200">
              <a:buFont typeface="+mj-lt"/>
              <a:buAutoNum type="arabicPeriod"/>
            </a:pPr>
            <a:r>
              <a:rPr lang="en-US" sz="2400" dirty="0"/>
              <a:t>Have the quality of submitted material evaluated by the management, by experts, or by a crowd. </a:t>
            </a:r>
          </a:p>
          <a:p>
            <a:pPr marL="515938" lvl="1" indent="-457200">
              <a:buFont typeface="+mj-lt"/>
              <a:buAutoNum type="arabicPeriod"/>
            </a:pPr>
            <a:r>
              <a:rPr lang="en-US" sz="2400" dirty="0"/>
              <a:t>Select the best solution (or a short list).</a:t>
            </a:r>
          </a:p>
          <a:p>
            <a:pPr marL="515938" lvl="1" indent="-457200">
              <a:buFont typeface="+mj-lt"/>
              <a:buAutoNum type="arabicPeriod"/>
            </a:pPr>
            <a:r>
              <a:rPr lang="en-US" sz="2400" dirty="0"/>
              <a:t>Compensate the crowd (e.g., the winning proposal).</a:t>
            </a:r>
          </a:p>
          <a:p>
            <a:pPr marL="515938" lvl="1" indent="-457200">
              <a:buFont typeface="+mj-lt"/>
              <a:buAutoNum type="arabicPeriod"/>
            </a:pPr>
            <a:r>
              <a:rPr lang="en-US" sz="2400" dirty="0"/>
              <a:t>Implement the </a:t>
            </a:r>
            <a:r>
              <a:rPr lang="en-US" sz="2400" dirty="0" smtClean="0"/>
              <a:t>solution.</a:t>
            </a:r>
          </a:p>
        </p:txBody>
      </p:sp>
    </p:spTree>
    <p:extLst>
      <p:ext uri="{BB962C8B-B14F-4D97-AF65-F5344CB8AC3E}">
        <p14:creationId xmlns:p14="http://schemas.microsoft.com/office/powerpoint/2010/main" val="4085661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34"/>
            <a:ext cx="8153400" cy="553998"/>
          </a:xfrm>
        </p:spPr>
        <p:txBody>
          <a:bodyPr wrap="square">
            <a:spAutoFit/>
          </a:bodyPr>
          <a:lstStyle/>
          <a:p>
            <a:r>
              <a:rPr lang="en-IN" sz="3600" dirty="0">
                <a:latin typeface="+mj-lt"/>
              </a:rPr>
              <a:t>The Process of </a:t>
            </a:r>
            <a:r>
              <a:rPr lang="en-IN" sz="3600" dirty="0" smtClean="0">
                <a:latin typeface="+mj-lt"/>
              </a:rPr>
              <a:t>Crowdsourcing </a:t>
            </a:r>
            <a:r>
              <a:rPr lang="en-IN" sz="2800" dirty="0" smtClean="0">
                <a:latin typeface="+mj-lt"/>
              </a:rPr>
              <a:t>(2 of 2)</a:t>
            </a:r>
            <a:endParaRPr lang="en-US" sz="3600" dirty="0">
              <a:latin typeface="+mj-lt"/>
            </a:endParaRPr>
          </a:p>
        </p:txBody>
      </p:sp>
      <p:pic>
        <p:nvPicPr>
          <p:cNvPr id="6147" name="Picture 3" descr="The steps in ovals represent activities. The steps in rectangles represent components. The flow chart starts with the problem owner or the problem. &#10;• Arrows from the problem owner and the problem lead to a rectangle labeled Preparation, specific task(s) to outsource. &#10;• An arrow leads from the preparation rectangle to a rectangle labeled Crowd members. The arrow is labeled by an oval that says Broadcasting task. &#10;• Another arrow from a rectangle labeled Crowd Selection leads to the Crowd members rectangle.&#10;• An arrow from the Crowd members rectangle leads to a rectangle labeled Ideas, solutions submitted. The arrow is labeled by an oval that says Crowd perform work.&#10;• An arrow from the ideas rectangle leads to an oval labeled Idea evaluation. &#10;• An arrow from the oval leads to a rectangle labeled Recommended solution."/>
          <p:cNvPicPr>
            <a:picLocks noChangeAspect="1" noChangeArrowheads="1"/>
          </p:cNvPicPr>
          <p:nvPr/>
        </p:nvPicPr>
        <p:blipFill rotWithShape="1">
          <a:blip r:embed="rId3">
            <a:extLst>
              <a:ext uri="{28A0092B-C50C-407E-A947-70E740481C1C}">
                <a14:useLocalDpi xmlns:a14="http://schemas.microsoft.com/office/drawing/2010/main" val="0"/>
              </a:ext>
            </a:extLst>
          </a:blip>
          <a:srcRect b="3527"/>
          <a:stretch/>
        </p:blipFill>
        <p:spPr bwMode="auto">
          <a:xfrm>
            <a:off x="1024277" y="945375"/>
            <a:ext cx="7086309" cy="534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5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09"/>
            <a:ext cx="8153400" cy="553998"/>
          </a:xfrm>
        </p:spPr>
        <p:txBody>
          <a:bodyPr wrap="square">
            <a:spAutoFit/>
          </a:bodyPr>
          <a:lstStyle/>
          <a:p>
            <a:r>
              <a:rPr lang="en-US" sz="3600" dirty="0" smtClean="0">
                <a:latin typeface="+mj-lt"/>
              </a:rPr>
              <a:t>Opening Vignette </a:t>
            </a:r>
            <a:r>
              <a:rPr lang="en-US" sz="2800" dirty="0" smtClean="0">
                <a:latin typeface="+mj-lt"/>
              </a:rPr>
              <a:t>(</a:t>
            </a:r>
            <a:r>
              <a:rPr lang="en-US" sz="2800" dirty="0">
                <a:latin typeface="+mj-lt"/>
              </a:rPr>
              <a:t>2 of 3) </a:t>
            </a: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err="1">
                <a:solidFill>
                  <a:srgbClr val="007FA3"/>
                </a:solidFill>
              </a:rPr>
              <a:t>Hendrick</a:t>
            </a:r>
            <a:r>
              <a:rPr lang="en-US" sz="2800" b="1" dirty="0">
                <a:solidFill>
                  <a:srgbClr val="007FA3"/>
                </a:solidFill>
              </a:rPr>
              <a:t> Motorsports Excels with Collaborative </a:t>
            </a:r>
            <a:r>
              <a:rPr lang="en-US" sz="2800" b="1" dirty="0" smtClean="0">
                <a:solidFill>
                  <a:srgbClr val="007FA3"/>
                </a:solidFill>
              </a:rPr>
              <a:t>Teams</a:t>
            </a:r>
            <a:endParaRPr lang="en-US" sz="2800" b="1" dirty="0"/>
          </a:p>
        </p:txBody>
      </p:sp>
      <p:sp>
        <p:nvSpPr>
          <p:cNvPr id="8" name="Content Placeholder 2"/>
          <p:cNvSpPr>
            <a:spLocks noGrp="1"/>
          </p:cNvSpPr>
          <p:nvPr>
            <p:ph idx="1"/>
          </p:nvPr>
        </p:nvSpPr>
        <p:spPr>
          <a:xfrm>
            <a:off x="456154" y="1676400"/>
            <a:ext cx="8153400" cy="4093428"/>
          </a:xfrm>
        </p:spPr>
        <p:txBody>
          <a:bodyPr wrap="square">
            <a:spAutoFit/>
          </a:bodyPr>
          <a:lstStyle/>
          <a:p>
            <a:pPr marL="0" indent="0">
              <a:buNone/>
            </a:pPr>
            <a:r>
              <a:rPr lang="en-US" sz="2400" b="1" dirty="0"/>
              <a:t>Discussion Questions </a:t>
            </a:r>
          </a:p>
          <a:p>
            <a:pPr marL="514350" indent="-514350">
              <a:buFont typeface="+mj-lt"/>
              <a:buAutoNum type="arabicPeriod"/>
            </a:pPr>
            <a:r>
              <a:rPr lang="en-US" sz="2400" dirty="0"/>
              <a:t>What were the major drivers for the use of Microsoft’s Teams?</a:t>
            </a:r>
          </a:p>
          <a:p>
            <a:pPr marL="514350" indent="-514350">
              <a:buFont typeface="+mj-lt"/>
              <a:buAutoNum type="arabicPeriod"/>
            </a:pPr>
            <a:r>
              <a:rPr lang="en-US" sz="2400" dirty="0"/>
              <a:t>List some discussions held during the racing season, and how they were supported by the technology.</a:t>
            </a:r>
          </a:p>
          <a:p>
            <a:pPr marL="514350" indent="-514350">
              <a:buFont typeface="+mj-lt"/>
              <a:buAutoNum type="arabicPeriod"/>
            </a:pPr>
            <a:r>
              <a:rPr lang="en-US" sz="2400" dirty="0"/>
              <a:t>List decisions held during the off-season, and how they were supported by the technology.</a:t>
            </a:r>
          </a:p>
          <a:p>
            <a:pPr marL="514350" indent="-514350">
              <a:buFont typeface="+mj-lt"/>
              <a:buAutoNum type="arabicPeriod"/>
            </a:pPr>
            <a:r>
              <a:rPr lang="en-US" sz="2400" dirty="0"/>
              <a:t>Discuss why Microsoft Teams was selected, and explain how it supports teamwork group decision making</a:t>
            </a:r>
            <a:r>
              <a:rPr lang="en-US" sz="2400" dirty="0" smtClean="0"/>
              <a:t>.</a:t>
            </a:r>
            <a:endParaRPr lang="en-US" sz="2400" dirty="0"/>
          </a:p>
        </p:txBody>
      </p:sp>
    </p:spTree>
    <p:extLst>
      <p:ext uri="{BB962C8B-B14F-4D97-AF65-F5344CB8AC3E}">
        <p14:creationId xmlns:p14="http://schemas.microsoft.com/office/powerpoint/2010/main" val="898625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442"/>
            <a:ext cx="8153400" cy="553998"/>
          </a:xfrm>
        </p:spPr>
        <p:txBody>
          <a:bodyPr wrap="square">
            <a:spAutoFit/>
          </a:bodyPr>
          <a:lstStyle/>
          <a:p>
            <a:r>
              <a:rPr lang="en-US" sz="3600" dirty="0">
                <a:latin typeface="+mj-lt"/>
              </a:rPr>
              <a:t>Application Case </a:t>
            </a:r>
            <a:r>
              <a:rPr lang="en-US" sz="3600" dirty="0" smtClean="0">
                <a:latin typeface="+mj-lt"/>
              </a:rPr>
              <a:t>11.2</a:t>
            </a:r>
            <a:endParaRPr lang="en-US" sz="28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a:t>
            </a:r>
            <a:r>
              <a:rPr lang="en-IN" sz="2800" b="1" dirty="0" err="1">
                <a:solidFill>
                  <a:srgbClr val="007FA3"/>
                </a:solidFill>
              </a:rPr>
              <a:t>InnoCentive</a:t>
            </a:r>
            <a:r>
              <a:rPr lang="en-IN" sz="2800" b="1" dirty="0">
                <a:solidFill>
                  <a:srgbClr val="007FA3"/>
                </a:solidFill>
              </a:rPr>
              <a:t> Helped </a:t>
            </a:r>
            <a:r>
              <a:rPr lang="en-IN" sz="2800" b="1" spc="-350" dirty="0" smtClean="0">
                <a:solidFill>
                  <a:srgbClr val="007FA3"/>
                </a:solidFill>
              </a:rPr>
              <a:t>G S </a:t>
            </a:r>
            <a:r>
              <a:rPr lang="en-IN" sz="2800" b="1" dirty="0" smtClean="0">
                <a:solidFill>
                  <a:srgbClr val="007FA3"/>
                </a:solidFill>
              </a:rPr>
              <a:t>K </a:t>
            </a:r>
            <a:r>
              <a:rPr lang="en-IN" sz="2800" b="1" dirty="0">
                <a:solidFill>
                  <a:srgbClr val="007FA3"/>
                </a:solidFill>
              </a:rPr>
              <a:t>Solve a Difficult Problem</a:t>
            </a:r>
            <a:endParaRPr lang="en-US" sz="2800" b="1" dirty="0"/>
          </a:p>
        </p:txBody>
      </p:sp>
      <p:sp>
        <p:nvSpPr>
          <p:cNvPr id="8" name="Content Placeholder 2"/>
          <p:cNvSpPr>
            <a:spLocks noGrp="1"/>
          </p:cNvSpPr>
          <p:nvPr>
            <p:ph idx="1"/>
          </p:nvPr>
        </p:nvSpPr>
        <p:spPr>
          <a:xfrm>
            <a:off x="456154" y="1676400"/>
            <a:ext cx="8153400" cy="3177793"/>
          </a:xfrm>
        </p:spPr>
        <p:txBody>
          <a:bodyPr wrap="square">
            <a:spAutoFit/>
          </a:bodyPr>
          <a:lstStyle/>
          <a:p>
            <a:pPr marL="101600" indent="-101600">
              <a:buNone/>
            </a:pPr>
            <a:r>
              <a:rPr lang="en-US" sz="2400" b="1" dirty="0"/>
              <a:t>Questions for Discussion:</a:t>
            </a:r>
          </a:p>
          <a:p>
            <a:pPr marL="615950" indent="-514350">
              <a:buFont typeface="+mj-lt"/>
              <a:buAutoNum type="arabicPeriod"/>
            </a:pPr>
            <a:r>
              <a:rPr lang="en-US" sz="2400" dirty="0"/>
              <a:t>Why did </a:t>
            </a:r>
            <a:r>
              <a:rPr lang="en-US" sz="2400" spc="-300" dirty="0" smtClean="0"/>
              <a:t>G S </a:t>
            </a:r>
            <a:r>
              <a:rPr lang="en-US" sz="2400" dirty="0" smtClean="0"/>
              <a:t>K </a:t>
            </a:r>
            <a:r>
              <a:rPr lang="en-US" sz="2400" dirty="0"/>
              <a:t>decide to </a:t>
            </a:r>
            <a:r>
              <a:rPr lang="en-US" sz="2400" dirty="0" err="1"/>
              <a:t>crowdsource</a:t>
            </a:r>
            <a:r>
              <a:rPr lang="en-US" sz="2400" dirty="0"/>
              <a:t>?</a:t>
            </a:r>
          </a:p>
          <a:p>
            <a:pPr marL="615950" indent="-514350">
              <a:buFont typeface="+mj-lt"/>
              <a:buAutoNum type="arabicPeriod"/>
            </a:pPr>
            <a:r>
              <a:rPr lang="en-US" sz="2400" dirty="0"/>
              <a:t>Why did the company use </a:t>
            </a:r>
            <a:r>
              <a:rPr lang="en-US" sz="2400" dirty="0" err="1"/>
              <a:t>InnoCentive</a:t>
            </a:r>
            <a:r>
              <a:rPr lang="en-US" sz="2400" dirty="0"/>
              <a:t>?</a:t>
            </a:r>
          </a:p>
          <a:p>
            <a:pPr marL="615950" indent="-514350">
              <a:buFont typeface="+mj-lt"/>
              <a:buAutoNum type="arabicPeriod"/>
            </a:pPr>
            <a:r>
              <a:rPr lang="en-US" sz="2400" dirty="0"/>
              <a:t>Comment on the global nature of the case.</a:t>
            </a:r>
          </a:p>
          <a:p>
            <a:pPr marL="615950" indent="-514350">
              <a:buFont typeface="+mj-lt"/>
              <a:buAutoNum type="arabicPeriod"/>
            </a:pPr>
            <a:r>
              <a:rPr lang="en-US" sz="2400" dirty="0"/>
              <a:t>What lessons did you learn from this case?</a:t>
            </a:r>
          </a:p>
          <a:p>
            <a:pPr marL="615950" indent="-514350">
              <a:buFont typeface="+mj-lt"/>
              <a:buAutoNum type="arabicPeriod"/>
            </a:pPr>
            <a:r>
              <a:rPr lang="en-US" sz="2400" dirty="0"/>
              <a:t>Why do you think a small $5000 reward is sufficient?</a:t>
            </a:r>
          </a:p>
        </p:txBody>
      </p:sp>
    </p:spTree>
    <p:extLst>
      <p:ext uri="{BB962C8B-B14F-4D97-AF65-F5344CB8AC3E}">
        <p14:creationId xmlns:p14="http://schemas.microsoft.com/office/powerpoint/2010/main" val="2827267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34"/>
            <a:ext cx="8153400" cy="553998"/>
          </a:xfrm>
        </p:spPr>
        <p:txBody>
          <a:bodyPr wrap="square">
            <a:spAutoFit/>
          </a:bodyPr>
          <a:lstStyle/>
          <a:p>
            <a:r>
              <a:rPr lang="en-IN" sz="3600" spc="-450" dirty="0" smtClean="0">
                <a:latin typeface="+mj-lt"/>
              </a:rPr>
              <a:t>A </a:t>
            </a:r>
            <a:r>
              <a:rPr lang="en-IN" sz="3600" dirty="0" smtClean="0">
                <a:latin typeface="+mj-lt"/>
              </a:rPr>
              <a:t>I </a:t>
            </a:r>
            <a:r>
              <a:rPr lang="en-IN" sz="3600" dirty="0">
                <a:latin typeface="+mj-lt"/>
              </a:rPr>
              <a:t>Support of Group Decision Making</a:t>
            </a:r>
            <a:endParaRPr lang="en-US" sz="3600" dirty="0">
              <a:latin typeface="+mj-lt"/>
            </a:endParaRPr>
          </a:p>
        </p:txBody>
      </p:sp>
      <p:sp>
        <p:nvSpPr>
          <p:cNvPr id="4" name="Content Placeholder 2"/>
          <p:cNvSpPr>
            <a:spLocks noGrp="1"/>
          </p:cNvSpPr>
          <p:nvPr>
            <p:ph idx="1"/>
          </p:nvPr>
        </p:nvSpPr>
        <p:spPr>
          <a:xfrm>
            <a:off x="456154" y="760482"/>
            <a:ext cx="8153400" cy="4862870"/>
          </a:xfrm>
        </p:spPr>
        <p:txBody>
          <a:bodyPr wrap="square">
            <a:spAutoFit/>
          </a:bodyPr>
          <a:lstStyle/>
          <a:p>
            <a:r>
              <a:rPr lang="en-US" sz="2400" dirty="0"/>
              <a:t>A major objective of </a:t>
            </a:r>
            <a:r>
              <a:rPr lang="en-US" sz="2400" spc="-300" dirty="0"/>
              <a:t>A </a:t>
            </a:r>
            <a:r>
              <a:rPr lang="en-US" sz="2400" dirty="0"/>
              <a:t>I is to automate decision making and/or to support its process</a:t>
            </a:r>
          </a:p>
          <a:p>
            <a:r>
              <a:rPr lang="en-US" sz="2400" spc="-300" dirty="0"/>
              <a:t>A </a:t>
            </a:r>
            <a:r>
              <a:rPr lang="en-US" sz="2400" dirty="0"/>
              <a:t>I can help in the following steps in the process:</a:t>
            </a:r>
          </a:p>
          <a:p>
            <a:pPr lvl="1"/>
            <a:r>
              <a:rPr lang="en-US" sz="2400" dirty="0"/>
              <a:t>Meeting preparation</a:t>
            </a:r>
          </a:p>
          <a:p>
            <a:pPr lvl="1"/>
            <a:r>
              <a:rPr lang="en-US" sz="2400" dirty="0"/>
              <a:t>Problem identification</a:t>
            </a:r>
          </a:p>
          <a:p>
            <a:pPr lvl="1"/>
            <a:r>
              <a:rPr lang="en-US" sz="2400" dirty="0"/>
              <a:t>Idea generation</a:t>
            </a:r>
          </a:p>
          <a:p>
            <a:pPr lvl="1"/>
            <a:r>
              <a:rPr lang="en-US" sz="2400" dirty="0"/>
              <a:t>Idea organization</a:t>
            </a:r>
          </a:p>
          <a:p>
            <a:pPr lvl="1"/>
            <a:r>
              <a:rPr lang="en-US" sz="2400" dirty="0"/>
              <a:t>Group interaction and collaboration</a:t>
            </a:r>
          </a:p>
          <a:p>
            <a:pPr lvl="1"/>
            <a:r>
              <a:rPr lang="en-US" sz="2400" dirty="0"/>
              <a:t>Predictions</a:t>
            </a:r>
          </a:p>
          <a:p>
            <a:pPr lvl="1"/>
            <a:r>
              <a:rPr lang="en-US" sz="2400" dirty="0"/>
              <a:t>Multilingual group communications</a:t>
            </a:r>
          </a:p>
          <a:p>
            <a:pPr lvl="1"/>
            <a:r>
              <a:rPr lang="en-US" sz="2400" dirty="0"/>
              <a:t> …</a:t>
            </a:r>
          </a:p>
        </p:txBody>
      </p:sp>
    </p:spTree>
    <p:extLst>
      <p:ext uri="{BB962C8B-B14F-4D97-AF65-F5344CB8AC3E}">
        <p14:creationId xmlns:p14="http://schemas.microsoft.com/office/powerpoint/2010/main" val="3056798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34"/>
            <a:ext cx="8153400" cy="553998"/>
          </a:xfrm>
        </p:spPr>
        <p:txBody>
          <a:bodyPr wrap="square">
            <a:spAutoFit/>
          </a:bodyPr>
          <a:lstStyle/>
          <a:p>
            <a:r>
              <a:rPr lang="en-US" sz="3600" spc="-450" dirty="0" smtClean="0">
                <a:latin typeface="+mj-lt"/>
              </a:rPr>
              <a:t>A </a:t>
            </a:r>
            <a:r>
              <a:rPr lang="en-US" sz="3600" dirty="0" smtClean="0">
                <a:latin typeface="+mj-lt"/>
              </a:rPr>
              <a:t>I </a:t>
            </a:r>
            <a:r>
              <a:rPr lang="en-US" sz="3600" dirty="0">
                <a:latin typeface="+mj-lt"/>
              </a:rPr>
              <a:t>Supports Team Collaboration</a:t>
            </a:r>
          </a:p>
        </p:txBody>
      </p:sp>
      <p:sp>
        <p:nvSpPr>
          <p:cNvPr id="4" name="Content Placeholder 2"/>
          <p:cNvSpPr>
            <a:spLocks noGrp="1"/>
          </p:cNvSpPr>
          <p:nvPr>
            <p:ph idx="1"/>
          </p:nvPr>
        </p:nvSpPr>
        <p:spPr>
          <a:xfrm>
            <a:off x="456154" y="760482"/>
            <a:ext cx="8153400" cy="4862870"/>
          </a:xfrm>
        </p:spPr>
        <p:txBody>
          <a:bodyPr wrap="square">
            <a:spAutoFit/>
          </a:bodyPr>
          <a:lstStyle/>
          <a:p>
            <a:r>
              <a:rPr lang="en-US" sz="2400" dirty="0"/>
              <a:t>Findings of the Cisco Systems sponsored a global survey, </a:t>
            </a:r>
            <a:r>
              <a:rPr lang="en-US" sz="2400" spc="-300" dirty="0">
                <a:latin typeface="Rs"/>
              </a:rPr>
              <a:t>A </a:t>
            </a:r>
            <a:r>
              <a:rPr lang="en-US" sz="2400" dirty="0"/>
              <a:t>I Meets Collaboration</a:t>
            </a:r>
          </a:p>
          <a:p>
            <a:pPr marL="1045718" lvl="1" indent="-457200">
              <a:buFont typeface="+mj-lt"/>
              <a:buAutoNum type="arabicPeriod"/>
            </a:pPr>
            <a:r>
              <a:rPr lang="en-US" sz="2400" dirty="0"/>
              <a:t>Virtual assistants increase employees’ productivity, creativity, and job satisfaction. Bots also enable employees to focus on high-value tasks.</a:t>
            </a:r>
          </a:p>
          <a:p>
            <a:pPr marL="1045718" lvl="1" indent="-457200">
              <a:buFont typeface="+mj-lt"/>
              <a:buAutoNum type="arabicPeriod"/>
            </a:pPr>
            <a:r>
              <a:rPr lang="en-US" sz="2400" dirty="0"/>
              <a:t>Bots are accepted as part of workers’ teams.</a:t>
            </a:r>
          </a:p>
          <a:p>
            <a:pPr marL="1045718" lvl="1" indent="-457200">
              <a:buFont typeface="+mj-lt"/>
              <a:buAutoNum type="arabicPeriod"/>
            </a:pPr>
            <a:r>
              <a:rPr lang="en-US" sz="2400" dirty="0"/>
              <a:t>Bots improve conference calls. They also can take meetings notes and schedule meetings.</a:t>
            </a:r>
          </a:p>
          <a:p>
            <a:pPr marL="1045718" lvl="1" indent="-457200">
              <a:buFont typeface="+mj-lt"/>
              <a:buAutoNum type="arabicPeriod"/>
            </a:pPr>
            <a:r>
              <a:rPr lang="en-US" sz="2400" spc="-300" dirty="0"/>
              <a:t>A </a:t>
            </a:r>
            <a:r>
              <a:rPr lang="en-US" sz="2400" dirty="0" smtClean="0"/>
              <a:t>I </a:t>
            </a:r>
            <a:r>
              <a:rPr lang="en-US" sz="2400" dirty="0"/>
              <a:t>can use facial recognition to sign in eligible people to meetings.</a:t>
            </a:r>
          </a:p>
          <a:p>
            <a:pPr marL="1045718" lvl="1" indent="-457200">
              <a:buFont typeface="+mj-lt"/>
              <a:buAutoNum type="arabicPeriod"/>
            </a:pPr>
            <a:r>
              <a:rPr lang="en-US" sz="2400" dirty="0"/>
              <a:t>Personal characteristics are likely to influence how people feel about </a:t>
            </a:r>
            <a:r>
              <a:rPr lang="en-US" sz="2400" spc="-300" dirty="0" smtClean="0"/>
              <a:t>A </a:t>
            </a:r>
            <a:r>
              <a:rPr lang="en-US" sz="2400" dirty="0" smtClean="0"/>
              <a:t>I </a:t>
            </a:r>
            <a:r>
              <a:rPr lang="en-US" sz="2400" dirty="0"/>
              <a:t>in the workplace…</a:t>
            </a:r>
          </a:p>
        </p:txBody>
      </p:sp>
    </p:spTree>
    <p:extLst>
      <p:ext uri="{BB962C8B-B14F-4D97-AF65-F5344CB8AC3E}">
        <p14:creationId xmlns:p14="http://schemas.microsoft.com/office/powerpoint/2010/main" val="2052451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872"/>
            <a:ext cx="8153400" cy="984885"/>
          </a:xfrm>
        </p:spPr>
        <p:txBody>
          <a:bodyPr wrap="square">
            <a:spAutoFit/>
          </a:bodyPr>
          <a:lstStyle/>
          <a:p>
            <a:r>
              <a:rPr lang="en-US" sz="3600" dirty="0">
                <a:latin typeface="+mj-lt"/>
              </a:rPr>
              <a:t>Swarm Intelligence and Swarm </a:t>
            </a:r>
            <a:r>
              <a:rPr lang="en-US" sz="3600" spc="-450" dirty="0" smtClean="0">
                <a:latin typeface="+mj-lt"/>
              </a:rPr>
              <a:t>A </a:t>
            </a:r>
            <a:r>
              <a:rPr lang="en-US" sz="3600" dirty="0" smtClean="0">
                <a:latin typeface="+mj-lt"/>
              </a:rPr>
              <a:t>I     </a:t>
            </a:r>
            <a:r>
              <a:rPr lang="en-US" sz="2800" dirty="0" smtClean="0">
                <a:latin typeface="+mj-lt"/>
              </a:rPr>
              <a:t>(1 of 2)</a:t>
            </a:r>
            <a:endParaRPr lang="en-US" sz="3600" dirty="0">
              <a:latin typeface="+mj-lt"/>
            </a:endParaRPr>
          </a:p>
        </p:txBody>
      </p:sp>
      <p:sp>
        <p:nvSpPr>
          <p:cNvPr id="4" name="Content Placeholder 2"/>
          <p:cNvSpPr>
            <a:spLocks noGrp="1"/>
          </p:cNvSpPr>
          <p:nvPr>
            <p:ph idx="1"/>
          </p:nvPr>
        </p:nvSpPr>
        <p:spPr>
          <a:xfrm>
            <a:off x="456154" y="1169585"/>
            <a:ext cx="8153400" cy="4870564"/>
          </a:xfrm>
        </p:spPr>
        <p:txBody>
          <a:bodyPr wrap="square">
            <a:spAutoFit/>
          </a:bodyPr>
          <a:lstStyle/>
          <a:p>
            <a:pPr>
              <a:buSzPct val="100000"/>
            </a:pPr>
            <a:r>
              <a:rPr lang="en-US" sz="2200" dirty="0"/>
              <a:t>Swarm intelligence refers to the collective behavior of decentralized, self organized systems, natural or artificial</a:t>
            </a:r>
          </a:p>
          <a:p>
            <a:pPr lvl="1"/>
            <a:r>
              <a:rPr lang="en-US" sz="2200" dirty="0"/>
              <a:t>Such systems consist of things (e.g., ants, people) interacting with each other and their environment</a:t>
            </a:r>
          </a:p>
          <a:p>
            <a:pPr lvl="1"/>
            <a:r>
              <a:rPr lang="en-US" sz="2200" dirty="0"/>
              <a:t>A swarm’s actions are not centrally controlled, but they lead to intelligent behavior</a:t>
            </a:r>
          </a:p>
          <a:p>
            <a:pPr>
              <a:buSzPct val="100000"/>
            </a:pPr>
            <a:r>
              <a:rPr lang="en-US" sz="2200" dirty="0"/>
              <a:t>In contrast with animals and other species whose interactions among group members are natural, people need technology to exhibit swarm intelligence</a:t>
            </a:r>
          </a:p>
          <a:p>
            <a:pPr>
              <a:buSzPct val="100000"/>
            </a:pPr>
            <a:r>
              <a:rPr lang="en-US" sz="2200" dirty="0"/>
              <a:t>Example - Oxford university study on </a:t>
            </a:r>
            <a:r>
              <a:rPr lang="en-US" sz="2200" dirty="0" err="1"/>
              <a:t>english</a:t>
            </a:r>
            <a:r>
              <a:rPr lang="en-US" sz="2200" dirty="0"/>
              <a:t> premier league</a:t>
            </a:r>
          </a:p>
          <a:p>
            <a:pPr>
              <a:buSzPct val="100000"/>
            </a:pPr>
            <a:r>
              <a:rPr lang="en-US" sz="2200" dirty="0"/>
              <a:t>Swarm </a:t>
            </a:r>
            <a:r>
              <a:rPr lang="en-US" sz="2200" spc="-300" dirty="0"/>
              <a:t>A </a:t>
            </a:r>
            <a:r>
              <a:rPr lang="en-US" sz="2200" dirty="0"/>
              <a:t>I technology </a:t>
            </a:r>
          </a:p>
          <a:p>
            <a:pPr lvl="1"/>
            <a:r>
              <a:rPr lang="en-US" sz="2200" dirty="0"/>
              <a:t>Algorithms for creating the human swarm</a:t>
            </a:r>
          </a:p>
        </p:txBody>
      </p:sp>
    </p:spTree>
    <p:extLst>
      <p:ext uri="{BB962C8B-B14F-4D97-AF65-F5344CB8AC3E}">
        <p14:creationId xmlns:p14="http://schemas.microsoft.com/office/powerpoint/2010/main" val="2400503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3998"/>
          </a:xfrm>
        </p:spPr>
        <p:txBody>
          <a:bodyPr wrap="square">
            <a:spAutoFit/>
          </a:bodyPr>
          <a:lstStyle/>
          <a:p>
            <a:r>
              <a:rPr lang="en-US" sz="3600" dirty="0">
                <a:latin typeface="+mj-lt"/>
              </a:rPr>
              <a:t>Application Case </a:t>
            </a:r>
            <a:r>
              <a:rPr lang="en-US" sz="3600" dirty="0" smtClean="0">
                <a:latin typeface="+mj-lt"/>
              </a:rPr>
              <a:t>11.3</a:t>
            </a:r>
            <a:endParaRPr lang="en-US" sz="28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US" sz="2800" b="1" spc="-300" dirty="0" smtClean="0">
                <a:solidFill>
                  <a:schemeClr val="bg2"/>
                </a:solidFill>
              </a:rPr>
              <a:t>X P R I Z </a:t>
            </a:r>
            <a:r>
              <a:rPr lang="en-US" sz="2800" b="1" dirty="0" smtClean="0">
                <a:solidFill>
                  <a:schemeClr val="bg2"/>
                </a:solidFill>
              </a:rPr>
              <a:t>E </a:t>
            </a:r>
            <a:r>
              <a:rPr lang="en-US" sz="2800" b="1" dirty="0">
                <a:solidFill>
                  <a:schemeClr val="bg2"/>
                </a:solidFill>
              </a:rPr>
              <a:t>Optimizes </a:t>
            </a:r>
            <a:r>
              <a:rPr lang="en-US" sz="2800" b="1" dirty="0" err="1">
                <a:solidFill>
                  <a:schemeClr val="bg2"/>
                </a:solidFill>
              </a:rPr>
              <a:t>Visioneering</a:t>
            </a:r>
            <a:endParaRPr lang="en-US" sz="2800" b="1" dirty="0">
              <a:solidFill>
                <a:schemeClr val="bg2"/>
              </a:solidFill>
            </a:endParaRPr>
          </a:p>
        </p:txBody>
      </p:sp>
      <p:sp>
        <p:nvSpPr>
          <p:cNvPr id="8" name="Content Placeholder 2"/>
          <p:cNvSpPr>
            <a:spLocks noGrp="1"/>
          </p:cNvSpPr>
          <p:nvPr>
            <p:ph idx="1"/>
          </p:nvPr>
        </p:nvSpPr>
        <p:spPr>
          <a:xfrm>
            <a:off x="456154" y="1375176"/>
            <a:ext cx="8153400" cy="3354765"/>
          </a:xfrm>
        </p:spPr>
        <p:txBody>
          <a:bodyPr wrap="square">
            <a:spAutoFit/>
          </a:bodyPr>
          <a:lstStyle/>
          <a:p>
            <a:pPr marL="101600" indent="-101600">
              <a:buNone/>
            </a:pPr>
            <a:r>
              <a:rPr lang="en-US" sz="2400" b="1" dirty="0"/>
              <a:t>Questions for Discussion:</a:t>
            </a:r>
          </a:p>
          <a:p>
            <a:pPr marL="442913" indent="-442913">
              <a:buFont typeface="+mj-lt"/>
              <a:buAutoNum type="arabicPeriod"/>
            </a:pPr>
            <a:r>
              <a:rPr lang="en-US" sz="2400" dirty="0"/>
              <a:t>Why is the group discussion in this case complex?</a:t>
            </a:r>
          </a:p>
          <a:p>
            <a:pPr marL="442913" indent="-442913">
              <a:buFont typeface="+mj-lt"/>
              <a:buAutoNum type="arabicPeriod"/>
            </a:pPr>
            <a:r>
              <a:rPr lang="en-US" sz="2400" dirty="0"/>
              <a:t>Why is getting a consensus when top experts are involved more difficult than when non-experts are involved?</a:t>
            </a:r>
          </a:p>
          <a:p>
            <a:pPr marL="442913" indent="-442913">
              <a:buFont typeface="+mj-lt"/>
              <a:buAutoNum type="arabicPeriod"/>
            </a:pPr>
            <a:r>
              <a:rPr lang="en-US" sz="2400" dirty="0"/>
              <a:t>What was the contribution of swarm </a:t>
            </a:r>
            <a:r>
              <a:rPr lang="en-US" sz="2400" spc="-300" dirty="0" smtClean="0"/>
              <a:t>A </a:t>
            </a:r>
            <a:r>
              <a:rPr lang="en-US" sz="2400" dirty="0" smtClean="0"/>
              <a:t>I</a:t>
            </a:r>
            <a:r>
              <a:rPr lang="en-US" sz="2400" dirty="0"/>
              <a:t>?</a:t>
            </a:r>
          </a:p>
          <a:p>
            <a:pPr marL="442913" indent="-442913">
              <a:buFont typeface="+mj-lt"/>
              <a:buAutoNum type="arabicPeriod"/>
            </a:pPr>
            <a:r>
              <a:rPr lang="en-US" sz="2400" dirty="0"/>
              <a:t>Compare simple voting to swarm </a:t>
            </a:r>
            <a:r>
              <a:rPr lang="en-US" sz="2400" spc="-300" dirty="0" smtClean="0"/>
              <a:t>A </a:t>
            </a:r>
            <a:r>
              <a:rPr lang="en-US" sz="2400" dirty="0" smtClean="0"/>
              <a:t>I </a:t>
            </a:r>
            <a:r>
              <a:rPr lang="en-US" sz="2400" dirty="0"/>
              <a:t>voting</a:t>
            </a:r>
            <a:r>
              <a:rPr lang="en-US" sz="2400" dirty="0" smtClean="0"/>
              <a:t>.</a:t>
            </a:r>
          </a:p>
        </p:txBody>
      </p:sp>
    </p:spTree>
    <p:extLst>
      <p:ext uri="{BB962C8B-B14F-4D97-AF65-F5344CB8AC3E}">
        <p14:creationId xmlns:p14="http://schemas.microsoft.com/office/powerpoint/2010/main" val="2646565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872"/>
            <a:ext cx="8153400" cy="984885"/>
          </a:xfrm>
        </p:spPr>
        <p:txBody>
          <a:bodyPr wrap="square">
            <a:spAutoFit/>
          </a:bodyPr>
          <a:lstStyle/>
          <a:p>
            <a:r>
              <a:rPr lang="en-US" sz="3600" dirty="0">
                <a:latin typeface="+mj-lt"/>
              </a:rPr>
              <a:t>Swarm Intelligence and Swarm </a:t>
            </a:r>
            <a:r>
              <a:rPr lang="en-US" sz="3600" spc="-450" dirty="0" smtClean="0">
                <a:latin typeface="+mj-lt"/>
              </a:rPr>
              <a:t>A </a:t>
            </a:r>
            <a:r>
              <a:rPr lang="en-US" sz="3600" dirty="0" smtClean="0">
                <a:latin typeface="+mj-lt"/>
              </a:rPr>
              <a:t>I     </a:t>
            </a:r>
            <a:r>
              <a:rPr lang="en-US" sz="2800" dirty="0" smtClean="0">
                <a:latin typeface="+mj-lt"/>
              </a:rPr>
              <a:t>(2 of 2)</a:t>
            </a:r>
            <a:endParaRPr lang="en-US" sz="3600" dirty="0">
              <a:latin typeface="+mj-lt"/>
            </a:endParaRPr>
          </a:p>
        </p:txBody>
      </p:sp>
      <p:sp>
        <p:nvSpPr>
          <p:cNvPr id="4" name="Content Placeholder 2"/>
          <p:cNvSpPr>
            <a:spLocks noGrp="1"/>
          </p:cNvSpPr>
          <p:nvPr>
            <p:ph idx="1"/>
          </p:nvPr>
        </p:nvSpPr>
        <p:spPr>
          <a:xfrm>
            <a:off x="456154" y="1375376"/>
            <a:ext cx="8153400" cy="3262432"/>
          </a:xfrm>
        </p:spPr>
        <p:txBody>
          <a:bodyPr wrap="square">
            <a:spAutoFit/>
          </a:bodyPr>
          <a:lstStyle/>
          <a:p>
            <a:r>
              <a:rPr lang="en-US" sz="2400" dirty="0"/>
              <a:t>Swarm </a:t>
            </a:r>
            <a:r>
              <a:rPr lang="en-US" sz="2400" spc="-300" dirty="0"/>
              <a:t>A </a:t>
            </a:r>
            <a:r>
              <a:rPr lang="en-US" sz="2400" dirty="0"/>
              <a:t>I Predictions - Swarm </a:t>
            </a:r>
            <a:r>
              <a:rPr lang="en-US" sz="2400" spc="-300" dirty="0"/>
              <a:t>A </a:t>
            </a:r>
            <a:r>
              <a:rPr lang="en-US" sz="2400" dirty="0"/>
              <a:t>I was used by Unanimous </a:t>
            </a:r>
            <a:r>
              <a:rPr lang="en-US" sz="2400" spc="-300" dirty="0"/>
              <a:t>A </a:t>
            </a:r>
            <a:r>
              <a:rPr lang="en-US" sz="2400" dirty="0"/>
              <a:t>I for making predictions in difficult-to-assess situations. Examples include:</a:t>
            </a:r>
          </a:p>
          <a:p>
            <a:pPr lvl="1"/>
            <a:r>
              <a:rPr lang="en-US" sz="2400" dirty="0"/>
              <a:t>Predicting Super Bowl #52 number of points scored</a:t>
            </a:r>
          </a:p>
          <a:p>
            <a:pPr lvl="1"/>
            <a:r>
              <a:rPr lang="en-US" sz="2400" dirty="0"/>
              <a:t>Predicting winners in the regular </a:t>
            </a:r>
            <a:r>
              <a:rPr lang="en-US" sz="2400" spc="-300" dirty="0"/>
              <a:t>N F </a:t>
            </a:r>
            <a:r>
              <a:rPr lang="en-US" sz="2400" dirty="0"/>
              <a:t>L season.</a:t>
            </a:r>
          </a:p>
          <a:p>
            <a:pPr lvl="1"/>
            <a:r>
              <a:rPr lang="en-US" sz="2400" dirty="0"/>
              <a:t>Predicting the top four finishers of the 2017 Kentucky Derby.</a:t>
            </a:r>
          </a:p>
          <a:p>
            <a:pPr lvl="1"/>
            <a:r>
              <a:rPr lang="en-US" sz="2400" dirty="0"/>
              <a:t>Predicting the top recipients of the Oscars in 2018.</a:t>
            </a:r>
          </a:p>
        </p:txBody>
      </p:sp>
    </p:spTree>
    <p:extLst>
      <p:ext uri="{BB962C8B-B14F-4D97-AF65-F5344CB8AC3E}">
        <p14:creationId xmlns:p14="http://schemas.microsoft.com/office/powerpoint/2010/main" val="1306367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1"/>
            <a:ext cx="8153400" cy="1107996"/>
          </a:xfrm>
        </p:spPr>
        <p:txBody>
          <a:bodyPr wrap="square">
            <a:spAutoFit/>
          </a:bodyPr>
          <a:lstStyle/>
          <a:p>
            <a:r>
              <a:rPr lang="en-IN" sz="3600" dirty="0">
                <a:latin typeface="+mj-lt"/>
              </a:rPr>
              <a:t>Human-Machine Collaboration and Teams of </a:t>
            </a:r>
            <a:r>
              <a:rPr lang="en-IN" sz="3600" dirty="0" smtClean="0">
                <a:latin typeface="+mj-lt"/>
              </a:rPr>
              <a:t>Robots </a:t>
            </a:r>
            <a:r>
              <a:rPr lang="en-IN" sz="2800" dirty="0" smtClean="0">
                <a:latin typeface="+mj-lt"/>
              </a:rPr>
              <a:t>(1 of 4)</a:t>
            </a:r>
            <a:endParaRPr lang="en-US" sz="3600" dirty="0">
              <a:latin typeface="+mj-lt"/>
            </a:endParaRPr>
          </a:p>
        </p:txBody>
      </p:sp>
      <p:sp>
        <p:nvSpPr>
          <p:cNvPr id="4" name="Content Placeholder 2"/>
          <p:cNvSpPr>
            <a:spLocks noGrp="1"/>
          </p:cNvSpPr>
          <p:nvPr>
            <p:ph idx="1"/>
          </p:nvPr>
        </p:nvSpPr>
        <p:spPr>
          <a:xfrm>
            <a:off x="456154" y="1370082"/>
            <a:ext cx="8153400" cy="4832092"/>
          </a:xfrm>
        </p:spPr>
        <p:txBody>
          <a:bodyPr wrap="square">
            <a:spAutoFit/>
          </a:bodyPr>
          <a:lstStyle/>
          <a:p>
            <a:r>
              <a:rPr lang="en-US" sz="2400" dirty="0"/>
              <a:t>Human–Machine Collaboration in Cognitive Jobs</a:t>
            </a:r>
          </a:p>
          <a:p>
            <a:r>
              <a:rPr lang="en-US" sz="2400" dirty="0"/>
              <a:t>Top Management Jobs</a:t>
            </a:r>
          </a:p>
          <a:p>
            <a:r>
              <a:rPr lang="en-US" sz="2400" dirty="0"/>
              <a:t>Robots as coworkers – Challenges</a:t>
            </a:r>
          </a:p>
          <a:p>
            <a:pPr lvl="1"/>
            <a:r>
              <a:rPr lang="en-US" sz="2400" dirty="0"/>
              <a:t>Designing a human–machine team that capitalizes on the strength of each partner.</a:t>
            </a:r>
          </a:p>
          <a:p>
            <a:pPr lvl="1"/>
            <a:r>
              <a:rPr lang="en-US" sz="2400" dirty="0"/>
              <a:t>Exchanging information between humans and robots.</a:t>
            </a:r>
          </a:p>
          <a:p>
            <a:pPr lvl="1"/>
            <a:r>
              <a:rPr lang="en-US" sz="2400" dirty="0"/>
              <a:t>Preparing company employees for the collaboration </a:t>
            </a:r>
          </a:p>
          <a:p>
            <a:pPr lvl="1"/>
            <a:r>
              <a:rPr lang="en-US" sz="2400" dirty="0"/>
              <a:t>Changing business processes to accommodate human–robot collaboration </a:t>
            </a:r>
          </a:p>
          <a:p>
            <a:pPr lvl="1"/>
            <a:r>
              <a:rPr lang="en-US" sz="2400" dirty="0"/>
              <a:t>Ensuring the safety of robots and employees that work together.</a:t>
            </a:r>
          </a:p>
        </p:txBody>
      </p:sp>
    </p:spTree>
    <p:extLst>
      <p:ext uri="{BB962C8B-B14F-4D97-AF65-F5344CB8AC3E}">
        <p14:creationId xmlns:p14="http://schemas.microsoft.com/office/powerpoint/2010/main" val="3895249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1"/>
            <a:ext cx="8153400" cy="1107996"/>
          </a:xfrm>
        </p:spPr>
        <p:txBody>
          <a:bodyPr wrap="square">
            <a:spAutoFit/>
          </a:bodyPr>
          <a:lstStyle/>
          <a:p>
            <a:r>
              <a:rPr lang="en-IN" sz="3600" dirty="0">
                <a:latin typeface="+mj-lt"/>
              </a:rPr>
              <a:t>Human-Machine Collaboration and Teams of </a:t>
            </a:r>
            <a:r>
              <a:rPr lang="en-IN" sz="3600" dirty="0" smtClean="0">
                <a:latin typeface="+mj-lt"/>
              </a:rPr>
              <a:t>Robots </a:t>
            </a:r>
            <a:r>
              <a:rPr lang="en-IN" sz="2800" dirty="0" smtClean="0">
                <a:latin typeface="+mj-lt"/>
              </a:rPr>
              <a:t>(2 of 4)</a:t>
            </a:r>
            <a:endParaRPr lang="en-US" sz="3600" dirty="0">
              <a:latin typeface="+mj-lt"/>
            </a:endParaRPr>
          </a:p>
        </p:txBody>
      </p:sp>
      <p:sp>
        <p:nvSpPr>
          <p:cNvPr id="4" name="Content Placeholder 2"/>
          <p:cNvSpPr>
            <a:spLocks noGrp="1"/>
          </p:cNvSpPr>
          <p:nvPr>
            <p:ph idx="1"/>
          </p:nvPr>
        </p:nvSpPr>
        <p:spPr>
          <a:xfrm>
            <a:off x="456154" y="1370082"/>
            <a:ext cx="8153400" cy="4447371"/>
          </a:xfrm>
        </p:spPr>
        <p:txBody>
          <a:bodyPr wrap="square">
            <a:spAutoFit/>
          </a:bodyPr>
          <a:lstStyle/>
          <a:p>
            <a:r>
              <a:rPr lang="en-US" sz="2400" dirty="0"/>
              <a:t>Technologies that support robots as coworkers</a:t>
            </a:r>
          </a:p>
          <a:p>
            <a:pPr marL="1045718" lvl="1" indent="-457200">
              <a:buFont typeface="+mj-lt"/>
              <a:buAutoNum type="arabicPeriod"/>
            </a:pPr>
            <a:r>
              <a:rPr lang="en-US" sz="2200" dirty="0"/>
              <a:t>Virtual reality can be used as a powerful training tool</a:t>
            </a:r>
          </a:p>
          <a:p>
            <a:pPr marL="1045718" lvl="1" indent="-457200">
              <a:buFont typeface="+mj-lt"/>
              <a:buAutoNum type="arabicPeriod"/>
            </a:pPr>
            <a:r>
              <a:rPr lang="en-US" sz="2200" dirty="0"/>
              <a:t>A robot is working with an ad agency in Japan to generate ideas.</a:t>
            </a:r>
          </a:p>
          <a:p>
            <a:pPr marL="1045718" lvl="1" indent="-457200">
              <a:buFont typeface="+mj-lt"/>
              <a:buAutoNum type="arabicPeriod"/>
            </a:pPr>
            <a:r>
              <a:rPr lang="en-US" sz="2200" dirty="0"/>
              <a:t>A robot can be your boss.</a:t>
            </a:r>
          </a:p>
          <a:p>
            <a:pPr marL="1045718" lvl="1" indent="-457200">
              <a:buFont typeface="+mj-lt"/>
              <a:buAutoNum type="arabicPeriod"/>
            </a:pPr>
            <a:r>
              <a:rPr lang="en-US" sz="2200" dirty="0"/>
              <a:t>Robots are coworkers in providing parts out of bins in assembly lines and can check quality together with humans.</a:t>
            </a:r>
          </a:p>
          <a:p>
            <a:pPr marL="1045718" lvl="1" indent="-457200">
              <a:buFont typeface="+mj-lt"/>
              <a:buAutoNum type="arabicPeriod"/>
            </a:pPr>
            <a:r>
              <a:rPr lang="en-US" sz="2200" spc="-300" dirty="0" smtClean="0"/>
              <a:t>A </a:t>
            </a:r>
            <a:r>
              <a:rPr lang="en-US" sz="2200" dirty="0" smtClean="0"/>
              <a:t>I </a:t>
            </a:r>
            <a:r>
              <a:rPr lang="en-US" sz="2200" dirty="0"/>
              <a:t>tools measure blood flow and volume of the cardiac muscles in seconds (</a:t>
            </a:r>
            <a:r>
              <a:rPr lang="en-US" sz="2200" dirty="0" err="1"/>
              <a:t>insteadof</a:t>
            </a:r>
            <a:r>
              <a:rPr lang="en-US" sz="2200" dirty="0"/>
              <a:t> minutes when done completely by a radiologist). This information facilitates the decisions made by radiologists</a:t>
            </a:r>
            <a:r>
              <a:rPr lang="en-US" sz="2200" dirty="0" smtClean="0"/>
              <a:t>.</a:t>
            </a:r>
            <a:endParaRPr lang="en-US" sz="2200" dirty="0"/>
          </a:p>
        </p:txBody>
      </p:sp>
    </p:spTree>
    <p:extLst>
      <p:ext uri="{BB962C8B-B14F-4D97-AF65-F5344CB8AC3E}">
        <p14:creationId xmlns:p14="http://schemas.microsoft.com/office/powerpoint/2010/main" val="120140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1"/>
            <a:ext cx="8153400" cy="1107996"/>
          </a:xfrm>
        </p:spPr>
        <p:txBody>
          <a:bodyPr wrap="square">
            <a:spAutoFit/>
          </a:bodyPr>
          <a:lstStyle/>
          <a:p>
            <a:r>
              <a:rPr lang="en-IN" sz="3600" dirty="0">
                <a:latin typeface="+mj-lt"/>
              </a:rPr>
              <a:t>Human-Machine Collaboration and Teams of </a:t>
            </a:r>
            <a:r>
              <a:rPr lang="en-IN" sz="3600" dirty="0" smtClean="0">
                <a:latin typeface="+mj-lt"/>
              </a:rPr>
              <a:t>Robots </a:t>
            </a:r>
            <a:r>
              <a:rPr lang="en-IN" sz="2800" dirty="0" smtClean="0">
                <a:latin typeface="+mj-lt"/>
              </a:rPr>
              <a:t>(3 of 4)</a:t>
            </a:r>
            <a:endParaRPr lang="en-US" sz="3600" dirty="0">
              <a:latin typeface="+mj-lt"/>
            </a:endParaRPr>
          </a:p>
        </p:txBody>
      </p:sp>
      <p:sp>
        <p:nvSpPr>
          <p:cNvPr id="4" name="Content Placeholder 2"/>
          <p:cNvSpPr>
            <a:spLocks noGrp="1"/>
          </p:cNvSpPr>
          <p:nvPr>
            <p:ph idx="1"/>
          </p:nvPr>
        </p:nvSpPr>
        <p:spPr>
          <a:xfrm>
            <a:off x="456154" y="1370082"/>
            <a:ext cx="8153400" cy="4131900"/>
          </a:xfrm>
        </p:spPr>
        <p:txBody>
          <a:bodyPr wrap="square">
            <a:spAutoFit/>
          </a:bodyPr>
          <a:lstStyle/>
          <a:p>
            <a:r>
              <a:rPr lang="en-US" sz="2400" dirty="0"/>
              <a:t>Blending humans and </a:t>
            </a:r>
            <a:r>
              <a:rPr lang="en-US" sz="2400" dirty="0" err="1"/>
              <a:t>ai</a:t>
            </a:r>
            <a:r>
              <a:rPr lang="en-US" sz="2400" dirty="0"/>
              <a:t> to best serve customers</a:t>
            </a:r>
          </a:p>
          <a:p>
            <a:r>
              <a:rPr lang="en-US" sz="2400" dirty="0"/>
              <a:t>“Artificial Intelligence with the Human Touch”</a:t>
            </a:r>
          </a:p>
          <a:p>
            <a:pPr lvl="1"/>
            <a:r>
              <a:rPr lang="en-US" sz="2400" dirty="0"/>
              <a:t>Watch it at </a:t>
            </a:r>
            <a:r>
              <a:rPr lang="en-US" sz="2400" dirty="0">
                <a:hlinkClick r:id="rId3" tooltip="http://www.youtube.com/watch?v=NP2qqwGTNPk"/>
              </a:rPr>
              <a:t>youtube.com/</a:t>
            </a:r>
            <a:r>
              <a:rPr lang="en-US" sz="2400" dirty="0" err="1">
                <a:hlinkClick r:id="rId3" tooltip="http://www.youtube.com/watch?v=NP2qqwGTNPk"/>
              </a:rPr>
              <a:t>watch?v</a:t>
            </a:r>
            <a:r>
              <a:rPr lang="en-US" sz="2400" dirty="0">
                <a:hlinkClick r:id="rId3" tooltip="http://www.youtube.com/watch?v=NP2qqwGTNPk"/>
              </a:rPr>
              <a:t>=NP2qqwGTNPk</a:t>
            </a:r>
            <a:r>
              <a:rPr lang="en-US" sz="2400" dirty="0"/>
              <a:t> </a:t>
            </a:r>
          </a:p>
          <a:p>
            <a:r>
              <a:rPr lang="en-US" sz="2400" dirty="0"/>
              <a:t>Collaborative robots (Co-Bots)</a:t>
            </a:r>
          </a:p>
          <a:p>
            <a:r>
              <a:rPr lang="en-US" sz="2400" dirty="0"/>
              <a:t>Team of collaborative robots</a:t>
            </a:r>
          </a:p>
          <a:p>
            <a:pPr lvl="1"/>
            <a:r>
              <a:rPr lang="en-US" sz="2400" dirty="0"/>
              <a:t>Example: Teams of Robots to Explore Mars</a:t>
            </a:r>
          </a:p>
          <a:p>
            <a:pPr lvl="1"/>
            <a:r>
              <a:rPr lang="en-US" sz="2400" dirty="0"/>
              <a:t>Example: </a:t>
            </a:r>
            <a:r>
              <a:rPr lang="en-US" sz="2400" dirty="0">
                <a:hlinkClick r:id="rId4" action="ppaction://hlinkfile" tooltip="Alibaba.com"/>
              </a:rPr>
              <a:t>Alibaba.com</a:t>
            </a:r>
            <a:r>
              <a:rPr lang="en-US" sz="2400" dirty="0"/>
              <a:t> is using teams of robots in its smart warehouses. Watch it at </a:t>
            </a:r>
            <a:r>
              <a:rPr lang="en-US" sz="2400" dirty="0">
                <a:hlinkClick r:id="rId5" tooltip="http://www.youtube.com/watch?v=FBl4Y55V2Z4"/>
              </a:rPr>
              <a:t>youtube.com/</a:t>
            </a:r>
            <a:r>
              <a:rPr lang="en-US" sz="2400" dirty="0" err="1">
                <a:hlinkClick r:id="rId5" tooltip="http://www.youtube.com/watch?v=FBl4Y55V2Z4"/>
              </a:rPr>
              <a:t>watch?v</a:t>
            </a:r>
            <a:r>
              <a:rPr lang="en-US" sz="2400" dirty="0">
                <a:hlinkClick r:id="rId5" tooltip="http://www.youtube.com/watch?v=FBl4Y55V2Z4"/>
              </a:rPr>
              <a:t>=FBl4Y55V2Z4</a:t>
            </a:r>
            <a:r>
              <a:rPr lang="en-US" sz="2400" dirty="0"/>
              <a:t> </a:t>
            </a:r>
          </a:p>
        </p:txBody>
      </p:sp>
    </p:spTree>
    <p:extLst>
      <p:ext uri="{BB962C8B-B14F-4D97-AF65-F5344CB8AC3E}">
        <p14:creationId xmlns:p14="http://schemas.microsoft.com/office/powerpoint/2010/main" val="2073885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76200"/>
            <a:ext cx="8153400" cy="1097280"/>
          </a:xfrm>
        </p:spPr>
        <p:txBody>
          <a:bodyPr wrap="square">
            <a:spAutoFit/>
          </a:bodyPr>
          <a:lstStyle/>
          <a:p>
            <a:r>
              <a:rPr lang="en-IN" sz="3600" dirty="0">
                <a:latin typeface="+mj-lt"/>
              </a:rPr>
              <a:t>Human-Machine Collaboration and Teams of </a:t>
            </a:r>
            <a:r>
              <a:rPr lang="en-IN" sz="3600" dirty="0" smtClean="0">
                <a:latin typeface="+mj-lt"/>
              </a:rPr>
              <a:t>Robots </a:t>
            </a:r>
            <a:r>
              <a:rPr lang="en-IN" sz="2800" dirty="0" smtClean="0">
                <a:latin typeface="+mj-lt"/>
              </a:rPr>
              <a:t>(4 of 4)</a:t>
            </a:r>
            <a:endParaRPr lang="en-US" sz="3600" dirty="0">
              <a:latin typeface="+mj-lt"/>
            </a:endParaRPr>
          </a:p>
        </p:txBody>
      </p:sp>
      <p:sp>
        <p:nvSpPr>
          <p:cNvPr id="4" name="Content Placeholder 2"/>
          <p:cNvSpPr>
            <a:spLocks noGrp="1"/>
          </p:cNvSpPr>
          <p:nvPr>
            <p:ph idx="1"/>
          </p:nvPr>
        </p:nvSpPr>
        <p:spPr>
          <a:xfrm>
            <a:off x="457201" y="1400064"/>
            <a:ext cx="8153400" cy="276999"/>
          </a:xfrm>
        </p:spPr>
        <p:txBody>
          <a:bodyPr wrap="square">
            <a:spAutoFit/>
          </a:bodyPr>
          <a:lstStyle/>
          <a:p>
            <a:pPr marL="0" indent="0">
              <a:buNone/>
            </a:pPr>
            <a:r>
              <a:rPr lang="en-US" sz="1800" dirty="0">
                <a:solidFill>
                  <a:schemeClr val="bg2"/>
                </a:solidFill>
              </a:rPr>
              <a:t>Team of Robots Prepares to Go to Mars</a:t>
            </a:r>
          </a:p>
        </p:txBody>
      </p:sp>
      <p:sp>
        <p:nvSpPr>
          <p:cNvPr id="3" name="Content Placeholder 2"/>
          <p:cNvSpPr>
            <a:spLocks noGrp="1"/>
          </p:cNvSpPr>
          <p:nvPr>
            <p:ph idx="13"/>
          </p:nvPr>
        </p:nvSpPr>
        <p:spPr>
          <a:xfrm>
            <a:off x="447675" y="1746736"/>
            <a:ext cx="8162925" cy="276999"/>
          </a:xfrm>
        </p:spPr>
        <p:txBody>
          <a:bodyPr wrap="square">
            <a:spAutoFit/>
          </a:bodyPr>
          <a:lstStyle/>
          <a:p>
            <a:pPr marL="0" indent="0">
              <a:buNone/>
            </a:pPr>
            <a:r>
              <a:rPr lang="en-IN" sz="1800" b="1" dirty="0"/>
              <a:t>Figure 11.4</a:t>
            </a:r>
            <a:r>
              <a:rPr lang="en-IN" sz="1800" dirty="0"/>
              <a:t> Team of Robots Prepares to Go to Mars.</a:t>
            </a:r>
          </a:p>
        </p:txBody>
      </p:sp>
      <p:pic>
        <p:nvPicPr>
          <p:cNvPr id="7" name="Picture 2" descr="A robot running on wheels and an aerial device with wings are shown against a brown hilly landscape. Curves representing sound waves are emitted from them. "/>
          <p:cNvPicPr>
            <a:picLocks noChangeAspect="1" noChangeArrowheads="1"/>
          </p:cNvPicPr>
          <p:nvPr/>
        </p:nvPicPr>
        <p:blipFill rotWithShape="1">
          <a:blip r:embed="rId3">
            <a:extLst>
              <a:ext uri="{28A0092B-C50C-407E-A947-70E740481C1C}">
                <a14:useLocalDpi xmlns:a14="http://schemas.microsoft.com/office/drawing/2010/main" val="0"/>
              </a:ext>
            </a:extLst>
          </a:blip>
          <a:srcRect b="5937"/>
          <a:stretch/>
        </p:blipFill>
        <p:spPr bwMode="auto">
          <a:xfrm>
            <a:off x="919435" y="2126022"/>
            <a:ext cx="7236420" cy="382879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6037553"/>
            <a:ext cx="8153400" cy="276999"/>
          </a:xfrm>
        </p:spPr>
        <p:txBody>
          <a:bodyPr>
            <a:spAutoFit/>
          </a:bodyPr>
          <a:lstStyle/>
          <a:p>
            <a:pPr marL="0" indent="0">
              <a:buNone/>
            </a:pPr>
            <a:r>
              <a:rPr lang="en-IN" sz="1800" i="1" dirty="0" smtClean="0"/>
              <a:t>Source</a:t>
            </a:r>
            <a:r>
              <a:rPr lang="en-IN" sz="1800" i="1" dirty="0"/>
              <a:t>:</a:t>
            </a:r>
            <a:r>
              <a:rPr lang="en-IN" sz="1800" dirty="0"/>
              <a:t> </a:t>
            </a:r>
            <a:r>
              <a:rPr lang="en-IN" sz="1800" dirty="0" err="1"/>
              <a:t>C.Kang</a:t>
            </a:r>
            <a:r>
              <a:rPr lang="en-IN" sz="1800" dirty="0"/>
              <a:t>.</a:t>
            </a:r>
          </a:p>
        </p:txBody>
      </p:sp>
    </p:spTree>
    <p:extLst>
      <p:ext uri="{BB962C8B-B14F-4D97-AF65-F5344CB8AC3E}">
        <p14:creationId xmlns:p14="http://schemas.microsoft.com/office/powerpoint/2010/main" val="3862839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09"/>
            <a:ext cx="8153400" cy="553998"/>
          </a:xfrm>
        </p:spPr>
        <p:txBody>
          <a:bodyPr wrap="square">
            <a:spAutoFit/>
          </a:bodyPr>
          <a:lstStyle/>
          <a:p>
            <a:r>
              <a:rPr lang="en-US" sz="3600" dirty="0" smtClean="0">
                <a:latin typeface="+mj-lt"/>
              </a:rPr>
              <a:t>Opening Vignette </a:t>
            </a:r>
            <a:r>
              <a:rPr lang="en-US" sz="2800" dirty="0" smtClean="0">
                <a:latin typeface="+mj-lt"/>
              </a:rPr>
              <a:t>(3 </a:t>
            </a:r>
            <a:r>
              <a:rPr lang="en-US" sz="2800" dirty="0">
                <a:latin typeface="+mj-lt"/>
              </a:rPr>
              <a:t>of 3) </a:t>
            </a: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err="1">
                <a:solidFill>
                  <a:srgbClr val="007FA3"/>
                </a:solidFill>
              </a:rPr>
              <a:t>Hendrick</a:t>
            </a:r>
            <a:r>
              <a:rPr lang="en-US" sz="2800" b="1" dirty="0">
                <a:solidFill>
                  <a:srgbClr val="007FA3"/>
                </a:solidFill>
              </a:rPr>
              <a:t> Motorsports Excels with Collaborative Teams</a:t>
            </a:r>
            <a:endParaRPr lang="en-US" sz="2800" b="1" dirty="0"/>
          </a:p>
        </p:txBody>
      </p:sp>
      <p:sp>
        <p:nvSpPr>
          <p:cNvPr id="8" name="Content Placeholder 2"/>
          <p:cNvSpPr>
            <a:spLocks noGrp="1"/>
          </p:cNvSpPr>
          <p:nvPr>
            <p:ph idx="1"/>
          </p:nvPr>
        </p:nvSpPr>
        <p:spPr>
          <a:xfrm>
            <a:off x="456154" y="1678439"/>
            <a:ext cx="8153400" cy="3162404"/>
          </a:xfrm>
        </p:spPr>
        <p:txBody>
          <a:bodyPr wrap="square">
            <a:spAutoFit/>
          </a:bodyPr>
          <a:lstStyle/>
          <a:p>
            <a:pPr marL="0" indent="0">
              <a:buNone/>
            </a:pPr>
            <a:r>
              <a:rPr lang="en-US" sz="2400" b="1" dirty="0"/>
              <a:t>Discussion Questions </a:t>
            </a:r>
          </a:p>
          <a:p>
            <a:pPr marL="514350" indent="-514350">
              <a:buFont typeface="+mj-lt"/>
              <a:buAutoNum type="arabicPeriod" startAt="5"/>
            </a:pPr>
            <a:r>
              <a:rPr lang="en-US" sz="2400" dirty="0"/>
              <a:t>Trace communication and collaboration within and between groups.</a:t>
            </a:r>
          </a:p>
          <a:p>
            <a:pPr marL="514350" indent="-514350">
              <a:buFont typeface="+mj-lt"/>
              <a:buAutoNum type="arabicPeriod" startAt="5"/>
            </a:pPr>
            <a:r>
              <a:rPr lang="en-US" sz="2400" dirty="0"/>
              <a:t>Specify the function of Microsoft Teams workspace.</a:t>
            </a:r>
          </a:p>
          <a:p>
            <a:pPr marL="514350" indent="-514350">
              <a:buFont typeface="+mj-lt"/>
              <a:buAutoNum type="arabicPeriod" startAt="5"/>
            </a:pPr>
            <a:r>
              <a:rPr lang="en-US" sz="2400" dirty="0"/>
              <a:t>Watch the video at </a:t>
            </a:r>
            <a:r>
              <a:rPr lang="en-US" sz="2400" dirty="0">
                <a:hlinkClick r:id="rId3" action="ppaction://hlinkfile" tooltip="youtube.com/watch?time_continue=108&amp;v=xnFdM9IOaTE"/>
              </a:rPr>
              <a:t>youtube.com/</a:t>
            </a:r>
            <a:r>
              <a:rPr lang="en-US" sz="2400" dirty="0" err="1">
                <a:hlinkClick r:id="rId3" action="ppaction://hlinkfile" tooltip="youtube.com/watch?time_continue=108&amp;v=xnFdM9IOaTE"/>
              </a:rPr>
              <a:t>watch?time_continue</a:t>
            </a:r>
            <a:r>
              <a:rPr lang="en-US" sz="2400" dirty="0">
                <a:hlinkClick r:id="rId3" action="ppaction://hlinkfile" tooltip="youtube.com/watch?time_continue=108&amp;v=xnFdM9IOaTE"/>
              </a:rPr>
              <a:t>=108&amp;v=xnFdM9IOaTE</a:t>
            </a:r>
            <a:r>
              <a:rPr lang="en-US" sz="2400" dirty="0"/>
              <a:t> and summarize its content</a:t>
            </a:r>
            <a:r>
              <a:rPr lang="en-US" sz="2400" dirty="0" smtClean="0"/>
              <a:t>.</a:t>
            </a:r>
            <a:endParaRPr lang="en-US" sz="2400" dirty="0"/>
          </a:p>
        </p:txBody>
      </p:sp>
    </p:spTree>
    <p:extLst>
      <p:ext uri="{BB962C8B-B14F-4D97-AF65-F5344CB8AC3E}">
        <p14:creationId xmlns:p14="http://schemas.microsoft.com/office/powerpoint/2010/main" val="2522141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032"/>
            <a:ext cx="8153400" cy="553998"/>
          </a:xfrm>
        </p:spPr>
        <p:txBody>
          <a:bodyPr wrap="square">
            <a:spAutoFit/>
          </a:bodyPr>
          <a:lstStyle/>
          <a:p>
            <a:r>
              <a:rPr lang="en-IN" sz="3600" dirty="0">
                <a:latin typeface="+mj-lt"/>
              </a:rPr>
              <a:t>End of Chapter 11</a:t>
            </a:r>
            <a:endParaRPr lang="en-US" sz="3600" dirty="0">
              <a:latin typeface="+mj-lt"/>
            </a:endParaRPr>
          </a:p>
        </p:txBody>
      </p:sp>
      <p:sp>
        <p:nvSpPr>
          <p:cNvPr id="4" name="Content Placeholder 2"/>
          <p:cNvSpPr>
            <a:spLocks noGrp="1"/>
          </p:cNvSpPr>
          <p:nvPr>
            <p:ph idx="1"/>
          </p:nvPr>
        </p:nvSpPr>
        <p:spPr>
          <a:xfrm>
            <a:off x="457200" y="1143000"/>
            <a:ext cx="8153400" cy="369332"/>
          </a:xfrm>
        </p:spPr>
        <p:txBody>
          <a:bodyPr wrap="square">
            <a:spAutoFit/>
          </a:bodyPr>
          <a:lstStyle/>
          <a:p>
            <a:pPr marL="231775" indent="-231775">
              <a:buSzPct val="100000"/>
            </a:pPr>
            <a:r>
              <a:rPr lang="en-US" sz="2400" dirty="0" smtClean="0"/>
              <a:t>Questions </a:t>
            </a:r>
            <a:r>
              <a:rPr lang="en-US" sz="2400" dirty="0"/>
              <a:t>/ Comments</a:t>
            </a:r>
          </a:p>
        </p:txBody>
      </p:sp>
    </p:spTree>
    <p:extLst>
      <p:ext uri="{BB962C8B-B14F-4D97-AF65-F5344CB8AC3E}">
        <p14:creationId xmlns:p14="http://schemas.microsoft.com/office/powerpoint/2010/main" val="1083901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7349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2">
            <a:extLst>
              <a:ext uri="{96DAC541-7B7A-43D3-8B79-37D633B846F1}">
                <asvg:svgBlip xmlns="" xmlns:asvg="http://schemas.microsoft.com/office/drawing/2016/SVG/main" r:embed="rId4"/>
              </a:ext>
            </a:extLst>
          </a:blip>
          <a:stretch>
            <a:fillRect/>
          </a:stretch>
        </p:blipFill>
        <p:spPr>
          <a:xfrm>
            <a:off x="246184" y="2317359"/>
            <a:ext cx="1277815" cy="1434026"/>
          </a:xfrm>
          <a:prstGeom prst="rect">
            <a:avLst/>
          </a:prstGeom>
        </p:spPr>
      </p:pic>
      <p:sp>
        <p:nvSpPr>
          <p:cNvPr id="8" name="Text Placeholder 1">
            <a:extLst>
              <a:ext uri="{FF2B5EF4-FFF2-40B4-BE49-F238E27FC236}">
                <a16:creationId xmlns:a16="http://schemas.microsoft.com/office/drawing/2014/main" xmlns="" id="{AD5FAE7B-F718-4307-B112-AD6256157E8F}"/>
              </a:ext>
            </a:extLst>
          </p:cNvPr>
          <p:cNvSpPr txBox="1">
            <a:spLocks/>
          </p:cNvSpPr>
          <p:nvPr/>
        </p:nvSpPr>
        <p:spPr>
          <a:xfrm>
            <a:off x="16763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566"/>
            <a:ext cx="8153400" cy="1661993"/>
          </a:xfrm>
        </p:spPr>
        <p:txBody>
          <a:bodyPr wrap="square">
            <a:spAutoFit/>
          </a:bodyPr>
          <a:lstStyle/>
          <a:p>
            <a:r>
              <a:rPr lang="en-US" sz="3600" dirty="0">
                <a:latin typeface="+mj-lt"/>
              </a:rPr>
              <a:t>Making Decisions in Groups: Characteristics, Process, Benefits, And Dysfunctions</a:t>
            </a:r>
          </a:p>
        </p:txBody>
      </p:sp>
      <p:sp>
        <p:nvSpPr>
          <p:cNvPr id="8" name="Content Placeholder 2"/>
          <p:cNvSpPr>
            <a:spLocks noGrp="1"/>
          </p:cNvSpPr>
          <p:nvPr>
            <p:ph idx="1"/>
          </p:nvPr>
        </p:nvSpPr>
        <p:spPr>
          <a:xfrm>
            <a:off x="456154" y="1907322"/>
            <a:ext cx="8153400" cy="4201150"/>
          </a:xfrm>
        </p:spPr>
        <p:txBody>
          <a:bodyPr wrap="square">
            <a:spAutoFit/>
          </a:bodyPr>
          <a:lstStyle/>
          <a:p>
            <a:pPr>
              <a:buSzPct val="100000"/>
            </a:pPr>
            <a:r>
              <a:rPr lang="en-US" sz="2200" dirty="0" err="1"/>
              <a:t>Groupwork</a:t>
            </a:r>
            <a:r>
              <a:rPr lang="en-US" sz="2200" dirty="0"/>
              <a:t>: the work done by two or more people together</a:t>
            </a:r>
          </a:p>
          <a:p>
            <a:pPr>
              <a:buSzPct val="100000"/>
            </a:pPr>
            <a:r>
              <a:rPr lang="en-US" sz="2200" dirty="0"/>
              <a:t>A group performs a task</a:t>
            </a:r>
          </a:p>
          <a:p>
            <a:pPr>
              <a:buSzPct val="100000"/>
            </a:pPr>
            <a:r>
              <a:rPr lang="en-US" sz="2200" dirty="0"/>
              <a:t>Members may be located in different places</a:t>
            </a:r>
          </a:p>
          <a:p>
            <a:pPr>
              <a:buSzPct val="100000"/>
            </a:pPr>
            <a:r>
              <a:rPr lang="en-US" sz="2200" dirty="0"/>
              <a:t>Group members may work at different times</a:t>
            </a:r>
          </a:p>
          <a:p>
            <a:pPr>
              <a:buSzPct val="100000"/>
            </a:pPr>
            <a:r>
              <a:rPr lang="en-US" sz="2200" dirty="0"/>
              <a:t>Group members may work for the same organization or for different organizations</a:t>
            </a:r>
          </a:p>
          <a:p>
            <a:pPr>
              <a:buSzPct val="100000"/>
            </a:pPr>
            <a:r>
              <a:rPr lang="en-US" sz="2200" dirty="0"/>
              <a:t>A group can be permanent or temporary</a:t>
            </a:r>
          </a:p>
          <a:p>
            <a:pPr>
              <a:buSzPct val="100000"/>
            </a:pPr>
            <a:r>
              <a:rPr lang="en-US" sz="2200" dirty="0"/>
              <a:t>A group can be at one managerial level or span several levels </a:t>
            </a:r>
            <a:r>
              <a:rPr lang="en-US" sz="2200" dirty="0" smtClean="0"/>
              <a:t>…</a:t>
            </a:r>
            <a:endParaRPr lang="en-US" sz="2200" dirty="0"/>
          </a:p>
        </p:txBody>
      </p:sp>
    </p:spTree>
    <p:extLst>
      <p:ext uri="{BB962C8B-B14F-4D97-AF65-F5344CB8AC3E}">
        <p14:creationId xmlns:p14="http://schemas.microsoft.com/office/powerpoint/2010/main" val="388769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Why </a:t>
            </a:r>
            <a:r>
              <a:rPr lang="en-US" sz="3600" dirty="0" err="1">
                <a:latin typeface="+mj-lt"/>
              </a:rPr>
              <a:t>Groupwork</a:t>
            </a:r>
            <a:r>
              <a:rPr lang="en-US" sz="3600" dirty="0">
                <a:latin typeface="+mj-lt"/>
              </a:rPr>
              <a:t> / Collaborate?</a:t>
            </a:r>
          </a:p>
        </p:txBody>
      </p:sp>
      <p:pic>
        <p:nvPicPr>
          <p:cNvPr id="5132" name="Picture 12" descr="The text given in the slide reads, make decisions, build trust, share the vision, share the information, share work, solve problems, build consensus, socialize, synergy, and review.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1" y="994291"/>
            <a:ext cx="8022096" cy="5002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1439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Characteristics of Group Work</a:t>
            </a:r>
          </a:p>
        </p:txBody>
      </p:sp>
      <p:sp>
        <p:nvSpPr>
          <p:cNvPr id="8" name="Content Placeholder 2"/>
          <p:cNvSpPr>
            <a:spLocks noGrp="1"/>
          </p:cNvSpPr>
          <p:nvPr>
            <p:ph idx="1"/>
          </p:nvPr>
        </p:nvSpPr>
        <p:spPr>
          <a:xfrm>
            <a:off x="456154" y="765863"/>
            <a:ext cx="8153400" cy="4439677"/>
          </a:xfrm>
        </p:spPr>
        <p:txBody>
          <a:bodyPr wrap="square">
            <a:spAutoFit/>
          </a:bodyPr>
          <a:lstStyle/>
          <a:p>
            <a:pPr>
              <a:buSzPct val="100000"/>
            </a:pPr>
            <a:r>
              <a:rPr lang="en-US" sz="2400" dirty="0"/>
              <a:t>Group member located in different places/organizations</a:t>
            </a:r>
          </a:p>
          <a:p>
            <a:pPr lvl="1"/>
            <a:r>
              <a:rPr lang="en-US" sz="2400" dirty="0"/>
              <a:t>Work at different times</a:t>
            </a:r>
          </a:p>
          <a:p>
            <a:pPr>
              <a:buSzPct val="100000"/>
            </a:pPr>
            <a:r>
              <a:rPr lang="en-US" sz="2400" dirty="0"/>
              <a:t>Group work can be permanent or temporary</a:t>
            </a:r>
          </a:p>
          <a:p>
            <a:pPr>
              <a:buSzPct val="100000"/>
            </a:pPr>
            <a:r>
              <a:rPr lang="en-US" sz="2400" dirty="0"/>
              <a:t>Group members can be from different managerial levels</a:t>
            </a:r>
          </a:p>
          <a:p>
            <a:pPr>
              <a:buSzPct val="100000"/>
            </a:pPr>
            <a:r>
              <a:rPr lang="en-US" sz="2400" dirty="0"/>
              <a:t>Group can create synergy (or not!)</a:t>
            </a:r>
          </a:p>
          <a:p>
            <a:pPr lvl="1"/>
            <a:r>
              <a:rPr lang="en-US" sz="2400" dirty="0"/>
              <a:t>Process gains versus process losses</a:t>
            </a:r>
          </a:p>
          <a:p>
            <a:pPr>
              <a:buSzPct val="100000"/>
            </a:pPr>
            <a:r>
              <a:rPr lang="en-US" sz="2400" dirty="0"/>
              <a:t>Group work may lead to (or required to be completed in a very short time (more people = less time to finish?)</a:t>
            </a:r>
          </a:p>
          <a:p>
            <a:pPr>
              <a:buSzPct val="100000"/>
            </a:pPr>
            <a:r>
              <a:rPr lang="en-US" sz="2400" dirty="0"/>
              <a:t>Physical meetings may be cost prohibitive, …. </a:t>
            </a:r>
            <a:r>
              <a:rPr lang="en-US" sz="2400" dirty="0" smtClean="0"/>
              <a:t>more</a:t>
            </a:r>
            <a:endParaRPr lang="en-US" sz="2400" dirty="0"/>
          </a:p>
        </p:txBody>
      </p:sp>
    </p:spTree>
    <p:extLst>
      <p:ext uri="{BB962C8B-B14F-4D97-AF65-F5344CB8AC3E}">
        <p14:creationId xmlns:p14="http://schemas.microsoft.com/office/powerpoint/2010/main" val="3355393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24827</TotalTime>
  <Words>4576</Words>
  <Application>Microsoft Office PowerPoint</Application>
  <PresentationFormat>On-screen Show (4:3)</PresentationFormat>
  <Paragraphs>554</Paragraphs>
  <Slides>61</Slides>
  <Notes>60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508 Lecture</vt:lpstr>
      <vt:lpstr>Analytics, Data Science and A I: Systems for Decision Support</vt:lpstr>
      <vt:lpstr>Learning Objectives (1 of 2)</vt:lpstr>
      <vt:lpstr>Learning Objectives (2 of 2)</vt:lpstr>
      <vt:lpstr>Opening Vignette (1 of 3)</vt:lpstr>
      <vt:lpstr>Opening Vignette (2 of 3) </vt:lpstr>
      <vt:lpstr>Opening Vignette (3 of 3) </vt:lpstr>
      <vt:lpstr>Making Decisions in Groups: Characteristics, Process, Benefits, And Dysfunctions</vt:lpstr>
      <vt:lpstr>Why Groupwork / Collaborate?</vt:lpstr>
      <vt:lpstr>Characteristics of Group Work</vt:lpstr>
      <vt:lpstr>Group Decision-Making Process</vt:lpstr>
      <vt:lpstr>Benefits and Dysfunctions of Groupwork</vt:lpstr>
      <vt:lpstr>Supporting Groupwork</vt:lpstr>
      <vt:lpstr>Overview of Group Support Systems</vt:lpstr>
      <vt:lpstr>Time/Place Framework (1 of 2)</vt:lpstr>
      <vt:lpstr>Time/Place Framework (2 of 2)</vt:lpstr>
      <vt:lpstr>Group Collaboration for Decision Support</vt:lpstr>
      <vt:lpstr>Electronic Support for Group Communication and Collaboration</vt:lpstr>
      <vt:lpstr>Groupware</vt:lpstr>
      <vt:lpstr>Groupware Products Synchronous versus Asynchronous (1 of 3)</vt:lpstr>
      <vt:lpstr>Groupware Products Synchronous versus Asynchronous (2 of 3)</vt:lpstr>
      <vt:lpstr>Groupware Products Synchronous versus Asynchronous (3 of 3)</vt:lpstr>
      <vt:lpstr>Collaborative Workflow (1 of 2)</vt:lpstr>
      <vt:lpstr>Collaborative Workflow (2 of 2)</vt:lpstr>
      <vt:lpstr>Collaborative Networks and Hubs</vt:lpstr>
      <vt:lpstr>Social Collaboration</vt:lpstr>
      <vt:lpstr>Popular Collaboration Software</vt:lpstr>
      <vt:lpstr>Other Tools that Support Collaboraiton and/or Communication</vt:lpstr>
      <vt:lpstr>Direct Computerized Support for Group Decision Making</vt:lpstr>
      <vt:lpstr>Group Decision Support Systems    (G D S S)</vt:lpstr>
      <vt:lpstr>G D S S – Gains and Losses</vt:lpstr>
      <vt:lpstr>Decision Rooms (1 of 3)</vt:lpstr>
      <vt:lpstr>Supporting the Entire Decision-Making Process - Stormboard (1 of 2)</vt:lpstr>
      <vt:lpstr>Supporting the Entire Decision-Making Process - Stormboard (2 of 2)</vt:lpstr>
      <vt:lpstr>Comprehensive Groupware Tools</vt:lpstr>
      <vt:lpstr>Brainstorming for Idea Generation and Problem Solving</vt:lpstr>
      <vt:lpstr>Computer Supported Brainstorming</vt:lpstr>
      <vt:lpstr>Online Brainstorming Service and Tool Providing Companies</vt:lpstr>
      <vt:lpstr>Group Support Systems (G S S)</vt:lpstr>
      <vt:lpstr>G S S Support Activities</vt:lpstr>
      <vt:lpstr>Collective Intelligence and Collaborative Intelligence (1 of 4)</vt:lpstr>
      <vt:lpstr>Collective Intelligence and Collaborative Intelligence (2 of 4)</vt:lpstr>
      <vt:lpstr>Application Case 11.1</vt:lpstr>
      <vt:lpstr>Collective Intelligence and Collaborative Intelligence (3 of 4)</vt:lpstr>
      <vt:lpstr>Collective Intelligence and Collaborative Intelligence (4 of 4)</vt:lpstr>
      <vt:lpstr>Crowdsourcing as a Method for Decision Support</vt:lpstr>
      <vt:lpstr>Major Types of Crowdsourcing (1 of 2)</vt:lpstr>
      <vt:lpstr>Major Types of Crowdsourcing (2 of 2)</vt:lpstr>
      <vt:lpstr>The Process of Crowdsourcing (1 of 2)</vt:lpstr>
      <vt:lpstr>The Process of Crowdsourcing (2 of 2)</vt:lpstr>
      <vt:lpstr>Application Case 11.2</vt:lpstr>
      <vt:lpstr>A I Support of Group Decision Making</vt:lpstr>
      <vt:lpstr>A I Supports Team Collaboration</vt:lpstr>
      <vt:lpstr>Swarm Intelligence and Swarm A I     (1 of 2)</vt:lpstr>
      <vt:lpstr>Application Case 11.3</vt:lpstr>
      <vt:lpstr>Swarm Intelligence and Swarm A I     (2 of 2)</vt:lpstr>
      <vt:lpstr>Human-Machine Collaboration and Teams of Robots (1 of 4)</vt:lpstr>
      <vt:lpstr>Human-Machine Collaboration and Teams of Robots (2 of 4)</vt:lpstr>
      <vt:lpstr>Human-Machine Collaboration and Teams of Robots (3 of 4)</vt:lpstr>
      <vt:lpstr>Human-Machine Collaboration and Teams of Robots (4 of 4)</vt:lpstr>
      <vt:lpstr>End of Chapter 11</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Tamilmani Sandirasegaran</cp:lastModifiedBy>
  <cp:revision>4707</cp:revision>
  <dcterms:created xsi:type="dcterms:W3CDTF">2014-07-14T20:04:21Z</dcterms:created>
  <dcterms:modified xsi:type="dcterms:W3CDTF">2019-04-05T07:22:49Z</dcterms:modified>
</cp:coreProperties>
</file>