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handoutMasterIdLst>
    <p:handoutMasterId r:id="rId47"/>
  </p:handoutMasterIdLst>
  <p:sldIdLst>
    <p:sldId id="1074" r:id="rId2"/>
    <p:sldId id="1135" r:id="rId3"/>
    <p:sldId id="1166" r:id="rId4"/>
    <p:sldId id="1167" r:id="rId5"/>
    <p:sldId id="1168" r:id="rId6"/>
    <p:sldId id="1169" r:id="rId7"/>
    <p:sldId id="1170" r:id="rId8"/>
    <p:sldId id="1171" r:id="rId9"/>
    <p:sldId id="1172" r:id="rId10"/>
    <p:sldId id="1173" r:id="rId11"/>
    <p:sldId id="1174" r:id="rId12"/>
    <p:sldId id="1212" r:id="rId13"/>
    <p:sldId id="1213" r:id="rId14"/>
    <p:sldId id="1214" r:id="rId15"/>
    <p:sldId id="1215" r:id="rId16"/>
    <p:sldId id="1225" r:id="rId17"/>
    <p:sldId id="1216" r:id="rId18"/>
    <p:sldId id="1217" r:id="rId19"/>
    <p:sldId id="1226" r:id="rId20"/>
    <p:sldId id="1218" r:id="rId21"/>
    <p:sldId id="1219" r:id="rId22"/>
    <p:sldId id="1220" r:id="rId23"/>
    <p:sldId id="1227" r:id="rId24"/>
    <p:sldId id="1221" r:id="rId25"/>
    <p:sldId id="1222" r:id="rId26"/>
    <p:sldId id="1223" r:id="rId27"/>
    <p:sldId id="1175" r:id="rId28"/>
    <p:sldId id="1228" r:id="rId29"/>
    <p:sldId id="1229" r:id="rId30"/>
    <p:sldId id="1230" r:id="rId31"/>
    <p:sldId id="1232" r:id="rId32"/>
    <p:sldId id="1233" r:id="rId33"/>
    <p:sldId id="1231" r:id="rId34"/>
    <p:sldId id="1234" r:id="rId35"/>
    <p:sldId id="1178" r:id="rId36"/>
    <p:sldId id="1235" r:id="rId37"/>
    <p:sldId id="1179" r:id="rId38"/>
    <p:sldId id="1183" r:id="rId39"/>
    <p:sldId id="1185" r:id="rId40"/>
    <p:sldId id="1236" r:id="rId41"/>
    <p:sldId id="1189" r:id="rId42"/>
    <p:sldId id="1191" r:id="rId43"/>
    <p:sldId id="1196" r:id="rId44"/>
    <p:sldId id="1165"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99008C"/>
    <a:srgbClr val="001581"/>
    <a:srgbClr val="82007C"/>
    <a:srgbClr val="96008F"/>
    <a:srgbClr val="595375"/>
    <a:srgbClr val="6B638B"/>
    <a:srgbClr val="000000"/>
    <a:srgbClr val="FD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27" autoAdjust="0"/>
    <p:restoredTop sz="83314" autoAdjust="0"/>
  </p:normalViewPr>
  <p:slideViewPr>
    <p:cSldViewPr>
      <p:cViewPr>
        <p:scale>
          <a:sx n="100" d="100"/>
          <a:sy n="100" d="100"/>
        </p:scale>
        <p:origin x="-294" y="-210"/>
      </p:cViewPr>
      <p:guideLst>
        <p:guide orient="horz" pos="336"/>
        <p:guide orient="horz" pos="2160"/>
        <p:guide orient="horz" pos="3984"/>
        <p:guide orient="horz" pos="912"/>
        <p:guide orient="horz" pos="672"/>
        <p:guide orient="horz" pos="1248"/>
        <p:guide pos="2880"/>
        <p:guide pos="288"/>
        <p:guide pos="542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5" d="100"/>
          <a:sy n="85" d="100"/>
        </p:scale>
        <p:origin x="-382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3/29/2019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3/29/2019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1) Math 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2333988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774" rtl="0" eaLnBrk="1" fontAlgn="auto" latinLnBrk="0" hangingPunct="1">
              <a:lnSpc>
                <a:spcPct val="100000"/>
              </a:lnSpc>
              <a:spcBef>
                <a:spcPts val="0"/>
              </a:spcBef>
              <a:spcAft>
                <a:spcPts val="0"/>
              </a:spcAft>
              <a:buClrTx/>
              <a:buSzTx/>
              <a:buFontTx/>
              <a:buNone/>
              <a:tabLst/>
              <a:defRPr/>
            </a:pPr>
            <a:r>
              <a:rPr lang="en-US" b="0" dirty="0" smtClean="0"/>
              <a:t>Slide 2 is a list of textbook LO numbers and statements.</a:t>
            </a:r>
          </a:p>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774" rtl="0" eaLnBrk="1" fontAlgn="auto" latinLnBrk="0" hangingPunct="1">
              <a:lnSpc>
                <a:spcPct val="100000"/>
              </a:lnSpc>
              <a:spcBef>
                <a:spcPts val="0"/>
              </a:spcBef>
              <a:spcAft>
                <a:spcPts val="0"/>
              </a:spcAft>
              <a:buClrTx/>
              <a:buSzTx/>
              <a:buFontTx/>
              <a:buNone/>
              <a:tabLst/>
              <a:defRPr/>
            </a:pPr>
            <a:r>
              <a:rPr lang="en-US" b="0" dirty="0" smtClean="0"/>
              <a:t>Slide 3 is a list of textbook LO numbers and statements.</a:t>
            </a:r>
          </a:p>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21249796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3/29/2019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TextBox 8"/>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Verdana" panose="020B0604030504040204" pitchFamily="34" charset="0"/>
              </a:rPr>
              <a:t>Copyright © 2020 by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887980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8382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47675" y="3048000"/>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3/29/2019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457200" y="4495800"/>
            <a:ext cx="8153400" cy="685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058026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3/29/2019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609600" y="41148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83790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3/29/2019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Click to edit Master title style</a:t>
            </a:r>
            <a:endParaRPr lang="en-US" dirty="0"/>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3/29/2019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3/29/2019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7" name="TextBox 6"/>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Verdana" panose="020B0604030504040204" pitchFamily="34" charset="0"/>
              </a:rPr>
              <a:t>Copyright © 2020 by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3" name="Text Placeholder 2"/>
          <p:cNvSpPr>
            <a:spLocks noGrp="1"/>
          </p:cNvSpPr>
          <p:nvPr>
            <p:ph type="body" sz="quarter" idx="16"/>
          </p:nvPr>
        </p:nvSpPr>
        <p:spPr>
          <a:xfrm>
            <a:off x="2362200" y="4038600"/>
            <a:ext cx="6400800" cy="2590801"/>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1165830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3/29/2019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981062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Click to add Learning Objective(s)</a:t>
            </a:r>
            <a:endParaRPr lang="en-US" dirty="0"/>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3/29/2019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3/29/2019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3/29/2019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smtClean="0"/>
              <a:t>Click to add figure number and title</a:t>
            </a:r>
            <a:endParaRPr lang="en-US" dirty="0"/>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smtClean="0"/>
              <a:t>Click to add caption</a:t>
            </a:r>
            <a:endParaRPr lang="en-US" dirty="0"/>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3/29/2019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Box 11"/>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Verdana" panose="020B0604030504040204" pitchFamily="34" charset="0"/>
              </a:rPr>
              <a:t>Copyright © 2020 by Pearson Education, Inc. All Rights Reserved</a:t>
            </a: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3/29/2019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54799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3/29/2019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2"/>
          <p:cNvSpPr>
            <a:spLocks noGrp="1"/>
          </p:cNvSpPr>
          <p:nvPr>
            <p:ph idx="18"/>
          </p:nvPr>
        </p:nvSpPr>
        <p:spPr>
          <a:xfrm>
            <a:off x="762000" y="4953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914400" y="51054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10668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1219200" y="5410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2"/>
          <p:cNvSpPr>
            <a:spLocks noGrp="1"/>
          </p:cNvSpPr>
          <p:nvPr>
            <p:ph idx="22"/>
          </p:nvPr>
        </p:nvSpPr>
        <p:spPr>
          <a:xfrm>
            <a:off x="1371600" y="5562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2"/>
          <p:cNvSpPr>
            <a:spLocks noGrp="1"/>
          </p:cNvSpPr>
          <p:nvPr>
            <p:ph idx="23"/>
          </p:nvPr>
        </p:nvSpPr>
        <p:spPr>
          <a:xfrm>
            <a:off x="1524000" y="5715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259676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3/29/2019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02139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smtClean="0"/>
              <a:t>Click to edit </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3/29/2019</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1532389" y="6378267"/>
            <a:ext cx="7162800" cy="276999"/>
          </a:xfrm>
          <a:prstGeom prst="rect">
            <a:avLst/>
          </a:prstGeom>
          <a:noFill/>
        </p:spPr>
        <p:txBody>
          <a:bodyPr wrap="square" rtlCol="0">
            <a:spAutoFit/>
          </a:bodyPr>
          <a:lstStyle/>
          <a:p>
            <a:pPr algn="r">
              <a:buClrTx/>
              <a:defRPr/>
            </a:pPr>
            <a:r>
              <a:rPr lang="en-US" altLang="en-US" sz="1200" dirty="0" smtClean="0">
                <a:latin typeface="Verdana"/>
                <a:ea typeface="Verdana" panose="020B0604030504040204" pitchFamily="34" charset="0"/>
                <a:cs typeface="Verdana" panose="020B0604030504040204" pitchFamily="34" charset="0"/>
              </a:rPr>
              <a:t>Copyright © 2020, 2015, 2011 Pearson Education, Inc. All Rights Reserved</a:t>
            </a:r>
            <a:endParaRPr lang="en-US" altLang="en-US" sz="1200" dirty="0">
              <a:latin typeface="Verdana"/>
              <a:ea typeface="Verdana" panose="020B0604030504040204" pitchFamily="34" charset="0"/>
              <a:cs typeface="Verdana" panose="020B0604030504040204" pitchFamily="34" charset="0"/>
            </a:endParaRPr>
          </a:p>
        </p:txBody>
      </p:sp>
      <p:pic>
        <p:nvPicPr>
          <p:cNvPr id="10" name="Picture 9" descr="Pearson Logo"/>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65" r:id="rId10"/>
    <p:sldLayoutId id="2147483663" r:id="rId11"/>
    <p:sldLayoutId id="2147483651" r:id="rId12"/>
    <p:sldLayoutId id="2147483654" r:id="rId13"/>
    <p:sldLayoutId id="2147483655" r:id="rId14"/>
    <p:sldLayoutId id="2147483664" r:id="rId15"/>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9.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22.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052"/>
            <a:ext cx="8154969" cy="997196"/>
          </a:xfrm>
        </p:spPr>
        <p:txBody>
          <a:bodyPr wrap="square">
            <a:spAutoFit/>
          </a:bodyPr>
          <a:lstStyle/>
          <a:p>
            <a:pPr>
              <a:lnSpc>
                <a:spcPct val="90000"/>
              </a:lnSpc>
              <a:spcAft>
                <a:spcPts val="125"/>
              </a:spcAft>
              <a:defRPr/>
            </a:pPr>
            <a:r>
              <a:rPr lang="en-US" altLang="en-US" sz="3600" dirty="0">
                <a:latin typeface="+mj-lt"/>
              </a:rPr>
              <a:t>Analytics, Data </a:t>
            </a:r>
            <a:r>
              <a:rPr lang="en-US" altLang="en-US" sz="3600" dirty="0" smtClean="0">
                <a:latin typeface="+mj-lt"/>
              </a:rPr>
              <a:t>Science and </a:t>
            </a:r>
            <a:r>
              <a:rPr lang="en-US" altLang="en-US" sz="3600" spc="-500" dirty="0" smtClean="0">
                <a:latin typeface="+mj-lt"/>
              </a:rPr>
              <a:t>A </a:t>
            </a:r>
            <a:r>
              <a:rPr lang="en-US" altLang="en-US" sz="3600" dirty="0" smtClean="0">
                <a:latin typeface="+mj-lt"/>
              </a:rPr>
              <a:t>I</a:t>
            </a:r>
            <a:r>
              <a:rPr lang="en-US" altLang="en-US" sz="3600" dirty="0">
                <a:latin typeface="+mj-lt"/>
              </a:rPr>
              <a:t>: </a:t>
            </a:r>
            <a:r>
              <a:rPr lang="en-US" altLang="en-US" sz="3600" dirty="0" smtClean="0">
                <a:latin typeface="+mj-lt"/>
              </a:rPr>
              <a:t>Systems for Decision Support</a:t>
            </a:r>
            <a:endParaRPr lang="en-IN" sz="3600" dirty="0">
              <a:latin typeface="+mj-lt"/>
            </a:endParaRPr>
          </a:p>
        </p:txBody>
      </p:sp>
      <p:sp>
        <p:nvSpPr>
          <p:cNvPr id="3" name="Text Placeholder 2"/>
          <p:cNvSpPr>
            <a:spLocks noGrp="1"/>
          </p:cNvSpPr>
          <p:nvPr>
            <p:ph type="body" sz="quarter" idx="13"/>
          </p:nvPr>
        </p:nvSpPr>
        <p:spPr>
          <a:xfrm>
            <a:off x="456677" y="1188699"/>
            <a:ext cx="8163448" cy="307777"/>
          </a:xfrm>
        </p:spPr>
        <p:txBody>
          <a:bodyPr wrap="square">
            <a:spAutoFit/>
          </a:bodyPr>
          <a:lstStyle/>
          <a:p>
            <a:r>
              <a:rPr lang="en-US" altLang="en-US" dirty="0" smtClean="0"/>
              <a:t>Eleventh</a:t>
            </a:r>
            <a:r>
              <a:rPr lang="en-US" altLang="en-US" dirty="0" smtClean="0">
                <a:solidFill>
                  <a:srgbClr val="FFFFFF"/>
                </a:solidFill>
              </a:rPr>
              <a:t> </a:t>
            </a:r>
            <a:r>
              <a:rPr lang="en-US" dirty="0" smtClean="0"/>
              <a:t>Edition</a:t>
            </a:r>
            <a:endParaRPr lang="en-IN" dirty="0"/>
          </a:p>
        </p:txBody>
      </p:sp>
      <p:sp>
        <p:nvSpPr>
          <p:cNvPr id="4" name="Text Placeholder 3"/>
          <p:cNvSpPr>
            <a:spLocks noGrp="1"/>
          </p:cNvSpPr>
          <p:nvPr>
            <p:ph type="body" sz="quarter" idx="14"/>
          </p:nvPr>
        </p:nvSpPr>
        <p:spPr>
          <a:xfrm>
            <a:off x="4554729" y="2497663"/>
            <a:ext cx="3657600" cy="492443"/>
          </a:xfrm>
        </p:spPr>
        <p:txBody>
          <a:bodyPr>
            <a:spAutoFit/>
          </a:bodyPr>
          <a:lstStyle/>
          <a:p>
            <a:r>
              <a:rPr lang="en-US" sz="3200" dirty="0"/>
              <a:t>Chapter </a:t>
            </a:r>
            <a:r>
              <a:rPr lang="en-US" sz="3200" dirty="0" smtClean="0"/>
              <a:t>12</a:t>
            </a:r>
            <a:endParaRPr lang="en-US" sz="3200" dirty="0"/>
          </a:p>
        </p:txBody>
      </p:sp>
      <p:sp>
        <p:nvSpPr>
          <p:cNvPr id="5" name="Text Placeholder 5"/>
          <p:cNvSpPr>
            <a:spLocks noGrp="1"/>
          </p:cNvSpPr>
          <p:nvPr>
            <p:ph type="body" sz="quarter" idx="15"/>
          </p:nvPr>
        </p:nvSpPr>
        <p:spPr>
          <a:xfrm>
            <a:off x="4572000" y="3171825"/>
            <a:ext cx="4041101" cy="1231106"/>
          </a:xfrm>
        </p:spPr>
        <p:txBody>
          <a:bodyPr wrap="square">
            <a:spAutoFit/>
          </a:bodyPr>
          <a:lstStyle/>
          <a:p>
            <a:pPr>
              <a:buClrTx/>
              <a:defRPr/>
            </a:pPr>
            <a:r>
              <a:rPr lang="en-IN" altLang="en-US" sz="2000" dirty="0">
                <a:ea typeface="Verdana" panose="020B0604030504040204" pitchFamily="34" charset="0"/>
                <a:cs typeface="Verdana" panose="020B0604030504040204" pitchFamily="34" charset="0"/>
              </a:rPr>
              <a:t>Knowledge Systems: Expert Systems, Recommenders, </a:t>
            </a:r>
            <a:r>
              <a:rPr lang="en-IN" altLang="en-US" sz="2000" dirty="0" err="1">
                <a:ea typeface="Verdana" panose="020B0604030504040204" pitchFamily="34" charset="0"/>
                <a:cs typeface="Verdana" panose="020B0604030504040204" pitchFamily="34" charset="0"/>
              </a:rPr>
              <a:t>Chatbots</a:t>
            </a:r>
            <a:r>
              <a:rPr lang="en-IN" altLang="en-US" sz="2000" dirty="0">
                <a:ea typeface="Verdana" panose="020B0604030504040204" pitchFamily="34" charset="0"/>
                <a:cs typeface="Verdana" panose="020B0604030504040204" pitchFamily="34" charset="0"/>
              </a:rPr>
              <a:t>, Virtual Personal Assistants, and </a:t>
            </a:r>
            <a:r>
              <a:rPr lang="en-IN" altLang="en-US" sz="2000" dirty="0" err="1">
                <a:ea typeface="Verdana" panose="020B0604030504040204" pitchFamily="34" charset="0"/>
                <a:cs typeface="Verdana" panose="020B0604030504040204" pitchFamily="34" charset="0"/>
              </a:rPr>
              <a:t>Robo</a:t>
            </a:r>
            <a:r>
              <a:rPr lang="en-IN" altLang="en-US" sz="2000" dirty="0">
                <a:ea typeface="Verdana" panose="020B0604030504040204" pitchFamily="34" charset="0"/>
                <a:cs typeface="Verdana" panose="020B0604030504040204" pitchFamily="34" charset="0"/>
              </a:rPr>
              <a:t> Advisors</a:t>
            </a:r>
            <a:endParaRPr lang="en-US" altLang="en-US" sz="2000" dirty="0">
              <a:ea typeface="Verdana" panose="020B0604030504040204" pitchFamily="34" charset="0"/>
              <a:cs typeface="Verdana" panose="020B0604030504040204" pitchFamily="34" charset="0"/>
            </a:endParaRPr>
          </a:p>
        </p:txBody>
      </p:sp>
      <p:pic>
        <p:nvPicPr>
          <p:cNvPr id="1026" name="Picture 2" descr="Front Cover: Analytics, Data Science and Artifical Intelligence: Systems for Decision Support, Eleventh Edition by Sharda, Delen and Turb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3315" y="1557612"/>
            <a:ext cx="3621229" cy="4753044"/>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4"/>
          <p:cNvSpPr>
            <a:spLocks noGrp="1"/>
          </p:cNvSpPr>
          <p:nvPr>
            <p:ph type="body" sz="quarter" idx="16"/>
          </p:nvPr>
        </p:nvSpPr>
        <p:spPr>
          <a:xfrm>
            <a:off x="2438401" y="6416159"/>
            <a:ext cx="6172200" cy="184666"/>
          </a:xfrm>
        </p:spPr>
        <p:txBody>
          <a:bodyPr wrap="square">
            <a:spAutoFit/>
          </a:bodyPr>
          <a:lstStyle/>
          <a:p>
            <a:pPr marL="0" indent="0" algn="r">
              <a:buNone/>
            </a:pPr>
            <a:r>
              <a:rPr lang="en-US" altLang="en-US" sz="1200" dirty="0" smtClean="0">
                <a:latin typeface="Verdana"/>
                <a:ea typeface="Verdana" panose="020B0604030504040204" pitchFamily="34" charset="0"/>
                <a:cs typeface="Verdana" panose="020B0604030504040204" pitchFamily="34" charset="0"/>
              </a:rPr>
              <a:t>Copyright </a:t>
            </a:r>
            <a:r>
              <a:rPr lang="en-US" altLang="en-US" sz="1200" dirty="0">
                <a:latin typeface="Verdana"/>
                <a:ea typeface="Verdana" panose="020B0604030504040204" pitchFamily="34" charset="0"/>
                <a:cs typeface="Verdana" panose="020B0604030504040204" pitchFamily="34" charset="0"/>
              </a:rPr>
              <a:t>© 2020, 2015, 2011 Pearson Education, Inc. All Rights </a:t>
            </a:r>
            <a:r>
              <a:rPr lang="en-US" altLang="en-US" sz="1200" dirty="0" smtClean="0">
                <a:latin typeface="Verdana"/>
                <a:ea typeface="Verdana" panose="020B0604030504040204" pitchFamily="34" charset="0"/>
                <a:cs typeface="Verdana" panose="020B0604030504040204" pitchFamily="34" charset="0"/>
              </a:rPr>
              <a:t>Reserved</a:t>
            </a:r>
            <a:endParaRPr lang="en-US" altLang="en-US" sz="120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403758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2865"/>
            <a:ext cx="8153400" cy="984885"/>
          </a:xfrm>
        </p:spPr>
        <p:txBody>
          <a:bodyPr wrap="square">
            <a:spAutoFit/>
          </a:bodyPr>
          <a:lstStyle/>
          <a:p>
            <a:r>
              <a:rPr lang="en-IN" dirty="0"/>
              <a:t>Concepts of Expert Systems (</a:t>
            </a:r>
            <a:r>
              <a:rPr lang="en-IN" spc="-500" dirty="0" smtClean="0"/>
              <a:t>E </a:t>
            </a:r>
            <a:r>
              <a:rPr lang="en-IN" dirty="0" smtClean="0"/>
              <a:t>S)      </a:t>
            </a:r>
            <a:r>
              <a:rPr lang="en-IN" altLang="en-US" sz="2800" dirty="0" smtClean="0"/>
              <a:t>(5 </a:t>
            </a:r>
            <a:r>
              <a:rPr lang="en-IN" altLang="en-US" sz="2800" dirty="0"/>
              <a:t>of 6)</a:t>
            </a:r>
            <a:endParaRPr lang="en-US" sz="2800" dirty="0"/>
          </a:p>
        </p:txBody>
      </p:sp>
      <p:sp>
        <p:nvSpPr>
          <p:cNvPr id="3" name="Content Placeholder 2"/>
          <p:cNvSpPr>
            <a:spLocks noGrp="1"/>
          </p:cNvSpPr>
          <p:nvPr>
            <p:ph idx="1"/>
          </p:nvPr>
        </p:nvSpPr>
        <p:spPr>
          <a:xfrm>
            <a:off x="456154" y="1371942"/>
            <a:ext cx="8153400" cy="4378122"/>
          </a:xfrm>
        </p:spPr>
        <p:txBody>
          <a:bodyPr wrap="square">
            <a:spAutoFit/>
          </a:bodyPr>
          <a:lstStyle/>
          <a:p>
            <a:r>
              <a:rPr lang="en-US" sz="2200" dirty="0"/>
              <a:t>Knowledge types (expertise) used in </a:t>
            </a:r>
            <a:r>
              <a:rPr lang="en-US" sz="2200" spc="-300" dirty="0"/>
              <a:t>E </a:t>
            </a:r>
            <a:r>
              <a:rPr lang="en-US" sz="2200" dirty="0" smtClean="0"/>
              <a:t>S </a:t>
            </a:r>
            <a:r>
              <a:rPr lang="en-US" sz="2200" dirty="0"/>
              <a:t>applications</a:t>
            </a:r>
          </a:p>
          <a:p>
            <a:pPr lvl="1"/>
            <a:r>
              <a:rPr lang="en-US" sz="2200" dirty="0"/>
              <a:t>Theories about the problem domain</a:t>
            </a:r>
          </a:p>
          <a:p>
            <a:pPr lvl="1"/>
            <a:r>
              <a:rPr lang="en-US" sz="2200" dirty="0"/>
              <a:t>Rules and procedures regarding the general problem domain</a:t>
            </a:r>
          </a:p>
          <a:p>
            <a:pPr lvl="1"/>
            <a:r>
              <a:rPr lang="en-US" sz="2200" dirty="0"/>
              <a:t>Heuristics about what to do in a given problem situation</a:t>
            </a:r>
          </a:p>
          <a:p>
            <a:pPr lvl="1"/>
            <a:r>
              <a:rPr lang="en-US" sz="2200" dirty="0"/>
              <a:t>Global strategies for solving of problems amenable to expert systems</a:t>
            </a:r>
          </a:p>
          <a:p>
            <a:pPr lvl="1"/>
            <a:r>
              <a:rPr lang="en-US" sz="2200" dirty="0"/>
              <a:t>Meta knowledge (i.e., knowledge about knowledge)</a:t>
            </a:r>
          </a:p>
          <a:p>
            <a:pPr lvl="1"/>
            <a:r>
              <a:rPr lang="en-US" sz="2200" dirty="0"/>
              <a:t>Facts about the problem area</a:t>
            </a:r>
          </a:p>
          <a:p>
            <a:r>
              <a:rPr lang="en-US" sz="2200" dirty="0"/>
              <a:t>These types of knowledge enable experts to make better and faster decisions than </a:t>
            </a:r>
            <a:r>
              <a:rPr lang="en-US" sz="2200" dirty="0" err="1"/>
              <a:t>nonexperts</a:t>
            </a:r>
            <a:r>
              <a:rPr lang="en-US" sz="2200" dirty="0"/>
              <a:t>.</a:t>
            </a:r>
          </a:p>
        </p:txBody>
      </p:sp>
    </p:spTree>
    <p:extLst>
      <p:ext uri="{BB962C8B-B14F-4D97-AF65-F5344CB8AC3E}">
        <p14:creationId xmlns:p14="http://schemas.microsoft.com/office/powerpoint/2010/main" val="29744328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2865"/>
            <a:ext cx="8153400" cy="984885"/>
          </a:xfrm>
        </p:spPr>
        <p:txBody>
          <a:bodyPr wrap="square">
            <a:spAutoFit/>
          </a:bodyPr>
          <a:lstStyle/>
          <a:p>
            <a:r>
              <a:rPr lang="en-IN" dirty="0"/>
              <a:t>Concepts of Expert Systems (</a:t>
            </a:r>
            <a:r>
              <a:rPr lang="en-IN" spc="-500" dirty="0" smtClean="0"/>
              <a:t>E </a:t>
            </a:r>
            <a:r>
              <a:rPr lang="en-IN" dirty="0" smtClean="0"/>
              <a:t>S)     </a:t>
            </a:r>
            <a:r>
              <a:rPr lang="en-IN" altLang="en-US" sz="2800" dirty="0" smtClean="0"/>
              <a:t>(6 </a:t>
            </a:r>
            <a:r>
              <a:rPr lang="en-IN" altLang="en-US" sz="2800" dirty="0"/>
              <a:t>of 6)</a:t>
            </a:r>
            <a:endParaRPr lang="en-US" sz="2800" dirty="0"/>
          </a:p>
        </p:txBody>
      </p:sp>
      <p:sp>
        <p:nvSpPr>
          <p:cNvPr id="3" name="Content Placeholder 2"/>
          <p:cNvSpPr>
            <a:spLocks noGrp="1"/>
          </p:cNvSpPr>
          <p:nvPr>
            <p:ph idx="1"/>
          </p:nvPr>
        </p:nvSpPr>
        <p:spPr>
          <a:xfrm>
            <a:off x="456154" y="1375291"/>
            <a:ext cx="8153400" cy="4370427"/>
          </a:xfrm>
        </p:spPr>
        <p:txBody>
          <a:bodyPr wrap="square">
            <a:spAutoFit/>
          </a:bodyPr>
          <a:lstStyle/>
          <a:p>
            <a:r>
              <a:rPr lang="en-US" sz="2400" dirty="0"/>
              <a:t>Expertise often includes the following characteristics:</a:t>
            </a:r>
          </a:p>
          <a:p>
            <a:pPr lvl="1"/>
            <a:r>
              <a:rPr lang="en-US" sz="2400" dirty="0"/>
              <a:t>It is usually associated with a high degree of intelligence, but it is not always associated with the smartest person</a:t>
            </a:r>
          </a:p>
          <a:p>
            <a:pPr lvl="1"/>
            <a:r>
              <a:rPr lang="en-US" sz="2400" dirty="0"/>
              <a:t>It is usually associated with a vast quantity of knowledge</a:t>
            </a:r>
          </a:p>
          <a:p>
            <a:pPr lvl="1"/>
            <a:r>
              <a:rPr lang="en-US" sz="2400" dirty="0"/>
              <a:t>It is based on learning from past successes and mistakes</a:t>
            </a:r>
          </a:p>
          <a:p>
            <a:pPr lvl="1"/>
            <a:r>
              <a:rPr lang="en-US" sz="2400" dirty="0"/>
              <a:t>It is based on knowledge that is well stored, organized, and quickly retrievable from an expert who has excellent recall of patterns from previous experiences.</a:t>
            </a:r>
          </a:p>
        </p:txBody>
      </p:sp>
    </p:spTree>
    <p:extLst>
      <p:ext uri="{BB962C8B-B14F-4D97-AF65-F5344CB8AC3E}">
        <p14:creationId xmlns:p14="http://schemas.microsoft.com/office/powerpoint/2010/main" val="2340889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3400" cy="553998"/>
          </a:xfrm>
        </p:spPr>
        <p:txBody>
          <a:bodyPr wrap="square">
            <a:spAutoFit/>
          </a:bodyPr>
          <a:lstStyle/>
          <a:p>
            <a:r>
              <a:rPr lang="en-IN" dirty="0"/>
              <a:t>Characteristics and Benefits of </a:t>
            </a:r>
            <a:r>
              <a:rPr lang="en-IN" spc="-450" dirty="0" smtClean="0"/>
              <a:t>E </a:t>
            </a:r>
            <a:r>
              <a:rPr lang="en-IN" dirty="0" smtClean="0"/>
              <a:t>S</a:t>
            </a:r>
            <a:endParaRPr lang="en-US" dirty="0"/>
          </a:p>
        </p:txBody>
      </p:sp>
      <p:sp>
        <p:nvSpPr>
          <p:cNvPr id="3" name="Content Placeholder 2"/>
          <p:cNvSpPr>
            <a:spLocks noGrp="1"/>
          </p:cNvSpPr>
          <p:nvPr>
            <p:ph idx="1"/>
          </p:nvPr>
        </p:nvSpPr>
        <p:spPr>
          <a:xfrm>
            <a:off x="456154" y="781050"/>
            <a:ext cx="8153400" cy="5401479"/>
          </a:xfrm>
        </p:spPr>
        <p:txBody>
          <a:bodyPr wrap="square">
            <a:spAutoFit/>
          </a:bodyPr>
          <a:lstStyle/>
          <a:p>
            <a:r>
              <a:rPr lang="en-US" sz="2200" spc="-300" dirty="0" smtClean="0"/>
              <a:t>E </a:t>
            </a:r>
            <a:r>
              <a:rPr lang="en-US" sz="2200" dirty="0" smtClean="0"/>
              <a:t>S </a:t>
            </a:r>
            <a:r>
              <a:rPr lang="en-US" sz="2200" dirty="0"/>
              <a:t>were use explicitly by hundreds of companies during the period of 1980 to 2010</a:t>
            </a:r>
          </a:p>
          <a:p>
            <a:r>
              <a:rPr lang="en-US" sz="2200" dirty="0"/>
              <a:t>Since 2011, the explicit use cases for </a:t>
            </a:r>
            <a:r>
              <a:rPr lang="en-US" sz="2200" spc="-300" dirty="0" smtClean="0"/>
              <a:t>E </a:t>
            </a:r>
            <a:r>
              <a:rPr lang="en-US" sz="2200" dirty="0" smtClean="0"/>
              <a:t>S </a:t>
            </a:r>
            <a:r>
              <a:rPr lang="en-US" sz="2200" dirty="0"/>
              <a:t>experienced a rapid decline </a:t>
            </a:r>
          </a:p>
          <a:p>
            <a:r>
              <a:rPr lang="en-US" sz="2200" dirty="0"/>
              <a:t>Reason - the emergence of better knowledge systems, three types of which are described in this chapter</a:t>
            </a:r>
          </a:p>
          <a:p>
            <a:r>
              <a:rPr lang="en-US" sz="2200" dirty="0"/>
              <a:t>The major objective of </a:t>
            </a:r>
            <a:r>
              <a:rPr lang="en-US" sz="2200" spc="-300" dirty="0"/>
              <a:t>E </a:t>
            </a:r>
            <a:r>
              <a:rPr lang="en-US" sz="2200" dirty="0" smtClean="0"/>
              <a:t>S </a:t>
            </a:r>
            <a:r>
              <a:rPr lang="en-US" sz="2200" dirty="0"/>
              <a:t>is the transfer of expertise to a machine.</a:t>
            </a:r>
          </a:p>
          <a:p>
            <a:pPr lvl="1"/>
            <a:r>
              <a:rPr lang="en-US" sz="2200" dirty="0"/>
              <a:t>Then, the expertise will be used by </a:t>
            </a:r>
            <a:r>
              <a:rPr lang="en-US" sz="2200" dirty="0" err="1"/>
              <a:t>nonexperts</a:t>
            </a:r>
            <a:r>
              <a:rPr lang="en-US" sz="2200" dirty="0"/>
              <a:t>. </a:t>
            </a:r>
          </a:p>
          <a:p>
            <a:r>
              <a:rPr lang="en-US" sz="2200" dirty="0"/>
              <a:t>A typical example of </a:t>
            </a:r>
            <a:r>
              <a:rPr lang="en-US" sz="2200" spc="-300" dirty="0"/>
              <a:t>E </a:t>
            </a:r>
            <a:r>
              <a:rPr lang="en-US" sz="2200" dirty="0" smtClean="0"/>
              <a:t>S </a:t>
            </a:r>
            <a:r>
              <a:rPr lang="en-US" sz="2200" dirty="0"/>
              <a:t>use is diagnosis. </a:t>
            </a:r>
          </a:p>
          <a:p>
            <a:pPr lvl="1"/>
            <a:r>
              <a:rPr lang="en-US" sz="2200" dirty="0"/>
              <a:t>Self-diagnosis of computer problems</a:t>
            </a:r>
          </a:p>
          <a:p>
            <a:pPr lvl="1"/>
            <a:r>
              <a:rPr lang="en-US" sz="2200" dirty="0"/>
              <a:t>Diagnosis in medicine – See the example on “Are You Crazy?”</a:t>
            </a:r>
          </a:p>
        </p:txBody>
      </p:sp>
    </p:spTree>
    <p:extLst>
      <p:ext uri="{BB962C8B-B14F-4D97-AF65-F5344CB8AC3E}">
        <p14:creationId xmlns:p14="http://schemas.microsoft.com/office/powerpoint/2010/main" val="39339658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3400" cy="553998"/>
          </a:xfrm>
        </p:spPr>
        <p:txBody>
          <a:bodyPr wrap="square">
            <a:spAutoFit/>
          </a:bodyPr>
          <a:lstStyle/>
          <a:p>
            <a:r>
              <a:rPr lang="en-IN" dirty="0"/>
              <a:t>Benefits of </a:t>
            </a:r>
            <a:r>
              <a:rPr lang="en-IN" spc="-500" dirty="0" smtClean="0"/>
              <a:t>E </a:t>
            </a:r>
            <a:r>
              <a:rPr lang="en-IN" dirty="0" smtClean="0"/>
              <a:t>S</a:t>
            </a:r>
            <a:endParaRPr lang="en-US" dirty="0"/>
          </a:p>
        </p:txBody>
      </p:sp>
      <p:sp>
        <p:nvSpPr>
          <p:cNvPr id="3" name="Content Placeholder 2"/>
          <p:cNvSpPr>
            <a:spLocks noGrp="1"/>
          </p:cNvSpPr>
          <p:nvPr>
            <p:ph idx="1"/>
          </p:nvPr>
        </p:nvSpPr>
        <p:spPr>
          <a:xfrm>
            <a:off x="456154" y="809625"/>
            <a:ext cx="8153400" cy="5232202"/>
          </a:xfrm>
        </p:spPr>
        <p:txBody>
          <a:bodyPr wrap="square">
            <a:spAutoFit/>
          </a:bodyPr>
          <a:lstStyle/>
          <a:p>
            <a:pPr>
              <a:spcBef>
                <a:spcPts val="600"/>
              </a:spcBef>
            </a:pPr>
            <a:r>
              <a:rPr lang="en-US" sz="2000" dirty="0"/>
              <a:t>Perform routine tasks (e.g., diagnosis, candidate screening, credit analysis) that require expertise much faster than humans.</a:t>
            </a:r>
          </a:p>
          <a:p>
            <a:pPr>
              <a:spcBef>
                <a:spcPts val="600"/>
              </a:spcBef>
            </a:pPr>
            <a:r>
              <a:rPr lang="en-US" sz="2000" dirty="0"/>
              <a:t>Reduce the cost of operations.</a:t>
            </a:r>
          </a:p>
          <a:p>
            <a:pPr>
              <a:spcBef>
                <a:spcPts val="600"/>
              </a:spcBef>
            </a:pPr>
            <a:r>
              <a:rPr lang="en-US" sz="2000" dirty="0"/>
              <a:t>Improve consistency and quality of work, reduce human errors.</a:t>
            </a:r>
          </a:p>
          <a:p>
            <a:pPr>
              <a:spcBef>
                <a:spcPts val="600"/>
              </a:spcBef>
            </a:pPr>
            <a:r>
              <a:rPr lang="en-US" sz="2000" dirty="0"/>
              <a:t>Speed up decision making and make consistent decisions.</a:t>
            </a:r>
          </a:p>
          <a:p>
            <a:pPr>
              <a:spcBef>
                <a:spcPts val="600"/>
              </a:spcBef>
            </a:pPr>
            <a:r>
              <a:rPr lang="en-US" sz="2000" dirty="0"/>
              <a:t>May motivate employees to increase productivity.</a:t>
            </a:r>
          </a:p>
          <a:p>
            <a:pPr>
              <a:spcBef>
                <a:spcPts val="600"/>
              </a:spcBef>
            </a:pPr>
            <a:r>
              <a:rPr lang="en-US" sz="2000" dirty="0"/>
              <a:t>Preserve scarce expertise of retiring employees</a:t>
            </a:r>
            <a:r>
              <a:rPr lang="en-US" sz="2000" dirty="0" smtClean="0"/>
              <a:t>.</a:t>
            </a:r>
          </a:p>
          <a:p>
            <a:pPr>
              <a:spcBef>
                <a:spcPts val="600"/>
              </a:spcBef>
            </a:pPr>
            <a:r>
              <a:rPr lang="en-US" sz="2000" dirty="0"/>
              <a:t>Help transfer and reuse knowledge.</a:t>
            </a:r>
          </a:p>
          <a:p>
            <a:pPr>
              <a:spcBef>
                <a:spcPts val="600"/>
              </a:spcBef>
            </a:pPr>
            <a:r>
              <a:rPr lang="en-US" sz="2000" dirty="0"/>
              <a:t>Reduce employee training cost by using self-training.</a:t>
            </a:r>
          </a:p>
          <a:p>
            <a:pPr>
              <a:spcBef>
                <a:spcPts val="600"/>
              </a:spcBef>
            </a:pPr>
            <a:r>
              <a:rPr lang="en-US" sz="2000" dirty="0"/>
              <a:t>Solve complex problems without experts and solve them faster.</a:t>
            </a:r>
          </a:p>
          <a:p>
            <a:pPr>
              <a:spcBef>
                <a:spcPts val="600"/>
              </a:spcBef>
            </a:pPr>
            <a:r>
              <a:rPr lang="en-US" sz="2000" dirty="0"/>
              <a:t>See things that even experts sometimes miss.</a:t>
            </a:r>
          </a:p>
          <a:p>
            <a:pPr>
              <a:spcBef>
                <a:spcPts val="600"/>
              </a:spcBef>
            </a:pPr>
            <a:r>
              <a:rPr lang="en-US" sz="2000" dirty="0"/>
              <a:t>Combine expertise of several experts.</a:t>
            </a:r>
          </a:p>
          <a:p>
            <a:pPr>
              <a:spcBef>
                <a:spcPts val="600"/>
              </a:spcBef>
            </a:pPr>
            <a:r>
              <a:rPr lang="en-US" sz="2000" dirty="0"/>
              <a:t>Centralize decision making (e.g., by using the “cloud”).</a:t>
            </a:r>
          </a:p>
          <a:p>
            <a:pPr>
              <a:spcBef>
                <a:spcPts val="600"/>
              </a:spcBef>
            </a:pPr>
            <a:r>
              <a:rPr lang="en-US" sz="2000" dirty="0"/>
              <a:t>Facilitate knowledge sharing</a:t>
            </a:r>
            <a:r>
              <a:rPr lang="en-US" sz="2000" dirty="0" smtClean="0"/>
              <a:t>.</a:t>
            </a:r>
            <a:endParaRPr lang="en-US" sz="2000" dirty="0"/>
          </a:p>
        </p:txBody>
      </p:sp>
    </p:spTree>
    <p:extLst>
      <p:ext uri="{BB962C8B-B14F-4D97-AF65-F5344CB8AC3E}">
        <p14:creationId xmlns:p14="http://schemas.microsoft.com/office/powerpoint/2010/main" val="39339658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IN" sz="3600" dirty="0">
                <a:latin typeface="+mj-lt"/>
              </a:rPr>
              <a:t>Structure and Process of </a:t>
            </a:r>
            <a:r>
              <a:rPr lang="en-IN" sz="3600" spc="-500" dirty="0" smtClean="0">
                <a:latin typeface="+mj-lt"/>
              </a:rPr>
              <a:t>E </a:t>
            </a:r>
            <a:r>
              <a:rPr lang="en-IN" sz="3600" dirty="0" smtClean="0">
                <a:latin typeface="+mj-lt"/>
              </a:rPr>
              <a:t>S</a:t>
            </a:r>
            <a:endParaRPr lang="en-US" sz="3600" dirty="0">
              <a:latin typeface="+mj-lt"/>
            </a:endParaRPr>
          </a:p>
        </p:txBody>
      </p:sp>
      <p:sp>
        <p:nvSpPr>
          <p:cNvPr id="3" name="Content Placeholder 2"/>
          <p:cNvSpPr>
            <a:spLocks noGrp="1"/>
          </p:cNvSpPr>
          <p:nvPr>
            <p:ph idx="1"/>
          </p:nvPr>
        </p:nvSpPr>
        <p:spPr>
          <a:xfrm>
            <a:off x="457200" y="762000"/>
            <a:ext cx="8153400" cy="3277820"/>
          </a:xfrm>
        </p:spPr>
        <p:txBody>
          <a:bodyPr wrap="square">
            <a:spAutoFit/>
          </a:bodyPr>
          <a:lstStyle/>
          <a:p>
            <a:r>
              <a:rPr lang="en-US" sz="2400" dirty="0"/>
              <a:t>Consultation Environment (use of </a:t>
            </a:r>
            <a:r>
              <a:rPr lang="en-US" sz="2400" spc="-300" dirty="0"/>
              <a:t>E </a:t>
            </a:r>
            <a:r>
              <a:rPr lang="en-US" sz="2400" dirty="0" smtClean="0"/>
              <a:t>S </a:t>
            </a:r>
            <a:r>
              <a:rPr lang="en-US" sz="2400" dirty="0"/>
              <a:t>via </a:t>
            </a:r>
            <a:r>
              <a:rPr lang="en-US" sz="2400" spc="-300" dirty="0"/>
              <a:t>G U </a:t>
            </a:r>
            <a:r>
              <a:rPr lang="en-US" sz="2400" dirty="0"/>
              <a:t>I)</a:t>
            </a:r>
          </a:p>
          <a:p>
            <a:r>
              <a:rPr lang="en-US" sz="2400" dirty="0"/>
              <a:t>Development Environment </a:t>
            </a:r>
          </a:p>
          <a:p>
            <a:r>
              <a:rPr lang="en-US" sz="2400" dirty="0"/>
              <a:t>Component of an </a:t>
            </a:r>
            <a:r>
              <a:rPr lang="en-US" sz="2400" spc="-300" dirty="0"/>
              <a:t>E </a:t>
            </a:r>
            <a:r>
              <a:rPr lang="en-US" sz="2400" dirty="0" smtClean="0"/>
              <a:t>S</a:t>
            </a:r>
            <a:endParaRPr lang="en-US" sz="2400" dirty="0"/>
          </a:p>
          <a:p>
            <a:pPr lvl="1"/>
            <a:r>
              <a:rPr lang="en-US" sz="2400" dirty="0"/>
              <a:t>Knowledge acquisition (from humans and others)</a:t>
            </a:r>
          </a:p>
          <a:p>
            <a:pPr lvl="1"/>
            <a:r>
              <a:rPr lang="en-US" sz="2400" dirty="0"/>
              <a:t>Knowledge representation (if-then-else rules)</a:t>
            </a:r>
          </a:p>
          <a:p>
            <a:pPr lvl="1"/>
            <a:r>
              <a:rPr lang="en-US" sz="2400" dirty="0"/>
              <a:t>Knowledge base (knowledge repository)</a:t>
            </a:r>
          </a:p>
          <a:p>
            <a:pPr lvl="1"/>
            <a:r>
              <a:rPr lang="en-US" sz="2400" dirty="0"/>
              <a:t>Inference engine (control/search structure)</a:t>
            </a:r>
          </a:p>
        </p:txBody>
      </p:sp>
      <p:sp>
        <p:nvSpPr>
          <p:cNvPr id="5" name="Content Placeholder 4"/>
          <p:cNvSpPr>
            <a:spLocks noGrp="1"/>
          </p:cNvSpPr>
          <p:nvPr>
            <p:ph idx="13"/>
          </p:nvPr>
        </p:nvSpPr>
        <p:spPr>
          <a:xfrm>
            <a:off x="457200" y="4227512"/>
            <a:ext cx="5105400" cy="1261884"/>
          </a:xfrm>
        </p:spPr>
        <p:txBody>
          <a:bodyPr wrap="square">
            <a:spAutoFit/>
          </a:bodyPr>
          <a:lstStyle/>
          <a:p>
            <a:pPr lvl="1"/>
            <a:r>
              <a:rPr lang="en-US" sz="2400" dirty="0"/>
              <a:t>User interface</a:t>
            </a:r>
          </a:p>
          <a:p>
            <a:pPr lvl="1"/>
            <a:r>
              <a:rPr lang="en-US" sz="2400" dirty="0"/>
              <a:t>Justifier/explanation module</a:t>
            </a:r>
          </a:p>
          <a:p>
            <a:pPr lvl="1"/>
            <a:r>
              <a:rPr lang="en-US" sz="2400" dirty="0"/>
              <a:t>Knowledge refinement system</a:t>
            </a:r>
          </a:p>
        </p:txBody>
      </p:sp>
      <p:graphicFrame>
        <p:nvGraphicFramePr>
          <p:cNvPr id="6" name="Object 5"/>
          <p:cNvGraphicFramePr>
            <a:graphicFrameLocks noChangeAspect="1"/>
          </p:cNvGraphicFramePr>
          <p:nvPr>
            <p:extLst>
              <p:ext uri="{D42A27DB-BD31-4B8C-83A1-F6EECF244321}">
                <p14:modId xmlns:p14="http://schemas.microsoft.com/office/powerpoint/2010/main" val="287307198"/>
              </p:ext>
            </p:extLst>
          </p:nvPr>
        </p:nvGraphicFramePr>
        <p:xfrm>
          <a:off x="5714463" y="4297637"/>
          <a:ext cx="1948936" cy="1199601"/>
        </p:xfrm>
        <a:graphic>
          <a:graphicData uri="http://schemas.openxmlformats.org/presentationml/2006/ole">
            <mc:AlternateContent xmlns:mc="http://schemas.openxmlformats.org/markup-compatibility/2006">
              <mc:Choice xmlns:v="urn:schemas-microsoft-com:vml" Requires="v">
                <p:oleObj spid="_x0000_s1102" name="Equation" r:id="rId4" imgW="1155600" imgH="711000" progId="Equation.DSMT4">
                  <p:embed/>
                </p:oleObj>
              </mc:Choice>
              <mc:Fallback>
                <p:oleObj name="Equation" r:id="rId4" imgW="1155600" imgH="711000" progId="Equation.DSMT4">
                  <p:embed/>
                  <p:pic>
                    <p:nvPicPr>
                      <p:cNvPr id="0" name=""/>
                      <p:cNvPicPr/>
                      <p:nvPr/>
                    </p:nvPicPr>
                    <p:blipFill>
                      <a:blip r:embed="rId5"/>
                      <a:stretch>
                        <a:fillRect/>
                      </a:stretch>
                    </p:blipFill>
                    <p:spPr>
                      <a:xfrm>
                        <a:off x="5714463" y="4297637"/>
                        <a:ext cx="1948936" cy="1199601"/>
                      </a:xfrm>
                      <a:prstGeom prst="rect">
                        <a:avLst/>
                      </a:prstGeom>
                    </p:spPr>
                  </p:pic>
                </p:oleObj>
              </mc:Fallback>
            </mc:AlternateContent>
          </a:graphicData>
        </a:graphic>
      </p:graphicFrame>
    </p:spTree>
    <p:extLst>
      <p:ext uri="{BB962C8B-B14F-4D97-AF65-F5344CB8AC3E}">
        <p14:creationId xmlns:p14="http://schemas.microsoft.com/office/powerpoint/2010/main" val="39339658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IN" sz="3600" dirty="0">
                <a:latin typeface="+mj-lt"/>
              </a:rPr>
              <a:t>General Architecture of an </a:t>
            </a:r>
            <a:r>
              <a:rPr lang="en-IN" sz="3600" spc="-450" dirty="0" smtClean="0">
                <a:latin typeface="+mj-lt"/>
              </a:rPr>
              <a:t>E </a:t>
            </a:r>
            <a:r>
              <a:rPr lang="en-IN" sz="3600" dirty="0" smtClean="0">
                <a:latin typeface="+mj-lt"/>
              </a:rPr>
              <a:t>S</a:t>
            </a:r>
            <a:endParaRPr lang="en-US" sz="3600" dirty="0">
              <a:latin typeface="+mj-lt"/>
            </a:endParaRPr>
          </a:p>
        </p:txBody>
      </p:sp>
      <p:pic>
        <p:nvPicPr>
          <p:cNvPr id="1026" name="Picture 2" descr="The chart is divided into two parts – the consultation environment and the development environment. &#10;The consultation environment comprises the following:&#10;• The user is linked by a double-headed arrow to the user interface&#10;• The user interface is linked by a double-headed arrow labeled Questions/Answers to Inference Engine. &#10;• The inference engine comprises 3 parts: Explanation Facility, Knowledge Refinement, and Blackboard (Workspace).&#10;• An arrow from the arrow labeled Questions/Answers leads to Working Memory (Short Term). This is linked to Inference Engine by a double-headed arrow labeled Facts. &#10;• An arrow labeled Data/Information from External Data Sources also leads to Inference Engine.&#10;• The inference engine spans across the consultation environment and the development environment. &#10;The development environment comprises the following:&#10;• The knowledge engineer is at the center&#10;• An arrow labeled Knowledge Elicitation leads from Human Expert(s) to Knowledge Engineer. &#10;• An arrow labeled Information Gathering leads from Other Knowledge Sources to Knowledge Engineer. &#10;• An arrow labeled Knowledge Rules leads from Knowledge Engineer to Knowledge Base(s) (Long Term). &#10;• An arrow labeled Inferencing Rules leads from Knowledge Engineer to Inference Engine. &#10;• An arrow labeled Rules Firing leads from Knowledge Base(s) Long Term to Inference Engine.&#10;• An arrow labeled Refined Rules leads from Inference Engine to Knowledge Base(s) Long Term.&#10;"/>
          <p:cNvPicPr>
            <a:picLocks noChangeAspect="1" noChangeArrowheads="1"/>
          </p:cNvPicPr>
          <p:nvPr/>
        </p:nvPicPr>
        <p:blipFill rotWithShape="1">
          <a:blip r:embed="rId3">
            <a:extLst>
              <a:ext uri="{28A0092B-C50C-407E-A947-70E740481C1C}">
                <a14:useLocalDpi xmlns:a14="http://schemas.microsoft.com/office/drawing/2010/main" val="0"/>
              </a:ext>
            </a:extLst>
          </a:blip>
          <a:srcRect b="3597"/>
          <a:stretch/>
        </p:blipFill>
        <p:spPr bwMode="auto">
          <a:xfrm>
            <a:off x="1274625" y="766505"/>
            <a:ext cx="6594751" cy="5523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39658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dirty="0">
                <a:latin typeface="+mj-lt"/>
              </a:rPr>
              <a:t>Application Case 12.1</a:t>
            </a:r>
          </a:p>
        </p:txBody>
      </p:sp>
      <p:sp>
        <p:nvSpPr>
          <p:cNvPr id="3" name="Content Placeholder 2"/>
          <p:cNvSpPr>
            <a:spLocks noGrp="1"/>
          </p:cNvSpPr>
          <p:nvPr>
            <p:ph idx="1"/>
          </p:nvPr>
        </p:nvSpPr>
        <p:spPr>
          <a:xfrm>
            <a:off x="457200" y="714375"/>
            <a:ext cx="8153400" cy="861774"/>
          </a:xfrm>
        </p:spPr>
        <p:txBody>
          <a:bodyPr wrap="square">
            <a:spAutoFit/>
          </a:bodyPr>
          <a:lstStyle/>
          <a:p>
            <a:pPr marL="0" indent="0">
              <a:buNone/>
            </a:pPr>
            <a:r>
              <a:rPr lang="en-IN" sz="2800" b="1" spc="-300" dirty="0" smtClean="0">
                <a:solidFill>
                  <a:srgbClr val="007FA3"/>
                </a:solidFill>
              </a:rPr>
              <a:t>E </a:t>
            </a:r>
            <a:r>
              <a:rPr lang="en-IN" sz="2800" b="1" dirty="0" smtClean="0">
                <a:solidFill>
                  <a:srgbClr val="007FA3"/>
                </a:solidFill>
              </a:rPr>
              <a:t>S </a:t>
            </a:r>
            <a:r>
              <a:rPr lang="en-IN" sz="2800" b="1" dirty="0">
                <a:solidFill>
                  <a:srgbClr val="007FA3"/>
                </a:solidFill>
              </a:rPr>
              <a:t>Aid in Identification of Chemical, Biological, </a:t>
            </a:r>
            <a:r>
              <a:rPr lang="en-IN" sz="2800" b="1" dirty="0" smtClean="0">
                <a:solidFill>
                  <a:srgbClr val="007FA3"/>
                </a:solidFill>
              </a:rPr>
              <a:t>and Radiological </a:t>
            </a:r>
            <a:r>
              <a:rPr lang="en-IN" sz="2800" b="1" dirty="0">
                <a:solidFill>
                  <a:srgbClr val="007FA3"/>
                </a:solidFill>
              </a:rPr>
              <a:t>Agents</a:t>
            </a:r>
            <a:endParaRPr lang="en-US" sz="2800" b="1" dirty="0">
              <a:solidFill>
                <a:srgbClr val="007FA3"/>
              </a:solidFill>
            </a:endParaRPr>
          </a:p>
        </p:txBody>
      </p:sp>
      <p:sp>
        <p:nvSpPr>
          <p:cNvPr id="4" name="Content Placeholder 3"/>
          <p:cNvSpPr>
            <a:spLocks noGrp="1"/>
          </p:cNvSpPr>
          <p:nvPr>
            <p:ph idx="13"/>
          </p:nvPr>
        </p:nvSpPr>
        <p:spPr>
          <a:xfrm>
            <a:off x="457200" y="1905000"/>
            <a:ext cx="8153400" cy="3162404"/>
          </a:xfrm>
        </p:spPr>
        <p:txBody>
          <a:bodyPr>
            <a:spAutoFit/>
          </a:bodyPr>
          <a:lstStyle/>
          <a:p>
            <a:pPr marL="0" indent="0">
              <a:buNone/>
            </a:pPr>
            <a:r>
              <a:rPr lang="en-US" sz="2400" b="1" dirty="0"/>
              <a:t>Questions for Discussion:</a:t>
            </a:r>
          </a:p>
          <a:p>
            <a:pPr marL="457200" indent="-457200">
              <a:buFont typeface="+mj-lt"/>
              <a:buAutoNum type="arabicPeriod"/>
            </a:pPr>
            <a:r>
              <a:rPr lang="en-US" sz="2400" dirty="0"/>
              <a:t>How can the </a:t>
            </a:r>
            <a:r>
              <a:rPr lang="en-US" sz="2400" spc="-300" dirty="0" smtClean="0"/>
              <a:t>C B </a:t>
            </a:r>
            <a:r>
              <a:rPr lang="en-US" sz="2400" dirty="0" smtClean="0"/>
              <a:t>R </a:t>
            </a:r>
            <a:r>
              <a:rPr lang="en-US" sz="2400" dirty="0"/>
              <a:t>Advisor assist in making quick decisions?</a:t>
            </a:r>
          </a:p>
          <a:p>
            <a:pPr marL="457200" indent="-457200">
              <a:buFont typeface="+mj-lt"/>
              <a:buAutoNum type="arabicPeriod"/>
            </a:pPr>
            <a:r>
              <a:rPr lang="en-US" sz="2400" dirty="0"/>
              <a:t>What characteristics of the </a:t>
            </a:r>
            <a:r>
              <a:rPr lang="en-US" sz="2400" spc="-300" dirty="0" smtClean="0"/>
              <a:t>C B </a:t>
            </a:r>
            <a:r>
              <a:rPr lang="en-US" sz="2400" dirty="0" smtClean="0"/>
              <a:t>R </a:t>
            </a:r>
            <a:r>
              <a:rPr lang="en-US" sz="2400" dirty="0"/>
              <a:t>Advisor make it an expert system?</a:t>
            </a:r>
          </a:p>
          <a:p>
            <a:pPr marL="457200" indent="-457200">
              <a:buFont typeface="+mj-lt"/>
              <a:buAutoNum type="arabicPeriod"/>
            </a:pPr>
            <a:r>
              <a:rPr lang="en-US" sz="2400" dirty="0"/>
              <a:t>What could be other situations in which similar expert systems can be employed?</a:t>
            </a:r>
          </a:p>
        </p:txBody>
      </p:sp>
    </p:spTree>
    <p:extLst>
      <p:ext uri="{BB962C8B-B14F-4D97-AF65-F5344CB8AC3E}">
        <p14:creationId xmlns:p14="http://schemas.microsoft.com/office/powerpoint/2010/main" val="28046127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3632"/>
            <a:ext cx="8153400" cy="523220"/>
          </a:xfrm>
        </p:spPr>
        <p:txBody>
          <a:bodyPr wrap="square">
            <a:spAutoFit/>
          </a:bodyPr>
          <a:lstStyle/>
          <a:p>
            <a:r>
              <a:rPr lang="en-IN" dirty="0">
                <a:latin typeface="+mj-lt"/>
              </a:rPr>
              <a:t>Why the Classical </a:t>
            </a:r>
            <a:r>
              <a:rPr lang="en-IN" spc="-450" dirty="0" smtClean="0">
                <a:latin typeface="+mj-lt"/>
              </a:rPr>
              <a:t>E </a:t>
            </a:r>
            <a:r>
              <a:rPr lang="en-IN" dirty="0" smtClean="0">
                <a:latin typeface="+mj-lt"/>
              </a:rPr>
              <a:t>S are Disappearing</a:t>
            </a:r>
            <a:endParaRPr lang="en-US" dirty="0">
              <a:latin typeface="+mj-lt"/>
            </a:endParaRPr>
          </a:p>
        </p:txBody>
      </p:sp>
      <p:sp>
        <p:nvSpPr>
          <p:cNvPr id="3" name="Content Placeholder 2"/>
          <p:cNvSpPr>
            <a:spLocks noGrp="1"/>
          </p:cNvSpPr>
          <p:nvPr>
            <p:ph idx="1"/>
          </p:nvPr>
        </p:nvSpPr>
        <p:spPr>
          <a:xfrm>
            <a:off x="457200" y="781050"/>
            <a:ext cx="8153400" cy="1092607"/>
          </a:xfrm>
        </p:spPr>
        <p:txBody>
          <a:bodyPr wrap="square">
            <a:spAutoFit/>
          </a:bodyPr>
          <a:lstStyle/>
          <a:p>
            <a:r>
              <a:rPr lang="en-US" sz="2200" dirty="0"/>
              <a:t>The use of classical </a:t>
            </a:r>
            <a:r>
              <a:rPr lang="en-US" sz="2200" spc="-300" dirty="0"/>
              <a:t>E </a:t>
            </a:r>
            <a:r>
              <a:rPr lang="en-US" sz="2200" dirty="0"/>
              <a:t>S are rapidly decreasing for the following reasons:</a:t>
            </a:r>
          </a:p>
          <a:p>
            <a:pPr marL="1045718" lvl="1" indent="-457200">
              <a:buFont typeface="+mj-lt"/>
              <a:buAutoNum type="arabicPeriod"/>
            </a:pPr>
            <a:r>
              <a:rPr lang="en-US" sz="2200" dirty="0"/>
              <a:t>Issued with acquisition of knowledge from </a:t>
            </a:r>
            <a:r>
              <a:rPr lang="en-US" sz="2200" dirty="0" smtClean="0"/>
              <a:t>experts</a:t>
            </a:r>
            <a:endParaRPr lang="en-US" sz="2200" dirty="0"/>
          </a:p>
        </p:txBody>
      </p:sp>
      <p:sp>
        <p:nvSpPr>
          <p:cNvPr id="4" name="Content Placeholder 3"/>
          <p:cNvSpPr>
            <a:spLocks noGrp="1"/>
          </p:cNvSpPr>
          <p:nvPr>
            <p:ph idx="13"/>
          </p:nvPr>
        </p:nvSpPr>
        <p:spPr>
          <a:xfrm>
            <a:off x="457200" y="1943100"/>
            <a:ext cx="8153400" cy="3354765"/>
          </a:xfrm>
        </p:spPr>
        <p:txBody>
          <a:bodyPr wrap="square">
            <a:spAutoFit/>
          </a:bodyPr>
          <a:lstStyle/>
          <a:p>
            <a:pPr marL="1419225" lvl="2" indent="-342900"/>
            <a:r>
              <a:rPr lang="en-US" sz="2200" dirty="0"/>
              <a:t>Shortage of real experts and knowledge engineers</a:t>
            </a:r>
          </a:p>
          <a:p>
            <a:pPr marL="1102868" lvl="1" indent="-514350">
              <a:buFont typeface="+mj-lt"/>
              <a:buAutoNum type="arabicPeriod" startAt="2"/>
            </a:pPr>
            <a:r>
              <a:rPr lang="en-US" sz="2200" dirty="0"/>
              <a:t>Need to frequently update acquired knowledge</a:t>
            </a:r>
          </a:p>
          <a:p>
            <a:pPr marL="1102868" lvl="1" indent="-514350">
              <a:buFont typeface="+mj-lt"/>
              <a:buAutoNum type="arabicPeriod" startAt="2"/>
            </a:pPr>
            <a:r>
              <a:rPr lang="en-US" sz="2200" dirty="0"/>
              <a:t>Lack of efficiency and robustness in the rule-based foundation</a:t>
            </a:r>
          </a:p>
          <a:p>
            <a:pPr marL="1102868" lvl="1" indent="-514350">
              <a:buFont typeface="+mj-lt"/>
              <a:buAutoNum type="arabicPeriod" startAt="2"/>
            </a:pPr>
            <a:r>
              <a:rPr lang="en-US" sz="2200" dirty="0"/>
              <a:t>Need to supplement the rule-based user-interface (e.g., by voice communication, image maps). </a:t>
            </a:r>
          </a:p>
          <a:p>
            <a:pPr marL="1102868" lvl="1" indent="-514350">
              <a:buFont typeface="+mj-lt"/>
              <a:buAutoNum type="arabicPeriod" startAt="2"/>
            </a:pPr>
            <a:r>
              <a:rPr lang="en-US" sz="2200" dirty="0"/>
              <a:t>The reasoning capability of rule-based technology is limited compared to use of newer mechanisms such as those used in machine learning</a:t>
            </a:r>
            <a:r>
              <a:rPr lang="en-US" sz="2200" dirty="0" smtClean="0"/>
              <a:t>.</a:t>
            </a:r>
            <a:endParaRPr lang="en-IN" sz="2200" dirty="0"/>
          </a:p>
        </p:txBody>
      </p:sp>
    </p:spTree>
    <p:extLst>
      <p:ext uri="{BB962C8B-B14F-4D97-AF65-F5344CB8AC3E}">
        <p14:creationId xmlns:p14="http://schemas.microsoft.com/office/powerpoint/2010/main" val="39339658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Application Case </a:t>
            </a:r>
            <a:r>
              <a:rPr lang="en-US" sz="3600" dirty="0" smtClean="0">
                <a:latin typeface="+mj-lt"/>
              </a:rPr>
              <a:t>12.2 </a:t>
            </a:r>
            <a:r>
              <a:rPr lang="en-IN" altLang="en-US" sz="2800" dirty="0">
                <a:latin typeface="+mj-lt"/>
              </a:rPr>
              <a:t>(1 of </a:t>
            </a:r>
            <a:r>
              <a:rPr lang="en-IN" altLang="en-US" sz="2800" dirty="0" smtClean="0">
                <a:latin typeface="+mj-lt"/>
              </a:rPr>
              <a:t>2)</a:t>
            </a:r>
            <a:endParaRPr lang="en-US" sz="2800" dirty="0">
              <a:latin typeface="+mj-lt"/>
            </a:endParaRPr>
          </a:p>
        </p:txBody>
      </p:sp>
      <p:sp>
        <p:nvSpPr>
          <p:cNvPr id="3" name="Content Placeholder 2"/>
          <p:cNvSpPr>
            <a:spLocks noGrp="1"/>
          </p:cNvSpPr>
          <p:nvPr>
            <p:ph idx="1"/>
          </p:nvPr>
        </p:nvSpPr>
        <p:spPr>
          <a:xfrm>
            <a:off x="457200" y="714375"/>
            <a:ext cx="8153400" cy="430887"/>
          </a:xfrm>
        </p:spPr>
        <p:txBody>
          <a:bodyPr wrap="square">
            <a:spAutoFit/>
          </a:bodyPr>
          <a:lstStyle/>
          <a:p>
            <a:pPr marL="0" indent="0">
              <a:buNone/>
            </a:pPr>
            <a:r>
              <a:rPr lang="en-US" sz="2800" b="1" dirty="0" err="1">
                <a:solidFill>
                  <a:srgbClr val="007FA3"/>
                </a:solidFill>
              </a:rPr>
              <a:t>VisiRule</a:t>
            </a:r>
            <a:endParaRPr lang="en-US" sz="2800" b="1" dirty="0">
              <a:solidFill>
                <a:srgbClr val="007FA3"/>
              </a:solidFill>
            </a:endParaRPr>
          </a:p>
        </p:txBody>
      </p:sp>
      <p:sp>
        <p:nvSpPr>
          <p:cNvPr id="4" name="Content Placeholder 3"/>
          <p:cNvSpPr>
            <a:spLocks noGrp="1"/>
          </p:cNvSpPr>
          <p:nvPr>
            <p:ph idx="13"/>
          </p:nvPr>
        </p:nvSpPr>
        <p:spPr>
          <a:xfrm>
            <a:off x="457200" y="1375886"/>
            <a:ext cx="8153400" cy="738664"/>
          </a:xfrm>
        </p:spPr>
        <p:txBody>
          <a:bodyPr wrap="square">
            <a:spAutoFit/>
          </a:bodyPr>
          <a:lstStyle/>
          <a:p>
            <a:pPr marL="0" indent="0">
              <a:buNone/>
            </a:pPr>
            <a:r>
              <a:rPr lang="en-US" sz="2400" b="1" dirty="0"/>
              <a:t>Figure </a:t>
            </a:r>
            <a:r>
              <a:rPr lang="en-US" sz="2400" b="1" dirty="0" smtClean="0"/>
              <a:t>12.2</a:t>
            </a:r>
            <a:r>
              <a:rPr lang="en-US" sz="2400" dirty="0" smtClean="0"/>
              <a:t> The </a:t>
            </a:r>
            <a:r>
              <a:rPr lang="en-US" sz="2400" dirty="0"/>
              <a:t>Process of </a:t>
            </a:r>
            <a:r>
              <a:rPr lang="en-US" sz="2400" dirty="0" err="1"/>
              <a:t>VisiRule</a:t>
            </a:r>
            <a:r>
              <a:rPr lang="en-US" sz="2400" dirty="0"/>
              <a:t> Recommendation </a:t>
            </a:r>
            <a:r>
              <a:rPr lang="en-US" sz="2400" dirty="0" smtClean="0"/>
              <a:t>Systems.</a:t>
            </a:r>
            <a:endParaRPr lang="en-US" sz="2400" dirty="0"/>
          </a:p>
        </p:txBody>
      </p:sp>
      <p:pic>
        <p:nvPicPr>
          <p:cNvPr id="2050" name="Picture 2" descr="The cyclic flow chart has VisiRule at the center. This is surrounded by four components. The details of these components are as follows:&#10;• Human Expert: Domain Expert; Draws rules as decision tree using VisiRule Author.&#10;• Interactive: Expert Systems deployed using interactive questionnaire.&#10;• Data-Driven: Rules are used to process data remotely and update database&#10;• Machine Learning: Rules are created from data using Machine Learning.&#10;The details of how these components are connected are as follows:&#10;• An arrow to the right leads from Human Expert to Interactive. &#10;• A downward arrow labeled Hybrid Delivery leads from Interactive to Data-Driven. Another arrow leads from Data-Driven back to Interactive.&#10;• An arrow to the right leads from Machine Learning to Data-Driven. &#10;• An upward arrow labeled Hybrid Creation leads from Machine Learning to Human Expert. &#10;"/>
          <p:cNvPicPr>
            <a:picLocks noChangeAspect="1" noChangeArrowheads="1"/>
          </p:cNvPicPr>
          <p:nvPr/>
        </p:nvPicPr>
        <p:blipFill rotWithShape="1">
          <a:blip r:embed="rId3">
            <a:extLst>
              <a:ext uri="{28A0092B-C50C-407E-A947-70E740481C1C}">
                <a14:useLocalDpi xmlns:a14="http://schemas.microsoft.com/office/drawing/2010/main" val="0"/>
              </a:ext>
            </a:extLst>
          </a:blip>
          <a:srcRect b="3598"/>
          <a:stretch/>
        </p:blipFill>
        <p:spPr bwMode="auto">
          <a:xfrm>
            <a:off x="1609725" y="2287688"/>
            <a:ext cx="5905500" cy="3808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39658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dirty="0">
                <a:latin typeface="+mj-lt"/>
              </a:rPr>
              <a:t>Application Case </a:t>
            </a:r>
            <a:r>
              <a:rPr lang="en-US" sz="3600" dirty="0" smtClean="0">
                <a:latin typeface="+mj-lt"/>
              </a:rPr>
              <a:t>12.2 </a:t>
            </a:r>
            <a:r>
              <a:rPr lang="en-IN" altLang="en-US" sz="2800" dirty="0" smtClean="0">
                <a:latin typeface="+mj-lt"/>
              </a:rPr>
              <a:t>(2 </a:t>
            </a:r>
            <a:r>
              <a:rPr lang="en-IN" altLang="en-US" sz="2800" dirty="0">
                <a:latin typeface="+mj-lt"/>
              </a:rPr>
              <a:t>of </a:t>
            </a:r>
            <a:r>
              <a:rPr lang="en-IN" altLang="en-US" sz="2800" dirty="0" smtClean="0">
                <a:latin typeface="+mj-lt"/>
              </a:rPr>
              <a:t>2)</a:t>
            </a:r>
            <a:endParaRPr lang="en-US" sz="2800" dirty="0">
              <a:latin typeface="+mj-lt"/>
            </a:endParaRPr>
          </a:p>
        </p:txBody>
      </p:sp>
      <p:sp>
        <p:nvSpPr>
          <p:cNvPr id="3" name="Content Placeholder 2"/>
          <p:cNvSpPr>
            <a:spLocks noGrp="1"/>
          </p:cNvSpPr>
          <p:nvPr>
            <p:ph idx="1"/>
          </p:nvPr>
        </p:nvSpPr>
        <p:spPr>
          <a:xfrm>
            <a:off x="457200" y="714375"/>
            <a:ext cx="8153400" cy="430887"/>
          </a:xfrm>
        </p:spPr>
        <p:txBody>
          <a:bodyPr wrap="square">
            <a:spAutoFit/>
          </a:bodyPr>
          <a:lstStyle/>
          <a:p>
            <a:pPr marL="0" indent="0">
              <a:buNone/>
            </a:pPr>
            <a:r>
              <a:rPr lang="en-IN" sz="2800" b="1" dirty="0" err="1">
                <a:solidFill>
                  <a:srgbClr val="007FA3"/>
                </a:solidFill>
              </a:rPr>
              <a:t>ViviRule</a:t>
            </a:r>
            <a:endParaRPr lang="en-US" sz="2800" b="1" dirty="0">
              <a:solidFill>
                <a:srgbClr val="007FA3"/>
              </a:solidFill>
            </a:endParaRPr>
          </a:p>
        </p:txBody>
      </p:sp>
      <p:sp>
        <p:nvSpPr>
          <p:cNvPr id="4" name="Content Placeholder 3"/>
          <p:cNvSpPr>
            <a:spLocks noGrp="1"/>
          </p:cNvSpPr>
          <p:nvPr>
            <p:ph idx="13"/>
          </p:nvPr>
        </p:nvSpPr>
        <p:spPr>
          <a:xfrm>
            <a:off x="457200" y="1370141"/>
            <a:ext cx="8153400" cy="4816703"/>
          </a:xfrm>
        </p:spPr>
        <p:txBody>
          <a:bodyPr>
            <a:spAutoFit/>
          </a:bodyPr>
          <a:lstStyle/>
          <a:p>
            <a:pPr marL="0" indent="0">
              <a:buNone/>
            </a:pPr>
            <a:r>
              <a:rPr lang="en-US" sz="2400" b="1" dirty="0"/>
              <a:t>Questions for Discussion:</a:t>
            </a:r>
          </a:p>
          <a:p>
            <a:pPr marL="457200" lvl="1" indent="-457200">
              <a:buFont typeface="+mj-lt"/>
              <a:buAutoNum type="arabicPeriod"/>
            </a:pPr>
            <a:r>
              <a:rPr lang="en-US" sz="2400" dirty="0"/>
              <a:t>Which of the limitations of early </a:t>
            </a:r>
            <a:r>
              <a:rPr lang="en-US" sz="2400" spc="-300" dirty="0"/>
              <a:t>E </a:t>
            </a:r>
            <a:r>
              <a:rPr lang="en-US" sz="2400" dirty="0" smtClean="0"/>
              <a:t>S </a:t>
            </a:r>
            <a:r>
              <a:rPr lang="en-US" sz="2400" dirty="0"/>
              <a:t>have been solved by the </a:t>
            </a:r>
            <a:r>
              <a:rPr lang="en-US" sz="2400" dirty="0" err="1"/>
              <a:t>VisiRule</a:t>
            </a:r>
            <a:r>
              <a:rPr lang="en-US" sz="2400" dirty="0"/>
              <a:t> system?</a:t>
            </a:r>
          </a:p>
          <a:p>
            <a:pPr marL="457200" lvl="1" indent="-457200">
              <a:buFont typeface="+mj-lt"/>
              <a:buAutoNum type="arabicPeriod"/>
            </a:pPr>
            <a:r>
              <a:rPr lang="en-US" sz="2400" dirty="0"/>
              <a:t>Compare Figures 12.2 and 12.1. What are the differences between the creation (Fig. 12.2) and the development (Fig. 12.1) subsystems?</a:t>
            </a:r>
          </a:p>
          <a:p>
            <a:pPr marL="457200" lvl="1" indent="-457200">
              <a:buFont typeface="+mj-lt"/>
              <a:buAutoNum type="arabicPeriod"/>
            </a:pPr>
            <a:r>
              <a:rPr lang="en-US" sz="2400" dirty="0"/>
              <a:t>Compare Figures 12.2 and 12.1. What are the differences between the delivery (Fig. 12.2) and the consultation (Fig. 12.1) subsystems?</a:t>
            </a:r>
          </a:p>
          <a:p>
            <a:pPr marL="457200" lvl="1" indent="-457200">
              <a:buFont typeface="+mj-lt"/>
              <a:buAutoNum type="arabicPeriod"/>
            </a:pPr>
            <a:r>
              <a:rPr lang="en-US" sz="2400" dirty="0"/>
              <a:t>Identify all </a:t>
            </a:r>
            <a:r>
              <a:rPr lang="en-US" sz="2400" spc="-300" dirty="0"/>
              <a:t>A </a:t>
            </a:r>
            <a:r>
              <a:rPr lang="en-US" sz="2400" dirty="0" smtClean="0"/>
              <a:t>I </a:t>
            </a:r>
            <a:r>
              <a:rPr lang="en-US" sz="2400" dirty="0"/>
              <a:t>technologies and list their contribution to the </a:t>
            </a:r>
            <a:r>
              <a:rPr lang="en-US" sz="2400" dirty="0" err="1"/>
              <a:t>VisiRule</a:t>
            </a:r>
            <a:r>
              <a:rPr lang="en-US" sz="2400" dirty="0"/>
              <a:t> system.</a:t>
            </a:r>
          </a:p>
          <a:p>
            <a:pPr marL="457200" lvl="1" indent="-457200">
              <a:buFont typeface="+mj-lt"/>
              <a:buAutoNum type="arabicPeriod"/>
            </a:pPr>
            <a:r>
              <a:rPr lang="en-US" sz="2400" dirty="0"/>
              <a:t>List some benefits of this </a:t>
            </a:r>
            <a:r>
              <a:rPr lang="en-US" sz="2400" spc="-300" dirty="0"/>
              <a:t>E </a:t>
            </a:r>
            <a:r>
              <a:rPr lang="en-US" sz="2400" dirty="0" smtClean="0"/>
              <a:t>S </a:t>
            </a:r>
            <a:r>
              <a:rPr lang="en-US" sz="2400" dirty="0"/>
              <a:t>to users</a:t>
            </a:r>
            <a:r>
              <a:rPr lang="en-US" sz="2400" dirty="0" smtClean="0"/>
              <a:t>.</a:t>
            </a:r>
          </a:p>
        </p:txBody>
      </p:sp>
    </p:spTree>
    <p:extLst>
      <p:ext uri="{BB962C8B-B14F-4D97-AF65-F5344CB8AC3E}">
        <p14:creationId xmlns:p14="http://schemas.microsoft.com/office/powerpoint/2010/main" val="42688812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3400" cy="553998"/>
          </a:xfrm>
        </p:spPr>
        <p:txBody>
          <a:bodyPr wrap="square">
            <a:spAutoFit/>
          </a:bodyPr>
          <a:lstStyle/>
          <a:p>
            <a:r>
              <a:rPr lang="en-IN" altLang="en-US" dirty="0"/>
              <a:t>Learning Objectives </a:t>
            </a:r>
            <a:r>
              <a:rPr lang="en-IN" altLang="en-US" sz="2800" dirty="0"/>
              <a:t>(1 of 2)</a:t>
            </a:r>
            <a:endParaRPr lang="en-US" dirty="0"/>
          </a:p>
        </p:txBody>
      </p:sp>
      <p:sp>
        <p:nvSpPr>
          <p:cNvPr id="3" name="Content Placeholder 2"/>
          <p:cNvSpPr>
            <a:spLocks noGrp="1"/>
          </p:cNvSpPr>
          <p:nvPr>
            <p:ph idx="1"/>
          </p:nvPr>
        </p:nvSpPr>
        <p:spPr>
          <a:xfrm>
            <a:off x="456154" y="990600"/>
            <a:ext cx="8153400" cy="2985433"/>
          </a:xfrm>
        </p:spPr>
        <p:txBody>
          <a:bodyPr wrap="square">
            <a:spAutoFit/>
          </a:bodyPr>
          <a:lstStyle/>
          <a:p>
            <a:pPr marL="0" indent="0">
              <a:buClr>
                <a:schemeClr val="bg1"/>
              </a:buClr>
              <a:buNone/>
            </a:pPr>
            <a:r>
              <a:rPr lang="en-US" sz="2400" b="1" dirty="0" smtClean="0">
                <a:solidFill>
                  <a:srgbClr val="007FA3"/>
                </a:solidFill>
              </a:rPr>
              <a:t>12.1</a:t>
            </a:r>
            <a:r>
              <a:rPr lang="en-US" sz="2400" dirty="0"/>
              <a:t> </a:t>
            </a:r>
            <a:r>
              <a:rPr lang="en-US" sz="2400" dirty="0" smtClean="0"/>
              <a:t>Describe </a:t>
            </a:r>
            <a:r>
              <a:rPr lang="en-US" sz="2400" dirty="0"/>
              <a:t>recommendation systems</a:t>
            </a:r>
          </a:p>
          <a:p>
            <a:pPr marL="0" indent="0">
              <a:buClr>
                <a:schemeClr val="bg1"/>
              </a:buClr>
              <a:buNone/>
            </a:pPr>
            <a:r>
              <a:rPr lang="en-US" sz="2400" b="1" dirty="0" smtClean="0">
                <a:solidFill>
                  <a:srgbClr val="007FA3"/>
                </a:solidFill>
              </a:rPr>
              <a:t>12.2</a:t>
            </a:r>
            <a:r>
              <a:rPr lang="en-US" sz="2400" dirty="0"/>
              <a:t> </a:t>
            </a:r>
            <a:r>
              <a:rPr lang="en-US" sz="2400" dirty="0" smtClean="0"/>
              <a:t>Describe </a:t>
            </a:r>
            <a:r>
              <a:rPr lang="en-US" sz="2400" dirty="0"/>
              <a:t>expert systems</a:t>
            </a:r>
          </a:p>
          <a:p>
            <a:pPr marL="0" indent="0">
              <a:buClr>
                <a:schemeClr val="bg1"/>
              </a:buClr>
              <a:buNone/>
            </a:pPr>
            <a:r>
              <a:rPr lang="en-US" sz="2400" b="1" dirty="0" smtClean="0">
                <a:solidFill>
                  <a:srgbClr val="007FA3"/>
                </a:solidFill>
              </a:rPr>
              <a:t>12.3</a:t>
            </a:r>
            <a:r>
              <a:rPr lang="en-US" sz="2400" dirty="0"/>
              <a:t> </a:t>
            </a:r>
            <a:r>
              <a:rPr lang="en-US" sz="2400" dirty="0" smtClean="0"/>
              <a:t>Describe </a:t>
            </a:r>
            <a:r>
              <a:rPr lang="en-US" sz="2400" dirty="0" err="1"/>
              <a:t>chatbots</a:t>
            </a:r>
            <a:endParaRPr lang="en-US" sz="2400" dirty="0"/>
          </a:p>
          <a:p>
            <a:pPr marL="714375" indent="-714375">
              <a:buClr>
                <a:schemeClr val="lt1"/>
              </a:buClr>
              <a:buSzPct val="25000"/>
              <a:buNone/>
              <a:tabLst>
                <a:tab pos="714375" algn="l"/>
              </a:tabLst>
            </a:pPr>
            <a:r>
              <a:rPr lang="en-US" sz="2400" b="1" dirty="0" smtClean="0">
                <a:solidFill>
                  <a:srgbClr val="007FA3"/>
                </a:solidFill>
              </a:rPr>
              <a:t>12.4 </a:t>
            </a:r>
            <a:r>
              <a:rPr lang="en-US" sz="2400" dirty="0" smtClean="0"/>
              <a:t>Understand </a:t>
            </a:r>
            <a:r>
              <a:rPr lang="en-US" sz="2400" dirty="0"/>
              <a:t>the drivers and capabilities of </a:t>
            </a:r>
            <a:r>
              <a:rPr lang="en-US" sz="2400" dirty="0" err="1"/>
              <a:t>chatbots</a:t>
            </a:r>
            <a:r>
              <a:rPr lang="en-US" sz="2400" dirty="0"/>
              <a:t> and their use</a:t>
            </a:r>
          </a:p>
          <a:p>
            <a:pPr marL="0" indent="0">
              <a:buClr>
                <a:schemeClr val="bg1"/>
              </a:buClr>
              <a:buNone/>
            </a:pPr>
            <a:r>
              <a:rPr lang="en-US" sz="2400" b="1" dirty="0" smtClean="0">
                <a:solidFill>
                  <a:srgbClr val="007FA3"/>
                </a:solidFill>
              </a:rPr>
              <a:t>12.5</a:t>
            </a:r>
            <a:r>
              <a:rPr lang="en-US" sz="2400" dirty="0"/>
              <a:t> </a:t>
            </a:r>
            <a:r>
              <a:rPr lang="en-US" sz="2400" dirty="0" smtClean="0"/>
              <a:t>Describe </a:t>
            </a:r>
            <a:r>
              <a:rPr lang="en-US" sz="2400" dirty="0"/>
              <a:t>virtual personal assistants and their benefits</a:t>
            </a:r>
          </a:p>
        </p:txBody>
      </p:sp>
    </p:spTree>
    <p:extLst>
      <p:ext uri="{BB962C8B-B14F-4D97-AF65-F5344CB8AC3E}">
        <p14:creationId xmlns:p14="http://schemas.microsoft.com/office/powerpoint/2010/main" val="1944379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3400" cy="553998"/>
          </a:xfrm>
        </p:spPr>
        <p:txBody>
          <a:bodyPr wrap="square">
            <a:spAutoFit/>
          </a:bodyPr>
          <a:lstStyle/>
          <a:p>
            <a:r>
              <a:rPr lang="en-IN" dirty="0"/>
              <a:t>Recommendation Systems</a:t>
            </a:r>
            <a:endParaRPr lang="en-US" dirty="0"/>
          </a:p>
        </p:txBody>
      </p:sp>
      <p:sp>
        <p:nvSpPr>
          <p:cNvPr id="3" name="Content Placeholder 2"/>
          <p:cNvSpPr>
            <a:spLocks noGrp="1"/>
          </p:cNvSpPr>
          <p:nvPr>
            <p:ph idx="1"/>
          </p:nvPr>
        </p:nvSpPr>
        <p:spPr>
          <a:xfrm>
            <a:off x="456154" y="762000"/>
            <a:ext cx="8153400" cy="4601260"/>
          </a:xfrm>
        </p:spPr>
        <p:txBody>
          <a:bodyPr wrap="square">
            <a:spAutoFit/>
          </a:bodyPr>
          <a:lstStyle/>
          <a:p>
            <a:r>
              <a:rPr lang="en-US" sz="2400" dirty="0"/>
              <a:t>Recommendation system, also known as recommender system or recommendation engine</a:t>
            </a:r>
          </a:p>
          <a:p>
            <a:r>
              <a:rPr lang="en-US" sz="2400" dirty="0"/>
              <a:t>Recommending/suggesting one-to-one targeted products or services</a:t>
            </a:r>
          </a:p>
          <a:p>
            <a:r>
              <a:rPr lang="en-US" sz="2400" dirty="0"/>
              <a:t>Predict the importance (rating or preference) that a user will attach to a product or service</a:t>
            </a:r>
          </a:p>
          <a:p>
            <a:pPr lvl="1"/>
            <a:r>
              <a:rPr lang="en-US" sz="2400" dirty="0"/>
              <a:t>Based on the prediction, specific products and services are recommended to the user </a:t>
            </a:r>
          </a:p>
          <a:p>
            <a:pPr lvl="1"/>
            <a:r>
              <a:rPr lang="en-US" sz="2400" dirty="0"/>
              <a:t>Top applications include movies, music, and books. However, there are also systems for travel, restaurants, insurance, and online dating.</a:t>
            </a:r>
          </a:p>
        </p:txBody>
      </p:sp>
    </p:spTree>
    <p:extLst>
      <p:ext uri="{BB962C8B-B14F-4D97-AF65-F5344CB8AC3E}">
        <p14:creationId xmlns:p14="http://schemas.microsoft.com/office/powerpoint/2010/main" val="39339658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3579"/>
            <a:ext cx="8153400" cy="1107996"/>
          </a:xfrm>
        </p:spPr>
        <p:txBody>
          <a:bodyPr wrap="square">
            <a:spAutoFit/>
          </a:bodyPr>
          <a:lstStyle/>
          <a:p>
            <a:r>
              <a:rPr lang="en-IN" dirty="0"/>
              <a:t>Benefits of </a:t>
            </a:r>
            <a:r>
              <a:rPr lang="en-IN" dirty="0" smtClean="0"/>
              <a:t>Recommendation Systems</a:t>
            </a:r>
            <a:endParaRPr lang="en-US" dirty="0"/>
          </a:p>
        </p:txBody>
      </p:sp>
      <p:sp>
        <p:nvSpPr>
          <p:cNvPr id="3" name="Content Placeholder 2"/>
          <p:cNvSpPr>
            <a:spLocks noGrp="1"/>
          </p:cNvSpPr>
          <p:nvPr>
            <p:ph idx="1"/>
          </p:nvPr>
        </p:nvSpPr>
        <p:spPr>
          <a:xfrm>
            <a:off x="456154" y="1349231"/>
            <a:ext cx="8153400" cy="4947508"/>
          </a:xfrm>
        </p:spPr>
        <p:txBody>
          <a:bodyPr wrap="square">
            <a:spAutoFit/>
          </a:bodyPr>
          <a:lstStyle/>
          <a:p>
            <a:r>
              <a:rPr lang="en-US" sz="2400" dirty="0"/>
              <a:t>Benefits to customer:</a:t>
            </a:r>
          </a:p>
          <a:p>
            <a:pPr lvl="1"/>
            <a:r>
              <a:rPr lang="en-US" sz="2400" dirty="0"/>
              <a:t>Personalization</a:t>
            </a:r>
          </a:p>
          <a:p>
            <a:pPr lvl="1"/>
            <a:r>
              <a:rPr lang="en-US" sz="2400" dirty="0"/>
              <a:t>Discovery</a:t>
            </a:r>
          </a:p>
          <a:p>
            <a:pPr lvl="1"/>
            <a:r>
              <a:rPr lang="en-US" sz="2400" dirty="0"/>
              <a:t>Customer satisfaction</a:t>
            </a:r>
          </a:p>
          <a:p>
            <a:pPr lvl="1"/>
            <a:r>
              <a:rPr lang="en-US" sz="2400" dirty="0"/>
              <a:t>Reports</a:t>
            </a:r>
          </a:p>
          <a:p>
            <a:pPr lvl="1"/>
            <a:r>
              <a:rPr lang="en-US" sz="2400" dirty="0"/>
              <a:t>Increased dialog with seller</a:t>
            </a:r>
          </a:p>
          <a:p>
            <a:r>
              <a:rPr lang="en-US" sz="2400" dirty="0"/>
              <a:t>Benefits to seller:</a:t>
            </a:r>
          </a:p>
          <a:p>
            <a:pPr lvl="1"/>
            <a:r>
              <a:rPr lang="en-US" sz="2400" dirty="0"/>
              <a:t>Higher conversion rate</a:t>
            </a:r>
          </a:p>
          <a:p>
            <a:pPr lvl="1"/>
            <a:r>
              <a:rPr lang="en-US" sz="2400" dirty="0"/>
              <a:t>Increased cross-sell</a:t>
            </a:r>
          </a:p>
          <a:p>
            <a:pPr lvl="1"/>
            <a:r>
              <a:rPr lang="en-US" sz="2400" dirty="0"/>
              <a:t>Increased customer loyalty</a:t>
            </a:r>
          </a:p>
          <a:p>
            <a:pPr lvl="1"/>
            <a:r>
              <a:rPr lang="en-US" sz="2400" dirty="0"/>
              <a:t>Enabling mass </a:t>
            </a:r>
            <a:r>
              <a:rPr lang="en-US" sz="2400" dirty="0" smtClean="0"/>
              <a:t>customization</a:t>
            </a:r>
          </a:p>
        </p:txBody>
      </p:sp>
    </p:spTree>
    <p:extLst>
      <p:ext uri="{BB962C8B-B14F-4D97-AF65-F5344CB8AC3E}">
        <p14:creationId xmlns:p14="http://schemas.microsoft.com/office/powerpoint/2010/main" val="39339658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3400" cy="1107996"/>
          </a:xfrm>
        </p:spPr>
        <p:txBody>
          <a:bodyPr wrap="square">
            <a:spAutoFit/>
          </a:bodyPr>
          <a:lstStyle/>
          <a:p>
            <a:r>
              <a:rPr lang="en-IN" dirty="0"/>
              <a:t>Methods for Recommendation Systems</a:t>
            </a:r>
            <a:endParaRPr lang="en-US" dirty="0"/>
          </a:p>
        </p:txBody>
      </p:sp>
      <p:sp>
        <p:nvSpPr>
          <p:cNvPr id="3" name="Content Placeholder 2"/>
          <p:cNvSpPr>
            <a:spLocks noGrp="1"/>
          </p:cNvSpPr>
          <p:nvPr>
            <p:ph idx="1"/>
          </p:nvPr>
        </p:nvSpPr>
        <p:spPr>
          <a:xfrm>
            <a:off x="456154" y="1367135"/>
            <a:ext cx="8153400" cy="4493538"/>
          </a:xfrm>
        </p:spPr>
        <p:txBody>
          <a:bodyPr wrap="square">
            <a:spAutoFit/>
          </a:bodyPr>
          <a:lstStyle/>
          <a:p>
            <a:r>
              <a:rPr lang="en-US" sz="2200" dirty="0"/>
              <a:t>Collaborative filtering</a:t>
            </a:r>
          </a:p>
          <a:p>
            <a:pPr lvl="1"/>
            <a:r>
              <a:rPr lang="en-US" sz="2200" dirty="0"/>
              <a:t>Building a model that summarizes the past behavior of shoppers in a multi-dimensional manner</a:t>
            </a:r>
          </a:p>
          <a:p>
            <a:pPr lvl="1"/>
            <a:r>
              <a:rPr lang="en-US" sz="2200" dirty="0"/>
              <a:t>Makes recommendations on the new customers based on the similarity to previous shoppers</a:t>
            </a:r>
          </a:p>
          <a:p>
            <a:pPr lvl="1"/>
            <a:r>
              <a:rPr lang="en-US" sz="2200" dirty="0"/>
              <a:t>Uses </a:t>
            </a:r>
            <a:r>
              <a:rPr lang="en-US" sz="2200" spc="-300" dirty="0"/>
              <a:t>A </a:t>
            </a:r>
            <a:r>
              <a:rPr lang="en-US" sz="2200" dirty="0"/>
              <a:t>I/machine learning to predict the preferences</a:t>
            </a:r>
          </a:p>
          <a:p>
            <a:r>
              <a:rPr lang="en-US" sz="2200" dirty="0"/>
              <a:t>Content-based filtering</a:t>
            </a:r>
          </a:p>
          <a:p>
            <a:pPr lvl="1"/>
            <a:r>
              <a:rPr lang="en-US" sz="2200" dirty="0"/>
              <a:t>Allows vendors to identify customer preferences by the attributes of the product(s) that customers have bought</a:t>
            </a:r>
          </a:p>
          <a:p>
            <a:pPr lvl="1"/>
            <a:r>
              <a:rPr lang="en-US" sz="2200" dirty="0"/>
              <a:t>Recommend new products with similar attributes</a:t>
            </a:r>
          </a:p>
          <a:p>
            <a:r>
              <a:rPr lang="en-US" sz="2200" dirty="0"/>
              <a:t>Several other filtering methods also exists</a:t>
            </a:r>
          </a:p>
        </p:txBody>
      </p:sp>
    </p:spTree>
    <p:extLst>
      <p:ext uri="{BB962C8B-B14F-4D97-AF65-F5344CB8AC3E}">
        <p14:creationId xmlns:p14="http://schemas.microsoft.com/office/powerpoint/2010/main" val="39339658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dirty="0">
                <a:latin typeface="+mj-lt"/>
              </a:rPr>
              <a:t>Application Case 12.3</a:t>
            </a:r>
          </a:p>
        </p:txBody>
      </p:sp>
      <p:sp>
        <p:nvSpPr>
          <p:cNvPr id="3" name="Content Placeholder 2"/>
          <p:cNvSpPr>
            <a:spLocks noGrp="1"/>
          </p:cNvSpPr>
          <p:nvPr>
            <p:ph idx="1"/>
          </p:nvPr>
        </p:nvSpPr>
        <p:spPr>
          <a:xfrm>
            <a:off x="457200" y="714375"/>
            <a:ext cx="8153400" cy="430887"/>
          </a:xfrm>
        </p:spPr>
        <p:txBody>
          <a:bodyPr wrap="square">
            <a:spAutoFit/>
          </a:bodyPr>
          <a:lstStyle/>
          <a:p>
            <a:pPr marL="0" indent="0">
              <a:buNone/>
            </a:pPr>
            <a:r>
              <a:rPr lang="en-IN" sz="2800" b="1" dirty="0">
                <a:solidFill>
                  <a:srgbClr val="007FA3"/>
                </a:solidFill>
              </a:rPr>
              <a:t>Netflix Recommender: A Critical Success Factor</a:t>
            </a:r>
            <a:endParaRPr lang="en-US" sz="2800" b="1" dirty="0">
              <a:solidFill>
                <a:srgbClr val="007FA3"/>
              </a:solidFill>
            </a:endParaRPr>
          </a:p>
        </p:txBody>
      </p:sp>
      <p:sp>
        <p:nvSpPr>
          <p:cNvPr id="4" name="Content Placeholder 3"/>
          <p:cNvSpPr>
            <a:spLocks noGrp="1"/>
          </p:cNvSpPr>
          <p:nvPr>
            <p:ph idx="13"/>
          </p:nvPr>
        </p:nvSpPr>
        <p:spPr>
          <a:xfrm>
            <a:off x="457200" y="1360616"/>
            <a:ext cx="8153400" cy="4139595"/>
          </a:xfrm>
        </p:spPr>
        <p:txBody>
          <a:bodyPr>
            <a:spAutoFit/>
          </a:bodyPr>
          <a:lstStyle/>
          <a:p>
            <a:pPr marL="101600" indent="-101600">
              <a:buNone/>
            </a:pPr>
            <a:r>
              <a:rPr lang="en-US" sz="2800" b="1" dirty="0"/>
              <a:t>Questions for Discussion:</a:t>
            </a:r>
          </a:p>
          <a:p>
            <a:pPr marL="457200" lvl="1" indent="-457200">
              <a:buFont typeface="+mj-lt"/>
              <a:buAutoNum type="arabicPeriod"/>
            </a:pPr>
            <a:r>
              <a:rPr lang="en-US" sz="2400" dirty="0"/>
              <a:t>Why is the recommender system useful? (Relate it to one-to-one targeted marketing.)</a:t>
            </a:r>
          </a:p>
          <a:p>
            <a:pPr marL="457200" lvl="1" indent="-457200">
              <a:buFont typeface="+mj-lt"/>
              <a:buAutoNum type="arabicPeriod"/>
            </a:pPr>
            <a:r>
              <a:rPr lang="en-US" sz="2400" dirty="0"/>
              <a:t>Explain how recommendations are generated.</a:t>
            </a:r>
          </a:p>
          <a:p>
            <a:pPr marL="457200" lvl="1" indent="-457200">
              <a:buFont typeface="+mj-lt"/>
              <a:buAutoNum type="arabicPeriod"/>
            </a:pPr>
            <a:r>
              <a:rPr lang="en-US" sz="2400" dirty="0"/>
              <a:t>Amazon disclosed its recommendation algorithms to the public but Netflix did not. Why?</a:t>
            </a:r>
          </a:p>
          <a:p>
            <a:pPr marL="457200" lvl="1" indent="-457200">
              <a:buFont typeface="+mj-lt"/>
              <a:buAutoNum type="arabicPeriod"/>
            </a:pPr>
            <a:r>
              <a:rPr lang="en-US" sz="2400" dirty="0"/>
              <a:t>Research the research activities that attempt to “mimic the human brain.”</a:t>
            </a:r>
          </a:p>
          <a:p>
            <a:pPr marL="457200" lvl="1" indent="-457200">
              <a:buFont typeface="+mj-lt"/>
              <a:buAutoNum type="arabicPeriod"/>
            </a:pPr>
            <a:r>
              <a:rPr lang="en-US" sz="2400" dirty="0"/>
              <a:t>Explain the changes due to the globalization of the company.</a:t>
            </a:r>
          </a:p>
        </p:txBody>
      </p:sp>
    </p:spTree>
    <p:extLst>
      <p:ext uri="{BB962C8B-B14F-4D97-AF65-F5344CB8AC3E}">
        <p14:creationId xmlns:p14="http://schemas.microsoft.com/office/powerpoint/2010/main" val="2842638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3400" cy="553998"/>
          </a:xfrm>
        </p:spPr>
        <p:txBody>
          <a:bodyPr wrap="square">
            <a:spAutoFit/>
          </a:bodyPr>
          <a:lstStyle/>
          <a:p>
            <a:r>
              <a:rPr lang="en-IN" dirty="0" err="1" smtClean="0"/>
              <a:t>Chatbots</a:t>
            </a:r>
            <a:r>
              <a:rPr lang="en-IN" dirty="0" smtClean="0"/>
              <a:t> </a:t>
            </a:r>
            <a:r>
              <a:rPr lang="en-IN" altLang="en-US" sz="2800" dirty="0"/>
              <a:t>(1 of </a:t>
            </a:r>
            <a:r>
              <a:rPr lang="en-IN" altLang="en-US" sz="2800" dirty="0" smtClean="0"/>
              <a:t>2)</a:t>
            </a:r>
            <a:endParaRPr lang="en-US" sz="2800" dirty="0"/>
          </a:p>
        </p:txBody>
      </p:sp>
      <p:sp>
        <p:nvSpPr>
          <p:cNvPr id="3" name="Content Placeholder 2"/>
          <p:cNvSpPr>
            <a:spLocks noGrp="1"/>
          </p:cNvSpPr>
          <p:nvPr>
            <p:ph idx="1"/>
          </p:nvPr>
        </p:nvSpPr>
        <p:spPr>
          <a:xfrm>
            <a:off x="456154" y="762000"/>
            <a:ext cx="8153400" cy="3901068"/>
          </a:xfrm>
        </p:spPr>
        <p:txBody>
          <a:bodyPr wrap="square">
            <a:spAutoFit/>
          </a:bodyPr>
          <a:lstStyle/>
          <a:p>
            <a:r>
              <a:rPr lang="en-IN" sz="2400" dirty="0" err="1"/>
              <a:t>Chatbots</a:t>
            </a:r>
            <a:r>
              <a:rPr lang="en-IN" sz="2400" dirty="0"/>
              <a:t> (chat robots) emerged in the last decade </a:t>
            </a:r>
          </a:p>
          <a:p>
            <a:r>
              <a:rPr lang="en-IN" sz="2400" dirty="0"/>
              <a:t>A computerized service that enables easy conversations between humans and humanlike computerized robots or image characters</a:t>
            </a:r>
          </a:p>
          <a:p>
            <a:r>
              <a:rPr lang="en-IN" sz="2400" dirty="0"/>
              <a:t>Some </a:t>
            </a:r>
            <a:r>
              <a:rPr lang="en-IN" sz="2400" dirty="0" err="1"/>
              <a:t>chatbots</a:t>
            </a:r>
            <a:r>
              <a:rPr lang="en-IN" sz="2400" dirty="0"/>
              <a:t> are equipped with </a:t>
            </a:r>
            <a:r>
              <a:rPr lang="en-IN" sz="2400" spc="-300" dirty="0"/>
              <a:t>N L </a:t>
            </a:r>
            <a:r>
              <a:rPr lang="en-IN" sz="2400" dirty="0"/>
              <a:t>P abilities for better understanding, and some with </a:t>
            </a:r>
            <a:r>
              <a:rPr lang="en-IN" sz="2400" spc="-300" dirty="0"/>
              <a:t>A </a:t>
            </a:r>
            <a:r>
              <a:rPr lang="en-IN" sz="2400" dirty="0"/>
              <a:t>I/machine learning for learning and improving</a:t>
            </a:r>
          </a:p>
          <a:p>
            <a:r>
              <a:rPr lang="en-IN" sz="2400" dirty="0" err="1"/>
              <a:t>Chatbot</a:t>
            </a:r>
            <a:r>
              <a:rPr lang="en-IN" sz="2400" dirty="0"/>
              <a:t> services are often available messaging services such as Facebook Messenger or </a:t>
            </a:r>
            <a:r>
              <a:rPr lang="en-IN" sz="2400" dirty="0" err="1"/>
              <a:t>WeChat</a:t>
            </a:r>
            <a:r>
              <a:rPr lang="en-IN" sz="2400" dirty="0"/>
              <a:t>, and on Twitter</a:t>
            </a:r>
          </a:p>
        </p:txBody>
      </p:sp>
    </p:spTree>
    <p:extLst>
      <p:ext uri="{BB962C8B-B14F-4D97-AF65-F5344CB8AC3E}">
        <p14:creationId xmlns:p14="http://schemas.microsoft.com/office/powerpoint/2010/main" val="39339658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3400" cy="553998"/>
          </a:xfrm>
        </p:spPr>
        <p:txBody>
          <a:bodyPr wrap="square">
            <a:spAutoFit/>
          </a:bodyPr>
          <a:lstStyle/>
          <a:p>
            <a:r>
              <a:rPr lang="en-IN" dirty="0"/>
              <a:t>Types of Bots</a:t>
            </a:r>
            <a:endParaRPr lang="en-US" dirty="0"/>
          </a:p>
        </p:txBody>
      </p:sp>
      <p:sp>
        <p:nvSpPr>
          <p:cNvPr id="3" name="Content Placeholder 2"/>
          <p:cNvSpPr>
            <a:spLocks noGrp="1"/>
          </p:cNvSpPr>
          <p:nvPr>
            <p:ph idx="1"/>
          </p:nvPr>
        </p:nvSpPr>
        <p:spPr>
          <a:xfrm>
            <a:off x="456154" y="781050"/>
            <a:ext cx="8153400" cy="4262705"/>
          </a:xfrm>
        </p:spPr>
        <p:txBody>
          <a:bodyPr wrap="square">
            <a:spAutoFit/>
          </a:bodyPr>
          <a:lstStyle/>
          <a:p>
            <a:r>
              <a:rPr lang="en-US" sz="2200" dirty="0">
                <a:solidFill>
                  <a:schemeClr val="bg2"/>
                </a:solidFill>
              </a:rPr>
              <a:t>Regular bots. </a:t>
            </a:r>
            <a:r>
              <a:rPr lang="en-US" sz="2200" dirty="0"/>
              <a:t>These are essentially conversational intelligent agents (Chapter 2).</a:t>
            </a:r>
          </a:p>
          <a:p>
            <a:pPr lvl="1"/>
            <a:r>
              <a:rPr lang="en-US" sz="2200" dirty="0"/>
              <a:t>They can do simple, usually repetitive, tasks for their </a:t>
            </a:r>
            <a:r>
              <a:rPr lang="en-US" sz="2200" dirty="0" smtClean="0"/>
              <a:t>owners</a:t>
            </a:r>
            <a:r>
              <a:rPr lang="en-US" sz="2200" dirty="0"/>
              <a:t>, such as showing their bank’s debits, helping them to purchase goods online, and to sell or buy stocks online.</a:t>
            </a:r>
          </a:p>
          <a:p>
            <a:r>
              <a:rPr lang="en-US" sz="2200" dirty="0" err="1">
                <a:solidFill>
                  <a:schemeClr val="bg2"/>
                </a:solidFill>
              </a:rPr>
              <a:t>Chatbots</a:t>
            </a:r>
            <a:r>
              <a:rPr lang="en-US" sz="2200" dirty="0">
                <a:solidFill>
                  <a:schemeClr val="bg2"/>
                </a:solidFill>
              </a:rPr>
              <a:t>.</a:t>
            </a:r>
            <a:r>
              <a:rPr lang="en-US" sz="2200" dirty="0"/>
              <a:t> In this category, we include more capable bots, for example, those that can stimulate conversations with people. </a:t>
            </a:r>
          </a:p>
          <a:p>
            <a:r>
              <a:rPr lang="en-US" sz="2200" dirty="0">
                <a:solidFill>
                  <a:schemeClr val="bg2"/>
                </a:solidFill>
              </a:rPr>
              <a:t>Intelligent bots. </a:t>
            </a:r>
            <a:r>
              <a:rPr lang="en-US" sz="2200" dirty="0"/>
              <a:t>These have a knowledge base that is improving with experience.</a:t>
            </a:r>
          </a:p>
          <a:p>
            <a:pPr lvl="1"/>
            <a:r>
              <a:rPr lang="en-US" sz="2200" dirty="0"/>
              <a:t>That is, these bots can learn, for example, a customer’s preferences (e.g., like </a:t>
            </a:r>
            <a:r>
              <a:rPr lang="en-US" sz="2200" dirty="0" err="1" smtClean="0"/>
              <a:t>Alexa</a:t>
            </a:r>
            <a:r>
              <a:rPr lang="en-US" sz="2200" dirty="0"/>
              <a:t> </a:t>
            </a:r>
            <a:r>
              <a:rPr lang="en-US" sz="2200" dirty="0" smtClean="0"/>
              <a:t>and </a:t>
            </a:r>
            <a:r>
              <a:rPr lang="en-US" sz="2200" dirty="0"/>
              <a:t>some </a:t>
            </a:r>
            <a:r>
              <a:rPr lang="en-US" sz="2200" dirty="0" err="1"/>
              <a:t>robo</a:t>
            </a:r>
            <a:r>
              <a:rPr lang="en-US" sz="2200" dirty="0"/>
              <a:t> advisors).</a:t>
            </a:r>
          </a:p>
        </p:txBody>
      </p:sp>
    </p:spTree>
    <p:extLst>
      <p:ext uri="{BB962C8B-B14F-4D97-AF65-F5344CB8AC3E}">
        <p14:creationId xmlns:p14="http://schemas.microsoft.com/office/powerpoint/2010/main" val="39339658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3400" cy="553998"/>
          </a:xfrm>
        </p:spPr>
        <p:txBody>
          <a:bodyPr wrap="square">
            <a:spAutoFit/>
          </a:bodyPr>
          <a:lstStyle/>
          <a:p>
            <a:r>
              <a:rPr lang="en-IN" dirty="0" err="1" smtClean="0"/>
              <a:t>Chatbots</a:t>
            </a:r>
            <a:r>
              <a:rPr lang="en-IN" dirty="0" smtClean="0"/>
              <a:t> </a:t>
            </a:r>
            <a:r>
              <a:rPr lang="en-IN" altLang="en-US" sz="2800" dirty="0" smtClean="0"/>
              <a:t>(2 </a:t>
            </a:r>
            <a:r>
              <a:rPr lang="en-IN" altLang="en-US" sz="2800" dirty="0"/>
              <a:t>of </a:t>
            </a:r>
            <a:r>
              <a:rPr lang="en-IN" altLang="en-US" sz="2800" dirty="0" smtClean="0"/>
              <a:t>2)</a:t>
            </a:r>
            <a:endParaRPr lang="en-US" sz="2800" dirty="0"/>
          </a:p>
        </p:txBody>
      </p:sp>
      <p:sp>
        <p:nvSpPr>
          <p:cNvPr id="3" name="Content Placeholder 2"/>
          <p:cNvSpPr>
            <a:spLocks noGrp="1"/>
          </p:cNvSpPr>
          <p:nvPr>
            <p:ph idx="1"/>
          </p:nvPr>
        </p:nvSpPr>
        <p:spPr>
          <a:xfrm>
            <a:off x="456154" y="781050"/>
            <a:ext cx="8153400" cy="4947508"/>
          </a:xfrm>
        </p:spPr>
        <p:txBody>
          <a:bodyPr wrap="square">
            <a:spAutoFit/>
          </a:bodyPr>
          <a:lstStyle/>
          <a:p>
            <a:r>
              <a:rPr lang="en-US" sz="2200" dirty="0">
                <a:solidFill>
                  <a:schemeClr val="bg2"/>
                </a:solidFill>
              </a:rPr>
              <a:t>Drivers</a:t>
            </a:r>
          </a:p>
          <a:p>
            <a:pPr lvl="1"/>
            <a:r>
              <a:rPr lang="en-US" sz="2200" dirty="0"/>
              <a:t>Powerful tools to build </a:t>
            </a:r>
            <a:r>
              <a:rPr lang="en-US" sz="2200" dirty="0" err="1"/>
              <a:t>chatbots</a:t>
            </a:r>
            <a:endParaRPr lang="en-US" sz="2200" dirty="0"/>
          </a:p>
          <a:p>
            <a:pPr lvl="1"/>
            <a:r>
              <a:rPr lang="en-US" sz="2200" dirty="0"/>
              <a:t>The quality of conversations is improving</a:t>
            </a:r>
          </a:p>
          <a:p>
            <a:pPr lvl="1"/>
            <a:r>
              <a:rPr lang="en-US" sz="2200" dirty="0"/>
              <a:t>Demand for </a:t>
            </a:r>
            <a:r>
              <a:rPr lang="en-US" sz="2200" dirty="0" err="1"/>
              <a:t>chatbots</a:t>
            </a:r>
            <a:r>
              <a:rPr lang="en-US" sz="2200" dirty="0"/>
              <a:t> are increasing (allowing rapid growth without the need to hire many service personnel)</a:t>
            </a:r>
          </a:p>
          <a:p>
            <a:pPr lvl="1"/>
            <a:r>
              <a:rPr lang="en-US" sz="2200" dirty="0"/>
              <a:t>Helps in appealing to younger customers   	</a:t>
            </a:r>
          </a:p>
          <a:p>
            <a:r>
              <a:rPr lang="en-US" sz="2200" dirty="0">
                <a:solidFill>
                  <a:schemeClr val="bg2"/>
                </a:solidFill>
              </a:rPr>
              <a:t>Components </a:t>
            </a:r>
          </a:p>
          <a:p>
            <a:pPr lvl="1"/>
            <a:r>
              <a:rPr lang="en-US" sz="2200" dirty="0"/>
              <a:t>A person (client)</a:t>
            </a:r>
          </a:p>
          <a:p>
            <a:pPr lvl="1"/>
            <a:r>
              <a:rPr lang="en-US" sz="2200" dirty="0"/>
              <a:t>A computer, avatar, or robot (the </a:t>
            </a:r>
            <a:r>
              <a:rPr lang="en-US" sz="2200" spc="-300" dirty="0"/>
              <a:t>A </a:t>
            </a:r>
            <a:r>
              <a:rPr lang="en-US" sz="2200" dirty="0" smtClean="0"/>
              <a:t>I </a:t>
            </a:r>
            <a:r>
              <a:rPr lang="en-US" sz="2200" dirty="0"/>
              <a:t>machine)</a:t>
            </a:r>
          </a:p>
          <a:p>
            <a:pPr lvl="1"/>
            <a:r>
              <a:rPr lang="en-US" sz="2200" dirty="0"/>
              <a:t>A knowledge base (often stored at the cloud)</a:t>
            </a:r>
          </a:p>
          <a:p>
            <a:pPr lvl="1"/>
            <a:r>
              <a:rPr lang="en-US" sz="2200" dirty="0"/>
              <a:t>A human-computer interface (enabler of the dialog)</a:t>
            </a:r>
          </a:p>
          <a:p>
            <a:pPr lvl="1"/>
            <a:r>
              <a:rPr lang="en-US" sz="2200" spc="-300" dirty="0"/>
              <a:t>N L </a:t>
            </a:r>
            <a:r>
              <a:rPr lang="en-US" sz="2200" dirty="0"/>
              <a:t>P that enables machine to “understand” the user</a:t>
            </a:r>
          </a:p>
        </p:txBody>
      </p:sp>
    </p:spTree>
    <p:extLst>
      <p:ext uri="{BB962C8B-B14F-4D97-AF65-F5344CB8AC3E}">
        <p14:creationId xmlns:p14="http://schemas.microsoft.com/office/powerpoint/2010/main" val="39339658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3400" cy="553998"/>
          </a:xfrm>
        </p:spPr>
        <p:txBody>
          <a:bodyPr wrap="square">
            <a:spAutoFit/>
          </a:bodyPr>
          <a:lstStyle/>
          <a:p>
            <a:r>
              <a:rPr lang="en-IN" dirty="0"/>
              <a:t>Process of Chatting with a </a:t>
            </a:r>
            <a:r>
              <a:rPr lang="en-IN" dirty="0" err="1"/>
              <a:t>Chatbots</a:t>
            </a:r>
            <a:endParaRPr lang="en-US" dirty="0"/>
          </a:p>
        </p:txBody>
      </p:sp>
      <p:pic>
        <p:nvPicPr>
          <p:cNvPr id="3" name="Picture 2" descr="The steps in the flow chart are as follows:&#10;• The chart starts with Platforms: Messenger, webpage, mobile.&#10;• An arrow to the right leads to Mode of communication: Voice, texting, video, VR. An arrow to the left leads back to Platforms. &#10;• An arrow to the right from Mode of communication leads to Question, Order, Menu. &#10;• A downward arrow leads to N L P: Men-Machine Interface.&#10;• A downward arrow leads to Robot Chatbot. &#10;• An arrow to the left leads to Natural Language Generation. An upward arrow leads back to Mode of Communication.&#10;• From Robot Chatbot, another arrow to the left leads to Cloud Services. &#10;• From Cloud Services, 3 downward arrows lead to 3 different steps: &#10;o Analytics&#10;o Data&#10;o Knowledge&#10;• Downward arrows from each of the steps, Analytics, Data, and Knowledge, lead to Response.&#10;• An arrow to the right and upward leads from Response back to Robot Chatbot.&#10;"/>
          <p:cNvPicPr>
            <a:picLocks noChangeAspect="1" noChangeArrowheads="1"/>
          </p:cNvPicPr>
          <p:nvPr/>
        </p:nvPicPr>
        <p:blipFill rotWithShape="1">
          <a:blip r:embed="rId3">
            <a:extLst>
              <a:ext uri="{28A0092B-C50C-407E-A947-70E740481C1C}">
                <a14:useLocalDpi xmlns:a14="http://schemas.microsoft.com/office/drawing/2010/main" val="0"/>
              </a:ext>
            </a:extLst>
          </a:blip>
          <a:srcRect b="3393"/>
          <a:stretch/>
        </p:blipFill>
        <p:spPr bwMode="auto">
          <a:xfrm>
            <a:off x="747435" y="808279"/>
            <a:ext cx="7649130" cy="5470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436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3400" cy="553998"/>
          </a:xfrm>
        </p:spPr>
        <p:txBody>
          <a:bodyPr wrap="square">
            <a:spAutoFit/>
          </a:bodyPr>
          <a:lstStyle/>
          <a:p>
            <a:r>
              <a:rPr lang="en-IN" dirty="0" err="1"/>
              <a:t>Chatbots</a:t>
            </a:r>
            <a:r>
              <a:rPr lang="en-IN" dirty="0"/>
              <a:t> Drivers and Benefits</a:t>
            </a:r>
            <a:endParaRPr lang="en-US" dirty="0"/>
          </a:p>
        </p:txBody>
      </p:sp>
      <p:sp>
        <p:nvSpPr>
          <p:cNvPr id="3" name="Content Placeholder 2"/>
          <p:cNvSpPr>
            <a:spLocks noGrp="1"/>
          </p:cNvSpPr>
          <p:nvPr>
            <p:ph idx="1"/>
          </p:nvPr>
        </p:nvSpPr>
        <p:spPr>
          <a:xfrm>
            <a:off x="456154" y="781050"/>
            <a:ext cx="8153400" cy="4939814"/>
          </a:xfrm>
        </p:spPr>
        <p:txBody>
          <a:bodyPr wrap="square">
            <a:spAutoFit/>
          </a:bodyPr>
          <a:lstStyle/>
          <a:p>
            <a:pPr>
              <a:spcBef>
                <a:spcPts val="600"/>
              </a:spcBef>
            </a:pPr>
            <a:r>
              <a:rPr lang="en-US" sz="2200" dirty="0"/>
              <a:t>The need to cut costs.</a:t>
            </a:r>
          </a:p>
          <a:p>
            <a:pPr>
              <a:spcBef>
                <a:spcPts val="600"/>
              </a:spcBef>
            </a:pPr>
            <a:r>
              <a:rPr lang="en-US" sz="2200" dirty="0"/>
              <a:t>The increasing capabilities of </a:t>
            </a:r>
            <a:r>
              <a:rPr lang="en-US" sz="2200" spc="-300" dirty="0"/>
              <a:t>A </a:t>
            </a:r>
            <a:r>
              <a:rPr lang="en-US" sz="2200" dirty="0" smtClean="0"/>
              <a:t>I</a:t>
            </a:r>
            <a:r>
              <a:rPr lang="en-US" sz="2200" dirty="0"/>
              <a:t>, especially </a:t>
            </a:r>
            <a:r>
              <a:rPr lang="en-US" sz="2200" spc="-300" dirty="0" smtClean="0"/>
              <a:t>N L </a:t>
            </a:r>
            <a:r>
              <a:rPr lang="en-US" sz="2200" dirty="0" smtClean="0"/>
              <a:t>P </a:t>
            </a:r>
            <a:r>
              <a:rPr lang="en-US" sz="2200" dirty="0"/>
              <a:t>and voice technologies.</a:t>
            </a:r>
          </a:p>
          <a:p>
            <a:pPr>
              <a:spcBef>
                <a:spcPts val="600"/>
              </a:spcBef>
            </a:pPr>
            <a:r>
              <a:rPr lang="en-US" sz="2200" dirty="0"/>
              <a:t>The ability of conversing in different languages (via machine translation).</a:t>
            </a:r>
          </a:p>
          <a:p>
            <a:pPr>
              <a:spcBef>
                <a:spcPts val="600"/>
              </a:spcBef>
            </a:pPr>
            <a:r>
              <a:rPr lang="en-US" sz="2200" dirty="0"/>
              <a:t>The increased quality and capability of captured knowledge.</a:t>
            </a:r>
          </a:p>
          <a:p>
            <a:pPr>
              <a:spcBef>
                <a:spcPts val="600"/>
              </a:spcBef>
            </a:pPr>
            <a:r>
              <a:rPr lang="en-US" sz="2200" dirty="0"/>
              <a:t>The push of devices by vendors (e.g., virtual personal assistants such as </a:t>
            </a:r>
            <a:r>
              <a:rPr lang="en-US" sz="2200" dirty="0" err="1"/>
              <a:t>Alexa</a:t>
            </a:r>
            <a:r>
              <a:rPr lang="en-US" sz="2200" dirty="0"/>
              <a:t> from Amazon and Google Assistant from Alphabet).</a:t>
            </a:r>
          </a:p>
          <a:p>
            <a:pPr>
              <a:spcBef>
                <a:spcPts val="600"/>
              </a:spcBef>
            </a:pPr>
            <a:r>
              <a:rPr lang="en-US" sz="2200" dirty="0"/>
              <a:t>Its use for providing superb and economic customer service and conducting market research.</a:t>
            </a:r>
          </a:p>
          <a:p>
            <a:pPr>
              <a:spcBef>
                <a:spcPts val="600"/>
              </a:spcBef>
            </a:pPr>
            <a:r>
              <a:rPr lang="en-US" sz="2200" dirty="0"/>
              <a:t>Its use for text and image recognition.</a:t>
            </a:r>
          </a:p>
          <a:p>
            <a:pPr>
              <a:spcBef>
                <a:spcPts val="600"/>
              </a:spcBef>
            </a:pPr>
            <a:r>
              <a:rPr lang="en-US" sz="2200" dirty="0"/>
              <a:t>Its use to facilitate shopping and support of decision making</a:t>
            </a:r>
            <a:r>
              <a:rPr lang="en-US" sz="2200" dirty="0" smtClean="0"/>
              <a:t>.</a:t>
            </a:r>
            <a:endParaRPr lang="en-US" sz="2200" dirty="0"/>
          </a:p>
        </p:txBody>
      </p:sp>
    </p:spTree>
    <p:extLst>
      <p:ext uri="{BB962C8B-B14F-4D97-AF65-F5344CB8AC3E}">
        <p14:creationId xmlns:p14="http://schemas.microsoft.com/office/powerpoint/2010/main" val="402010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3400" cy="553998"/>
          </a:xfrm>
        </p:spPr>
        <p:txBody>
          <a:bodyPr wrap="square">
            <a:spAutoFit/>
          </a:bodyPr>
          <a:lstStyle/>
          <a:p>
            <a:r>
              <a:rPr lang="en-IN" dirty="0" err="1"/>
              <a:t>Chatbots</a:t>
            </a:r>
            <a:endParaRPr lang="en-US" dirty="0"/>
          </a:p>
        </p:txBody>
      </p:sp>
      <p:sp>
        <p:nvSpPr>
          <p:cNvPr id="3" name="Content Placeholder 2"/>
          <p:cNvSpPr>
            <a:spLocks noGrp="1"/>
          </p:cNvSpPr>
          <p:nvPr>
            <p:ph idx="1"/>
          </p:nvPr>
        </p:nvSpPr>
        <p:spPr>
          <a:xfrm>
            <a:off x="456154" y="762000"/>
            <a:ext cx="8153400" cy="5086008"/>
          </a:xfrm>
        </p:spPr>
        <p:txBody>
          <a:bodyPr wrap="square">
            <a:spAutoFit/>
          </a:bodyPr>
          <a:lstStyle/>
          <a:p>
            <a:r>
              <a:rPr lang="en-US" sz="2400" dirty="0">
                <a:solidFill>
                  <a:schemeClr val="bg2"/>
                </a:solidFill>
              </a:rPr>
              <a:t>Representative </a:t>
            </a:r>
            <a:r>
              <a:rPr lang="en-US" sz="2400" dirty="0" err="1">
                <a:solidFill>
                  <a:schemeClr val="bg2"/>
                </a:solidFill>
              </a:rPr>
              <a:t>Chatbots</a:t>
            </a:r>
            <a:r>
              <a:rPr lang="en-US" sz="2400" dirty="0">
                <a:solidFill>
                  <a:schemeClr val="bg2"/>
                </a:solidFill>
              </a:rPr>
              <a:t> from Around the World</a:t>
            </a:r>
          </a:p>
          <a:p>
            <a:pPr lvl="1"/>
            <a:r>
              <a:rPr lang="en-US" sz="2400" dirty="0" err="1"/>
              <a:t>RoboCoke</a:t>
            </a:r>
            <a:r>
              <a:rPr lang="en-US" sz="2400" dirty="0"/>
              <a:t>, Kip, Walnut, Taxi Bot, </a:t>
            </a:r>
            <a:r>
              <a:rPr lang="en-US" sz="2400" dirty="0" err="1"/>
              <a:t>ShopiiBot</a:t>
            </a:r>
            <a:r>
              <a:rPr lang="en-US" sz="2400" dirty="0"/>
              <a:t>, </a:t>
            </a:r>
            <a:r>
              <a:rPr lang="en-US" sz="2400" spc="-300" dirty="0"/>
              <a:t>B </a:t>
            </a:r>
            <a:r>
              <a:rPr lang="en-US" sz="2400" dirty="0" smtClean="0"/>
              <a:t>O.T</a:t>
            </a:r>
            <a:r>
              <a:rPr lang="en-US" sz="2400" dirty="0"/>
              <a:t>, </a:t>
            </a:r>
            <a:r>
              <a:rPr lang="en-US" sz="2400" dirty="0" err="1"/>
              <a:t>Hazie</a:t>
            </a:r>
            <a:r>
              <a:rPr lang="en-US" sz="2400" dirty="0"/>
              <a:t>, Green Card, Zoom, Akita, …</a:t>
            </a:r>
          </a:p>
          <a:p>
            <a:pPr lvl="1"/>
            <a:r>
              <a:rPr lang="en-US" sz="2400" dirty="0"/>
              <a:t>For more, please see chatbots.org/ and botlist.co/bots/ </a:t>
            </a:r>
          </a:p>
          <a:p>
            <a:r>
              <a:rPr lang="en-US" sz="2400" dirty="0">
                <a:solidFill>
                  <a:schemeClr val="bg2"/>
                </a:solidFill>
              </a:rPr>
              <a:t>Major Categories of </a:t>
            </a:r>
            <a:r>
              <a:rPr lang="en-US" sz="2400" dirty="0" err="1">
                <a:solidFill>
                  <a:schemeClr val="bg2"/>
                </a:solidFill>
              </a:rPr>
              <a:t>Chatbots</a:t>
            </a:r>
            <a:r>
              <a:rPr lang="en-US" sz="2400" dirty="0">
                <a:solidFill>
                  <a:schemeClr val="bg2"/>
                </a:solidFill>
              </a:rPr>
              <a:t>’ Applications </a:t>
            </a:r>
          </a:p>
          <a:p>
            <a:pPr lvl="1"/>
            <a:r>
              <a:rPr lang="en-US" sz="2400" dirty="0" err="1"/>
              <a:t>Chatbots</a:t>
            </a:r>
            <a:r>
              <a:rPr lang="en-US" sz="2400" dirty="0"/>
              <a:t> for enterprise activities, including communication, collaboration, customer service, and sales (such as in the opening vignette) </a:t>
            </a:r>
          </a:p>
          <a:p>
            <a:pPr lvl="1"/>
            <a:r>
              <a:rPr lang="en-US" sz="2400" dirty="0" err="1"/>
              <a:t>Chatbots</a:t>
            </a:r>
            <a:r>
              <a:rPr lang="en-US" sz="2400" dirty="0"/>
              <a:t> that act as personal assistants</a:t>
            </a:r>
          </a:p>
          <a:p>
            <a:pPr lvl="1"/>
            <a:r>
              <a:rPr lang="en-US" sz="2400" dirty="0" err="1"/>
              <a:t>Chatbots</a:t>
            </a:r>
            <a:r>
              <a:rPr lang="en-US" sz="2400" dirty="0"/>
              <a:t> that act as advisors, mostly on finance-related topics</a:t>
            </a:r>
          </a:p>
          <a:p>
            <a:pPr lvl="1"/>
            <a:r>
              <a:rPr lang="en-US" sz="2400" dirty="0"/>
              <a:t>These are explained in the following sections</a:t>
            </a:r>
          </a:p>
        </p:txBody>
      </p:sp>
    </p:spTree>
    <p:extLst>
      <p:ext uri="{BB962C8B-B14F-4D97-AF65-F5344CB8AC3E}">
        <p14:creationId xmlns:p14="http://schemas.microsoft.com/office/powerpoint/2010/main" val="402010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3400" cy="553998"/>
          </a:xfrm>
        </p:spPr>
        <p:txBody>
          <a:bodyPr wrap="square">
            <a:spAutoFit/>
          </a:bodyPr>
          <a:lstStyle/>
          <a:p>
            <a:r>
              <a:rPr lang="en-US" dirty="0"/>
              <a:t>Learning Objectives </a:t>
            </a:r>
            <a:r>
              <a:rPr lang="en-US" sz="2800" dirty="0"/>
              <a:t>(2 of 2)</a:t>
            </a:r>
            <a:endParaRPr lang="en-US" dirty="0"/>
          </a:p>
        </p:txBody>
      </p:sp>
      <p:sp>
        <p:nvSpPr>
          <p:cNvPr id="3" name="Content Placeholder 2"/>
          <p:cNvSpPr>
            <a:spLocks noGrp="1"/>
          </p:cNvSpPr>
          <p:nvPr>
            <p:ph idx="1"/>
          </p:nvPr>
        </p:nvSpPr>
        <p:spPr>
          <a:xfrm>
            <a:off x="456154" y="990600"/>
            <a:ext cx="8153400" cy="1300356"/>
          </a:xfrm>
        </p:spPr>
        <p:txBody>
          <a:bodyPr wrap="square">
            <a:spAutoFit/>
          </a:bodyPr>
          <a:lstStyle/>
          <a:p>
            <a:pPr marL="714375" indent="-714375">
              <a:buClr>
                <a:schemeClr val="bg1"/>
              </a:buClr>
              <a:buNone/>
            </a:pPr>
            <a:r>
              <a:rPr lang="en-US" sz="2400" b="1" dirty="0" smtClean="0">
                <a:solidFill>
                  <a:srgbClr val="007FA3"/>
                </a:solidFill>
              </a:rPr>
              <a:t>12.6</a:t>
            </a:r>
            <a:r>
              <a:rPr lang="en-US" sz="2400" dirty="0"/>
              <a:t> </a:t>
            </a:r>
            <a:r>
              <a:rPr lang="en-US" sz="2400" dirty="0" smtClean="0"/>
              <a:t>Describe </a:t>
            </a:r>
            <a:r>
              <a:rPr lang="en-US" sz="2400" dirty="0"/>
              <a:t>the use of </a:t>
            </a:r>
            <a:r>
              <a:rPr lang="en-US" sz="2400" dirty="0" err="1"/>
              <a:t>chatbots</a:t>
            </a:r>
            <a:r>
              <a:rPr lang="en-US" sz="2400" dirty="0"/>
              <a:t> as advisors</a:t>
            </a:r>
          </a:p>
          <a:p>
            <a:pPr marL="714375" indent="-714375" defTabSz="809625">
              <a:buClr>
                <a:schemeClr val="bg1"/>
              </a:buClr>
              <a:buNone/>
              <a:tabLst>
                <a:tab pos="714375" algn="l"/>
                <a:tab pos="809625" algn="l"/>
              </a:tabLst>
            </a:pPr>
            <a:r>
              <a:rPr lang="en-US" sz="2400" b="1" dirty="0" smtClean="0">
                <a:solidFill>
                  <a:srgbClr val="007FA3"/>
                </a:solidFill>
              </a:rPr>
              <a:t>12.7</a:t>
            </a:r>
            <a:r>
              <a:rPr lang="en-US" sz="2400" dirty="0"/>
              <a:t> </a:t>
            </a:r>
            <a:r>
              <a:rPr lang="en-US" sz="2400" dirty="0" smtClean="0"/>
              <a:t>Discuss </a:t>
            </a:r>
            <a:r>
              <a:rPr lang="en-US" sz="2400" dirty="0"/>
              <a:t>the major issues related to </a:t>
            </a:r>
            <a:r>
              <a:rPr lang="en-US" sz="2400" dirty="0" smtClean="0"/>
              <a:t>the implementation of </a:t>
            </a:r>
            <a:r>
              <a:rPr lang="en-US" sz="2400" dirty="0" err="1"/>
              <a:t>chatbots</a:t>
            </a:r>
            <a:endParaRPr lang="en-US" sz="2400" dirty="0"/>
          </a:p>
        </p:txBody>
      </p:sp>
    </p:spTree>
    <p:extLst>
      <p:ext uri="{BB962C8B-B14F-4D97-AF65-F5344CB8AC3E}">
        <p14:creationId xmlns:p14="http://schemas.microsoft.com/office/powerpoint/2010/main" val="1162475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3400" cy="553998"/>
          </a:xfrm>
        </p:spPr>
        <p:txBody>
          <a:bodyPr wrap="square">
            <a:spAutoFit/>
          </a:bodyPr>
          <a:lstStyle/>
          <a:p>
            <a:r>
              <a:rPr lang="en-IN" dirty="0"/>
              <a:t>Enterprise </a:t>
            </a:r>
            <a:r>
              <a:rPr lang="en-IN" dirty="0" err="1" smtClean="0"/>
              <a:t>Chatbots</a:t>
            </a:r>
            <a:r>
              <a:rPr lang="en-IN" dirty="0" smtClean="0"/>
              <a:t> </a:t>
            </a:r>
            <a:r>
              <a:rPr lang="en-IN" altLang="en-US" sz="2800" dirty="0"/>
              <a:t>(1 of </a:t>
            </a:r>
            <a:r>
              <a:rPr lang="en-IN" altLang="en-US" sz="2800" dirty="0" smtClean="0"/>
              <a:t>3)</a:t>
            </a:r>
            <a:endParaRPr lang="en-US" sz="2800" dirty="0"/>
          </a:p>
        </p:txBody>
      </p:sp>
      <p:sp>
        <p:nvSpPr>
          <p:cNvPr id="3" name="Content Placeholder 2"/>
          <p:cNvSpPr>
            <a:spLocks noGrp="1"/>
          </p:cNvSpPr>
          <p:nvPr>
            <p:ph idx="1"/>
          </p:nvPr>
        </p:nvSpPr>
        <p:spPr>
          <a:xfrm>
            <a:off x="456154" y="762000"/>
            <a:ext cx="8153400" cy="4870564"/>
          </a:xfrm>
        </p:spPr>
        <p:txBody>
          <a:bodyPr wrap="square">
            <a:spAutoFit/>
          </a:bodyPr>
          <a:lstStyle/>
          <a:p>
            <a:r>
              <a:rPr lang="en-US" sz="2400" dirty="0" err="1"/>
              <a:t>Chatbots</a:t>
            </a:r>
            <a:r>
              <a:rPr lang="en-US" sz="2400" dirty="0"/>
              <a:t> can fundamentally change the way that business is done. The interest of enterprises in </a:t>
            </a:r>
            <a:r>
              <a:rPr lang="en-US" sz="2400" dirty="0" err="1"/>
              <a:t>chatbots</a:t>
            </a:r>
            <a:endParaRPr lang="en-US" sz="2400" dirty="0"/>
          </a:p>
          <a:p>
            <a:pPr lvl="1"/>
            <a:r>
              <a:rPr lang="en-US" sz="2400" dirty="0"/>
              <a:t>Less expensive and more consistent</a:t>
            </a:r>
          </a:p>
          <a:p>
            <a:pPr lvl="1"/>
            <a:r>
              <a:rPr lang="en-US" sz="2400" dirty="0"/>
              <a:t>Mobile friendly (the new trend for new generation)</a:t>
            </a:r>
          </a:p>
          <a:p>
            <a:r>
              <a:rPr lang="en-US" sz="2400" dirty="0" err="1"/>
              <a:t>Chatbots</a:t>
            </a:r>
            <a:r>
              <a:rPr lang="en-US" sz="2400" dirty="0"/>
              <a:t> for marketing and customer experience</a:t>
            </a:r>
          </a:p>
          <a:p>
            <a:pPr lvl="1"/>
            <a:r>
              <a:rPr lang="en-US" sz="2400" dirty="0"/>
              <a:t>Improving the customer experience</a:t>
            </a:r>
          </a:p>
          <a:p>
            <a:pPr lvl="1"/>
            <a:r>
              <a:rPr lang="en-US" sz="2400" dirty="0"/>
              <a:t>Examples</a:t>
            </a:r>
          </a:p>
          <a:p>
            <a:pPr lvl="2"/>
            <a:r>
              <a:rPr lang="en-US" sz="2400" dirty="0"/>
              <a:t>LinkedIn</a:t>
            </a:r>
          </a:p>
          <a:p>
            <a:pPr lvl="2"/>
            <a:r>
              <a:rPr lang="en-US" sz="2400" dirty="0" err="1"/>
              <a:t>Mastercard</a:t>
            </a:r>
            <a:endParaRPr lang="en-US" sz="2400" dirty="0"/>
          </a:p>
          <a:p>
            <a:pPr lvl="2"/>
            <a:r>
              <a:rPr lang="en-US" sz="2400" dirty="0"/>
              <a:t>Coca-Cola</a:t>
            </a:r>
          </a:p>
          <a:p>
            <a:pPr lvl="2"/>
            <a:r>
              <a:rPr lang="en-US" sz="2400" dirty="0"/>
              <a:t>Messaging services and Facebook’s </a:t>
            </a:r>
            <a:r>
              <a:rPr lang="en-US" sz="2400" dirty="0" err="1"/>
              <a:t>chatbots</a:t>
            </a:r>
            <a:r>
              <a:rPr lang="en-US" sz="2400" dirty="0"/>
              <a:t>  </a:t>
            </a:r>
          </a:p>
        </p:txBody>
      </p:sp>
    </p:spTree>
    <p:extLst>
      <p:ext uri="{BB962C8B-B14F-4D97-AF65-F5344CB8AC3E}">
        <p14:creationId xmlns:p14="http://schemas.microsoft.com/office/powerpoint/2010/main" val="402010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dirty="0">
                <a:latin typeface="+mj-lt"/>
              </a:rPr>
              <a:t>Application Case 12.4</a:t>
            </a:r>
          </a:p>
        </p:txBody>
      </p:sp>
      <p:sp>
        <p:nvSpPr>
          <p:cNvPr id="3" name="Content Placeholder 2"/>
          <p:cNvSpPr>
            <a:spLocks noGrp="1"/>
          </p:cNvSpPr>
          <p:nvPr>
            <p:ph idx="1"/>
          </p:nvPr>
        </p:nvSpPr>
        <p:spPr>
          <a:xfrm>
            <a:off x="457200" y="714375"/>
            <a:ext cx="8153400" cy="430887"/>
          </a:xfrm>
        </p:spPr>
        <p:txBody>
          <a:bodyPr wrap="square">
            <a:spAutoFit/>
          </a:bodyPr>
          <a:lstStyle/>
          <a:p>
            <a:pPr marL="0" indent="0">
              <a:buNone/>
            </a:pPr>
            <a:r>
              <a:rPr lang="en-IN" sz="2800" b="1" dirty="0" err="1">
                <a:solidFill>
                  <a:srgbClr val="007FA3"/>
                </a:solidFill>
              </a:rPr>
              <a:t>WeChat’s</a:t>
            </a:r>
            <a:r>
              <a:rPr lang="en-IN" sz="2800" b="1" dirty="0">
                <a:solidFill>
                  <a:srgbClr val="007FA3"/>
                </a:solidFill>
              </a:rPr>
              <a:t> Super </a:t>
            </a:r>
            <a:r>
              <a:rPr lang="en-IN" sz="2800" b="1" dirty="0" err="1">
                <a:solidFill>
                  <a:srgbClr val="007FA3"/>
                </a:solidFill>
              </a:rPr>
              <a:t>Chatbot</a:t>
            </a:r>
            <a:endParaRPr lang="en-US" sz="2800" b="1" dirty="0">
              <a:solidFill>
                <a:srgbClr val="007FA3"/>
              </a:solidFill>
            </a:endParaRPr>
          </a:p>
        </p:txBody>
      </p:sp>
      <p:sp>
        <p:nvSpPr>
          <p:cNvPr id="4" name="Content Placeholder 3"/>
          <p:cNvSpPr>
            <a:spLocks noGrp="1"/>
          </p:cNvSpPr>
          <p:nvPr>
            <p:ph idx="13"/>
          </p:nvPr>
        </p:nvSpPr>
        <p:spPr>
          <a:xfrm>
            <a:off x="457200" y="1370141"/>
            <a:ext cx="8153400" cy="2423740"/>
          </a:xfrm>
        </p:spPr>
        <p:txBody>
          <a:bodyPr>
            <a:spAutoFit/>
          </a:bodyPr>
          <a:lstStyle/>
          <a:p>
            <a:pPr marL="101600" indent="-101600">
              <a:buNone/>
            </a:pPr>
            <a:r>
              <a:rPr lang="en-US" sz="2400" b="1" dirty="0"/>
              <a:t>Questions for Discussion:</a:t>
            </a:r>
          </a:p>
          <a:p>
            <a:pPr marL="457200" indent="-457200">
              <a:buFont typeface="+mj-lt"/>
              <a:buAutoNum type="arabicPeriod"/>
            </a:pPr>
            <a:r>
              <a:rPr lang="en-US" sz="2400" dirty="0"/>
              <a:t>Find some recent activities that </a:t>
            </a:r>
            <a:r>
              <a:rPr lang="en-US" sz="2400" dirty="0" err="1"/>
              <a:t>WeChat</a:t>
            </a:r>
            <a:r>
              <a:rPr lang="en-US" sz="2400" dirty="0"/>
              <a:t> does.</a:t>
            </a:r>
          </a:p>
          <a:p>
            <a:pPr marL="457200" indent="-457200">
              <a:buFont typeface="+mj-lt"/>
              <a:buAutoNum type="arabicPeriod"/>
            </a:pPr>
            <a:r>
              <a:rPr lang="en-US" sz="2400" dirty="0"/>
              <a:t>What makes this </a:t>
            </a:r>
            <a:r>
              <a:rPr lang="en-US" sz="2400" dirty="0" err="1"/>
              <a:t>chatbot</a:t>
            </a:r>
            <a:r>
              <a:rPr lang="en-US" sz="2400" dirty="0"/>
              <a:t> so unique?</a:t>
            </a:r>
          </a:p>
          <a:p>
            <a:pPr marL="457200" indent="-457200">
              <a:buFont typeface="+mj-lt"/>
              <a:buAutoNum type="arabicPeriod"/>
            </a:pPr>
            <a:r>
              <a:rPr lang="en-US" sz="2400" dirty="0"/>
              <a:t>Compare the bot of </a:t>
            </a:r>
            <a:r>
              <a:rPr lang="en-US" sz="2400" dirty="0" err="1"/>
              <a:t>WeChat</a:t>
            </a:r>
            <a:r>
              <a:rPr lang="en-US" sz="2400" dirty="0"/>
              <a:t> to bots offered by Facebook.</a:t>
            </a:r>
          </a:p>
        </p:txBody>
      </p:sp>
    </p:spTree>
    <p:extLst>
      <p:ext uri="{BB962C8B-B14F-4D97-AF65-F5344CB8AC3E}">
        <p14:creationId xmlns:p14="http://schemas.microsoft.com/office/powerpoint/2010/main" val="1500948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dirty="0">
                <a:latin typeface="+mj-lt"/>
              </a:rPr>
              <a:t>Application Case 12.5</a:t>
            </a:r>
          </a:p>
        </p:txBody>
      </p:sp>
      <p:sp>
        <p:nvSpPr>
          <p:cNvPr id="3" name="Content Placeholder 2"/>
          <p:cNvSpPr>
            <a:spLocks noGrp="1"/>
          </p:cNvSpPr>
          <p:nvPr>
            <p:ph idx="1"/>
          </p:nvPr>
        </p:nvSpPr>
        <p:spPr>
          <a:xfrm>
            <a:off x="457200" y="714375"/>
            <a:ext cx="8153400" cy="861774"/>
          </a:xfrm>
        </p:spPr>
        <p:txBody>
          <a:bodyPr wrap="square">
            <a:spAutoFit/>
          </a:bodyPr>
          <a:lstStyle/>
          <a:p>
            <a:pPr marL="0" indent="0">
              <a:buNone/>
            </a:pPr>
            <a:r>
              <a:rPr lang="en-IN" sz="2800" b="1" dirty="0">
                <a:solidFill>
                  <a:srgbClr val="007FA3"/>
                </a:solidFill>
              </a:rPr>
              <a:t>How Vera Gold Mark Uses </a:t>
            </a:r>
            <a:r>
              <a:rPr lang="en-IN" sz="2800" b="1" dirty="0" err="1">
                <a:solidFill>
                  <a:srgbClr val="007FA3"/>
                </a:solidFill>
              </a:rPr>
              <a:t>Chatbots</a:t>
            </a:r>
            <a:r>
              <a:rPr lang="en-IN" sz="2800" b="1" dirty="0">
                <a:solidFill>
                  <a:srgbClr val="007FA3"/>
                </a:solidFill>
              </a:rPr>
              <a:t> to Increase Sales</a:t>
            </a:r>
            <a:endParaRPr lang="en-US" sz="2800" b="1" dirty="0">
              <a:solidFill>
                <a:srgbClr val="007FA3"/>
              </a:solidFill>
            </a:endParaRPr>
          </a:p>
        </p:txBody>
      </p:sp>
      <p:sp>
        <p:nvSpPr>
          <p:cNvPr id="4" name="Content Placeholder 3"/>
          <p:cNvSpPr>
            <a:spLocks noGrp="1"/>
          </p:cNvSpPr>
          <p:nvPr>
            <p:ph idx="13"/>
          </p:nvPr>
        </p:nvSpPr>
        <p:spPr>
          <a:xfrm>
            <a:off x="457200" y="1674986"/>
            <a:ext cx="8153400" cy="2054409"/>
          </a:xfrm>
        </p:spPr>
        <p:txBody>
          <a:bodyPr>
            <a:spAutoFit/>
          </a:bodyPr>
          <a:lstStyle/>
          <a:p>
            <a:pPr marL="101600" indent="-101600">
              <a:buNone/>
            </a:pPr>
            <a:r>
              <a:rPr lang="en-US" sz="2400" b="1" dirty="0"/>
              <a:t>Questions for Discussion:</a:t>
            </a:r>
          </a:p>
          <a:p>
            <a:pPr marL="0" indent="-486918">
              <a:buFont typeface="+mj-lt"/>
              <a:buAutoNum type="arabicPeriod"/>
            </a:pPr>
            <a:r>
              <a:rPr lang="en-US" sz="2400" dirty="0"/>
              <a:t>List the benefits to </a:t>
            </a:r>
            <a:r>
              <a:rPr lang="en-US" sz="2400" spc="-300" dirty="0" smtClean="0"/>
              <a:t>V G </a:t>
            </a:r>
            <a:r>
              <a:rPr lang="en-US" sz="2400" dirty="0" smtClean="0"/>
              <a:t>M</a:t>
            </a:r>
            <a:r>
              <a:rPr lang="en-US" sz="2400" dirty="0"/>
              <a:t>.</a:t>
            </a:r>
          </a:p>
          <a:p>
            <a:pPr marL="0" indent="-486918">
              <a:buFont typeface="+mj-lt"/>
              <a:buAutoNum type="arabicPeriod"/>
            </a:pPr>
            <a:r>
              <a:rPr lang="en-US" sz="2400" dirty="0"/>
              <a:t>List the benefits to buyers.</a:t>
            </a:r>
          </a:p>
          <a:p>
            <a:pPr marL="0" indent="-486918">
              <a:buFont typeface="+mj-lt"/>
              <a:buAutoNum type="arabicPeriod"/>
            </a:pPr>
            <a:r>
              <a:rPr lang="en-US" sz="2400" dirty="0"/>
              <a:t>What is the role of </a:t>
            </a:r>
            <a:r>
              <a:rPr lang="en-US" sz="2400" dirty="0" err="1"/>
              <a:t>Kenyt</a:t>
            </a:r>
            <a:r>
              <a:rPr lang="en-US" sz="2400" dirty="0"/>
              <a:t> Technologies</a:t>
            </a:r>
            <a:r>
              <a:rPr lang="en-US" sz="2400" dirty="0" smtClean="0"/>
              <a:t>?</a:t>
            </a:r>
          </a:p>
        </p:txBody>
      </p:sp>
    </p:spTree>
    <p:extLst>
      <p:ext uri="{BB962C8B-B14F-4D97-AF65-F5344CB8AC3E}">
        <p14:creationId xmlns:p14="http://schemas.microsoft.com/office/powerpoint/2010/main" val="1272583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3400" cy="553998"/>
          </a:xfrm>
        </p:spPr>
        <p:txBody>
          <a:bodyPr wrap="square">
            <a:spAutoFit/>
          </a:bodyPr>
          <a:lstStyle/>
          <a:p>
            <a:r>
              <a:rPr lang="en-IN" dirty="0"/>
              <a:t>Enterprise </a:t>
            </a:r>
            <a:r>
              <a:rPr lang="en-IN" dirty="0" err="1" smtClean="0"/>
              <a:t>Chatbots</a:t>
            </a:r>
            <a:r>
              <a:rPr lang="en-IN" dirty="0" smtClean="0"/>
              <a:t> </a:t>
            </a:r>
            <a:r>
              <a:rPr lang="en-IN" altLang="en-US" sz="2800" dirty="0" smtClean="0"/>
              <a:t>(2 </a:t>
            </a:r>
            <a:r>
              <a:rPr lang="en-IN" altLang="en-US" sz="2800" dirty="0"/>
              <a:t>of </a:t>
            </a:r>
            <a:r>
              <a:rPr lang="en-IN" altLang="en-US" sz="2800" dirty="0" smtClean="0"/>
              <a:t>3)</a:t>
            </a:r>
            <a:endParaRPr lang="en-US" sz="2800" dirty="0"/>
          </a:p>
        </p:txBody>
      </p:sp>
      <p:sp>
        <p:nvSpPr>
          <p:cNvPr id="3" name="Content Placeholder 2"/>
          <p:cNvSpPr>
            <a:spLocks noGrp="1"/>
          </p:cNvSpPr>
          <p:nvPr>
            <p:ph idx="1"/>
          </p:nvPr>
        </p:nvSpPr>
        <p:spPr>
          <a:xfrm>
            <a:off x="456154" y="762000"/>
            <a:ext cx="8153400" cy="4716676"/>
          </a:xfrm>
        </p:spPr>
        <p:txBody>
          <a:bodyPr wrap="square">
            <a:spAutoFit/>
          </a:bodyPr>
          <a:lstStyle/>
          <a:p>
            <a:r>
              <a:rPr lang="en-US" sz="2400" dirty="0"/>
              <a:t>Enterprise </a:t>
            </a:r>
            <a:r>
              <a:rPr lang="en-US" sz="2400" dirty="0" err="1"/>
              <a:t>Chatbots</a:t>
            </a:r>
            <a:r>
              <a:rPr lang="en-US" sz="2400" dirty="0"/>
              <a:t>: Financial Services</a:t>
            </a:r>
          </a:p>
          <a:p>
            <a:pPr lvl="1"/>
            <a:r>
              <a:rPr lang="en-US" sz="2400" dirty="0"/>
              <a:t>Banking - </a:t>
            </a:r>
            <a:r>
              <a:rPr lang="en-US" sz="2400" dirty="0" err="1"/>
              <a:t>Chatbots</a:t>
            </a:r>
            <a:r>
              <a:rPr lang="en-US" sz="2400" dirty="0"/>
              <a:t> can use predictive analytics and cognitive messaging to perform tasks such as making payments, inquiring account details, etc.</a:t>
            </a:r>
          </a:p>
          <a:p>
            <a:pPr lvl="1"/>
            <a:r>
              <a:rPr lang="en-US" sz="2400" dirty="0"/>
              <a:t>Example: </a:t>
            </a:r>
            <a:r>
              <a:rPr lang="en-US" sz="2400" spc="-300" dirty="0"/>
              <a:t>P O S </a:t>
            </a:r>
            <a:r>
              <a:rPr lang="en-US" sz="2400" dirty="0"/>
              <a:t>B of Singapore has an </a:t>
            </a:r>
            <a:r>
              <a:rPr lang="en-US" sz="2400" spc="-300" dirty="0"/>
              <a:t>A </a:t>
            </a:r>
            <a:r>
              <a:rPr lang="en-US" sz="2400" dirty="0" smtClean="0"/>
              <a:t>I-driven </a:t>
            </a:r>
            <a:r>
              <a:rPr lang="en-US" sz="2400" dirty="0"/>
              <a:t>bot on Facebook Messenger</a:t>
            </a:r>
          </a:p>
          <a:p>
            <a:r>
              <a:rPr lang="en-US" sz="2400" dirty="0"/>
              <a:t>Enterprise </a:t>
            </a:r>
            <a:r>
              <a:rPr lang="en-US" sz="2400" dirty="0" err="1"/>
              <a:t>Chatbots</a:t>
            </a:r>
            <a:r>
              <a:rPr lang="en-US" sz="2400" dirty="0"/>
              <a:t>: Service Industry</a:t>
            </a:r>
          </a:p>
          <a:p>
            <a:pPr lvl="1"/>
            <a:r>
              <a:rPr lang="en-US" sz="2400" dirty="0"/>
              <a:t>Healthcare – robot receptionist, chatty companions, … </a:t>
            </a:r>
          </a:p>
          <a:p>
            <a:pPr lvl="1"/>
            <a:r>
              <a:rPr lang="en-US" sz="2400" dirty="0"/>
              <a:t>Education – tutors, translators, …</a:t>
            </a:r>
          </a:p>
          <a:p>
            <a:pPr lvl="1"/>
            <a:r>
              <a:rPr lang="en-US" sz="2400" dirty="0"/>
              <a:t>Government – dialog tool for use by the public</a:t>
            </a:r>
          </a:p>
          <a:p>
            <a:pPr lvl="1"/>
            <a:r>
              <a:rPr lang="en-US" sz="2400" dirty="0"/>
              <a:t>Travel and hospitality – tour guides, customer service</a:t>
            </a:r>
          </a:p>
        </p:txBody>
      </p:sp>
    </p:spTree>
    <p:extLst>
      <p:ext uri="{BB962C8B-B14F-4D97-AF65-F5344CB8AC3E}">
        <p14:creationId xmlns:p14="http://schemas.microsoft.com/office/powerpoint/2010/main" val="402010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dirty="0">
                <a:latin typeface="+mj-lt"/>
              </a:rPr>
              <a:t>Application Case 12.6</a:t>
            </a:r>
          </a:p>
        </p:txBody>
      </p:sp>
      <p:sp>
        <p:nvSpPr>
          <p:cNvPr id="3" name="Content Placeholder 2"/>
          <p:cNvSpPr>
            <a:spLocks noGrp="1"/>
          </p:cNvSpPr>
          <p:nvPr>
            <p:ph idx="1"/>
          </p:nvPr>
        </p:nvSpPr>
        <p:spPr>
          <a:xfrm>
            <a:off x="457200" y="714375"/>
            <a:ext cx="8153400" cy="861774"/>
          </a:xfrm>
        </p:spPr>
        <p:txBody>
          <a:bodyPr wrap="square">
            <a:spAutoFit/>
          </a:bodyPr>
          <a:lstStyle/>
          <a:p>
            <a:pPr marL="0" indent="0">
              <a:buNone/>
            </a:pPr>
            <a:r>
              <a:rPr lang="en-IN" sz="2800" b="1" dirty="0" err="1">
                <a:solidFill>
                  <a:srgbClr val="007FA3"/>
                </a:solidFill>
              </a:rPr>
              <a:t>Transavia</a:t>
            </a:r>
            <a:r>
              <a:rPr lang="en-IN" sz="2800" b="1" dirty="0">
                <a:solidFill>
                  <a:srgbClr val="007FA3"/>
                </a:solidFill>
              </a:rPr>
              <a:t> Airlines Uses </a:t>
            </a:r>
            <a:r>
              <a:rPr lang="en-IN" sz="2800" b="1">
                <a:solidFill>
                  <a:srgbClr val="007FA3"/>
                </a:solidFill>
              </a:rPr>
              <a:t>Bots </a:t>
            </a:r>
            <a:r>
              <a:rPr lang="en-IN" sz="2800" b="1" smtClean="0">
                <a:solidFill>
                  <a:srgbClr val="007FA3"/>
                </a:solidFill>
              </a:rPr>
              <a:t>for Communication </a:t>
            </a:r>
            <a:r>
              <a:rPr lang="en-IN" sz="2800" b="1" dirty="0">
                <a:solidFill>
                  <a:srgbClr val="007FA3"/>
                </a:solidFill>
              </a:rPr>
              <a:t>and Customer Care Delivery</a:t>
            </a:r>
            <a:endParaRPr lang="en-US" sz="2800" b="1" dirty="0">
              <a:solidFill>
                <a:srgbClr val="007FA3"/>
              </a:solidFill>
            </a:endParaRPr>
          </a:p>
        </p:txBody>
      </p:sp>
      <p:sp>
        <p:nvSpPr>
          <p:cNvPr id="4" name="Content Placeholder 3"/>
          <p:cNvSpPr>
            <a:spLocks noGrp="1"/>
          </p:cNvSpPr>
          <p:nvPr>
            <p:ph idx="13"/>
          </p:nvPr>
        </p:nvSpPr>
        <p:spPr>
          <a:xfrm>
            <a:off x="457200" y="1676400"/>
            <a:ext cx="8153400" cy="3354765"/>
          </a:xfrm>
        </p:spPr>
        <p:txBody>
          <a:bodyPr>
            <a:spAutoFit/>
          </a:bodyPr>
          <a:lstStyle/>
          <a:p>
            <a:pPr marL="101600" indent="-101600">
              <a:buNone/>
            </a:pPr>
            <a:r>
              <a:rPr lang="en-US" sz="2400" b="1" dirty="0"/>
              <a:t>Questions for Discussion:</a:t>
            </a:r>
          </a:p>
          <a:p>
            <a:pPr marL="457200" indent="-457200">
              <a:buFont typeface="+mj-lt"/>
              <a:buAutoNum type="arabicPeriod"/>
            </a:pPr>
            <a:r>
              <a:rPr lang="en-US" sz="2400" dirty="0"/>
              <a:t>What drives consumer preference for mobile devices and chat?</a:t>
            </a:r>
          </a:p>
          <a:p>
            <a:pPr marL="457200" indent="-457200">
              <a:buFont typeface="+mj-lt"/>
              <a:buAutoNum type="arabicPeriod"/>
            </a:pPr>
            <a:r>
              <a:rPr lang="en-US" sz="2400" dirty="0"/>
              <a:t>Why was the bot placed on Facebook Messenger?</a:t>
            </a:r>
          </a:p>
          <a:p>
            <a:pPr marL="457200" indent="-457200">
              <a:buFont typeface="+mj-lt"/>
              <a:buAutoNum type="arabicPeriod"/>
            </a:pPr>
            <a:r>
              <a:rPr lang="en-US" sz="2400" dirty="0"/>
              <a:t>What were the benefits of using Cognizant?</a:t>
            </a:r>
          </a:p>
          <a:p>
            <a:pPr marL="457200" indent="-457200">
              <a:buFont typeface="+mj-lt"/>
              <a:buAutoNum type="arabicPeriod"/>
            </a:pPr>
            <a:r>
              <a:rPr lang="en-US" sz="2400" dirty="0"/>
              <a:t>What is the advantage of buying a ticket from a bot rather than from an online store</a:t>
            </a:r>
            <a:r>
              <a:rPr lang="en-US" sz="2400" dirty="0" smtClean="0"/>
              <a:t>?</a:t>
            </a:r>
          </a:p>
        </p:txBody>
      </p:sp>
    </p:spTree>
    <p:extLst>
      <p:ext uri="{BB962C8B-B14F-4D97-AF65-F5344CB8AC3E}">
        <p14:creationId xmlns:p14="http://schemas.microsoft.com/office/powerpoint/2010/main" val="2366601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3400" cy="553998"/>
          </a:xfrm>
        </p:spPr>
        <p:txBody>
          <a:bodyPr wrap="square">
            <a:spAutoFit/>
          </a:bodyPr>
          <a:lstStyle/>
          <a:p>
            <a:r>
              <a:rPr lang="en-US" dirty="0"/>
              <a:t>Enterprise </a:t>
            </a:r>
            <a:r>
              <a:rPr lang="en-US" dirty="0" err="1" smtClean="0"/>
              <a:t>Chatbots</a:t>
            </a:r>
            <a:r>
              <a:rPr lang="en-US" dirty="0" smtClean="0"/>
              <a:t> </a:t>
            </a:r>
            <a:r>
              <a:rPr lang="en-IN" altLang="en-US" sz="2800" dirty="0" smtClean="0"/>
              <a:t>(3 </a:t>
            </a:r>
            <a:r>
              <a:rPr lang="en-IN" altLang="en-US" sz="2800" dirty="0"/>
              <a:t>of </a:t>
            </a:r>
            <a:r>
              <a:rPr lang="en-IN" altLang="en-US" sz="2800" dirty="0" smtClean="0"/>
              <a:t>3)</a:t>
            </a:r>
            <a:endParaRPr lang="en-US" sz="2800" dirty="0"/>
          </a:p>
        </p:txBody>
      </p:sp>
      <p:sp>
        <p:nvSpPr>
          <p:cNvPr id="3" name="Content Placeholder 2"/>
          <p:cNvSpPr>
            <a:spLocks noGrp="1"/>
          </p:cNvSpPr>
          <p:nvPr>
            <p:ph idx="1"/>
          </p:nvPr>
        </p:nvSpPr>
        <p:spPr>
          <a:xfrm>
            <a:off x="456154" y="776213"/>
            <a:ext cx="8153400" cy="5324535"/>
          </a:xfrm>
        </p:spPr>
        <p:txBody>
          <a:bodyPr wrap="square">
            <a:spAutoFit/>
          </a:bodyPr>
          <a:lstStyle/>
          <a:p>
            <a:r>
              <a:rPr lang="en-US" sz="2200" dirty="0"/>
              <a:t>Representative examples of </a:t>
            </a:r>
            <a:r>
              <a:rPr lang="en-US" sz="2200" dirty="0" err="1"/>
              <a:t>chatbot</a:t>
            </a:r>
            <a:r>
              <a:rPr lang="en-US" sz="2200" dirty="0"/>
              <a:t> tasks:</a:t>
            </a:r>
          </a:p>
          <a:p>
            <a:pPr lvl="1"/>
            <a:r>
              <a:rPr lang="en-US" sz="2200" dirty="0"/>
              <a:t>Help with project management.</a:t>
            </a:r>
          </a:p>
          <a:p>
            <a:pPr lvl="1"/>
            <a:r>
              <a:rPr lang="en-US" sz="2200" dirty="0"/>
              <a:t>Handle data entry.</a:t>
            </a:r>
          </a:p>
          <a:p>
            <a:pPr lvl="1"/>
            <a:r>
              <a:rPr lang="en-US" sz="2200" dirty="0"/>
              <a:t>Conduct scheduling.</a:t>
            </a:r>
          </a:p>
          <a:p>
            <a:pPr lvl="1"/>
            <a:r>
              <a:rPr lang="en-US" sz="2200" dirty="0"/>
              <a:t>Streamline payments with partners.</a:t>
            </a:r>
          </a:p>
          <a:p>
            <a:pPr lvl="1"/>
            <a:r>
              <a:rPr lang="en-US" sz="2200" dirty="0"/>
              <a:t>Advise on authorization of funds.</a:t>
            </a:r>
          </a:p>
          <a:p>
            <a:pPr lvl="1"/>
            <a:r>
              <a:rPr lang="en-US" sz="2200" dirty="0"/>
              <a:t>Monitor work and workers.</a:t>
            </a:r>
          </a:p>
          <a:p>
            <a:pPr lvl="1"/>
            <a:r>
              <a:rPr lang="en-US" sz="2200" dirty="0"/>
              <a:t>Analyze internal Big Data.</a:t>
            </a:r>
          </a:p>
          <a:p>
            <a:pPr lvl="1"/>
            <a:r>
              <a:rPr lang="en-US" sz="2200" dirty="0"/>
              <a:t>Find discounted and less expensive products.</a:t>
            </a:r>
          </a:p>
          <a:p>
            <a:pPr lvl="1"/>
            <a:r>
              <a:rPr lang="en-US" sz="2200" dirty="0"/>
              <a:t>Simplify interactions.</a:t>
            </a:r>
          </a:p>
          <a:p>
            <a:pPr lvl="1"/>
            <a:r>
              <a:rPr lang="en-US" sz="2200" dirty="0"/>
              <a:t>Facilitate data-driven strategy.</a:t>
            </a:r>
          </a:p>
          <a:p>
            <a:pPr lvl="1"/>
            <a:r>
              <a:rPr lang="en-US" sz="2200" dirty="0"/>
              <a:t>Use machine learning.</a:t>
            </a:r>
          </a:p>
          <a:p>
            <a:pPr lvl="1"/>
            <a:r>
              <a:rPr lang="en-US" sz="2200" dirty="0"/>
              <a:t>Facilitate and manage personal finance.</a:t>
            </a:r>
          </a:p>
        </p:txBody>
      </p:sp>
    </p:spTree>
    <p:extLst>
      <p:ext uri="{BB962C8B-B14F-4D97-AF65-F5344CB8AC3E}">
        <p14:creationId xmlns:p14="http://schemas.microsoft.com/office/powerpoint/2010/main" val="3430640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dirty="0" smtClean="0">
                <a:latin typeface="+mj-lt"/>
              </a:rPr>
              <a:t>Technology Insights </a:t>
            </a:r>
            <a:r>
              <a:rPr lang="en-US" sz="3600" dirty="0">
                <a:latin typeface="+mj-lt"/>
              </a:rPr>
              <a:t>12.1 </a:t>
            </a:r>
          </a:p>
        </p:txBody>
      </p:sp>
      <p:sp>
        <p:nvSpPr>
          <p:cNvPr id="3" name="Content Placeholder 2"/>
          <p:cNvSpPr>
            <a:spLocks noGrp="1"/>
          </p:cNvSpPr>
          <p:nvPr>
            <p:ph idx="1"/>
          </p:nvPr>
        </p:nvSpPr>
        <p:spPr>
          <a:xfrm>
            <a:off x="457200" y="714375"/>
            <a:ext cx="8153400" cy="430887"/>
          </a:xfrm>
        </p:spPr>
        <p:txBody>
          <a:bodyPr wrap="square">
            <a:spAutoFit/>
          </a:bodyPr>
          <a:lstStyle/>
          <a:p>
            <a:pPr marL="0" indent="0">
              <a:buNone/>
            </a:pPr>
            <a:r>
              <a:rPr lang="en-IN" sz="2800" b="1" dirty="0" err="1">
                <a:solidFill>
                  <a:srgbClr val="007FA3"/>
                </a:solidFill>
              </a:rPr>
              <a:t>Chatbots</a:t>
            </a:r>
            <a:r>
              <a:rPr lang="en-IN" sz="2800" b="1" dirty="0">
                <a:solidFill>
                  <a:srgbClr val="007FA3"/>
                </a:solidFill>
              </a:rPr>
              <a:t>’ Platform Providers</a:t>
            </a:r>
            <a:endParaRPr lang="en-US" sz="2800" b="1" dirty="0">
              <a:solidFill>
                <a:srgbClr val="007FA3"/>
              </a:solidFill>
            </a:endParaRPr>
          </a:p>
        </p:txBody>
      </p:sp>
      <p:sp>
        <p:nvSpPr>
          <p:cNvPr id="4" name="Content Placeholder 3"/>
          <p:cNvSpPr>
            <a:spLocks noGrp="1"/>
          </p:cNvSpPr>
          <p:nvPr>
            <p:ph idx="13"/>
          </p:nvPr>
        </p:nvSpPr>
        <p:spPr>
          <a:xfrm>
            <a:off x="457200" y="1371600"/>
            <a:ext cx="8153400" cy="3162404"/>
          </a:xfrm>
        </p:spPr>
        <p:txBody>
          <a:bodyPr>
            <a:spAutoFit/>
          </a:bodyPr>
          <a:lstStyle/>
          <a:p>
            <a:r>
              <a:rPr lang="en-US" sz="2400" dirty="0"/>
              <a:t>Popular vendors:</a:t>
            </a:r>
          </a:p>
          <a:p>
            <a:pPr lvl="1"/>
            <a:r>
              <a:rPr lang="en-US" sz="2400" dirty="0" err="1"/>
              <a:t>ChettyPeople</a:t>
            </a:r>
            <a:endParaRPr lang="en-US" sz="2400" dirty="0"/>
          </a:p>
          <a:p>
            <a:pPr lvl="1"/>
            <a:r>
              <a:rPr lang="en-US" sz="2400" dirty="0" err="1"/>
              <a:t>Kudi</a:t>
            </a:r>
            <a:endParaRPr lang="en-US" sz="2400" dirty="0"/>
          </a:p>
          <a:p>
            <a:pPr lvl="1"/>
            <a:r>
              <a:rPr lang="en-US" sz="2400" dirty="0"/>
              <a:t>Twyla</a:t>
            </a:r>
          </a:p>
          <a:p>
            <a:r>
              <a:rPr lang="en-US" sz="2400" dirty="0"/>
              <a:t>The most popular platforms:</a:t>
            </a:r>
          </a:p>
          <a:p>
            <a:pPr lvl="1"/>
            <a:r>
              <a:rPr lang="en-US" sz="2400" spc="-300" dirty="0"/>
              <a:t>I B </a:t>
            </a:r>
            <a:r>
              <a:rPr lang="en-US" sz="2400" dirty="0"/>
              <a:t>M Watson</a:t>
            </a:r>
          </a:p>
          <a:p>
            <a:pPr lvl="1"/>
            <a:r>
              <a:rPr lang="en-US" sz="2400" dirty="0"/>
              <a:t>Microsoft’s Bot Framework</a:t>
            </a:r>
          </a:p>
        </p:txBody>
      </p:sp>
    </p:spTree>
    <p:extLst>
      <p:ext uri="{BB962C8B-B14F-4D97-AF65-F5344CB8AC3E}">
        <p14:creationId xmlns:p14="http://schemas.microsoft.com/office/powerpoint/2010/main" val="3710750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3400" cy="553998"/>
          </a:xfrm>
        </p:spPr>
        <p:txBody>
          <a:bodyPr wrap="square">
            <a:spAutoFit/>
          </a:bodyPr>
          <a:lstStyle/>
          <a:p>
            <a:r>
              <a:rPr lang="en-IN" dirty="0"/>
              <a:t>Virtual Personal </a:t>
            </a:r>
            <a:r>
              <a:rPr lang="en-IN" dirty="0" smtClean="0"/>
              <a:t>Assistants </a:t>
            </a:r>
            <a:r>
              <a:rPr lang="en-IN" altLang="en-US" sz="2800" dirty="0"/>
              <a:t>(1 of </a:t>
            </a:r>
            <a:r>
              <a:rPr lang="en-IN" altLang="en-US" sz="2800" dirty="0" smtClean="0"/>
              <a:t>2)</a:t>
            </a:r>
            <a:endParaRPr lang="en-US" sz="2800" dirty="0"/>
          </a:p>
        </p:txBody>
      </p:sp>
      <p:sp>
        <p:nvSpPr>
          <p:cNvPr id="3" name="Content Placeholder 2"/>
          <p:cNvSpPr>
            <a:spLocks noGrp="1"/>
          </p:cNvSpPr>
          <p:nvPr>
            <p:ph idx="1"/>
          </p:nvPr>
        </p:nvSpPr>
        <p:spPr>
          <a:xfrm>
            <a:off x="456154" y="990600"/>
            <a:ext cx="8153400" cy="4832092"/>
          </a:xfrm>
        </p:spPr>
        <p:txBody>
          <a:bodyPr wrap="square">
            <a:spAutoFit/>
          </a:bodyPr>
          <a:lstStyle/>
          <a:p>
            <a:r>
              <a:rPr lang="en-US" sz="2400" dirty="0"/>
              <a:t>Assistant for Information Search</a:t>
            </a:r>
          </a:p>
          <a:p>
            <a:r>
              <a:rPr lang="en-US" sz="2400" dirty="0"/>
              <a:t>If You Were Mark </a:t>
            </a:r>
            <a:r>
              <a:rPr lang="en-US" sz="2400" dirty="0" err="1"/>
              <a:t>Zuckerberg</a:t>
            </a:r>
            <a:r>
              <a:rPr lang="en-US" sz="2400" dirty="0"/>
              <a:t>, Facebook </a:t>
            </a:r>
            <a:r>
              <a:rPr lang="en-US" sz="2400" spc="-300" dirty="0"/>
              <a:t>C E </a:t>
            </a:r>
            <a:r>
              <a:rPr lang="en-US" sz="2400" dirty="0"/>
              <a:t>O</a:t>
            </a:r>
          </a:p>
          <a:p>
            <a:pPr lvl="1"/>
            <a:r>
              <a:rPr lang="en-US" sz="2400" dirty="0"/>
              <a:t>While </a:t>
            </a:r>
            <a:r>
              <a:rPr lang="en-US" sz="2400" dirty="0" err="1"/>
              <a:t>Siri</a:t>
            </a:r>
            <a:r>
              <a:rPr lang="en-US" sz="2400" dirty="0"/>
              <a:t> and </a:t>
            </a:r>
            <a:r>
              <a:rPr lang="en-US" sz="2400" dirty="0" err="1"/>
              <a:t>Alexa</a:t>
            </a:r>
            <a:r>
              <a:rPr lang="en-US" sz="2400" dirty="0"/>
              <a:t> were in development he develop his own personal assistant to help him run his home and his work</a:t>
            </a:r>
          </a:p>
          <a:p>
            <a:r>
              <a:rPr lang="en-US" sz="2400" dirty="0" smtClean="0"/>
              <a:t>Amazon’s </a:t>
            </a:r>
            <a:r>
              <a:rPr lang="en-US" sz="2400" dirty="0" err="1"/>
              <a:t>Alexa</a:t>
            </a:r>
            <a:r>
              <a:rPr lang="en-US" sz="2400" dirty="0"/>
              <a:t> and Echo</a:t>
            </a:r>
          </a:p>
          <a:p>
            <a:pPr lvl="1"/>
            <a:r>
              <a:rPr lang="en-US" sz="2400" dirty="0" err="1"/>
              <a:t>Alexa</a:t>
            </a:r>
            <a:r>
              <a:rPr lang="en-US" sz="2400" dirty="0"/>
              <a:t> can do many things…</a:t>
            </a:r>
          </a:p>
          <a:p>
            <a:pPr lvl="1"/>
            <a:r>
              <a:rPr lang="en-US" sz="2400" dirty="0" err="1"/>
              <a:t>Alexa</a:t>
            </a:r>
            <a:r>
              <a:rPr lang="en-US" sz="2400" dirty="0"/>
              <a:t> can be taught/customized for individualized skills</a:t>
            </a:r>
          </a:p>
          <a:p>
            <a:pPr lvl="1"/>
            <a:r>
              <a:rPr lang="en-US" sz="2400" dirty="0"/>
              <a:t>Amazon Echo, Echo Dot, and Echo Tap</a:t>
            </a:r>
          </a:p>
          <a:p>
            <a:pPr lvl="1"/>
            <a:r>
              <a:rPr lang="en-US" sz="2400" dirty="0" err="1"/>
              <a:t>Alexa</a:t>
            </a:r>
            <a:r>
              <a:rPr lang="en-US" sz="2400" dirty="0"/>
              <a:t> for Enterprise … </a:t>
            </a:r>
          </a:p>
        </p:txBody>
      </p:sp>
    </p:spTree>
    <p:extLst>
      <p:ext uri="{BB962C8B-B14F-4D97-AF65-F5344CB8AC3E}">
        <p14:creationId xmlns:p14="http://schemas.microsoft.com/office/powerpoint/2010/main" val="24425724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3400" cy="553998"/>
          </a:xfrm>
        </p:spPr>
        <p:txBody>
          <a:bodyPr wrap="square">
            <a:spAutoFit/>
          </a:bodyPr>
          <a:lstStyle/>
          <a:p>
            <a:r>
              <a:rPr lang="en-US" dirty="0"/>
              <a:t>Virtual Personal </a:t>
            </a:r>
            <a:r>
              <a:rPr lang="en-US" dirty="0" smtClean="0"/>
              <a:t>Assistants </a:t>
            </a:r>
            <a:r>
              <a:rPr lang="en-IN" altLang="en-US" sz="2800" dirty="0" smtClean="0"/>
              <a:t>(2 </a:t>
            </a:r>
            <a:r>
              <a:rPr lang="en-IN" altLang="en-US" sz="2800" dirty="0"/>
              <a:t>of </a:t>
            </a:r>
            <a:r>
              <a:rPr lang="en-IN" altLang="en-US" sz="2800" dirty="0" smtClean="0"/>
              <a:t>2)</a:t>
            </a:r>
            <a:endParaRPr lang="en-US" sz="2800" dirty="0"/>
          </a:p>
        </p:txBody>
      </p:sp>
      <p:sp>
        <p:nvSpPr>
          <p:cNvPr id="3" name="Content Placeholder 2"/>
          <p:cNvSpPr>
            <a:spLocks noGrp="1"/>
          </p:cNvSpPr>
          <p:nvPr>
            <p:ph idx="1"/>
          </p:nvPr>
        </p:nvSpPr>
        <p:spPr>
          <a:xfrm>
            <a:off x="456154" y="990600"/>
            <a:ext cx="8153400" cy="4770537"/>
          </a:xfrm>
        </p:spPr>
        <p:txBody>
          <a:bodyPr wrap="square">
            <a:spAutoFit/>
          </a:bodyPr>
          <a:lstStyle/>
          <a:p>
            <a:r>
              <a:rPr lang="en-IN" sz="2400" dirty="0"/>
              <a:t>Apple </a:t>
            </a:r>
            <a:r>
              <a:rPr lang="en-IN" sz="2400" dirty="0" err="1"/>
              <a:t>Siri</a:t>
            </a:r>
            <a:endParaRPr lang="en-IN" sz="2400" dirty="0"/>
          </a:p>
          <a:p>
            <a:pPr lvl="1"/>
            <a:r>
              <a:rPr lang="en-IN" sz="2400" dirty="0" err="1"/>
              <a:t>Siri</a:t>
            </a:r>
            <a:r>
              <a:rPr lang="en-IN" sz="2400" dirty="0"/>
              <a:t>: Speech Interpretation and Recognition Interface</a:t>
            </a:r>
          </a:p>
          <a:p>
            <a:pPr lvl="1"/>
            <a:r>
              <a:rPr lang="en-IN" sz="2400" spc="-300" dirty="0" smtClean="0"/>
              <a:t>V I </a:t>
            </a:r>
            <a:r>
              <a:rPr lang="en-IN" sz="2400" dirty="0" smtClean="0"/>
              <a:t>V</a:t>
            </a:r>
            <a:r>
              <a:rPr lang="en-IN" sz="2400" dirty="0"/>
              <a:t>: developed in 2016, by Dag </a:t>
            </a:r>
            <a:r>
              <a:rPr lang="en-IN" sz="2400" dirty="0" err="1"/>
              <a:t>Kittlaus</a:t>
            </a:r>
            <a:r>
              <a:rPr lang="en-IN" sz="2400" dirty="0"/>
              <a:t>, the creator of </a:t>
            </a:r>
            <a:r>
              <a:rPr lang="en-IN" sz="2400" dirty="0" err="1"/>
              <a:t>Siri</a:t>
            </a:r>
            <a:r>
              <a:rPr lang="en-IN" sz="2400" dirty="0"/>
              <a:t>, as “an intelligent Interface for everything”</a:t>
            </a:r>
          </a:p>
          <a:p>
            <a:r>
              <a:rPr lang="en-IN" sz="2400" dirty="0"/>
              <a:t>Goggle Assistant</a:t>
            </a:r>
          </a:p>
          <a:p>
            <a:r>
              <a:rPr lang="en-IN" sz="2400" dirty="0"/>
              <a:t>Other personal assistants</a:t>
            </a:r>
          </a:p>
          <a:p>
            <a:pPr lvl="1"/>
            <a:r>
              <a:rPr lang="en-IN" sz="2400" dirty="0"/>
              <a:t>Microsoft </a:t>
            </a:r>
            <a:r>
              <a:rPr lang="en-IN" sz="2400" dirty="0" err="1"/>
              <a:t>Cortana</a:t>
            </a:r>
            <a:r>
              <a:rPr lang="en-IN" sz="2400" dirty="0"/>
              <a:t> (</a:t>
            </a:r>
            <a:r>
              <a:rPr lang="en-IN" sz="2400" dirty="0" err="1"/>
              <a:t>Cortana</a:t>
            </a:r>
            <a:r>
              <a:rPr lang="en-IN" sz="2400" dirty="0"/>
              <a:t> with Bing)</a:t>
            </a:r>
          </a:p>
          <a:p>
            <a:pPr lvl="1"/>
            <a:r>
              <a:rPr lang="en-IN" sz="2400" dirty="0"/>
              <a:t>Samsung Bixby</a:t>
            </a:r>
          </a:p>
          <a:p>
            <a:r>
              <a:rPr lang="en-IN" sz="2400" dirty="0"/>
              <a:t>Competition Among Large Tech Companies</a:t>
            </a:r>
          </a:p>
          <a:p>
            <a:r>
              <a:rPr lang="en-IN" sz="2400" dirty="0"/>
              <a:t>Knowledge for Virtual Personal Assistants</a:t>
            </a:r>
          </a:p>
        </p:txBody>
      </p:sp>
    </p:spTree>
    <p:extLst>
      <p:ext uri="{BB962C8B-B14F-4D97-AF65-F5344CB8AC3E}">
        <p14:creationId xmlns:p14="http://schemas.microsoft.com/office/powerpoint/2010/main" val="838183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3579"/>
            <a:ext cx="8153400" cy="1107996"/>
          </a:xfrm>
        </p:spPr>
        <p:txBody>
          <a:bodyPr wrap="square">
            <a:spAutoFit/>
          </a:bodyPr>
          <a:lstStyle/>
          <a:p>
            <a:r>
              <a:rPr lang="en-IN" dirty="0" err="1"/>
              <a:t>Chatbots</a:t>
            </a:r>
            <a:r>
              <a:rPr lang="en-IN" dirty="0"/>
              <a:t> and Professional Advisors (</a:t>
            </a:r>
            <a:r>
              <a:rPr lang="en-IN" dirty="0" err="1"/>
              <a:t>Robo</a:t>
            </a:r>
            <a:r>
              <a:rPr lang="en-IN" dirty="0"/>
              <a:t> Advisors</a:t>
            </a:r>
            <a:r>
              <a:rPr lang="en-IN" dirty="0" smtClean="0"/>
              <a:t>) </a:t>
            </a:r>
            <a:r>
              <a:rPr lang="en-IN" altLang="en-US" sz="2800" dirty="0"/>
              <a:t>(1 of </a:t>
            </a:r>
            <a:r>
              <a:rPr lang="en-IN" altLang="en-US" sz="2800" dirty="0" smtClean="0"/>
              <a:t>2)</a:t>
            </a:r>
            <a:endParaRPr lang="en-US" sz="2800" dirty="0"/>
          </a:p>
        </p:txBody>
      </p:sp>
      <p:sp>
        <p:nvSpPr>
          <p:cNvPr id="3" name="Content Placeholder 2"/>
          <p:cNvSpPr>
            <a:spLocks noGrp="1"/>
          </p:cNvSpPr>
          <p:nvPr>
            <p:ph idx="1"/>
          </p:nvPr>
        </p:nvSpPr>
        <p:spPr>
          <a:xfrm>
            <a:off x="456154" y="1371779"/>
            <a:ext cx="8153400" cy="4362733"/>
          </a:xfrm>
        </p:spPr>
        <p:txBody>
          <a:bodyPr wrap="square">
            <a:spAutoFit/>
          </a:bodyPr>
          <a:lstStyle/>
          <a:p>
            <a:r>
              <a:rPr lang="en-US" sz="2400" dirty="0"/>
              <a:t>A special category of virtual personal assistants </a:t>
            </a:r>
          </a:p>
          <a:p>
            <a:r>
              <a:rPr lang="en-US" sz="2400" dirty="0"/>
              <a:t>Designed to provide personalized professional advice in specific domains, especially in investment and portfolio management</a:t>
            </a:r>
          </a:p>
          <a:p>
            <a:r>
              <a:rPr lang="en-US" sz="2400" dirty="0"/>
              <a:t>Evolution of Financial </a:t>
            </a:r>
            <a:r>
              <a:rPr lang="en-US" sz="2400" dirty="0" err="1"/>
              <a:t>Robo</a:t>
            </a:r>
            <a:r>
              <a:rPr lang="en-US" sz="2400" dirty="0"/>
              <a:t> Advisors</a:t>
            </a:r>
          </a:p>
          <a:p>
            <a:r>
              <a:rPr lang="en-US" sz="2400" dirty="0" err="1"/>
              <a:t>Robo</a:t>
            </a:r>
            <a:r>
              <a:rPr lang="en-US" sz="2400" dirty="0"/>
              <a:t> Advisors 2.0: Adding the Human Touch</a:t>
            </a:r>
          </a:p>
          <a:p>
            <a:r>
              <a:rPr lang="en-US" sz="2400" dirty="0"/>
              <a:t>Quality of advice provided by </a:t>
            </a:r>
            <a:r>
              <a:rPr lang="en-US" sz="2400" dirty="0" err="1"/>
              <a:t>robo</a:t>
            </a:r>
            <a:r>
              <a:rPr lang="en-US" sz="2400" dirty="0"/>
              <a:t> advisors?</a:t>
            </a:r>
          </a:p>
          <a:p>
            <a:pPr lvl="1"/>
            <a:r>
              <a:rPr lang="en-US" sz="2400" dirty="0"/>
              <a:t>It depends on their knowledge embedded within</a:t>
            </a:r>
          </a:p>
          <a:p>
            <a:r>
              <a:rPr lang="en-US" sz="2400" dirty="0"/>
              <a:t>Managing Mutual Funds Using </a:t>
            </a:r>
            <a:r>
              <a:rPr lang="en-US" sz="2400" spc="-300" dirty="0"/>
              <a:t>A </a:t>
            </a:r>
            <a:r>
              <a:rPr lang="en-US" sz="2400" dirty="0"/>
              <a:t>I</a:t>
            </a:r>
          </a:p>
        </p:txBody>
      </p:sp>
    </p:spTree>
    <p:extLst>
      <p:ext uri="{BB962C8B-B14F-4D97-AF65-F5344CB8AC3E}">
        <p14:creationId xmlns:p14="http://schemas.microsoft.com/office/powerpoint/2010/main" val="13378203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pPr lvl="0"/>
            <a:r>
              <a:rPr lang="en-US" sz="3600" dirty="0" smtClean="0">
                <a:latin typeface="+mj-lt"/>
              </a:rPr>
              <a:t>Opening Vignette </a:t>
            </a:r>
            <a:r>
              <a:rPr lang="en-IN" sz="2800" dirty="0">
                <a:latin typeface="+mj-lt"/>
              </a:rPr>
              <a:t>(1 of 2</a:t>
            </a:r>
            <a:r>
              <a:rPr lang="en-IN" sz="2800" dirty="0" smtClean="0">
                <a:latin typeface="+mj-lt"/>
              </a:rPr>
              <a:t>)</a:t>
            </a:r>
            <a:r>
              <a:rPr lang="en-US" sz="2800" dirty="0" smtClean="0">
                <a:latin typeface="+mj-lt"/>
              </a:rPr>
              <a:t> </a:t>
            </a:r>
            <a:endParaRPr lang="en-US" sz="2800" dirty="0">
              <a:latin typeface="+mj-lt"/>
            </a:endParaRPr>
          </a:p>
        </p:txBody>
      </p:sp>
      <p:sp>
        <p:nvSpPr>
          <p:cNvPr id="3" name="Content Placeholder 2"/>
          <p:cNvSpPr>
            <a:spLocks noGrp="1"/>
          </p:cNvSpPr>
          <p:nvPr>
            <p:ph idx="1"/>
          </p:nvPr>
        </p:nvSpPr>
        <p:spPr>
          <a:xfrm>
            <a:off x="457200" y="714375"/>
            <a:ext cx="8153400" cy="430887"/>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Sephora Excels with </a:t>
            </a:r>
            <a:r>
              <a:rPr lang="en-IN" sz="2800" b="1" dirty="0" err="1" smtClean="0">
                <a:solidFill>
                  <a:srgbClr val="007FA3"/>
                </a:solidFill>
              </a:rPr>
              <a:t>Chatbots</a:t>
            </a:r>
            <a:endParaRPr lang="en-US" sz="2800" b="1" dirty="0"/>
          </a:p>
        </p:txBody>
      </p:sp>
      <p:sp>
        <p:nvSpPr>
          <p:cNvPr id="4" name="Content Placeholder 3"/>
          <p:cNvSpPr>
            <a:spLocks noGrp="1"/>
          </p:cNvSpPr>
          <p:nvPr>
            <p:ph idx="13"/>
          </p:nvPr>
        </p:nvSpPr>
        <p:spPr>
          <a:xfrm>
            <a:off x="457200" y="1371600"/>
            <a:ext cx="8153400" cy="1492716"/>
          </a:xfrm>
        </p:spPr>
        <p:txBody>
          <a:bodyPr wrap="square">
            <a:spAutoFit/>
          </a:bodyPr>
          <a:lstStyle/>
          <a:p>
            <a:pPr marL="285750" indent="-285750"/>
            <a:r>
              <a:rPr lang="en-US" sz="2400" dirty="0"/>
              <a:t>The P</a:t>
            </a:r>
            <a:r>
              <a:rPr lang="en-US" sz="2400" dirty="0" smtClean="0"/>
              <a:t>roblem</a:t>
            </a:r>
            <a:endParaRPr lang="en-US" sz="2400" dirty="0"/>
          </a:p>
          <a:p>
            <a:pPr marL="285750" indent="-285750"/>
            <a:r>
              <a:rPr lang="en-US" sz="2400" dirty="0"/>
              <a:t>The </a:t>
            </a:r>
            <a:r>
              <a:rPr lang="en-US" sz="2400" dirty="0" smtClean="0"/>
              <a:t>Solution</a:t>
            </a:r>
            <a:endParaRPr lang="en-US" sz="2400" dirty="0"/>
          </a:p>
          <a:p>
            <a:pPr marL="285750" indent="-285750"/>
            <a:r>
              <a:rPr lang="en-US" sz="2400" dirty="0"/>
              <a:t>The R</a:t>
            </a:r>
            <a:r>
              <a:rPr lang="en-US" sz="2400" dirty="0" smtClean="0"/>
              <a:t>esults</a:t>
            </a:r>
            <a:endParaRPr lang="en-US" sz="2400" dirty="0"/>
          </a:p>
        </p:txBody>
      </p:sp>
    </p:spTree>
    <p:extLst>
      <p:ext uri="{BB962C8B-B14F-4D97-AF65-F5344CB8AC3E}">
        <p14:creationId xmlns:p14="http://schemas.microsoft.com/office/powerpoint/2010/main" val="5534088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dirty="0">
                <a:latin typeface="+mj-lt"/>
              </a:rPr>
              <a:t>Application Case 12.7</a:t>
            </a:r>
          </a:p>
        </p:txBody>
      </p:sp>
      <p:sp>
        <p:nvSpPr>
          <p:cNvPr id="3" name="Content Placeholder 2"/>
          <p:cNvSpPr>
            <a:spLocks noGrp="1"/>
          </p:cNvSpPr>
          <p:nvPr>
            <p:ph idx="1"/>
          </p:nvPr>
        </p:nvSpPr>
        <p:spPr>
          <a:xfrm>
            <a:off x="457200" y="714375"/>
            <a:ext cx="8153400" cy="861774"/>
          </a:xfrm>
        </p:spPr>
        <p:txBody>
          <a:bodyPr wrap="square">
            <a:spAutoFit/>
          </a:bodyPr>
          <a:lstStyle/>
          <a:p>
            <a:pPr marL="0" indent="0">
              <a:buNone/>
            </a:pPr>
            <a:r>
              <a:rPr lang="en-IN" sz="2800" b="1" dirty="0">
                <a:solidFill>
                  <a:srgbClr val="007FA3"/>
                </a:solidFill>
              </a:rPr>
              <a:t>Betterment, the Pioneer of Financial </a:t>
            </a:r>
            <a:r>
              <a:rPr lang="en-IN" sz="2800" b="1" dirty="0" err="1">
                <a:solidFill>
                  <a:srgbClr val="007FA3"/>
                </a:solidFill>
              </a:rPr>
              <a:t>Robo</a:t>
            </a:r>
            <a:r>
              <a:rPr lang="en-IN" sz="2800" b="1" dirty="0">
                <a:solidFill>
                  <a:srgbClr val="007FA3"/>
                </a:solidFill>
              </a:rPr>
              <a:t> Advisors</a:t>
            </a:r>
            <a:endParaRPr lang="en-US" sz="2800" b="1" dirty="0">
              <a:solidFill>
                <a:srgbClr val="007FA3"/>
              </a:solidFill>
            </a:endParaRPr>
          </a:p>
        </p:txBody>
      </p:sp>
      <p:sp>
        <p:nvSpPr>
          <p:cNvPr id="4" name="Content Placeholder 3"/>
          <p:cNvSpPr>
            <a:spLocks noGrp="1"/>
          </p:cNvSpPr>
          <p:nvPr>
            <p:ph idx="13"/>
          </p:nvPr>
        </p:nvSpPr>
        <p:spPr>
          <a:xfrm>
            <a:off x="457200" y="1672173"/>
            <a:ext cx="8153400" cy="3724096"/>
          </a:xfrm>
        </p:spPr>
        <p:txBody>
          <a:bodyPr>
            <a:spAutoFit/>
          </a:bodyPr>
          <a:lstStyle/>
          <a:p>
            <a:pPr marL="101600" indent="-101600">
              <a:buNone/>
            </a:pPr>
            <a:r>
              <a:rPr lang="en-US" sz="2400" b="1" dirty="0"/>
              <a:t>Questions for Discussion:</a:t>
            </a:r>
          </a:p>
          <a:p>
            <a:pPr marL="457200" indent="-457200">
              <a:buFont typeface="+mj-lt"/>
              <a:buAutoNum type="arabicPeriod"/>
            </a:pPr>
            <a:r>
              <a:rPr lang="en-US" sz="2400" dirty="0"/>
              <a:t>What are Betterment’s benefits to investors?</a:t>
            </a:r>
          </a:p>
          <a:p>
            <a:pPr marL="457200" indent="-457200">
              <a:buFont typeface="+mj-lt"/>
              <a:buAutoNum type="arabicPeriod"/>
            </a:pPr>
            <a:r>
              <a:rPr lang="en-US" sz="2400" dirty="0"/>
              <a:t>Compare Betterment to its major competitors (see </a:t>
            </a:r>
            <a:r>
              <a:rPr lang="en-US" sz="2400" dirty="0" err="1"/>
              <a:t>Eule</a:t>
            </a:r>
            <a:r>
              <a:rPr lang="en-US" sz="2400" dirty="0"/>
              <a:t>, 2017).</a:t>
            </a:r>
          </a:p>
          <a:p>
            <a:pPr marL="457200" indent="-457200">
              <a:buFont typeface="+mj-lt"/>
              <a:buAutoNum type="arabicPeriod"/>
            </a:pPr>
            <a:r>
              <a:rPr lang="en-US" sz="2400" dirty="0"/>
              <a:t>What are the benefits of adding the human touch (i.e., compared to pure automation and only human service)?</a:t>
            </a:r>
          </a:p>
          <a:p>
            <a:pPr marL="457200" indent="-457200">
              <a:buFont typeface="+mj-lt"/>
              <a:buAutoNum type="arabicPeriod"/>
            </a:pPr>
            <a:r>
              <a:rPr lang="en-US" sz="2400" dirty="0"/>
              <a:t>Find some new information about Betterment. Write a report</a:t>
            </a:r>
            <a:r>
              <a:rPr lang="en-US" sz="2400" dirty="0" smtClean="0"/>
              <a:t>.</a:t>
            </a:r>
          </a:p>
        </p:txBody>
      </p:sp>
    </p:spTree>
    <p:extLst>
      <p:ext uri="{BB962C8B-B14F-4D97-AF65-F5344CB8AC3E}">
        <p14:creationId xmlns:p14="http://schemas.microsoft.com/office/powerpoint/2010/main" val="8722457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3579"/>
            <a:ext cx="8153400" cy="1107996"/>
          </a:xfrm>
        </p:spPr>
        <p:txBody>
          <a:bodyPr wrap="square">
            <a:spAutoFit/>
          </a:bodyPr>
          <a:lstStyle/>
          <a:p>
            <a:r>
              <a:rPr lang="en-IN" dirty="0" err="1"/>
              <a:t>Chatbots</a:t>
            </a:r>
            <a:r>
              <a:rPr lang="en-IN" dirty="0"/>
              <a:t> and Professional Advisors (</a:t>
            </a:r>
            <a:r>
              <a:rPr lang="en-IN" dirty="0" err="1"/>
              <a:t>Robo</a:t>
            </a:r>
            <a:r>
              <a:rPr lang="en-IN" dirty="0"/>
              <a:t> Advisors</a:t>
            </a:r>
            <a:r>
              <a:rPr lang="en-IN" dirty="0" smtClean="0"/>
              <a:t>) </a:t>
            </a:r>
            <a:r>
              <a:rPr lang="en-IN" altLang="en-US" sz="2800" dirty="0" smtClean="0"/>
              <a:t>(2 </a:t>
            </a:r>
            <a:r>
              <a:rPr lang="en-IN" altLang="en-US" sz="2800" dirty="0"/>
              <a:t>of </a:t>
            </a:r>
            <a:r>
              <a:rPr lang="en-IN" altLang="en-US" sz="2800" dirty="0" smtClean="0"/>
              <a:t>2)</a:t>
            </a:r>
            <a:endParaRPr lang="en-US" sz="2800" dirty="0"/>
          </a:p>
        </p:txBody>
      </p:sp>
      <p:sp>
        <p:nvSpPr>
          <p:cNvPr id="3" name="Content Placeholder 2"/>
          <p:cNvSpPr>
            <a:spLocks noGrp="1"/>
          </p:cNvSpPr>
          <p:nvPr>
            <p:ph idx="1"/>
          </p:nvPr>
        </p:nvSpPr>
        <p:spPr>
          <a:xfrm>
            <a:off x="456154" y="1370945"/>
            <a:ext cx="8153400" cy="4401205"/>
          </a:xfrm>
        </p:spPr>
        <p:txBody>
          <a:bodyPr wrap="square">
            <a:spAutoFit/>
          </a:bodyPr>
          <a:lstStyle/>
          <a:p>
            <a:r>
              <a:rPr lang="en-US" sz="2400" dirty="0"/>
              <a:t>Other Professional Advisors</a:t>
            </a:r>
          </a:p>
          <a:p>
            <a:r>
              <a:rPr lang="en-US" sz="2400" dirty="0"/>
              <a:t>Computer operations</a:t>
            </a:r>
          </a:p>
          <a:p>
            <a:pPr lvl="1"/>
            <a:r>
              <a:rPr lang="en-US" sz="2400" dirty="0"/>
              <a:t>Self-guides to solve encountered problems </a:t>
            </a:r>
          </a:p>
          <a:p>
            <a:r>
              <a:rPr lang="en-US" sz="2400" dirty="0"/>
              <a:t>Travel</a:t>
            </a:r>
          </a:p>
          <a:p>
            <a:pPr lvl="1"/>
            <a:r>
              <a:rPr lang="en-US" sz="2400" dirty="0"/>
              <a:t>planning future national and international trips</a:t>
            </a:r>
          </a:p>
          <a:p>
            <a:r>
              <a:rPr lang="en-US" sz="2400" dirty="0"/>
              <a:t>Medical and health advisors</a:t>
            </a:r>
          </a:p>
          <a:p>
            <a:r>
              <a:rPr lang="en-US" sz="2400" dirty="0"/>
              <a:t>Shopping advisors (</a:t>
            </a:r>
            <a:r>
              <a:rPr lang="en-US" sz="2400" dirty="0" err="1"/>
              <a:t>shopbots</a:t>
            </a:r>
            <a:r>
              <a:rPr lang="en-US" sz="2400" dirty="0"/>
              <a:t>) </a:t>
            </a:r>
          </a:p>
          <a:p>
            <a:pPr lvl="1"/>
            <a:r>
              <a:rPr lang="en-US" sz="2400" dirty="0" smtClean="0"/>
              <a:t>Example</a:t>
            </a:r>
            <a:r>
              <a:rPr lang="en-US" sz="2400" dirty="0"/>
              <a:t>: Smart Assistant Shopping Bots</a:t>
            </a:r>
          </a:p>
          <a:p>
            <a:pPr lvl="1"/>
            <a:r>
              <a:rPr lang="en-US" sz="2400" spc="-300" dirty="0"/>
              <a:t>I B </a:t>
            </a:r>
            <a:r>
              <a:rPr lang="en-US" sz="2400" dirty="0" smtClean="0"/>
              <a:t>M </a:t>
            </a:r>
            <a:r>
              <a:rPr lang="en-US" sz="2400" dirty="0"/>
              <a:t>Watson-based </a:t>
            </a:r>
            <a:r>
              <a:rPr lang="en-US" sz="2400" dirty="0" err="1"/>
              <a:t>robo</a:t>
            </a:r>
            <a:r>
              <a:rPr lang="en-US" sz="2400" dirty="0"/>
              <a:t> </a:t>
            </a:r>
            <a:r>
              <a:rPr lang="en-US" sz="2400" dirty="0" smtClean="0"/>
              <a:t>advisors</a:t>
            </a:r>
          </a:p>
        </p:txBody>
      </p:sp>
    </p:spTree>
    <p:extLst>
      <p:ext uri="{BB962C8B-B14F-4D97-AF65-F5344CB8AC3E}">
        <p14:creationId xmlns:p14="http://schemas.microsoft.com/office/powerpoint/2010/main" val="344968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3400" cy="553998"/>
          </a:xfrm>
        </p:spPr>
        <p:txBody>
          <a:bodyPr wrap="square">
            <a:spAutoFit/>
          </a:bodyPr>
          <a:lstStyle/>
          <a:p>
            <a:r>
              <a:rPr lang="en-IN" dirty="0" err="1"/>
              <a:t>Chatbots</a:t>
            </a:r>
            <a:r>
              <a:rPr lang="en-IN" dirty="0"/>
              <a:t> Implementation Issues</a:t>
            </a:r>
            <a:endParaRPr lang="en-US" dirty="0"/>
          </a:p>
        </p:txBody>
      </p:sp>
      <p:sp>
        <p:nvSpPr>
          <p:cNvPr id="3" name="Content Placeholder 2"/>
          <p:cNvSpPr>
            <a:spLocks noGrp="1"/>
          </p:cNvSpPr>
          <p:nvPr>
            <p:ph idx="1"/>
          </p:nvPr>
        </p:nvSpPr>
        <p:spPr>
          <a:xfrm>
            <a:off x="456154" y="762461"/>
            <a:ext cx="8153400" cy="4285789"/>
          </a:xfrm>
        </p:spPr>
        <p:txBody>
          <a:bodyPr wrap="square">
            <a:spAutoFit/>
          </a:bodyPr>
          <a:lstStyle/>
          <a:p>
            <a:r>
              <a:rPr lang="en-US" sz="2400" dirty="0"/>
              <a:t>Technology issues</a:t>
            </a:r>
          </a:p>
          <a:p>
            <a:r>
              <a:rPr lang="en-US" sz="2400" dirty="0"/>
              <a:t>Disadvantages and limitations of bots</a:t>
            </a:r>
          </a:p>
          <a:p>
            <a:pPr lvl="1"/>
            <a:r>
              <a:rPr lang="en-US" sz="2400" dirty="0"/>
              <a:t>Inferior performance</a:t>
            </a:r>
          </a:p>
          <a:p>
            <a:pPr lvl="1"/>
            <a:r>
              <a:rPr lang="en-US" sz="2400" dirty="0"/>
              <a:t>Virtual assistants under attack</a:t>
            </a:r>
          </a:p>
          <a:p>
            <a:r>
              <a:rPr lang="en-US" sz="2400" dirty="0"/>
              <a:t>Quality of </a:t>
            </a:r>
            <a:r>
              <a:rPr lang="en-US" sz="2400" dirty="0" err="1"/>
              <a:t>Chatbots</a:t>
            </a:r>
            <a:endParaRPr lang="en-US" sz="2400" dirty="0"/>
          </a:p>
          <a:p>
            <a:pPr lvl="1"/>
            <a:r>
              <a:rPr lang="en-US" sz="2400" dirty="0"/>
              <a:t>Quality of </a:t>
            </a:r>
            <a:r>
              <a:rPr lang="en-US" sz="2400" dirty="0" err="1"/>
              <a:t>robo</a:t>
            </a:r>
            <a:r>
              <a:rPr lang="en-US" sz="2400" dirty="0"/>
              <a:t> advisors</a:t>
            </a:r>
          </a:p>
          <a:p>
            <a:pPr lvl="1"/>
            <a:r>
              <a:rPr lang="en-US" sz="2400" dirty="0"/>
              <a:t>Microsoft’s </a:t>
            </a:r>
            <a:r>
              <a:rPr lang="en-US" sz="2400" dirty="0" err="1"/>
              <a:t>Tay</a:t>
            </a:r>
            <a:r>
              <a:rPr lang="en-US" sz="2400" dirty="0"/>
              <a:t> (Twitter based </a:t>
            </a:r>
            <a:r>
              <a:rPr lang="en-US" sz="2400" dirty="0" err="1"/>
              <a:t>chatbot</a:t>
            </a:r>
            <a:r>
              <a:rPr lang="en-US" sz="2400" dirty="0"/>
              <a:t>)</a:t>
            </a:r>
          </a:p>
          <a:p>
            <a:r>
              <a:rPr lang="en-US" sz="2400" dirty="0"/>
              <a:t>Constructing Bots</a:t>
            </a:r>
          </a:p>
          <a:p>
            <a:pPr lvl="1"/>
            <a:r>
              <a:rPr lang="en-US" sz="2400" dirty="0"/>
              <a:t>Using Microsoft’s Azure bot service</a:t>
            </a:r>
          </a:p>
        </p:txBody>
      </p:sp>
    </p:spTree>
    <p:extLst>
      <p:ext uri="{BB962C8B-B14F-4D97-AF65-F5344CB8AC3E}">
        <p14:creationId xmlns:p14="http://schemas.microsoft.com/office/powerpoint/2010/main" val="10201106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3400" cy="553998"/>
          </a:xfrm>
        </p:spPr>
        <p:txBody>
          <a:bodyPr wrap="square">
            <a:spAutoFit/>
          </a:bodyPr>
          <a:lstStyle/>
          <a:p>
            <a:r>
              <a:rPr lang="en-IN" dirty="0"/>
              <a:t>End of Chapter 12</a:t>
            </a:r>
            <a:endParaRPr lang="en-US" dirty="0"/>
          </a:p>
        </p:txBody>
      </p:sp>
      <p:sp>
        <p:nvSpPr>
          <p:cNvPr id="3" name="Content Placeholder 2"/>
          <p:cNvSpPr>
            <a:spLocks noGrp="1"/>
          </p:cNvSpPr>
          <p:nvPr>
            <p:ph idx="1"/>
          </p:nvPr>
        </p:nvSpPr>
        <p:spPr>
          <a:xfrm>
            <a:off x="456154" y="762000"/>
            <a:ext cx="8153400" cy="369332"/>
          </a:xfrm>
        </p:spPr>
        <p:txBody>
          <a:bodyPr wrap="square">
            <a:spAutoFit/>
          </a:bodyPr>
          <a:lstStyle/>
          <a:p>
            <a:r>
              <a:rPr lang="en-US" sz="2400" dirty="0" smtClean="0"/>
              <a:t>Questions </a:t>
            </a:r>
            <a:r>
              <a:rPr lang="en-US" sz="2400" dirty="0"/>
              <a:t>/ Comments</a:t>
            </a:r>
          </a:p>
        </p:txBody>
      </p:sp>
    </p:spTree>
    <p:extLst>
      <p:ext uri="{BB962C8B-B14F-4D97-AF65-F5344CB8AC3E}">
        <p14:creationId xmlns:p14="http://schemas.microsoft.com/office/powerpoint/2010/main" val="14727882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4446" cy="553998"/>
          </a:xfrm>
        </p:spPr>
        <p:txBody>
          <a:bodyPr wrap="square">
            <a:spAutoFit/>
          </a:bodyPr>
          <a:lstStyle/>
          <a:p>
            <a:r>
              <a:rPr lang="en-US" sz="3600" dirty="0">
                <a:latin typeface="+mj-lt"/>
              </a:rPr>
              <a:t>Copyright</a:t>
            </a:r>
            <a:endParaRPr lang="en-US" sz="3600" b="0" dirty="0">
              <a:latin typeface="+mj-lt"/>
            </a:endParaRPr>
          </a:p>
        </p:txBody>
      </p:sp>
      <p:pic>
        <p:nvPicPr>
          <p:cNvPr id="7" name="Graphic 6" descr="Warning">
            <a:extLst>
              <a:ext uri="{FF2B5EF4-FFF2-40B4-BE49-F238E27FC236}">
                <a16:creationId xmlns:a16="http://schemas.microsoft.com/office/drawing/2014/main" xmlns="" id="{C06FB2D2-3F36-42C9-A5A6-B6234DC54C96}"/>
              </a:ext>
            </a:extLst>
          </p:cNvPr>
          <p:cNvPicPr>
            <a:picLocks noChangeAspect="1"/>
          </p:cNvPicPr>
          <p:nvPr/>
        </p:nvPicPr>
        <p:blipFill>
          <a:blip r:embed="rId2">
            <a:extLst>
              <a:ext uri="{96DAC541-7B7A-43D3-8B79-37D633B846F1}">
                <asvg:svgBlip xmlns="" xmlns:asvg="http://schemas.microsoft.com/office/drawing/2016/SVG/main" r:embed="rId4"/>
              </a:ext>
            </a:extLst>
          </a:blip>
          <a:stretch>
            <a:fillRect/>
          </a:stretch>
        </p:blipFill>
        <p:spPr>
          <a:xfrm>
            <a:off x="246184" y="2317359"/>
            <a:ext cx="1277815" cy="1434026"/>
          </a:xfrm>
          <a:prstGeom prst="rect">
            <a:avLst/>
          </a:prstGeom>
        </p:spPr>
      </p:pic>
      <p:sp>
        <p:nvSpPr>
          <p:cNvPr id="8" name="Text Placeholder 1">
            <a:extLst>
              <a:ext uri="{FF2B5EF4-FFF2-40B4-BE49-F238E27FC236}">
                <a16:creationId xmlns:a16="http://schemas.microsoft.com/office/drawing/2014/main" xmlns="" id="{AD5FAE7B-F718-4307-B112-AD6256157E8F}"/>
              </a:ext>
            </a:extLst>
          </p:cNvPr>
          <p:cNvSpPr txBox="1">
            <a:spLocks/>
          </p:cNvSpPr>
          <p:nvPr/>
        </p:nvSpPr>
        <p:spPr>
          <a:xfrm>
            <a:off x="1676399" y="1852246"/>
            <a:ext cx="6858001" cy="2854836"/>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9pPr>
          </a:lstStyle>
          <a:p>
            <a:pPr marL="101600" indent="0">
              <a:buFont typeface="Arial" panose="020B0604020202020204" pitchFamily="34" charset="0"/>
              <a:buNone/>
            </a:pPr>
            <a:r>
              <a:rPr lang="en-US" b="1" dirty="0" smtClean="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endParaRPr lang="en-US" b="1" dirty="0"/>
          </a:p>
        </p:txBody>
      </p:sp>
    </p:spTree>
    <p:extLst>
      <p:ext uri="{BB962C8B-B14F-4D97-AF65-F5344CB8AC3E}">
        <p14:creationId xmlns:p14="http://schemas.microsoft.com/office/powerpoint/2010/main" val="3341268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smtClean="0">
                <a:latin typeface="+mj-lt"/>
              </a:rPr>
              <a:t>Opening Vignette </a:t>
            </a:r>
            <a:r>
              <a:rPr lang="en-US" sz="2800" dirty="0" smtClean="0">
                <a:latin typeface="+mj-lt"/>
              </a:rPr>
              <a:t>(2 of 2)</a:t>
            </a:r>
            <a:endParaRPr lang="en-US" sz="3600" dirty="0">
              <a:latin typeface="+mj-lt"/>
            </a:endParaRPr>
          </a:p>
        </p:txBody>
      </p:sp>
      <p:sp>
        <p:nvSpPr>
          <p:cNvPr id="3" name="Content Placeholder 2"/>
          <p:cNvSpPr>
            <a:spLocks noGrp="1"/>
          </p:cNvSpPr>
          <p:nvPr>
            <p:ph idx="1"/>
          </p:nvPr>
        </p:nvSpPr>
        <p:spPr>
          <a:xfrm>
            <a:off x="457200" y="714375"/>
            <a:ext cx="8153400" cy="430887"/>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Sephora Excels with </a:t>
            </a:r>
            <a:r>
              <a:rPr lang="en-IN" sz="2800" b="1" dirty="0" err="1">
                <a:solidFill>
                  <a:srgbClr val="007FA3"/>
                </a:solidFill>
              </a:rPr>
              <a:t>Chatbots</a:t>
            </a:r>
            <a:r>
              <a:rPr lang="en-IN" sz="2800" b="1" dirty="0">
                <a:solidFill>
                  <a:srgbClr val="007FA3"/>
                </a:solidFill>
              </a:rPr>
              <a:t> </a:t>
            </a:r>
            <a:endParaRPr lang="en-US" sz="2800" b="1" dirty="0"/>
          </a:p>
        </p:txBody>
      </p:sp>
      <p:sp>
        <p:nvSpPr>
          <p:cNvPr id="4" name="Content Placeholder 3"/>
          <p:cNvSpPr>
            <a:spLocks noGrp="1"/>
          </p:cNvSpPr>
          <p:nvPr>
            <p:ph idx="13"/>
          </p:nvPr>
        </p:nvSpPr>
        <p:spPr>
          <a:xfrm>
            <a:off x="447675" y="1367492"/>
            <a:ext cx="8162925" cy="2985433"/>
          </a:xfrm>
        </p:spPr>
        <p:txBody>
          <a:bodyPr wrap="square">
            <a:spAutoFit/>
          </a:bodyPr>
          <a:lstStyle/>
          <a:p>
            <a:pPr marL="0" indent="0">
              <a:buNone/>
            </a:pPr>
            <a:r>
              <a:rPr lang="en-US" sz="2400" b="1" dirty="0"/>
              <a:t>Discussion Questions: </a:t>
            </a:r>
          </a:p>
          <a:p>
            <a:pPr marL="514350" indent="-514350">
              <a:buFont typeface="+mj-lt"/>
              <a:buAutoNum type="arabicPeriod"/>
            </a:pPr>
            <a:r>
              <a:rPr lang="en-US" sz="2400" dirty="0"/>
              <a:t>List and discuss the benefits of bots to the company.</a:t>
            </a:r>
          </a:p>
          <a:p>
            <a:pPr marL="514350" indent="-514350">
              <a:buFont typeface="+mj-lt"/>
              <a:buAutoNum type="arabicPeriod"/>
            </a:pPr>
            <a:r>
              <a:rPr lang="en-US" sz="2400" dirty="0"/>
              <a:t>List and discuss the benefits of bots to customers.</a:t>
            </a:r>
          </a:p>
          <a:p>
            <a:pPr marL="514350" indent="-514350">
              <a:buFont typeface="+mj-lt"/>
              <a:buAutoNum type="arabicPeriod"/>
            </a:pPr>
            <a:r>
              <a:rPr lang="en-US" sz="2400" dirty="0"/>
              <a:t>Why were the bots deployed via Messenger and </a:t>
            </a:r>
            <a:r>
              <a:rPr lang="en-US" sz="2400" dirty="0" err="1"/>
              <a:t>Kik</a:t>
            </a:r>
            <a:r>
              <a:rPr lang="en-US" sz="2400" dirty="0"/>
              <a:t>?</a:t>
            </a:r>
          </a:p>
          <a:p>
            <a:pPr marL="514350" indent="-514350">
              <a:buFont typeface="+mj-lt"/>
              <a:buAutoNum type="arabicPeriod"/>
            </a:pPr>
            <a:r>
              <a:rPr lang="en-US" sz="2400" dirty="0"/>
              <a:t>What would happen to Sephora if competitors use a similar approach?</a:t>
            </a:r>
          </a:p>
        </p:txBody>
      </p:sp>
    </p:spTree>
    <p:extLst>
      <p:ext uri="{BB962C8B-B14F-4D97-AF65-F5344CB8AC3E}">
        <p14:creationId xmlns:p14="http://schemas.microsoft.com/office/powerpoint/2010/main" val="895218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2865"/>
            <a:ext cx="8153400" cy="984885"/>
          </a:xfrm>
        </p:spPr>
        <p:txBody>
          <a:bodyPr wrap="square">
            <a:spAutoFit/>
          </a:bodyPr>
          <a:lstStyle/>
          <a:p>
            <a:r>
              <a:rPr lang="en-IN" altLang="en-US" dirty="0"/>
              <a:t>Concepts of Expert Systems (</a:t>
            </a:r>
            <a:r>
              <a:rPr lang="en-IN" altLang="en-US" spc="-500" dirty="0" smtClean="0"/>
              <a:t>E </a:t>
            </a:r>
            <a:r>
              <a:rPr lang="en-IN" altLang="en-US" dirty="0" smtClean="0"/>
              <a:t>S</a:t>
            </a:r>
            <a:r>
              <a:rPr lang="en-IN" altLang="en-US" dirty="0"/>
              <a:t>) </a:t>
            </a:r>
            <a:r>
              <a:rPr lang="en-IN" altLang="en-US" dirty="0" smtClean="0"/>
              <a:t>    </a:t>
            </a:r>
            <a:r>
              <a:rPr lang="en-IN" altLang="en-US" sz="2800" dirty="0" smtClean="0"/>
              <a:t>(</a:t>
            </a:r>
            <a:r>
              <a:rPr lang="en-IN" altLang="en-US" sz="2800" dirty="0"/>
              <a:t>1 of </a:t>
            </a:r>
            <a:r>
              <a:rPr lang="en-IN" altLang="en-US" sz="2800" dirty="0" smtClean="0"/>
              <a:t>6)</a:t>
            </a:r>
            <a:endParaRPr lang="en-US" sz="2800" dirty="0"/>
          </a:p>
        </p:txBody>
      </p:sp>
      <p:sp>
        <p:nvSpPr>
          <p:cNvPr id="3" name="Content Placeholder 2"/>
          <p:cNvSpPr>
            <a:spLocks noGrp="1"/>
          </p:cNvSpPr>
          <p:nvPr>
            <p:ph idx="1"/>
          </p:nvPr>
        </p:nvSpPr>
        <p:spPr>
          <a:xfrm>
            <a:off x="456154" y="1373178"/>
            <a:ext cx="8153400" cy="4170372"/>
          </a:xfrm>
        </p:spPr>
        <p:txBody>
          <a:bodyPr wrap="square">
            <a:spAutoFit/>
          </a:bodyPr>
          <a:lstStyle/>
          <a:p>
            <a:r>
              <a:rPr lang="en-US" sz="2400" spc="-300" dirty="0" smtClean="0"/>
              <a:t>E </a:t>
            </a:r>
            <a:r>
              <a:rPr lang="en-US" sz="2400" dirty="0" smtClean="0"/>
              <a:t>S </a:t>
            </a:r>
            <a:r>
              <a:rPr lang="en-US" sz="2400" dirty="0"/>
              <a:t>is a computer-based information system </a:t>
            </a:r>
          </a:p>
          <a:p>
            <a:r>
              <a:rPr lang="en-US" sz="2400" dirty="0"/>
              <a:t>Emulates the decision making and/or problem solving abilities of human experts in complex areas</a:t>
            </a:r>
          </a:p>
          <a:p>
            <a:r>
              <a:rPr lang="en-US" sz="2400" dirty="0"/>
              <a:t>One of the earliest success application areas of </a:t>
            </a:r>
            <a:r>
              <a:rPr lang="en-US" sz="2400" spc="-300" dirty="0"/>
              <a:t>A </a:t>
            </a:r>
            <a:r>
              <a:rPr lang="en-US" sz="2400" dirty="0" smtClean="0"/>
              <a:t>I</a:t>
            </a:r>
            <a:endParaRPr lang="en-US" sz="2400" dirty="0"/>
          </a:p>
          <a:p>
            <a:pPr lvl="1"/>
            <a:r>
              <a:rPr lang="en-US" sz="2400" dirty="0"/>
              <a:t>Expert systems use started in research institutions in 1960s</a:t>
            </a:r>
          </a:p>
          <a:p>
            <a:r>
              <a:rPr lang="en-US" sz="2400" dirty="0"/>
              <a:t>Goal – help </a:t>
            </a:r>
            <a:r>
              <a:rPr lang="en-US" sz="2400" dirty="0" err="1"/>
              <a:t>nonexperts</a:t>
            </a:r>
            <a:r>
              <a:rPr lang="en-US" sz="2400" dirty="0"/>
              <a:t> to make decisions and solve problems that usually require expertise</a:t>
            </a:r>
          </a:p>
          <a:p>
            <a:r>
              <a:rPr lang="en-US" sz="2400" dirty="0"/>
              <a:t>Works well in narrowly defined domains</a:t>
            </a:r>
          </a:p>
        </p:txBody>
      </p:sp>
    </p:spTree>
    <p:extLst>
      <p:ext uri="{BB962C8B-B14F-4D97-AF65-F5344CB8AC3E}">
        <p14:creationId xmlns:p14="http://schemas.microsoft.com/office/powerpoint/2010/main" val="8643253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865"/>
            <a:ext cx="8153400" cy="984885"/>
          </a:xfrm>
        </p:spPr>
        <p:txBody>
          <a:bodyPr wrap="square">
            <a:spAutoFit/>
          </a:bodyPr>
          <a:lstStyle/>
          <a:p>
            <a:r>
              <a:rPr lang="en-IN" sz="3600" dirty="0" smtClean="0">
                <a:latin typeface="+mj-lt"/>
              </a:rPr>
              <a:t>Concepts of Expert Systems (</a:t>
            </a:r>
            <a:r>
              <a:rPr lang="en-IN" sz="3600" spc="-500" dirty="0" smtClean="0">
                <a:latin typeface="+mj-lt"/>
              </a:rPr>
              <a:t>E </a:t>
            </a:r>
            <a:r>
              <a:rPr lang="en-IN" sz="3600" dirty="0" smtClean="0">
                <a:latin typeface="+mj-lt"/>
              </a:rPr>
              <a:t>S)     </a:t>
            </a:r>
            <a:r>
              <a:rPr lang="en-IN" altLang="en-US" sz="2800" dirty="0" smtClean="0">
                <a:latin typeface="+mj-lt"/>
              </a:rPr>
              <a:t>(2 </a:t>
            </a:r>
            <a:r>
              <a:rPr lang="en-IN" altLang="en-US" sz="2800" dirty="0">
                <a:latin typeface="+mj-lt"/>
              </a:rPr>
              <a:t>of 6)</a:t>
            </a:r>
            <a:r>
              <a:rPr lang="en-IN" sz="2800" dirty="0" smtClean="0">
                <a:latin typeface="+mj-lt"/>
              </a:rPr>
              <a:t> </a:t>
            </a:r>
            <a:endParaRPr lang="en-US" sz="2800" dirty="0">
              <a:latin typeface="+mj-lt"/>
            </a:endParaRPr>
          </a:p>
        </p:txBody>
      </p:sp>
      <p:sp>
        <p:nvSpPr>
          <p:cNvPr id="3" name="Content Placeholder 2"/>
          <p:cNvSpPr>
            <a:spLocks noGrp="1"/>
          </p:cNvSpPr>
          <p:nvPr>
            <p:ph idx="1"/>
          </p:nvPr>
        </p:nvSpPr>
        <p:spPr>
          <a:xfrm>
            <a:off x="457200" y="1393135"/>
            <a:ext cx="8153400" cy="4039567"/>
          </a:xfrm>
        </p:spPr>
        <p:txBody>
          <a:bodyPr wrap="square">
            <a:spAutoFit/>
          </a:bodyPr>
          <a:lstStyle/>
          <a:p>
            <a:r>
              <a:rPr lang="en-US" sz="2000" dirty="0">
                <a:solidFill>
                  <a:schemeClr val="bg2"/>
                </a:solidFill>
              </a:rPr>
              <a:t>Expert</a:t>
            </a:r>
            <a:r>
              <a:rPr lang="en-US" sz="2000" dirty="0"/>
              <a:t> - A person who has the special knowledge, judgment, experience, and skills to provide sound advice and solve complex problems in a narrowly defined area.</a:t>
            </a:r>
          </a:p>
          <a:p>
            <a:r>
              <a:rPr lang="en-US" sz="2000" dirty="0"/>
              <a:t>To be called an expert, one must be able to solve a problem and achieve a performance level that is significantly better than an average person</a:t>
            </a:r>
          </a:p>
          <a:p>
            <a:r>
              <a:rPr lang="en-US" sz="2000" dirty="0"/>
              <a:t>An expert at one time or in one region may not be an expert in another time or </a:t>
            </a:r>
            <a:r>
              <a:rPr lang="en-US" sz="2000" dirty="0" smtClean="0"/>
              <a:t>region.</a:t>
            </a:r>
          </a:p>
          <a:p>
            <a:pPr lvl="1"/>
            <a:r>
              <a:rPr lang="en-US" sz="2000" dirty="0" smtClean="0"/>
              <a:t>E.g</a:t>
            </a:r>
            <a:r>
              <a:rPr lang="en-US" sz="2000" dirty="0"/>
              <a:t>., a legal expert in New York is not a expert in Beijing</a:t>
            </a:r>
          </a:p>
          <a:p>
            <a:r>
              <a:rPr lang="en-US" sz="2000" dirty="0"/>
              <a:t>Experts have expertise that can help solve problems and explain certain obscure phenomena only within a specific </a:t>
            </a:r>
            <a:r>
              <a:rPr lang="en-US" sz="2000" dirty="0" smtClean="0"/>
              <a:t>domain</a:t>
            </a:r>
          </a:p>
        </p:txBody>
      </p:sp>
    </p:spTree>
    <p:extLst>
      <p:ext uri="{BB962C8B-B14F-4D97-AF65-F5344CB8AC3E}">
        <p14:creationId xmlns:p14="http://schemas.microsoft.com/office/powerpoint/2010/main" val="8550662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865"/>
            <a:ext cx="8153400" cy="984885"/>
          </a:xfrm>
        </p:spPr>
        <p:txBody>
          <a:bodyPr wrap="square">
            <a:spAutoFit/>
          </a:bodyPr>
          <a:lstStyle/>
          <a:p>
            <a:r>
              <a:rPr lang="en-IN" sz="3600" dirty="0">
                <a:latin typeface="+mj-lt"/>
              </a:rPr>
              <a:t>Concepts of Expert Systems (</a:t>
            </a:r>
            <a:r>
              <a:rPr lang="en-IN" sz="3600" spc="-500" dirty="0" smtClean="0">
                <a:latin typeface="+mj-lt"/>
              </a:rPr>
              <a:t>E </a:t>
            </a:r>
            <a:r>
              <a:rPr lang="en-IN" sz="3600" dirty="0" smtClean="0">
                <a:latin typeface="+mj-lt"/>
              </a:rPr>
              <a:t>S)     </a:t>
            </a:r>
            <a:r>
              <a:rPr lang="en-IN" altLang="en-US" sz="2800" dirty="0" smtClean="0">
                <a:latin typeface="+mj-lt"/>
              </a:rPr>
              <a:t>(3 </a:t>
            </a:r>
            <a:r>
              <a:rPr lang="en-IN" altLang="en-US" sz="2800" dirty="0">
                <a:latin typeface="+mj-lt"/>
              </a:rPr>
              <a:t>of 6)</a:t>
            </a:r>
            <a:endParaRPr lang="en-US" sz="2800" dirty="0">
              <a:latin typeface="+mj-lt"/>
            </a:endParaRPr>
          </a:p>
        </p:txBody>
      </p:sp>
      <p:sp>
        <p:nvSpPr>
          <p:cNvPr id="3" name="Content Placeholder 2"/>
          <p:cNvSpPr>
            <a:spLocks noGrp="1"/>
          </p:cNvSpPr>
          <p:nvPr>
            <p:ph idx="1"/>
          </p:nvPr>
        </p:nvSpPr>
        <p:spPr>
          <a:xfrm>
            <a:off x="457200" y="1369338"/>
            <a:ext cx="8153400" cy="4647426"/>
          </a:xfrm>
        </p:spPr>
        <p:txBody>
          <a:bodyPr wrap="square">
            <a:spAutoFit/>
          </a:bodyPr>
          <a:lstStyle/>
          <a:p>
            <a:r>
              <a:rPr lang="en-US" sz="2200" dirty="0"/>
              <a:t>Typically, human experts are capable of doing the following:</a:t>
            </a:r>
          </a:p>
          <a:p>
            <a:pPr lvl="1"/>
            <a:r>
              <a:rPr lang="en-US" sz="2200" dirty="0"/>
              <a:t>Recognizing and formulating a problem</a:t>
            </a:r>
          </a:p>
          <a:p>
            <a:pPr lvl="1"/>
            <a:r>
              <a:rPr lang="en-US" sz="2200" dirty="0"/>
              <a:t>Solving a problem quickly and correctly</a:t>
            </a:r>
          </a:p>
          <a:p>
            <a:pPr lvl="1"/>
            <a:r>
              <a:rPr lang="en-US" sz="2200" dirty="0"/>
              <a:t>Explaining a solution</a:t>
            </a:r>
          </a:p>
          <a:p>
            <a:pPr lvl="1"/>
            <a:r>
              <a:rPr lang="en-US" sz="2200" dirty="0"/>
              <a:t>Learning from experience</a:t>
            </a:r>
          </a:p>
          <a:p>
            <a:pPr lvl="1"/>
            <a:r>
              <a:rPr lang="en-US" sz="2200" dirty="0"/>
              <a:t>Restructuring knowledge</a:t>
            </a:r>
          </a:p>
          <a:p>
            <a:pPr lvl="1"/>
            <a:r>
              <a:rPr lang="en-US" sz="2200" dirty="0"/>
              <a:t>Breaking rules and norms, if necessary</a:t>
            </a:r>
          </a:p>
          <a:p>
            <a:pPr lvl="1"/>
            <a:r>
              <a:rPr lang="en-US" sz="2200" dirty="0"/>
              <a:t>Determining relevance and associations</a:t>
            </a:r>
          </a:p>
          <a:p>
            <a:r>
              <a:rPr lang="en-US" sz="2200" dirty="0"/>
              <a:t>Can </a:t>
            </a:r>
            <a:r>
              <a:rPr lang="en-US" sz="2200" spc="-300" dirty="0"/>
              <a:t>E </a:t>
            </a:r>
            <a:r>
              <a:rPr lang="en-US" sz="2200" dirty="0" smtClean="0"/>
              <a:t>S </a:t>
            </a:r>
            <a:r>
              <a:rPr lang="en-US" sz="2200" dirty="0"/>
              <a:t>do these? Can a machine help a </a:t>
            </a:r>
            <a:r>
              <a:rPr lang="en-US" sz="2200" dirty="0" err="1"/>
              <a:t>nonexpert</a:t>
            </a:r>
            <a:r>
              <a:rPr lang="en-US" sz="2200" dirty="0"/>
              <a:t> perform like an expert?</a:t>
            </a:r>
          </a:p>
          <a:p>
            <a:r>
              <a:rPr lang="en-US" sz="2200" dirty="0"/>
              <a:t>Real experts are rare and hard to find </a:t>
            </a:r>
          </a:p>
        </p:txBody>
      </p:sp>
    </p:spTree>
    <p:extLst>
      <p:ext uri="{BB962C8B-B14F-4D97-AF65-F5344CB8AC3E}">
        <p14:creationId xmlns:p14="http://schemas.microsoft.com/office/powerpoint/2010/main" val="14099262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2865"/>
            <a:ext cx="8153400" cy="984885"/>
          </a:xfrm>
        </p:spPr>
        <p:txBody>
          <a:bodyPr wrap="square">
            <a:spAutoFit/>
          </a:bodyPr>
          <a:lstStyle/>
          <a:p>
            <a:r>
              <a:rPr lang="en-IN" dirty="0"/>
              <a:t>Concepts of Expert Systems (</a:t>
            </a:r>
            <a:r>
              <a:rPr lang="en-IN" spc="-500" dirty="0" smtClean="0"/>
              <a:t>E </a:t>
            </a:r>
            <a:r>
              <a:rPr lang="en-IN" dirty="0" smtClean="0"/>
              <a:t>S)     </a:t>
            </a:r>
            <a:r>
              <a:rPr lang="en-IN" altLang="en-US" sz="2800" dirty="0" smtClean="0"/>
              <a:t>(4 </a:t>
            </a:r>
            <a:r>
              <a:rPr lang="en-IN" altLang="en-US" sz="2800" dirty="0"/>
              <a:t>of 6)</a:t>
            </a:r>
            <a:endParaRPr lang="en-US" sz="2800" dirty="0"/>
          </a:p>
        </p:txBody>
      </p:sp>
      <p:sp>
        <p:nvSpPr>
          <p:cNvPr id="3" name="Content Placeholder 2"/>
          <p:cNvSpPr>
            <a:spLocks noGrp="1"/>
          </p:cNvSpPr>
          <p:nvPr>
            <p:ph idx="1"/>
          </p:nvPr>
        </p:nvSpPr>
        <p:spPr>
          <a:xfrm>
            <a:off x="456154" y="1375782"/>
            <a:ext cx="8153400" cy="3901068"/>
          </a:xfrm>
        </p:spPr>
        <p:txBody>
          <a:bodyPr wrap="square">
            <a:spAutoFit/>
          </a:bodyPr>
          <a:lstStyle/>
          <a:p>
            <a:r>
              <a:rPr lang="en-US" sz="2400" dirty="0">
                <a:solidFill>
                  <a:schemeClr val="bg2"/>
                </a:solidFill>
              </a:rPr>
              <a:t>Expertise</a:t>
            </a:r>
            <a:r>
              <a:rPr lang="en-US" sz="2400" dirty="0"/>
              <a:t> - The extensive, task-specific knowledge that experts possess. </a:t>
            </a:r>
          </a:p>
          <a:p>
            <a:r>
              <a:rPr lang="en-US" sz="2400" dirty="0"/>
              <a:t>The level of expertise determines the success of a decision made by an expert.</a:t>
            </a:r>
          </a:p>
          <a:p>
            <a:r>
              <a:rPr lang="en-US" sz="2400" dirty="0"/>
              <a:t>Expertise is often acquired through training, learning, and experience in practice.</a:t>
            </a:r>
          </a:p>
          <a:p>
            <a:r>
              <a:rPr lang="en-US" sz="2400" dirty="0"/>
              <a:t>Expertise includes </a:t>
            </a:r>
            <a:r>
              <a:rPr lang="en-US" sz="2400" u="sng" dirty="0"/>
              <a:t>explicit</a:t>
            </a:r>
            <a:r>
              <a:rPr lang="en-US" sz="2400" dirty="0"/>
              <a:t> knowledge, such as theories learned from a textbook or a classroom and </a:t>
            </a:r>
            <a:r>
              <a:rPr lang="en-US" sz="2400" u="sng" dirty="0"/>
              <a:t>implicit</a:t>
            </a:r>
            <a:r>
              <a:rPr lang="en-US" sz="2400" dirty="0"/>
              <a:t> knowledge gained from experience.</a:t>
            </a:r>
          </a:p>
        </p:txBody>
      </p:sp>
    </p:spTree>
    <p:extLst>
      <p:ext uri="{BB962C8B-B14F-4D97-AF65-F5344CB8AC3E}">
        <p14:creationId xmlns:p14="http://schemas.microsoft.com/office/powerpoint/2010/main" val="4420398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23849</TotalTime>
  <Words>2931</Words>
  <Application>Microsoft Office PowerPoint</Application>
  <PresentationFormat>On-screen Show (4:3)</PresentationFormat>
  <Paragraphs>376</Paragraphs>
  <Slides>44</Slides>
  <Notes>43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46" baseType="lpstr">
      <vt:lpstr>508 Lecture</vt:lpstr>
      <vt:lpstr>Equation</vt:lpstr>
      <vt:lpstr>Analytics, Data Science and A I: Systems for Decision Support</vt:lpstr>
      <vt:lpstr>Learning Objectives (1 of 2)</vt:lpstr>
      <vt:lpstr>Learning Objectives (2 of 2)</vt:lpstr>
      <vt:lpstr>Opening Vignette (1 of 2) </vt:lpstr>
      <vt:lpstr>Opening Vignette (2 of 2)</vt:lpstr>
      <vt:lpstr>Concepts of Expert Systems (E S)     (1 of 6)</vt:lpstr>
      <vt:lpstr>Concepts of Expert Systems (E S)     (2 of 6) </vt:lpstr>
      <vt:lpstr>Concepts of Expert Systems (E S)     (3 of 6)</vt:lpstr>
      <vt:lpstr>Concepts of Expert Systems (E S)     (4 of 6)</vt:lpstr>
      <vt:lpstr>Concepts of Expert Systems (E S)      (5 of 6)</vt:lpstr>
      <vt:lpstr>Concepts of Expert Systems (E S)     (6 of 6)</vt:lpstr>
      <vt:lpstr>Characteristics and Benefits of E S</vt:lpstr>
      <vt:lpstr>Benefits of E S</vt:lpstr>
      <vt:lpstr>Structure and Process of E S</vt:lpstr>
      <vt:lpstr>General Architecture of an E S</vt:lpstr>
      <vt:lpstr>Application Case 12.1</vt:lpstr>
      <vt:lpstr>Why the Classical E S are Disappearing</vt:lpstr>
      <vt:lpstr>Application Case 12.2 (1 of 2)</vt:lpstr>
      <vt:lpstr>Application Case 12.2 (2 of 2)</vt:lpstr>
      <vt:lpstr>Recommendation Systems</vt:lpstr>
      <vt:lpstr>Benefits of Recommendation Systems</vt:lpstr>
      <vt:lpstr>Methods for Recommendation Systems</vt:lpstr>
      <vt:lpstr>Application Case 12.3</vt:lpstr>
      <vt:lpstr>Chatbots (1 of 2)</vt:lpstr>
      <vt:lpstr>Types of Bots</vt:lpstr>
      <vt:lpstr>Chatbots (2 of 2)</vt:lpstr>
      <vt:lpstr>Process of Chatting with a Chatbots</vt:lpstr>
      <vt:lpstr>Chatbots Drivers and Benefits</vt:lpstr>
      <vt:lpstr>Chatbots</vt:lpstr>
      <vt:lpstr>Enterprise Chatbots (1 of 3)</vt:lpstr>
      <vt:lpstr>Application Case 12.4</vt:lpstr>
      <vt:lpstr>Application Case 12.5</vt:lpstr>
      <vt:lpstr>Enterprise Chatbots (2 of 3)</vt:lpstr>
      <vt:lpstr>Application Case 12.6</vt:lpstr>
      <vt:lpstr>Enterprise Chatbots (3 of 3)</vt:lpstr>
      <vt:lpstr>Technology Insights 12.1 </vt:lpstr>
      <vt:lpstr>Virtual Personal Assistants (1 of 2)</vt:lpstr>
      <vt:lpstr>Virtual Personal Assistants (2 of 2)</vt:lpstr>
      <vt:lpstr>Chatbots and Professional Advisors (Robo Advisors) (1 of 2)</vt:lpstr>
      <vt:lpstr>Application Case 12.7</vt:lpstr>
      <vt:lpstr>Chatbots and Professional Advisors (Robo Advisors) (2 of 2)</vt:lpstr>
      <vt:lpstr>Chatbots Implementation Issues</vt:lpstr>
      <vt:lpstr>End of Chapter 12</vt:lpstr>
      <vt:lpstr>Copyright</vt:lpstr>
    </vt:vector>
  </TitlesOfParts>
  <Company>Pearson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Analytics, Data Science and Artifical Intelligence: Systems for Decision Support, Eleventh Edition</dc:title>
  <dc:subject>Business</dc:subject>
  <dc:creator>Ramesh Sharda / Dursun Delen / Efraim Turban</dc:creator>
  <cp:keywords>Artifical Intelligence</cp:keywords>
  <cp:lastModifiedBy>Revathy Natarajan</cp:lastModifiedBy>
  <cp:revision>4546</cp:revision>
  <dcterms:created xsi:type="dcterms:W3CDTF">2014-07-14T20:04:21Z</dcterms:created>
  <dcterms:modified xsi:type="dcterms:W3CDTF">2019-03-29T14:33:32Z</dcterms:modified>
</cp:coreProperties>
</file>