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 id="1186" r:id="rId24"/>
    <p:sldId id="1187" r:id="rId25"/>
    <p:sldId id="1188" r:id="rId26"/>
    <p:sldId id="1189" r:id="rId27"/>
    <p:sldId id="1190" r:id="rId28"/>
    <p:sldId id="1191" r:id="rId29"/>
    <p:sldId id="1192" r:id="rId30"/>
    <p:sldId id="1193" r:id="rId31"/>
    <p:sldId id="1194" r:id="rId32"/>
    <p:sldId id="1195" r:id="rId33"/>
    <p:sldId id="1196" r:id="rId34"/>
    <p:sldId id="1197" r:id="rId35"/>
    <p:sldId id="1198" r:id="rId36"/>
    <p:sldId id="1199" r:id="rId37"/>
    <p:sldId id="1214" r:id="rId38"/>
    <p:sldId id="1215" r:id="rId39"/>
    <p:sldId id="1202" r:id="rId40"/>
    <p:sldId id="1203" r:id="rId41"/>
    <p:sldId id="1204" r:id="rId42"/>
    <p:sldId id="1205" r:id="rId43"/>
    <p:sldId id="1206" r:id="rId44"/>
    <p:sldId id="1216" r:id="rId45"/>
    <p:sldId id="1208" r:id="rId46"/>
    <p:sldId id="1209" r:id="rId47"/>
    <p:sldId id="1210" r:id="rId48"/>
    <p:sldId id="1211" r:id="rId49"/>
    <p:sldId id="1212" r:id="rId50"/>
    <p:sldId id="1213" r:id="rId51"/>
    <p:sldId id="116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87886" autoAdjust="0"/>
  </p:normalViewPr>
  <p:slideViewPr>
    <p:cSldViewPr>
      <p:cViewPr>
        <p:scale>
          <a:sx n="100" d="100"/>
          <a:sy n="100" d="100"/>
        </p:scale>
        <p:origin x="-294" y="-210"/>
      </p:cViewPr>
      <p:guideLst>
        <p:guide orient="horz" pos="336"/>
        <p:guide orient="horz" pos="2160"/>
        <p:guide orient="horz" pos="3984"/>
        <p:guide orient="horz" pos="912"/>
        <p:guide orient="horz" pos="672"/>
        <p:guide pos="2880"/>
        <p:guide pos="288"/>
        <p:guide pos="5424"/>
      </p:guideLst>
    </p:cSldViewPr>
  </p:slideViewPr>
  <p:outlineViewPr>
    <p:cViewPr>
      <p:scale>
        <a:sx n="33" d="100"/>
        <a:sy n="33" d="100"/>
      </p:scale>
      <p:origin x="0" y="3557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3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www.techterms.com/definition/smart_home"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watercop.com"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nest.co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youtube.com/watch?v=FinLi65Xtik\"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hyperlink" Target="sloanreview.mit.edu/case-study/data-driven-city-managemen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hyperlink" Target="https://www.deloitte.com/insights/us/en/focus/industry-4-0/smart-factory-connected-manufacturing.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blogs.nvidia.com/blog/2016/09/28/Xavier/"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iotcommunity.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10"/>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2835" y="2497663"/>
            <a:ext cx="3657600" cy="492443"/>
          </a:xfrm>
        </p:spPr>
        <p:txBody>
          <a:bodyPr>
            <a:spAutoFit/>
          </a:bodyPr>
          <a:lstStyle/>
          <a:p>
            <a:r>
              <a:rPr lang="en-US" sz="3200" dirty="0"/>
              <a:t>Chapter </a:t>
            </a:r>
            <a:r>
              <a:rPr lang="en-US" sz="3200" dirty="0" smtClean="0"/>
              <a:t>13</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The Internet of Things as a Platform for Intelligent Applications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63"/>
            <a:ext cx="8153400" cy="984885"/>
          </a:xfrm>
        </p:spPr>
        <p:txBody>
          <a:bodyPr wrap="square">
            <a:spAutoFit/>
          </a:bodyPr>
          <a:lstStyle/>
          <a:p>
            <a:r>
              <a:rPr lang="en-IN" sz="3600" dirty="0">
                <a:latin typeface="+mj-lt"/>
              </a:rPr>
              <a:t>Definitions and Characteristics of </a:t>
            </a:r>
            <a:r>
              <a:rPr lang="en-IN" sz="3600" dirty="0" err="1" smtClean="0">
                <a:latin typeface="+mj-lt"/>
              </a:rPr>
              <a:t>IoT</a:t>
            </a:r>
            <a:r>
              <a:rPr lang="en-IN" sz="3600" dirty="0" smtClean="0">
                <a:latin typeface="+mj-lt"/>
              </a:rPr>
              <a:t> </a:t>
            </a:r>
            <a:r>
              <a:rPr lang="en-IN" sz="2800" dirty="0" smtClean="0">
                <a:latin typeface="+mj-lt"/>
              </a:rPr>
              <a:t>(2 of 3)</a:t>
            </a:r>
            <a:endParaRPr lang="en-US" sz="2800" dirty="0">
              <a:latin typeface="+mj-lt"/>
            </a:endParaRPr>
          </a:p>
        </p:txBody>
      </p:sp>
      <p:sp>
        <p:nvSpPr>
          <p:cNvPr id="4" name="Content Placeholder 3"/>
          <p:cNvSpPr>
            <a:spLocks noGrp="1"/>
          </p:cNvSpPr>
          <p:nvPr>
            <p:ph idx="13"/>
          </p:nvPr>
        </p:nvSpPr>
        <p:spPr>
          <a:xfrm>
            <a:off x="457200" y="1390650"/>
            <a:ext cx="8153400" cy="4770537"/>
          </a:xfrm>
        </p:spPr>
        <p:txBody>
          <a:bodyPr wrap="square">
            <a:spAutoFit/>
          </a:bodyPr>
          <a:lstStyle/>
          <a:p>
            <a:pPr>
              <a:buSzPct val="100000"/>
            </a:pPr>
            <a:r>
              <a:rPr lang="en-US" sz="2000" dirty="0" err="1"/>
              <a:t>IoT</a:t>
            </a:r>
            <a:r>
              <a:rPr lang="en-US" sz="2000" dirty="0"/>
              <a:t> allows people and things to interact and communicate at any time, any place, regarding any business topic or service.</a:t>
            </a:r>
          </a:p>
          <a:p>
            <a:pPr>
              <a:buSzPct val="100000"/>
            </a:pPr>
            <a:r>
              <a:rPr lang="en-US" sz="2000" dirty="0" err="1"/>
              <a:t>IoT</a:t>
            </a:r>
            <a:r>
              <a:rPr lang="en-US" sz="2000" dirty="0"/>
              <a:t> Characteristics (Miller, 2015)</a:t>
            </a:r>
          </a:p>
          <a:p>
            <a:pPr lvl="1">
              <a:buSzPct val="100000"/>
            </a:pPr>
            <a:r>
              <a:rPr lang="en-US" sz="2000" dirty="0"/>
              <a:t>Large numbers of objects (things) can be connected.</a:t>
            </a:r>
          </a:p>
          <a:p>
            <a:pPr lvl="1">
              <a:buSzPct val="100000"/>
            </a:pPr>
            <a:r>
              <a:rPr lang="en-US" sz="2000" dirty="0"/>
              <a:t>Each thing has a unique definition/</a:t>
            </a:r>
            <a:r>
              <a:rPr lang="en-US" sz="2000" spc="-300" dirty="0"/>
              <a:t>I </a:t>
            </a:r>
            <a:r>
              <a:rPr lang="en-US" sz="2000" dirty="0"/>
              <a:t>D (</a:t>
            </a:r>
            <a:r>
              <a:rPr lang="en-US" sz="2000" spc="-300" dirty="0"/>
              <a:t>I </a:t>
            </a:r>
            <a:r>
              <a:rPr lang="en-US" sz="2000" dirty="0"/>
              <a:t>P address).</a:t>
            </a:r>
          </a:p>
          <a:p>
            <a:pPr lvl="1">
              <a:buSzPct val="100000"/>
            </a:pPr>
            <a:r>
              <a:rPr lang="en-US" sz="2000" dirty="0"/>
              <a:t>Each thing has the ability to receive, send, and store data automatically.</a:t>
            </a:r>
          </a:p>
          <a:p>
            <a:pPr lvl="1">
              <a:buSzPct val="100000"/>
            </a:pPr>
            <a:r>
              <a:rPr lang="en-US" sz="2000" dirty="0"/>
              <a:t>Each thing is delivered mostly over the wireless Internet.</a:t>
            </a:r>
          </a:p>
          <a:p>
            <a:pPr lvl="1">
              <a:buSzPct val="100000"/>
            </a:pPr>
            <a:r>
              <a:rPr lang="en-US" sz="2000" dirty="0"/>
              <a:t>Each thing is built upon machine-to-machine (M2M) communication.</a:t>
            </a:r>
          </a:p>
          <a:p>
            <a:pPr>
              <a:buSzPct val="100000"/>
            </a:pPr>
            <a:r>
              <a:rPr lang="en-US" sz="2000" dirty="0">
                <a:solidFill>
                  <a:schemeClr val="bg2"/>
                </a:solidFill>
              </a:rPr>
              <a:t>Internet</a:t>
            </a:r>
            <a:r>
              <a:rPr lang="en-US" sz="2000" dirty="0"/>
              <a:t> connects people to each other using computing technology, while </a:t>
            </a:r>
            <a:r>
              <a:rPr lang="en-US" sz="2000" dirty="0" err="1">
                <a:solidFill>
                  <a:schemeClr val="bg2"/>
                </a:solidFill>
              </a:rPr>
              <a:t>IoT</a:t>
            </a:r>
            <a:r>
              <a:rPr lang="en-US" sz="2000" dirty="0"/>
              <a:t> connects “things” (physical devices and people) to each other and to sensors that collect data</a:t>
            </a:r>
          </a:p>
        </p:txBody>
      </p:sp>
    </p:spTree>
    <p:extLst>
      <p:ext uri="{BB962C8B-B14F-4D97-AF65-F5344CB8AC3E}">
        <p14:creationId xmlns:p14="http://schemas.microsoft.com/office/powerpoint/2010/main" val="285907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63"/>
            <a:ext cx="8153400" cy="984885"/>
          </a:xfrm>
        </p:spPr>
        <p:txBody>
          <a:bodyPr wrap="square">
            <a:spAutoFit/>
          </a:bodyPr>
          <a:lstStyle/>
          <a:p>
            <a:r>
              <a:rPr lang="en-IN" sz="3600" dirty="0">
                <a:latin typeface="+mj-lt"/>
              </a:rPr>
              <a:t>Definitions and Characteristics of </a:t>
            </a:r>
            <a:r>
              <a:rPr lang="en-IN" sz="3600" dirty="0" err="1" smtClean="0">
                <a:latin typeface="+mj-lt"/>
              </a:rPr>
              <a:t>IoT</a:t>
            </a:r>
            <a:r>
              <a:rPr lang="en-IN" sz="3600" dirty="0" smtClean="0">
                <a:latin typeface="+mj-lt"/>
              </a:rPr>
              <a:t> </a:t>
            </a:r>
            <a:r>
              <a:rPr lang="en-IN" sz="2800" dirty="0" smtClean="0">
                <a:latin typeface="+mj-lt"/>
              </a:rPr>
              <a:t>(3 of 3)</a:t>
            </a:r>
            <a:endParaRPr lang="en-US" sz="2800" dirty="0">
              <a:latin typeface="+mj-lt"/>
            </a:endParaRPr>
          </a:p>
        </p:txBody>
      </p:sp>
      <p:sp>
        <p:nvSpPr>
          <p:cNvPr id="4" name="Content Placeholder 3"/>
          <p:cNvSpPr>
            <a:spLocks noGrp="1"/>
          </p:cNvSpPr>
          <p:nvPr>
            <p:ph idx="13"/>
          </p:nvPr>
        </p:nvSpPr>
        <p:spPr>
          <a:xfrm>
            <a:off x="457200" y="1371600"/>
            <a:ext cx="8153400" cy="4870564"/>
          </a:xfrm>
        </p:spPr>
        <p:txBody>
          <a:bodyPr wrap="square">
            <a:spAutoFit/>
          </a:bodyPr>
          <a:lstStyle/>
          <a:p>
            <a:pPr>
              <a:buSzPct val="100000"/>
            </a:pPr>
            <a:r>
              <a:rPr lang="en-US" sz="2400" dirty="0"/>
              <a:t>Simple Examples</a:t>
            </a:r>
          </a:p>
          <a:p>
            <a:pPr lvl="1">
              <a:buSzPct val="100000"/>
            </a:pPr>
            <a:r>
              <a:rPr lang="en-US" sz="2400" dirty="0"/>
              <a:t>Autonomous vehicles (more on this later)</a:t>
            </a:r>
          </a:p>
          <a:p>
            <a:pPr lvl="1">
              <a:buSzPct val="100000"/>
            </a:pPr>
            <a:r>
              <a:rPr lang="en-US" sz="2400" dirty="0" err="1"/>
              <a:t>Smartbin</a:t>
            </a:r>
            <a:r>
              <a:rPr lang="en-US" sz="2400" dirty="0"/>
              <a:t> (“smart” trash containers)</a:t>
            </a:r>
          </a:p>
          <a:p>
            <a:pPr lvl="1">
              <a:buSzPct val="100000"/>
            </a:pPr>
            <a:r>
              <a:rPr lang="en-US" sz="2400" dirty="0"/>
              <a:t>Refrigerator automatically ordering food items</a:t>
            </a:r>
          </a:p>
          <a:p>
            <a:pPr lvl="1">
              <a:buSzPct val="100000"/>
            </a:pPr>
            <a:r>
              <a:rPr lang="en-US" sz="2400" dirty="0"/>
              <a:t>Clorox introduced a new Brita filter that automatically orders water filter when needed </a:t>
            </a:r>
          </a:p>
          <a:p>
            <a:pPr>
              <a:buSzPct val="100000"/>
            </a:pPr>
            <a:r>
              <a:rPr lang="en-US" sz="2400" dirty="0" err="1"/>
              <a:t>IoT</a:t>
            </a:r>
            <a:r>
              <a:rPr lang="en-US" sz="2400" dirty="0"/>
              <a:t> is Changing Everything (in production/logistics)</a:t>
            </a:r>
          </a:p>
          <a:p>
            <a:pPr lvl="1">
              <a:buSzPct val="100000"/>
            </a:pPr>
            <a:r>
              <a:rPr lang="en-US" sz="2400" dirty="0"/>
              <a:t>Real-time tracking of everything</a:t>
            </a:r>
          </a:p>
          <a:p>
            <a:pPr lvl="1">
              <a:buSzPct val="100000"/>
            </a:pPr>
            <a:r>
              <a:rPr lang="en-US" sz="2400" dirty="0"/>
              <a:t>Real-time route tracking, logistics optimization</a:t>
            </a:r>
          </a:p>
          <a:p>
            <a:pPr lvl="1">
              <a:buSzPct val="100000"/>
            </a:pPr>
            <a:r>
              <a:rPr lang="en-US" sz="2400" dirty="0"/>
              <a:t>Real-time condition assessment of critical objects</a:t>
            </a:r>
          </a:p>
          <a:p>
            <a:pPr lvl="1">
              <a:buSzPct val="100000"/>
            </a:pPr>
            <a:r>
              <a:rPr lang="en-US" sz="2400" dirty="0"/>
              <a:t>Real-time monitoring of the perishable items</a:t>
            </a:r>
          </a:p>
        </p:txBody>
      </p:sp>
    </p:spTree>
    <p:extLst>
      <p:ext uri="{BB962C8B-B14F-4D97-AF65-F5344CB8AC3E}">
        <p14:creationId xmlns:p14="http://schemas.microsoft.com/office/powerpoint/2010/main" val="1327643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IN" sz="3600" dirty="0" err="1">
                <a:latin typeface="+mj-lt"/>
              </a:rPr>
              <a:t>IoT</a:t>
            </a:r>
            <a:r>
              <a:rPr lang="en-IN" sz="3600" dirty="0">
                <a:latin typeface="+mj-lt"/>
              </a:rPr>
              <a:t> </a:t>
            </a:r>
            <a:r>
              <a:rPr lang="en-IN" sz="3600" dirty="0" smtClean="0">
                <a:latin typeface="+mj-lt"/>
              </a:rPr>
              <a:t>Ecosystem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762000"/>
            <a:ext cx="8153400" cy="5139869"/>
          </a:xfrm>
        </p:spPr>
        <p:txBody>
          <a:bodyPr wrap="square">
            <a:spAutoFit/>
          </a:bodyPr>
          <a:lstStyle/>
          <a:p>
            <a:r>
              <a:rPr lang="en-US" sz="2400" dirty="0"/>
              <a:t>The </a:t>
            </a:r>
            <a:r>
              <a:rPr lang="en-US" sz="2400" dirty="0" err="1"/>
              <a:t>IoT</a:t>
            </a:r>
            <a:r>
              <a:rPr lang="en-US" sz="2400" dirty="0"/>
              <a:t> ecosystem refers to all components that enable users to create </a:t>
            </a:r>
            <a:r>
              <a:rPr lang="en-US" sz="2400" dirty="0" err="1"/>
              <a:t>IoT</a:t>
            </a:r>
            <a:r>
              <a:rPr lang="en-US" sz="2400" dirty="0"/>
              <a:t> applications</a:t>
            </a:r>
          </a:p>
          <a:p>
            <a:pPr lvl="1"/>
            <a:r>
              <a:rPr lang="en-US" sz="2400" dirty="0"/>
              <a:t>E.g., gateways, analytics, </a:t>
            </a:r>
            <a:r>
              <a:rPr lang="en-US" sz="2400" spc="-300" dirty="0"/>
              <a:t>A </a:t>
            </a:r>
            <a:r>
              <a:rPr lang="en-US" sz="2400" dirty="0"/>
              <a:t>I algorithms, servers, data storage, security, and connectivity devices</a:t>
            </a:r>
          </a:p>
          <a:p>
            <a:r>
              <a:rPr lang="en-US" sz="2400" dirty="0"/>
              <a:t>Platforms</a:t>
            </a:r>
          </a:p>
          <a:p>
            <a:pPr lvl="1"/>
            <a:r>
              <a:rPr lang="en-US" sz="2400" dirty="0"/>
              <a:t>Software, hardware, connectivity, …</a:t>
            </a:r>
          </a:p>
          <a:p>
            <a:r>
              <a:rPr lang="en-US" sz="2400" dirty="0"/>
              <a:t>Building blocks</a:t>
            </a:r>
          </a:p>
          <a:p>
            <a:pPr lvl="1"/>
            <a:r>
              <a:rPr lang="en-US" sz="2400" dirty="0"/>
              <a:t>Interfaces, platforms, 3D, …</a:t>
            </a:r>
          </a:p>
          <a:p>
            <a:r>
              <a:rPr lang="en-US" sz="2400" dirty="0"/>
              <a:t>Applications</a:t>
            </a:r>
          </a:p>
          <a:p>
            <a:pPr lvl="1"/>
            <a:r>
              <a:rPr lang="en-US" sz="2400" dirty="0"/>
              <a:t>Personal, home, vehicle, industrial, enterprise</a:t>
            </a:r>
          </a:p>
          <a:p>
            <a:r>
              <a:rPr lang="en-US" sz="2400" dirty="0"/>
              <a:t>See Figure 13.1 for a full picture of the </a:t>
            </a:r>
            <a:r>
              <a:rPr lang="en-US" sz="2400" dirty="0" err="1"/>
              <a:t>IoT</a:t>
            </a:r>
            <a:r>
              <a:rPr lang="en-US" sz="2400" dirty="0"/>
              <a:t> ecosystem</a:t>
            </a:r>
          </a:p>
        </p:txBody>
      </p:sp>
    </p:spTree>
    <p:extLst>
      <p:ext uri="{BB962C8B-B14F-4D97-AF65-F5344CB8AC3E}">
        <p14:creationId xmlns:p14="http://schemas.microsoft.com/office/powerpoint/2010/main" val="162302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IN" sz="3600" dirty="0" err="1">
                <a:latin typeface="+mj-lt"/>
              </a:rPr>
              <a:t>IoT</a:t>
            </a:r>
            <a:r>
              <a:rPr lang="en-IN" sz="3600" dirty="0">
                <a:latin typeface="+mj-lt"/>
              </a:rPr>
              <a:t> </a:t>
            </a:r>
            <a:r>
              <a:rPr lang="en-IN" sz="3600" dirty="0" smtClean="0">
                <a:latin typeface="+mj-lt"/>
              </a:rPr>
              <a:t>Ecosystem </a:t>
            </a:r>
            <a:r>
              <a:rPr lang="en-IN"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762000"/>
            <a:ext cx="8153400" cy="369332"/>
          </a:xfrm>
        </p:spPr>
        <p:txBody>
          <a:bodyPr wrap="square">
            <a:spAutoFit/>
          </a:bodyPr>
          <a:lstStyle/>
          <a:p>
            <a:pPr marL="0" indent="0">
              <a:buNone/>
            </a:pPr>
            <a:r>
              <a:rPr lang="en-US" sz="2400" b="1" dirty="0" smtClean="0"/>
              <a:t>Figure </a:t>
            </a:r>
            <a:r>
              <a:rPr lang="en-US" sz="2400" b="1" dirty="0"/>
              <a:t>13.1</a:t>
            </a:r>
            <a:r>
              <a:rPr lang="en-US" sz="2400" dirty="0"/>
              <a:t> The </a:t>
            </a:r>
            <a:r>
              <a:rPr lang="en-US" sz="2400" dirty="0" err="1"/>
              <a:t>IoT</a:t>
            </a:r>
            <a:r>
              <a:rPr lang="en-US" sz="2400" dirty="0"/>
              <a:t> 2016 (Ecosystem).</a:t>
            </a:r>
          </a:p>
        </p:txBody>
      </p:sp>
      <p:pic>
        <p:nvPicPr>
          <p:cNvPr id="1026" name="Picture 2" descr="The center of the circle is labeled Internet of Things 2016. The circle is divided into 3 sections. The details of each section and its subsections are as follows:&#10;• Section 1: Building Blocks&#10;• 3D&#10;• Content/Design&#10;• Printing/Scanning&#10;• Interfaces&#10;• Virtual Reality&#10;• Augmented Reality&#10;• Other&#10;• Platforms&#10;• Software&#10;• Full Stack&#10;• Connectivity&#10;• Sensor Networks&#10;• Developer&#10;• Security&#10;• Analytics&#10;• Open Source&#10;• Section 2: Platforms &amp; Enablement (Horizontals)&#10;• Partners&#10;• Consultants/Services&#10;• Incubators&#10;• Alliances&#10;• Funding&#10;• Software&#10;• Cloud&#10;• Mobil O S&#10;• Connectivity&#10;• Wi-Fi&#10;• M 2 M &#10;• Telecom&#10;• Protocols&#10;• Hardware&#10;• Charging&#10;• Parts/Kits&#10;• Sensors&#10;• Processors/Chips&#10;• Section 3: Applications (Verticals)&#10;• Personal&#10;• Fitness&#10;• Wearables&#10;• Health&#10;• Entertainment&#10;• Family&#10;• Sports&#10;• Elderly&#10;• Toys&#10;• Home&#10;• Automation&#10;• Hubs&#10;• Security&#10;• Kitchen&#10;• Sensing&#10;• Consumer&#10;• Robotics&#10;• Pets&#10;• Garden&#10;• Trackers&#10;• Vehicles&#10;• Automobiles&#10;• Autonomous&#10;• U A Vs&#10;• Space&#10;• Bicycles/Motorbikes&#10;• Enterprise&#10;• Healthcare&#10;• Retail&#10;• Payments/Loyalty&#10;• Smart Office&#10;• Agriculture&#10;• Infrastructure&#10;• Industrial Internet&#10;• Industrial Wearables&#10;• Robotics&#10;• Supply Chain&#10;• Energy&#10;• Machines"/>
          <p:cNvPicPr>
            <a:picLocks noChangeAspect="1" noChangeArrowheads="1"/>
          </p:cNvPicPr>
          <p:nvPr/>
        </p:nvPicPr>
        <p:blipFill rotWithShape="1">
          <a:blip r:embed="rId3">
            <a:extLst>
              <a:ext uri="{28A0092B-C50C-407E-A947-70E740481C1C}">
                <a14:useLocalDpi xmlns:a14="http://schemas.microsoft.com/office/drawing/2010/main" val="0"/>
              </a:ext>
            </a:extLst>
          </a:blip>
          <a:srcRect b="3382"/>
          <a:stretch/>
        </p:blipFill>
        <p:spPr bwMode="auto">
          <a:xfrm>
            <a:off x="2127297" y="1343147"/>
            <a:ext cx="4873114" cy="493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2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38"/>
            <a:ext cx="8153400" cy="553998"/>
          </a:xfrm>
        </p:spPr>
        <p:txBody>
          <a:bodyPr wrap="square">
            <a:spAutoFit/>
          </a:bodyPr>
          <a:lstStyle/>
          <a:p>
            <a:r>
              <a:rPr lang="en-IN" sz="3600" dirty="0">
                <a:latin typeface="+mj-lt"/>
              </a:rPr>
              <a:t>Structure of </a:t>
            </a:r>
            <a:r>
              <a:rPr lang="en-IN" sz="3600" dirty="0" err="1">
                <a:latin typeface="+mj-lt"/>
              </a:rPr>
              <a:t>IoT</a:t>
            </a:r>
            <a:r>
              <a:rPr lang="en-IN" sz="3600" dirty="0">
                <a:latin typeface="+mj-lt"/>
              </a:rPr>
              <a:t> </a:t>
            </a:r>
            <a:r>
              <a:rPr lang="en-IN" sz="3600" dirty="0" smtClean="0">
                <a:latin typeface="+mj-lt"/>
              </a:rPr>
              <a:t>Systems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781050"/>
            <a:ext cx="8153400" cy="5139869"/>
          </a:xfrm>
        </p:spPr>
        <p:txBody>
          <a:bodyPr wrap="square">
            <a:spAutoFit/>
          </a:bodyPr>
          <a:lstStyle/>
          <a:p>
            <a:r>
              <a:rPr lang="en-US" sz="2200" dirty="0" err="1"/>
              <a:t>IoT</a:t>
            </a:r>
            <a:r>
              <a:rPr lang="en-US" sz="2200" dirty="0"/>
              <a:t> Technology Infrastructure (four major blocks)</a:t>
            </a:r>
          </a:p>
          <a:p>
            <a:r>
              <a:rPr lang="en-US" sz="2200" dirty="0"/>
              <a:t>Hardware</a:t>
            </a:r>
          </a:p>
          <a:p>
            <a:pPr lvl="1"/>
            <a:r>
              <a:rPr lang="en-US" sz="2200" dirty="0"/>
              <a:t>physical devices, sensors, and actuators where data are produced and recorded</a:t>
            </a:r>
          </a:p>
          <a:p>
            <a:r>
              <a:rPr lang="en-US" sz="2200" dirty="0"/>
              <a:t>Connectivity </a:t>
            </a:r>
          </a:p>
          <a:p>
            <a:pPr lvl="1"/>
            <a:r>
              <a:rPr lang="en-US" sz="2200" dirty="0"/>
              <a:t>Via hubs, gateways and Internet/Cloud)</a:t>
            </a:r>
          </a:p>
          <a:p>
            <a:r>
              <a:rPr lang="en-US" sz="2200" dirty="0"/>
              <a:t>Software backend </a:t>
            </a:r>
          </a:p>
          <a:p>
            <a:pPr lvl="1"/>
            <a:r>
              <a:rPr lang="en-US" sz="2200" dirty="0"/>
              <a:t>The logic/process implementation that manages data, often in the cloud)</a:t>
            </a:r>
          </a:p>
          <a:p>
            <a:r>
              <a:rPr lang="en-US" sz="2200" dirty="0"/>
              <a:t>Applications </a:t>
            </a:r>
          </a:p>
          <a:p>
            <a:pPr lvl="1"/>
            <a:r>
              <a:rPr lang="en-US" sz="2200" dirty="0"/>
              <a:t>The use of the generates data </a:t>
            </a:r>
            <a:r>
              <a:rPr lang="en-US" sz="2200" dirty="0">
                <a:sym typeface="Wingdings" panose="05000000000000000000" pitchFamily="2" charset="2"/>
              </a:rPr>
              <a:t> information for some specific of purposes </a:t>
            </a:r>
            <a:endParaRPr lang="en-US" sz="2200" dirty="0"/>
          </a:p>
        </p:txBody>
      </p:sp>
    </p:spTree>
    <p:extLst>
      <p:ext uri="{BB962C8B-B14F-4D97-AF65-F5344CB8AC3E}">
        <p14:creationId xmlns:p14="http://schemas.microsoft.com/office/powerpoint/2010/main" val="215341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64"/>
            <a:ext cx="8153400" cy="553998"/>
          </a:xfrm>
        </p:spPr>
        <p:txBody>
          <a:bodyPr wrap="square">
            <a:spAutoFit/>
          </a:bodyPr>
          <a:lstStyle/>
          <a:p>
            <a:r>
              <a:rPr lang="en-IN" sz="3600" dirty="0">
                <a:latin typeface="+mj-lt"/>
              </a:rPr>
              <a:t>Structure of </a:t>
            </a:r>
            <a:r>
              <a:rPr lang="en-IN" sz="3600" dirty="0" err="1">
                <a:latin typeface="+mj-lt"/>
              </a:rPr>
              <a:t>IoT</a:t>
            </a:r>
            <a:r>
              <a:rPr lang="en-IN" sz="3600" dirty="0">
                <a:latin typeface="+mj-lt"/>
              </a:rPr>
              <a:t> </a:t>
            </a:r>
            <a:r>
              <a:rPr lang="en-IN" sz="3600" dirty="0" smtClean="0">
                <a:latin typeface="+mj-lt"/>
              </a:rPr>
              <a:t>Systems </a:t>
            </a:r>
            <a:r>
              <a:rPr lang="en-IN" sz="2800" dirty="0" smtClean="0">
                <a:latin typeface="+mj-lt"/>
              </a:rPr>
              <a:t>(2 of 2)</a:t>
            </a:r>
            <a:endParaRPr lang="en-US" sz="3600" dirty="0">
              <a:latin typeface="+mj-lt"/>
            </a:endParaRPr>
          </a:p>
        </p:txBody>
      </p:sp>
      <p:sp>
        <p:nvSpPr>
          <p:cNvPr id="3" name="Content Placeholder 2"/>
          <p:cNvSpPr>
            <a:spLocks noGrp="1"/>
          </p:cNvSpPr>
          <p:nvPr>
            <p:ph idx="13"/>
          </p:nvPr>
        </p:nvSpPr>
        <p:spPr>
          <a:xfrm>
            <a:off x="457200" y="990600"/>
            <a:ext cx="4114800" cy="738664"/>
          </a:xfrm>
        </p:spPr>
        <p:txBody>
          <a:bodyPr wrap="square">
            <a:spAutoFit/>
          </a:bodyPr>
          <a:lstStyle/>
          <a:p>
            <a:pPr marL="0" indent="0">
              <a:buNone/>
            </a:pPr>
            <a:r>
              <a:rPr lang="en-US" sz="2400" b="1" dirty="0"/>
              <a:t>Figure 13.2 </a:t>
            </a:r>
            <a:r>
              <a:rPr lang="en-US" sz="2400" dirty="0" smtClean="0"/>
              <a:t>The </a:t>
            </a:r>
            <a:r>
              <a:rPr lang="en-US" sz="2400" dirty="0"/>
              <a:t>Building Blocks of </a:t>
            </a:r>
            <a:r>
              <a:rPr lang="en-US" sz="2400" dirty="0" err="1" smtClean="0"/>
              <a:t>IoT</a:t>
            </a:r>
            <a:r>
              <a:rPr lang="en-US" sz="2400" dirty="0" smtClean="0"/>
              <a:t>.</a:t>
            </a:r>
            <a:endParaRPr lang="en-US" sz="2400" dirty="0"/>
          </a:p>
        </p:txBody>
      </p:sp>
      <p:sp>
        <p:nvSpPr>
          <p:cNvPr id="4" name="Content Placeholder 3"/>
          <p:cNvSpPr>
            <a:spLocks noGrp="1"/>
          </p:cNvSpPr>
          <p:nvPr>
            <p:ph idx="1"/>
          </p:nvPr>
        </p:nvSpPr>
        <p:spPr>
          <a:xfrm>
            <a:off x="457200" y="1835273"/>
            <a:ext cx="4114800" cy="4524315"/>
          </a:xfrm>
        </p:spPr>
        <p:txBody>
          <a:bodyPr wrap="square">
            <a:spAutoFit/>
          </a:bodyPr>
          <a:lstStyle/>
          <a:p>
            <a:r>
              <a:rPr lang="en-US" sz="2400" dirty="0" smtClean="0"/>
              <a:t>Implementations </a:t>
            </a:r>
            <a:r>
              <a:rPr lang="en-US" sz="2400" dirty="0"/>
              <a:t>often utilize </a:t>
            </a:r>
            <a:r>
              <a:rPr lang="en-US" sz="2400" dirty="0" err="1"/>
              <a:t>IoT</a:t>
            </a:r>
            <a:r>
              <a:rPr lang="en-US" sz="2400" dirty="0"/>
              <a:t> Platforms</a:t>
            </a:r>
          </a:p>
          <a:p>
            <a:pPr lvl="1"/>
            <a:r>
              <a:rPr lang="en-US" sz="2400" dirty="0"/>
              <a:t>Amazon </a:t>
            </a:r>
            <a:r>
              <a:rPr lang="en-US" sz="2400" spc="-300" dirty="0"/>
              <a:t>A W </a:t>
            </a:r>
            <a:r>
              <a:rPr lang="en-US" sz="2400" dirty="0" smtClean="0"/>
              <a:t>S </a:t>
            </a:r>
            <a:r>
              <a:rPr lang="en-US" sz="2400" dirty="0" err="1"/>
              <a:t>IoT</a:t>
            </a:r>
            <a:r>
              <a:rPr lang="en-US" sz="2400" dirty="0"/>
              <a:t>, </a:t>
            </a:r>
          </a:p>
          <a:p>
            <a:pPr lvl="1"/>
            <a:r>
              <a:rPr lang="en-US" sz="2400" dirty="0"/>
              <a:t>Microsoft Azure </a:t>
            </a:r>
            <a:r>
              <a:rPr lang="en-US" sz="2400" dirty="0" err="1"/>
              <a:t>IoT</a:t>
            </a:r>
            <a:r>
              <a:rPr lang="en-US" sz="2400" dirty="0"/>
              <a:t> suite, </a:t>
            </a:r>
          </a:p>
          <a:p>
            <a:pPr lvl="1"/>
            <a:r>
              <a:rPr lang="en-US" sz="2400" dirty="0" err="1"/>
              <a:t>Predix</a:t>
            </a:r>
            <a:r>
              <a:rPr lang="en-US" sz="2400" dirty="0"/>
              <a:t> </a:t>
            </a:r>
            <a:r>
              <a:rPr lang="en-US" sz="2400" dirty="0" err="1"/>
              <a:t>IoT</a:t>
            </a:r>
            <a:r>
              <a:rPr lang="en-US" sz="2400" dirty="0"/>
              <a:t> Platform by General Electric (</a:t>
            </a:r>
            <a:r>
              <a:rPr lang="en-US" sz="2400" spc="-300" dirty="0"/>
              <a:t>G </a:t>
            </a:r>
            <a:r>
              <a:rPr lang="en-US" sz="2400" dirty="0" smtClean="0"/>
              <a:t>E</a:t>
            </a:r>
            <a:r>
              <a:rPr lang="en-US" sz="2400" dirty="0"/>
              <a:t>), </a:t>
            </a:r>
          </a:p>
          <a:p>
            <a:pPr lvl="1"/>
            <a:r>
              <a:rPr lang="en-US" sz="2400" spc="-300" dirty="0"/>
              <a:t>I B </a:t>
            </a:r>
            <a:r>
              <a:rPr lang="en-US" sz="2400" dirty="0" smtClean="0"/>
              <a:t>M </a:t>
            </a:r>
            <a:r>
              <a:rPr lang="en-US" sz="2400" dirty="0"/>
              <a:t>Watson </a:t>
            </a:r>
            <a:r>
              <a:rPr lang="en-US" sz="2400" dirty="0" err="1"/>
              <a:t>IoT</a:t>
            </a:r>
            <a:r>
              <a:rPr lang="en-US" sz="2400" dirty="0"/>
              <a:t> platform</a:t>
            </a:r>
          </a:p>
          <a:p>
            <a:pPr lvl="1"/>
            <a:r>
              <a:rPr lang="en-US" sz="2400" dirty="0"/>
              <a:t>Teradata</a:t>
            </a:r>
          </a:p>
          <a:p>
            <a:pPr lvl="1"/>
            <a:r>
              <a:rPr lang="en-US" sz="2400" dirty="0"/>
              <a:t>Unified Data </a:t>
            </a:r>
            <a:r>
              <a:rPr lang="en-US" sz="2400" dirty="0" smtClean="0"/>
              <a:t>Architecture </a:t>
            </a:r>
            <a:r>
              <a:rPr lang="en-US" sz="2400" dirty="0"/>
              <a:t>has</a:t>
            </a:r>
          </a:p>
        </p:txBody>
      </p:sp>
      <p:pic>
        <p:nvPicPr>
          <p:cNvPr id="2050" name="Picture 2" descr="At the center of the diagram is the Internet Network. This is linked with three other components. The details are as follows: &#10;• An arrow labeled Gateway leads from Internet Network to I o T Devices. &#10;• An arrow labeled Data leads from I o T Devices back to Internet Network.&#10;• An arrow labeled Request leads from Applications to Internet Network. &#10;• An arrow labeled Analysis leads from Internet Network to Applications. &#10;• An arrow labeled Data leads from Internet Network to Cloud-Based Storage and Computing. &#10;• An arrow labeled Analysis leads from Cloud-Based Storage and Computing to Internet Network. &#10;• Cloud-Based Storage and Computing has its own flow chart. The chart starts with Data Storage. An arrow to the right leads to Analytics: Test, Built, Validate."/>
          <p:cNvPicPr>
            <a:picLocks noChangeAspect="1" noChangeArrowheads="1"/>
          </p:cNvPicPr>
          <p:nvPr/>
        </p:nvPicPr>
        <p:blipFill rotWithShape="1">
          <a:blip r:embed="rId3">
            <a:extLst>
              <a:ext uri="{28A0092B-C50C-407E-A947-70E740481C1C}">
                <a14:useLocalDpi xmlns:a14="http://schemas.microsoft.com/office/drawing/2010/main" val="0"/>
              </a:ext>
            </a:extLst>
          </a:blip>
          <a:srcRect b="2907"/>
          <a:stretch/>
        </p:blipFill>
        <p:spPr bwMode="auto">
          <a:xfrm>
            <a:off x="4657725" y="1066800"/>
            <a:ext cx="3854714" cy="45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94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028"/>
            <a:ext cx="8153400" cy="492443"/>
          </a:xfrm>
        </p:spPr>
        <p:txBody>
          <a:bodyPr wrap="square">
            <a:spAutoFit/>
          </a:bodyPr>
          <a:lstStyle/>
          <a:p>
            <a:r>
              <a:rPr lang="en-IN" sz="3200" dirty="0">
                <a:latin typeface="+mj-lt"/>
              </a:rPr>
              <a:t>Major Benefits and Drivers of </a:t>
            </a:r>
            <a:r>
              <a:rPr lang="en-IN" sz="3200" dirty="0" err="1" smtClean="0">
                <a:latin typeface="+mj-lt"/>
              </a:rPr>
              <a:t>IoT</a:t>
            </a:r>
            <a:r>
              <a:rPr lang="en-IN" sz="3200" dirty="0">
                <a:latin typeface="+mj-lt"/>
              </a:rPr>
              <a:t> </a:t>
            </a:r>
            <a:r>
              <a:rPr lang="en-IN" sz="2400" dirty="0" smtClean="0">
                <a:latin typeface="+mj-lt"/>
              </a:rPr>
              <a:t>(1 of 3)</a:t>
            </a:r>
            <a:endParaRPr lang="en-US" sz="3200" dirty="0">
              <a:latin typeface="+mj-lt"/>
            </a:endParaRPr>
          </a:p>
        </p:txBody>
      </p:sp>
      <p:sp>
        <p:nvSpPr>
          <p:cNvPr id="4" name="Content Placeholder 3"/>
          <p:cNvSpPr>
            <a:spLocks noGrp="1"/>
          </p:cNvSpPr>
          <p:nvPr>
            <p:ph idx="13"/>
          </p:nvPr>
        </p:nvSpPr>
        <p:spPr>
          <a:xfrm>
            <a:off x="457200" y="838200"/>
            <a:ext cx="8153400" cy="5324535"/>
          </a:xfrm>
        </p:spPr>
        <p:txBody>
          <a:bodyPr wrap="square">
            <a:spAutoFit/>
          </a:bodyPr>
          <a:lstStyle/>
          <a:p>
            <a:r>
              <a:rPr lang="en-US" sz="1800" dirty="0"/>
              <a:t>Major Benefits of </a:t>
            </a:r>
            <a:r>
              <a:rPr lang="en-US" sz="1800" dirty="0" err="1"/>
              <a:t>IoT</a:t>
            </a:r>
            <a:endParaRPr lang="en-US" sz="1800" dirty="0"/>
          </a:p>
          <a:p>
            <a:pPr lvl="1"/>
            <a:r>
              <a:rPr lang="en-US" sz="1800" dirty="0"/>
              <a:t>Reduces cost by automating processes.</a:t>
            </a:r>
          </a:p>
          <a:p>
            <a:pPr lvl="1"/>
            <a:r>
              <a:rPr lang="en-US" sz="1800" dirty="0"/>
              <a:t>Improves workers’ productivity.</a:t>
            </a:r>
          </a:p>
          <a:p>
            <a:pPr lvl="1"/>
            <a:r>
              <a:rPr lang="en-US" sz="1800" dirty="0"/>
              <a:t>Creates new revenue streams.</a:t>
            </a:r>
          </a:p>
          <a:p>
            <a:pPr lvl="1"/>
            <a:r>
              <a:rPr lang="en-US" sz="1800" dirty="0"/>
              <a:t>Optimizes asset utilization (e.g., see the opening vignette).</a:t>
            </a:r>
          </a:p>
          <a:p>
            <a:pPr lvl="1"/>
            <a:r>
              <a:rPr lang="en-US" sz="1800" dirty="0"/>
              <a:t>Improves sustainability.</a:t>
            </a:r>
          </a:p>
          <a:p>
            <a:pPr lvl="1"/>
            <a:r>
              <a:rPr lang="en-US" sz="1800" dirty="0"/>
              <a:t>Changes and improves everything.</a:t>
            </a:r>
          </a:p>
          <a:p>
            <a:pPr lvl="1"/>
            <a:r>
              <a:rPr lang="en-US" sz="1800" dirty="0"/>
              <a:t>May anticipate our needs (predictions).</a:t>
            </a:r>
          </a:p>
          <a:p>
            <a:pPr lvl="1"/>
            <a:r>
              <a:rPr lang="en-US" sz="1800" dirty="0"/>
              <a:t>Enables insights into broad environments.</a:t>
            </a:r>
          </a:p>
          <a:p>
            <a:pPr lvl="1"/>
            <a:r>
              <a:rPr lang="en-US" sz="1800" dirty="0"/>
              <a:t>Enables smarter decisions/purchases.</a:t>
            </a:r>
          </a:p>
          <a:p>
            <a:pPr lvl="1"/>
            <a:r>
              <a:rPr lang="en-US" sz="1800" dirty="0"/>
              <a:t>Provides increased accuracy of predictions.</a:t>
            </a:r>
          </a:p>
          <a:p>
            <a:pPr lvl="1"/>
            <a:r>
              <a:rPr lang="en-US" sz="1800" dirty="0"/>
              <a:t>Identifies problems quickly (even before they occur).</a:t>
            </a:r>
          </a:p>
          <a:p>
            <a:pPr lvl="1"/>
            <a:r>
              <a:rPr lang="en-US" sz="1800" dirty="0"/>
              <a:t>Provides instant information generation and dissemination.</a:t>
            </a:r>
          </a:p>
          <a:p>
            <a:pPr lvl="1"/>
            <a:r>
              <a:rPr lang="en-US" sz="1800" dirty="0"/>
              <a:t>Offers quick and inexpensive tracking of activities.</a:t>
            </a:r>
          </a:p>
          <a:p>
            <a:pPr lvl="1"/>
            <a:r>
              <a:rPr lang="en-US" sz="1800" i="1" dirty="0"/>
              <a:t>See more benefits of </a:t>
            </a:r>
            <a:r>
              <a:rPr lang="en-US" sz="1800" i="1" dirty="0" err="1"/>
              <a:t>IoT</a:t>
            </a:r>
            <a:r>
              <a:rPr lang="en-US" sz="1800" i="1" dirty="0"/>
              <a:t> in the book.</a:t>
            </a:r>
          </a:p>
        </p:txBody>
      </p:sp>
    </p:spTree>
    <p:extLst>
      <p:ext uri="{BB962C8B-B14F-4D97-AF65-F5344CB8AC3E}">
        <p14:creationId xmlns:p14="http://schemas.microsoft.com/office/powerpoint/2010/main" val="371817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028"/>
            <a:ext cx="8153400" cy="492443"/>
          </a:xfrm>
        </p:spPr>
        <p:txBody>
          <a:bodyPr wrap="square">
            <a:spAutoFit/>
          </a:bodyPr>
          <a:lstStyle/>
          <a:p>
            <a:r>
              <a:rPr lang="en-IN" sz="3200" dirty="0">
                <a:latin typeface="+mj-lt"/>
              </a:rPr>
              <a:t>Major Benefits and Drivers of </a:t>
            </a:r>
            <a:r>
              <a:rPr lang="en-IN" sz="3200" dirty="0" err="1" smtClean="0">
                <a:latin typeface="+mj-lt"/>
              </a:rPr>
              <a:t>IoT</a:t>
            </a:r>
            <a:r>
              <a:rPr lang="en-IN" sz="3200" dirty="0">
                <a:latin typeface="+mj-lt"/>
              </a:rPr>
              <a:t> </a:t>
            </a:r>
            <a:r>
              <a:rPr lang="en-IN" sz="2400" dirty="0" smtClean="0">
                <a:latin typeface="+mj-lt"/>
              </a:rPr>
              <a:t>(2 of 3)</a:t>
            </a:r>
            <a:endParaRPr lang="en-US" sz="3200" dirty="0">
              <a:latin typeface="+mj-lt"/>
            </a:endParaRPr>
          </a:p>
        </p:txBody>
      </p:sp>
      <p:sp>
        <p:nvSpPr>
          <p:cNvPr id="4" name="Content Placeholder 3"/>
          <p:cNvSpPr>
            <a:spLocks noGrp="1"/>
          </p:cNvSpPr>
          <p:nvPr>
            <p:ph idx="13"/>
          </p:nvPr>
        </p:nvSpPr>
        <p:spPr>
          <a:xfrm>
            <a:off x="457200" y="838200"/>
            <a:ext cx="8153400" cy="4816703"/>
          </a:xfrm>
        </p:spPr>
        <p:txBody>
          <a:bodyPr wrap="square">
            <a:spAutoFit/>
          </a:bodyPr>
          <a:lstStyle/>
          <a:p>
            <a:r>
              <a:rPr lang="en-US" sz="1800" dirty="0"/>
              <a:t>Major Drivers of </a:t>
            </a:r>
            <a:r>
              <a:rPr lang="en-US" sz="1800" dirty="0" err="1"/>
              <a:t>IoT</a:t>
            </a:r>
            <a:endParaRPr lang="en-US" sz="1800" dirty="0"/>
          </a:p>
          <a:p>
            <a:pPr lvl="1"/>
            <a:r>
              <a:rPr lang="en-US" sz="1800" dirty="0"/>
              <a:t>Very large number of “things” will be connected to the Internet </a:t>
            </a:r>
          </a:p>
          <a:p>
            <a:pPr lvl="1"/>
            <a:r>
              <a:rPr lang="en-US" sz="1800" dirty="0"/>
              <a:t>Connected autonomous “things”/systems (e.g., robots, cars) create new </a:t>
            </a:r>
            <a:r>
              <a:rPr lang="en-US" sz="1800" dirty="0" err="1"/>
              <a:t>IoT</a:t>
            </a:r>
            <a:r>
              <a:rPr lang="en-US" sz="1800" dirty="0"/>
              <a:t> applications.</a:t>
            </a:r>
          </a:p>
          <a:p>
            <a:pPr lvl="1"/>
            <a:r>
              <a:rPr lang="en-US" sz="1800" dirty="0"/>
              <a:t>Broadband Internet is more widely available, increasing with time.</a:t>
            </a:r>
          </a:p>
          <a:p>
            <a:pPr lvl="1"/>
            <a:r>
              <a:rPr lang="en-US" sz="1800" dirty="0"/>
              <a:t>The cost of devices and sensors is continuously declining.</a:t>
            </a:r>
          </a:p>
          <a:p>
            <a:pPr lvl="1"/>
            <a:r>
              <a:rPr lang="en-US" sz="1800" dirty="0"/>
              <a:t>The cost of connecting the devices is decreasing.</a:t>
            </a:r>
          </a:p>
          <a:p>
            <a:pPr lvl="1"/>
            <a:r>
              <a:rPr lang="en-US" sz="1800" dirty="0"/>
              <a:t>Additional devices are created (via innovations) and are interconnected easily</a:t>
            </a:r>
          </a:p>
          <a:p>
            <a:pPr lvl="1"/>
            <a:r>
              <a:rPr lang="en-US" sz="1800" dirty="0"/>
              <a:t>More sensors are built into devices.</a:t>
            </a:r>
          </a:p>
          <a:p>
            <a:pPr lvl="1"/>
            <a:r>
              <a:rPr lang="en-US" sz="1800" dirty="0"/>
              <a:t>Smartphones’ penetration is skyrocketing.</a:t>
            </a:r>
          </a:p>
          <a:p>
            <a:pPr lvl="1"/>
            <a:r>
              <a:rPr lang="en-US" sz="1800" dirty="0"/>
              <a:t>The availability of wearable devices is increasing.</a:t>
            </a:r>
          </a:p>
          <a:p>
            <a:pPr lvl="1"/>
            <a:r>
              <a:rPr lang="en-US" sz="1800" dirty="0"/>
              <a:t>The speed of moving data is increasing to </a:t>
            </a:r>
            <a:r>
              <a:rPr lang="en-US" sz="1800" dirty="0" smtClean="0"/>
              <a:t>60</a:t>
            </a:r>
            <a:r>
              <a:rPr lang="en-US" sz="1800" spc="-300" dirty="0" smtClean="0"/>
              <a:t>H T </a:t>
            </a:r>
            <a:r>
              <a:rPr lang="en-US" sz="1800" dirty="0" smtClean="0"/>
              <a:t>z</a:t>
            </a:r>
            <a:r>
              <a:rPr lang="en-US" sz="1800" dirty="0"/>
              <a:t>.</a:t>
            </a:r>
          </a:p>
          <a:p>
            <a:pPr lvl="1"/>
            <a:r>
              <a:rPr lang="en-US" sz="1800" i="1" dirty="0"/>
              <a:t>See more benefits of </a:t>
            </a:r>
            <a:r>
              <a:rPr lang="en-US" sz="1800" i="1" dirty="0" err="1"/>
              <a:t>IoT</a:t>
            </a:r>
            <a:r>
              <a:rPr lang="en-US" sz="1800" i="1" dirty="0"/>
              <a:t> in the book.</a:t>
            </a:r>
          </a:p>
        </p:txBody>
      </p:sp>
    </p:spTree>
    <p:extLst>
      <p:ext uri="{BB962C8B-B14F-4D97-AF65-F5344CB8AC3E}">
        <p14:creationId xmlns:p14="http://schemas.microsoft.com/office/powerpoint/2010/main" val="309642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69"/>
            <a:ext cx="8153400" cy="984885"/>
          </a:xfrm>
        </p:spPr>
        <p:txBody>
          <a:bodyPr wrap="square">
            <a:spAutoFit/>
          </a:bodyPr>
          <a:lstStyle/>
          <a:p>
            <a:r>
              <a:rPr lang="en-IN" sz="3600" dirty="0">
                <a:latin typeface="+mj-lt"/>
              </a:rPr>
              <a:t>Major Benefits and Drivers of </a:t>
            </a:r>
            <a:r>
              <a:rPr lang="en-IN" sz="3600" dirty="0" err="1" smtClean="0">
                <a:latin typeface="+mj-lt"/>
              </a:rPr>
              <a:t>IoT</a:t>
            </a:r>
            <a:r>
              <a:rPr lang="en-IN" sz="3600" dirty="0" smtClean="0">
                <a:latin typeface="+mj-lt"/>
              </a:rPr>
              <a:t>      </a:t>
            </a:r>
            <a:r>
              <a:rPr lang="en-IN" sz="2800" dirty="0" smtClean="0">
                <a:latin typeface="+mj-lt"/>
              </a:rPr>
              <a:t>(3 of 3)</a:t>
            </a:r>
            <a:endParaRPr lang="en-US" sz="3600" dirty="0">
              <a:latin typeface="+mj-lt"/>
            </a:endParaRPr>
          </a:p>
        </p:txBody>
      </p:sp>
      <p:sp>
        <p:nvSpPr>
          <p:cNvPr id="4" name="Content Placeholder 3"/>
          <p:cNvSpPr>
            <a:spLocks noGrp="1"/>
          </p:cNvSpPr>
          <p:nvPr>
            <p:ph idx="13"/>
          </p:nvPr>
        </p:nvSpPr>
        <p:spPr>
          <a:xfrm>
            <a:off x="457200" y="1362075"/>
            <a:ext cx="8153400" cy="4385816"/>
          </a:xfrm>
        </p:spPr>
        <p:txBody>
          <a:bodyPr wrap="square">
            <a:spAutoFit/>
          </a:bodyPr>
          <a:lstStyle/>
          <a:p>
            <a:r>
              <a:rPr lang="en-US" sz="2400" dirty="0"/>
              <a:t>Opportunities…</a:t>
            </a:r>
          </a:p>
          <a:p>
            <a:pPr lvl="1"/>
            <a:r>
              <a:rPr lang="en-US" sz="2400" dirty="0"/>
              <a:t>Drivers and benefits of </a:t>
            </a:r>
            <a:r>
              <a:rPr lang="en-US" sz="2400" dirty="0" err="1"/>
              <a:t>IoT</a:t>
            </a:r>
            <a:r>
              <a:rPr lang="en-US" sz="2400" dirty="0"/>
              <a:t> paints a good picture for many opportunities in many industries and settings</a:t>
            </a:r>
          </a:p>
          <a:p>
            <a:r>
              <a:rPr lang="en-US" sz="2400" dirty="0"/>
              <a:t>How big can an </a:t>
            </a:r>
            <a:r>
              <a:rPr lang="en-US" sz="2400" dirty="0" err="1"/>
              <a:t>IoT</a:t>
            </a:r>
            <a:r>
              <a:rPr lang="en-US" sz="2400" dirty="0"/>
              <a:t> network be?</a:t>
            </a:r>
          </a:p>
          <a:p>
            <a:pPr lvl="1"/>
            <a:r>
              <a:rPr lang="en-US" sz="2400" dirty="0"/>
              <a:t>As large as it needs to be</a:t>
            </a:r>
          </a:p>
          <a:p>
            <a:pPr lvl="1"/>
            <a:r>
              <a:rPr lang="en-US" sz="2400" dirty="0"/>
              <a:t>Not all 50B objects will be connected to each other  </a:t>
            </a:r>
          </a:p>
          <a:p>
            <a:r>
              <a:rPr lang="en-US" sz="2400" dirty="0"/>
              <a:t>Example: World’s Largest </a:t>
            </a:r>
            <a:r>
              <a:rPr lang="en-US" sz="2400" dirty="0" err="1"/>
              <a:t>IoT</a:t>
            </a:r>
            <a:r>
              <a:rPr lang="en-US" sz="2400" dirty="0"/>
              <a:t> Is Being Built in India (2017)</a:t>
            </a:r>
          </a:p>
          <a:p>
            <a:pPr lvl="1"/>
            <a:r>
              <a:rPr lang="en-US" sz="2400" dirty="0"/>
              <a:t>Constructed by Tata Communications of India </a:t>
            </a:r>
            <a:r>
              <a:rPr lang="en-US" sz="2400" dirty="0" smtClean="0"/>
              <a:t>and </a:t>
            </a:r>
            <a:r>
              <a:rPr lang="en-US" sz="2400" spc="-300" dirty="0" smtClean="0"/>
              <a:t>H </a:t>
            </a:r>
            <a:r>
              <a:rPr lang="en-US" sz="2400" dirty="0"/>
              <a:t>P Enterprises (</a:t>
            </a:r>
            <a:r>
              <a:rPr lang="en-US" sz="2400" spc="-300" dirty="0"/>
              <a:t>H P </a:t>
            </a:r>
            <a:r>
              <a:rPr lang="en-US" sz="2400" dirty="0"/>
              <a:t>E) of the United States, over the </a:t>
            </a:r>
            <a:r>
              <a:rPr lang="en-US" sz="2400" spc="-300" dirty="0"/>
              <a:t>H P </a:t>
            </a:r>
            <a:r>
              <a:rPr lang="en-US" sz="2400" dirty="0"/>
              <a:t>E Universal </a:t>
            </a:r>
            <a:r>
              <a:rPr lang="en-US" sz="2400" dirty="0" err="1"/>
              <a:t>IoT</a:t>
            </a:r>
            <a:r>
              <a:rPr lang="en-US" sz="2400" dirty="0"/>
              <a:t> Platform.</a:t>
            </a:r>
          </a:p>
        </p:txBody>
      </p:sp>
    </p:spTree>
    <p:extLst>
      <p:ext uri="{BB962C8B-B14F-4D97-AF65-F5344CB8AC3E}">
        <p14:creationId xmlns:p14="http://schemas.microsoft.com/office/powerpoint/2010/main" val="129427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6"/>
            <a:ext cx="8153400" cy="553998"/>
          </a:xfrm>
        </p:spPr>
        <p:txBody>
          <a:bodyPr wrap="square">
            <a:spAutoFit/>
          </a:bodyPr>
          <a:lstStyle/>
          <a:p>
            <a:r>
              <a:rPr lang="en-IN" sz="3600" dirty="0">
                <a:latin typeface="+mj-lt"/>
              </a:rPr>
              <a:t>How </a:t>
            </a:r>
            <a:r>
              <a:rPr lang="en-IN" sz="3600" dirty="0" err="1">
                <a:latin typeface="+mj-lt"/>
              </a:rPr>
              <a:t>IoT</a:t>
            </a:r>
            <a:r>
              <a:rPr lang="en-IN" sz="3600" dirty="0">
                <a:latin typeface="+mj-lt"/>
              </a:rPr>
              <a:t> </a:t>
            </a:r>
            <a:r>
              <a:rPr lang="en-IN" sz="3600" dirty="0" smtClean="0">
                <a:latin typeface="+mj-lt"/>
              </a:rPr>
              <a:t>Works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008162"/>
            <a:ext cx="8153400" cy="5078313"/>
          </a:xfrm>
        </p:spPr>
        <p:txBody>
          <a:bodyPr wrap="square">
            <a:spAutoFit/>
          </a:bodyPr>
          <a:lstStyle/>
          <a:p>
            <a:r>
              <a:rPr lang="en-US" sz="2000" dirty="0" err="1"/>
              <a:t>IoT</a:t>
            </a:r>
            <a:r>
              <a:rPr lang="en-US" sz="2000" dirty="0"/>
              <a:t> is not an application. </a:t>
            </a:r>
          </a:p>
          <a:p>
            <a:r>
              <a:rPr lang="en-US" sz="2000" dirty="0"/>
              <a:t>It is an infrastructure, platform, or framework that is used to support applications.</a:t>
            </a:r>
          </a:p>
          <a:p>
            <a:r>
              <a:rPr lang="en-US" sz="2000" dirty="0"/>
              <a:t>A simple view to hot </a:t>
            </a:r>
            <a:r>
              <a:rPr lang="en-US" sz="2000" dirty="0" err="1"/>
              <a:t>IoT</a:t>
            </a:r>
            <a:r>
              <a:rPr lang="en-US" sz="2000" dirty="0"/>
              <a:t> works:</a:t>
            </a:r>
          </a:p>
          <a:p>
            <a:pPr lvl="1"/>
            <a:r>
              <a:rPr lang="en-US" sz="2000" dirty="0"/>
              <a:t>The Internet ecosystem includes a large number of things</a:t>
            </a:r>
          </a:p>
          <a:p>
            <a:pPr lvl="1"/>
            <a:r>
              <a:rPr lang="en-US" sz="2000" dirty="0"/>
              <a:t>Sensors and other devices collect information from the ecosystem</a:t>
            </a:r>
          </a:p>
          <a:p>
            <a:pPr lvl="1"/>
            <a:r>
              <a:rPr lang="en-US" sz="2000" dirty="0"/>
              <a:t>The collected information can be displayed, stored, and processed analytically (e.g., by data mining)</a:t>
            </a:r>
          </a:p>
          <a:p>
            <a:pPr lvl="2"/>
            <a:r>
              <a:rPr lang="en-US" sz="2000" dirty="0"/>
              <a:t>This analysis converts the information into knowledge and/or intelligence</a:t>
            </a:r>
          </a:p>
          <a:p>
            <a:pPr lvl="1"/>
            <a:r>
              <a:rPr lang="en-US" sz="2000" dirty="0"/>
              <a:t>Expert systems or machine learning may help in turning the knowledge into decision support (made by people and/or machines), which is evidenced by improved actions and results… leading to new applications and use cases. </a:t>
            </a:r>
          </a:p>
        </p:txBody>
      </p:sp>
    </p:spTree>
    <p:extLst>
      <p:ext uri="{BB962C8B-B14F-4D97-AF65-F5344CB8AC3E}">
        <p14:creationId xmlns:p14="http://schemas.microsoft.com/office/powerpoint/2010/main" val="1608065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5410"/>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762000"/>
            <a:ext cx="8153400" cy="2985433"/>
          </a:xfrm>
        </p:spPr>
        <p:txBody>
          <a:bodyPr wrap="square">
            <a:spAutoFit/>
          </a:bodyPr>
          <a:lstStyle/>
          <a:p>
            <a:pPr marL="0" lvl="0" indent="0">
              <a:spcBef>
                <a:spcPts val="0"/>
              </a:spcBef>
              <a:buClr>
                <a:schemeClr val="lt1"/>
              </a:buClr>
              <a:buSzPct val="25000"/>
              <a:buNone/>
              <a:tabLst>
                <a:tab pos="628650" algn="l"/>
              </a:tabLst>
            </a:pPr>
            <a:r>
              <a:rPr lang="en-US" sz="2400" b="1" dirty="0" smtClean="0">
                <a:solidFill>
                  <a:srgbClr val="007FA3"/>
                </a:solidFill>
              </a:rPr>
              <a:t>13.1</a:t>
            </a:r>
            <a:r>
              <a:rPr lang="en-US" sz="2400" dirty="0" smtClean="0"/>
              <a:t> </a:t>
            </a:r>
            <a:r>
              <a:rPr lang="en-US" sz="2400" dirty="0"/>
              <a:t>Describe the </a:t>
            </a:r>
            <a:r>
              <a:rPr lang="en-US" sz="2400" dirty="0" err="1"/>
              <a:t>IoT</a:t>
            </a:r>
            <a:r>
              <a:rPr lang="en-US" sz="2400" dirty="0"/>
              <a:t> and its characteristics</a:t>
            </a:r>
            <a:endParaRPr lang="en-US" sz="2400" dirty="0" smtClean="0"/>
          </a:p>
          <a:p>
            <a:pPr marL="119063" indent="-119063">
              <a:buClr>
                <a:schemeClr val="bg1"/>
              </a:buClr>
              <a:buNone/>
              <a:tabLst>
                <a:tab pos="628650" algn="l"/>
              </a:tabLst>
            </a:pPr>
            <a:r>
              <a:rPr lang="en-US" sz="2400" b="1" dirty="0" smtClean="0">
                <a:solidFill>
                  <a:srgbClr val="007FA3"/>
                </a:solidFill>
              </a:rPr>
              <a:t>13.2</a:t>
            </a:r>
            <a:r>
              <a:rPr lang="en-US" sz="2400" b="1" dirty="0" smtClean="0">
                <a:solidFill>
                  <a:schemeClr val="accent1"/>
                </a:solidFill>
              </a:rPr>
              <a:t> </a:t>
            </a:r>
            <a:r>
              <a:rPr lang="en-US" sz="2400" dirty="0"/>
              <a:t>Discuss the benefits and drivers of </a:t>
            </a:r>
            <a:r>
              <a:rPr lang="en-US" sz="2400" dirty="0" err="1"/>
              <a:t>IoT</a:t>
            </a:r>
            <a:endParaRPr lang="en-US" sz="2400" dirty="0" smtClean="0"/>
          </a:p>
          <a:p>
            <a:pPr marL="119063" indent="-119063">
              <a:buClr>
                <a:schemeClr val="bg1"/>
              </a:buClr>
              <a:buNone/>
              <a:tabLst>
                <a:tab pos="647700" algn="l"/>
              </a:tabLst>
            </a:pPr>
            <a:r>
              <a:rPr lang="en-US" sz="2400" b="1" dirty="0" smtClean="0">
                <a:solidFill>
                  <a:srgbClr val="007FA3"/>
                </a:solidFill>
              </a:rPr>
              <a:t>13.3</a:t>
            </a:r>
            <a:r>
              <a:rPr lang="en-US" sz="2400" dirty="0" smtClean="0"/>
              <a:t> </a:t>
            </a:r>
            <a:r>
              <a:rPr lang="en-US" sz="2400" dirty="0"/>
              <a:t>Understand how </a:t>
            </a:r>
            <a:r>
              <a:rPr lang="en-US" sz="2400" dirty="0" err="1"/>
              <a:t>IoT</a:t>
            </a:r>
            <a:r>
              <a:rPr lang="en-US" sz="2400" dirty="0"/>
              <a:t> works</a:t>
            </a:r>
          </a:p>
          <a:p>
            <a:pPr marL="714375" lvl="0" indent="-714375">
              <a:buClr>
                <a:schemeClr val="lt1"/>
              </a:buClr>
              <a:buSzPct val="25000"/>
              <a:buNone/>
              <a:tabLst>
                <a:tab pos="714375" algn="l"/>
              </a:tabLst>
            </a:pPr>
            <a:r>
              <a:rPr lang="en-US" sz="2400" b="1" dirty="0">
                <a:solidFill>
                  <a:srgbClr val="007FA3"/>
                </a:solidFill>
              </a:rPr>
              <a:t>13.4 </a:t>
            </a:r>
            <a:r>
              <a:rPr lang="en-US" sz="2400" dirty="0"/>
              <a:t>Describe sensors and explain their role in </a:t>
            </a:r>
            <a:r>
              <a:rPr lang="en-US" sz="2400" dirty="0" err="1"/>
              <a:t>IoT</a:t>
            </a:r>
            <a:r>
              <a:rPr lang="en-US" sz="2400" dirty="0"/>
              <a:t> applications</a:t>
            </a:r>
          </a:p>
          <a:p>
            <a:pPr marL="714375" lvl="0" indent="-714375">
              <a:buClr>
                <a:schemeClr val="lt1"/>
              </a:buClr>
              <a:buSzPct val="25000"/>
              <a:buNone/>
              <a:tabLst>
                <a:tab pos="714375" algn="l"/>
              </a:tabLst>
            </a:pPr>
            <a:r>
              <a:rPr lang="en-US" sz="2400" b="1" dirty="0">
                <a:solidFill>
                  <a:srgbClr val="007FA3"/>
                </a:solidFill>
              </a:rPr>
              <a:t>13.5 </a:t>
            </a:r>
            <a:r>
              <a:rPr lang="en-US" sz="2400" dirty="0" smtClean="0"/>
              <a:t>Describe </a:t>
            </a:r>
            <a:r>
              <a:rPr lang="en-US" sz="2400" dirty="0"/>
              <a:t>typical </a:t>
            </a:r>
            <a:r>
              <a:rPr lang="en-US" sz="2400" dirty="0" err="1"/>
              <a:t>IoT</a:t>
            </a:r>
            <a:r>
              <a:rPr lang="en-US" sz="2400" dirty="0"/>
              <a:t> applications in a diversity of fields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6"/>
            <a:ext cx="8153400" cy="553998"/>
          </a:xfrm>
        </p:spPr>
        <p:txBody>
          <a:bodyPr wrap="square">
            <a:spAutoFit/>
          </a:bodyPr>
          <a:lstStyle/>
          <a:p>
            <a:r>
              <a:rPr lang="en-IN" sz="3600" dirty="0">
                <a:latin typeface="+mj-lt"/>
              </a:rPr>
              <a:t>How </a:t>
            </a:r>
            <a:r>
              <a:rPr lang="en-IN" sz="3600" dirty="0" err="1">
                <a:latin typeface="+mj-lt"/>
              </a:rPr>
              <a:t>IoT</a:t>
            </a:r>
            <a:r>
              <a:rPr lang="en-IN" sz="3600" dirty="0">
                <a:latin typeface="+mj-lt"/>
              </a:rPr>
              <a:t> </a:t>
            </a:r>
            <a:r>
              <a:rPr lang="en-IN" sz="3600" dirty="0" smtClean="0">
                <a:latin typeface="+mj-lt"/>
              </a:rPr>
              <a:t>Works </a:t>
            </a:r>
            <a:r>
              <a:rPr lang="en-IN"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762000"/>
            <a:ext cx="8153400" cy="369332"/>
          </a:xfrm>
        </p:spPr>
        <p:txBody>
          <a:bodyPr wrap="square">
            <a:spAutoFit/>
          </a:bodyPr>
          <a:lstStyle/>
          <a:p>
            <a:pPr marL="101600" indent="-101600">
              <a:buNone/>
            </a:pPr>
            <a:r>
              <a:rPr lang="en-US" sz="2400" b="1" dirty="0" smtClean="0"/>
              <a:t>Figure </a:t>
            </a:r>
            <a:r>
              <a:rPr lang="en-US" sz="2400" b="1" dirty="0"/>
              <a:t>13.3</a:t>
            </a:r>
            <a:r>
              <a:rPr lang="en-US" sz="2400" dirty="0"/>
              <a:t> The Process of </a:t>
            </a:r>
            <a:r>
              <a:rPr lang="en-US" sz="2400" dirty="0" err="1"/>
              <a:t>IoT</a:t>
            </a:r>
            <a:r>
              <a:rPr lang="en-US" sz="2400" dirty="0"/>
              <a:t>.</a:t>
            </a:r>
          </a:p>
        </p:txBody>
      </p:sp>
      <p:pic>
        <p:nvPicPr>
          <p:cNvPr id="3074" name="Picture 2" descr="The chart depicts wireless systems using icons representing devices. &#10;• Double-headed arrows connect Wireless Systems with Things depicted using icons representing homes and vehicles among other things. &#10;• An arrow leads from Wireless Systems to Sensors. &#10;• A double-headed arrow connects Wireless Systems with Information Flow.&#10;Information flow from Things and Wireless Systems is represented in the chart as follows:&#10;• Arrows lead to Collected then Stored then Transferred&#10;• Arrows from Collected, Stored, and Transferred lead to Analysis, Mining, Processing.&#10;• An arrow from Analysis, Mining, Processing leads to Intelligence, Knowledge.&#10;• An arrow from Intelligence, Knowledge leads to Machine Learning. Another arrow from Intelligence, Knowledge leads to Decision-Making. &#10;• An arrow from Machine Learning leads to Decision-Making. &#10;• An arrow from Decision-Making leads to Innovation, New business model, Improvements. A double-headed arrow from Decision-Making leads to People and/or Machines. &#10;• An arrow from People and/or Machines leads to Innovation, New business model, Improvements.&#10;• An arrow from Innovation, New business model, Improvements leads to Actions. Another arrow from Innovation, New business model, Improvements leads to Other ‘things’, other systems. &#10;• An arrow from Actions leads to Things. Two arrows lead from Internet to this arrow. Another arrow from Actions leads to Other ‘things’, other systems.&#10;• An arrow from Other ‘things’, other systems leads back to ‘Things’."/>
          <p:cNvPicPr>
            <a:picLocks noChangeAspect="1" noChangeArrowheads="1"/>
          </p:cNvPicPr>
          <p:nvPr/>
        </p:nvPicPr>
        <p:blipFill rotWithShape="1">
          <a:blip r:embed="rId3">
            <a:extLst>
              <a:ext uri="{28A0092B-C50C-407E-A947-70E740481C1C}">
                <a14:useLocalDpi xmlns:a14="http://schemas.microsoft.com/office/drawing/2010/main" val="0"/>
              </a:ext>
            </a:extLst>
          </a:blip>
          <a:srcRect b="3520"/>
          <a:stretch/>
        </p:blipFill>
        <p:spPr bwMode="auto">
          <a:xfrm>
            <a:off x="1057275" y="1458602"/>
            <a:ext cx="7023598" cy="48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25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6"/>
            <a:ext cx="8153400" cy="553998"/>
          </a:xfrm>
        </p:spPr>
        <p:txBody>
          <a:bodyPr wrap="square">
            <a:spAutoFit/>
          </a:bodyPr>
          <a:lstStyle/>
          <a:p>
            <a:r>
              <a:rPr lang="en-IN" sz="3600" dirty="0">
                <a:latin typeface="+mj-lt"/>
              </a:rPr>
              <a:t>Sensors and Their Role in </a:t>
            </a:r>
            <a:r>
              <a:rPr lang="en-IN" sz="3600" dirty="0" err="1" smtClean="0">
                <a:latin typeface="+mj-lt"/>
              </a:rPr>
              <a:t>IoT</a:t>
            </a:r>
            <a:r>
              <a:rPr lang="en-IN" sz="3600" dirty="0" smtClean="0">
                <a:latin typeface="+mj-lt"/>
              </a:rPr>
              <a:t>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762000"/>
            <a:ext cx="8153400" cy="4539704"/>
          </a:xfrm>
        </p:spPr>
        <p:txBody>
          <a:bodyPr wrap="square">
            <a:spAutoFit/>
          </a:bodyPr>
          <a:lstStyle/>
          <a:p>
            <a:r>
              <a:rPr lang="en-US" sz="2400" dirty="0"/>
              <a:t>A sensor is an electronic device that automatically collects data about events in its environment</a:t>
            </a:r>
          </a:p>
          <a:p>
            <a:r>
              <a:rPr lang="en-US" sz="2400" dirty="0"/>
              <a:t>Sensors are a critical part of </a:t>
            </a:r>
            <a:r>
              <a:rPr lang="en-US" sz="2400" dirty="0" err="1"/>
              <a:t>IoT</a:t>
            </a:r>
            <a:r>
              <a:rPr lang="en-US" sz="2400" dirty="0"/>
              <a:t> systems</a:t>
            </a:r>
          </a:p>
          <a:p>
            <a:r>
              <a:rPr lang="en-US" sz="2400" dirty="0"/>
              <a:t>There are several types of sensors and several methods for collecting data from sensors</a:t>
            </a:r>
          </a:p>
          <a:p>
            <a:r>
              <a:rPr lang="en-US" sz="2400" dirty="0"/>
              <a:t>Sensors are also essential components in robotics and autonomous vehicles</a:t>
            </a:r>
          </a:p>
          <a:p>
            <a:r>
              <a:rPr lang="en-US" sz="2400" dirty="0"/>
              <a:t>Sensors have distance and precision limits</a:t>
            </a:r>
          </a:p>
          <a:p>
            <a:pPr lvl="1"/>
            <a:r>
              <a:rPr lang="en-US" sz="2400" dirty="0"/>
              <a:t>Sensors of a very short range are known as </a:t>
            </a:r>
            <a:r>
              <a:rPr lang="en-US" sz="2400" i="1" dirty="0"/>
              <a:t>proximity sensors</a:t>
            </a:r>
            <a:r>
              <a:rPr lang="en-US" sz="2400" dirty="0"/>
              <a:t>, which are more reliable than longer ranges</a:t>
            </a:r>
          </a:p>
        </p:txBody>
      </p:sp>
    </p:spTree>
    <p:extLst>
      <p:ext uri="{BB962C8B-B14F-4D97-AF65-F5344CB8AC3E}">
        <p14:creationId xmlns:p14="http://schemas.microsoft.com/office/powerpoint/2010/main" val="1273906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13.1</a:t>
            </a:r>
          </a:p>
        </p:txBody>
      </p:sp>
      <p:sp>
        <p:nvSpPr>
          <p:cNvPr id="3" name="Content Placeholder 2"/>
          <p:cNvSpPr>
            <a:spLocks noGrp="1"/>
          </p:cNvSpPr>
          <p:nvPr>
            <p:ph idx="1"/>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US" sz="2800" b="1" dirty="0">
                <a:solidFill>
                  <a:schemeClr val="bg2"/>
                </a:solidFill>
              </a:rPr>
              <a:t>Using Sensors, </a:t>
            </a:r>
            <a:r>
              <a:rPr lang="en-US" sz="2800" b="1" dirty="0" err="1">
                <a:solidFill>
                  <a:schemeClr val="bg2"/>
                </a:solidFill>
              </a:rPr>
              <a:t>IoT</a:t>
            </a:r>
            <a:r>
              <a:rPr lang="en-US" sz="2800" b="1" dirty="0">
                <a:solidFill>
                  <a:schemeClr val="bg2"/>
                </a:solidFill>
              </a:rPr>
              <a:t>, and </a:t>
            </a:r>
            <a:r>
              <a:rPr lang="en-US" sz="2800" b="1" spc="-300" dirty="0" smtClean="0">
                <a:solidFill>
                  <a:schemeClr val="bg2"/>
                </a:solidFill>
              </a:rPr>
              <a:t>A </a:t>
            </a:r>
            <a:r>
              <a:rPr lang="en-US" sz="2800" b="1" dirty="0" smtClean="0">
                <a:solidFill>
                  <a:schemeClr val="bg2"/>
                </a:solidFill>
              </a:rPr>
              <a:t>I </a:t>
            </a:r>
            <a:r>
              <a:rPr lang="en-US" sz="2800" b="1" dirty="0">
                <a:solidFill>
                  <a:schemeClr val="bg2"/>
                </a:solidFill>
              </a:rPr>
              <a:t>for Environmental Control at the Athens, Greece, International Airport</a:t>
            </a:r>
          </a:p>
        </p:txBody>
      </p:sp>
      <p:sp>
        <p:nvSpPr>
          <p:cNvPr id="4" name="Content Placeholder 3"/>
          <p:cNvSpPr>
            <a:spLocks noGrp="1"/>
          </p:cNvSpPr>
          <p:nvPr>
            <p:ph idx="13"/>
          </p:nvPr>
        </p:nvSpPr>
        <p:spPr>
          <a:xfrm>
            <a:off x="457200" y="2136591"/>
            <a:ext cx="8153400" cy="2054409"/>
          </a:xfrm>
        </p:spPr>
        <p:txBody>
          <a:bodyPr wrap="square">
            <a:spAutoFit/>
          </a:bodyPr>
          <a:lstStyle/>
          <a:p>
            <a:pPr marL="101600" indent="0">
              <a:buNone/>
            </a:pPr>
            <a:r>
              <a:rPr lang="en-US" sz="2400" b="1" dirty="0"/>
              <a:t>Questions for Discussion:</a:t>
            </a:r>
          </a:p>
          <a:p>
            <a:pPr marL="615950" indent="-514350">
              <a:buFont typeface="+mj-lt"/>
              <a:buAutoNum type="arabicPeriod"/>
            </a:pPr>
            <a:r>
              <a:rPr lang="en-US" sz="2400" dirty="0"/>
              <a:t>What is the role of </a:t>
            </a:r>
            <a:r>
              <a:rPr lang="en-US" sz="2400" dirty="0" err="1"/>
              <a:t>IoT</a:t>
            </a:r>
            <a:r>
              <a:rPr lang="en-US" sz="2400" dirty="0"/>
              <a:t> in the project?</a:t>
            </a:r>
          </a:p>
          <a:p>
            <a:pPr marL="615950" indent="-514350">
              <a:buFont typeface="+mj-lt"/>
              <a:buAutoNum type="arabicPeriod"/>
            </a:pPr>
            <a:r>
              <a:rPr lang="en-US" sz="2400" dirty="0"/>
              <a:t>What is the role of sensors?</a:t>
            </a:r>
          </a:p>
          <a:p>
            <a:pPr marL="615950" indent="-514350">
              <a:buFont typeface="+mj-lt"/>
              <a:buAutoNum type="arabicPeriod"/>
            </a:pPr>
            <a:r>
              <a:rPr lang="en-US" sz="2400" dirty="0"/>
              <a:t>What are the benefits of the project?</a:t>
            </a:r>
          </a:p>
        </p:txBody>
      </p:sp>
    </p:spTree>
    <p:extLst>
      <p:ext uri="{BB962C8B-B14F-4D97-AF65-F5344CB8AC3E}">
        <p14:creationId xmlns:p14="http://schemas.microsoft.com/office/powerpoint/2010/main" val="215879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4"/>
            <a:ext cx="8153400" cy="553998"/>
          </a:xfrm>
        </p:spPr>
        <p:txBody>
          <a:bodyPr wrap="square">
            <a:spAutoFit/>
          </a:bodyPr>
          <a:lstStyle/>
          <a:p>
            <a:r>
              <a:rPr lang="en-IN" sz="3600" dirty="0">
                <a:latin typeface="+mj-lt"/>
              </a:rPr>
              <a:t>Sensors and Their Role in </a:t>
            </a:r>
            <a:r>
              <a:rPr lang="en-IN" sz="3600" dirty="0" err="1" smtClean="0">
                <a:latin typeface="+mj-lt"/>
              </a:rPr>
              <a:t>IoT</a:t>
            </a:r>
            <a:r>
              <a:rPr lang="en-IN" sz="3600" dirty="0" smtClean="0">
                <a:latin typeface="+mj-lt"/>
              </a:rPr>
              <a:t> </a:t>
            </a:r>
            <a:r>
              <a:rPr lang="en-IN"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751242"/>
            <a:ext cx="8153400" cy="4678204"/>
          </a:xfrm>
        </p:spPr>
        <p:txBody>
          <a:bodyPr wrap="square">
            <a:spAutoFit/>
          </a:bodyPr>
          <a:lstStyle/>
          <a:p>
            <a:r>
              <a:rPr lang="en-US" sz="2400" dirty="0"/>
              <a:t>How Sensors Work with </a:t>
            </a:r>
            <a:r>
              <a:rPr lang="en-US" sz="2400" dirty="0" err="1"/>
              <a:t>IoT</a:t>
            </a:r>
            <a:endParaRPr lang="en-US" sz="2400" dirty="0"/>
          </a:p>
          <a:p>
            <a:pPr lvl="1"/>
            <a:r>
              <a:rPr lang="en-US" sz="2400" dirty="0"/>
              <a:t>In large-scale applications, sensors collect data that are transferred to processing in the “cloud”</a:t>
            </a:r>
          </a:p>
          <a:p>
            <a:r>
              <a:rPr lang="en-US" sz="2400" dirty="0"/>
              <a:t>Sensor Applications and Radio-Frequency Identification </a:t>
            </a:r>
            <a:r>
              <a:rPr lang="en-US" sz="2400" dirty="0" smtClean="0"/>
              <a:t>  (</a:t>
            </a:r>
            <a:r>
              <a:rPr lang="en-US" sz="2400" spc="-300" dirty="0"/>
              <a:t>R F I </a:t>
            </a:r>
            <a:r>
              <a:rPr lang="en-US" sz="2400" dirty="0"/>
              <a:t>D) Sensors</a:t>
            </a:r>
          </a:p>
          <a:p>
            <a:pPr lvl="1"/>
            <a:r>
              <a:rPr lang="en-US" sz="2400" dirty="0"/>
              <a:t>Sensors can measure many things: humidity, temperature, etc.</a:t>
            </a:r>
          </a:p>
          <a:p>
            <a:pPr lvl="1"/>
            <a:r>
              <a:rPr lang="en-US" sz="2400" dirty="0"/>
              <a:t>A well-known type of sensor that plays an important role in </a:t>
            </a:r>
            <a:r>
              <a:rPr lang="en-US" sz="2400" dirty="0" err="1"/>
              <a:t>IoT</a:t>
            </a:r>
            <a:r>
              <a:rPr lang="en-US" sz="2400" dirty="0"/>
              <a:t> is </a:t>
            </a:r>
            <a:r>
              <a:rPr lang="en-US" sz="2400" dirty="0">
                <a:solidFill>
                  <a:schemeClr val="bg2"/>
                </a:solidFill>
              </a:rPr>
              <a:t>radio-frequency identification</a:t>
            </a:r>
          </a:p>
          <a:p>
            <a:r>
              <a:rPr lang="en-US" sz="2400" spc="-300" dirty="0"/>
              <a:t>R F I </a:t>
            </a:r>
            <a:r>
              <a:rPr lang="en-US" sz="2400" dirty="0"/>
              <a:t>D in conjunction with other sensors play a major role in </a:t>
            </a:r>
            <a:r>
              <a:rPr lang="en-US" sz="2400" dirty="0" err="1"/>
              <a:t>IoT</a:t>
            </a:r>
            <a:r>
              <a:rPr lang="en-US" sz="2400" dirty="0"/>
              <a:t> applications</a:t>
            </a:r>
          </a:p>
        </p:txBody>
      </p:sp>
    </p:spTree>
    <p:extLst>
      <p:ext uri="{BB962C8B-B14F-4D97-AF65-F5344CB8AC3E}">
        <p14:creationId xmlns:p14="http://schemas.microsoft.com/office/powerpoint/2010/main" val="406345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Technology Insight 13.1</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spc="-350" dirty="0" smtClean="0">
                <a:solidFill>
                  <a:schemeClr val="bg2"/>
                </a:solidFill>
              </a:rPr>
              <a:t>R F I </a:t>
            </a:r>
            <a:r>
              <a:rPr lang="en-US" sz="2800" b="1" dirty="0" smtClean="0">
                <a:solidFill>
                  <a:schemeClr val="bg2"/>
                </a:solidFill>
              </a:rPr>
              <a:t>D </a:t>
            </a:r>
            <a:r>
              <a:rPr lang="en-US" sz="2800" b="1" dirty="0">
                <a:solidFill>
                  <a:schemeClr val="bg2"/>
                </a:solidFill>
              </a:rPr>
              <a:t>Sensors</a:t>
            </a:r>
          </a:p>
        </p:txBody>
      </p:sp>
      <p:sp>
        <p:nvSpPr>
          <p:cNvPr id="4" name="Content Placeholder 3"/>
          <p:cNvSpPr>
            <a:spLocks noGrp="1"/>
          </p:cNvSpPr>
          <p:nvPr>
            <p:ph idx="13"/>
          </p:nvPr>
        </p:nvSpPr>
        <p:spPr>
          <a:xfrm>
            <a:off x="457200" y="1360842"/>
            <a:ext cx="8153400" cy="4054956"/>
          </a:xfrm>
        </p:spPr>
        <p:txBody>
          <a:bodyPr wrap="square">
            <a:spAutoFit/>
          </a:bodyPr>
          <a:lstStyle/>
          <a:p>
            <a:r>
              <a:rPr lang="en-US" sz="2400" spc="-300" dirty="0"/>
              <a:t>R F I </a:t>
            </a:r>
            <a:r>
              <a:rPr lang="en-US" sz="2400" dirty="0"/>
              <a:t>D - a generic technology that uses of radio-frequency waves to identify objects</a:t>
            </a:r>
          </a:p>
          <a:p>
            <a:r>
              <a:rPr lang="en-US" sz="2400" dirty="0"/>
              <a:t>Part of a family of automatic identification technologies that also includes ubiquitous barcodes and magnetic strips</a:t>
            </a:r>
          </a:p>
          <a:p>
            <a:pPr lvl="1"/>
            <a:r>
              <a:rPr lang="en-US" sz="2400" spc="-300" dirty="0"/>
              <a:t>R F I </a:t>
            </a:r>
            <a:r>
              <a:rPr lang="en-US" sz="2400" dirty="0"/>
              <a:t>S stores richer identification data </a:t>
            </a:r>
          </a:p>
          <a:p>
            <a:r>
              <a:rPr lang="en-US" sz="2400" dirty="0"/>
              <a:t>Use of </a:t>
            </a:r>
            <a:r>
              <a:rPr lang="en-US" sz="2400" spc="-300" dirty="0"/>
              <a:t>R F I </a:t>
            </a:r>
            <a:r>
              <a:rPr lang="en-US" sz="2400" dirty="0"/>
              <a:t>D spread by retailers’ supply-chains</a:t>
            </a:r>
          </a:p>
          <a:p>
            <a:r>
              <a:rPr lang="en-US" sz="2400" spc="-300" dirty="0"/>
              <a:t>R F I </a:t>
            </a:r>
            <a:r>
              <a:rPr lang="en-US" sz="2400" dirty="0"/>
              <a:t>D works with tags and readers</a:t>
            </a:r>
          </a:p>
          <a:p>
            <a:pPr lvl="1"/>
            <a:r>
              <a:rPr lang="en-US" sz="2400" dirty="0"/>
              <a:t>Active </a:t>
            </a:r>
            <a:r>
              <a:rPr lang="en-US" sz="2400" dirty="0" err="1"/>
              <a:t>vs</a:t>
            </a:r>
            <a:r>
              <a:rPr lang="en-US" sz="2400" dirty="0"/>
              <a:t> passive tags (long/short range) </a:t>
            </a:r>
          </a:p>
        </p:txBody>
      </p:sp>
    </p:spTree>
    <p:extLst>
      <p:ext uri="{BB962C8B-B14F-4D97-AF65-F5344CB8AC3E}">
        <p14:creationId xmlns:p14="http://schemas.microsoft.com/office/powerpoint/2010/main" val="325621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Application Case 13.2</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chemeClr val="bg2"/>
                </a:solidFill>
              </a:rPr>
              <a:t>Rockwell Automation Monitors Expensive Oil and Gas Exploration Assets to Predict Failures</a:t>
            </a:r>
          </a:p>
        </p:txBody>
      </p:sp>
      <p:sp>
        <p:nvSpPr>
          <p:cNvPr id="4" name="Content Placeholder 3"/>
          <p:cNvSpPr>
            <a:spLocks noGrp="1"/>
          </p:cNvSpPr>
          <p:nvPr>
            <p:ph idx="13"/>
          </p:nvPr>
        </p:nvSpPr>
        <p:spPr>
          <a:xfrm>
            <a:off x="457200" y="1781175"/>
            <a:ext cx="8153400" cy="3162404"/>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 of information would likely be collected by an oil and gas drilling platform?</a:t>
            </a:r>
          </a:p>
          <a:p>
            <a:pPr marL="457200" indent="-457200">
              <a:buFont typeface="+mj-lt"/>
              <a:buAutoNum type="arabicPeriod"/>
            </a:pPr>
            <a:r>
              <a:rPr lang="en-US" sz="2400" dirty="0"/>
              <a:t>Does this application fit the three V’s (volume, variety, velocity) of Big Data? Why or why not?</a:t>
            </a:r>
          </a:p>
          <a:p>
            <a:pPr marL="457200" indent="-457200">
              <a:buFont typeface="+mj-lt"/>
              <a:buAutoNum type="arabicPeriod"/>
            </a:pPr>
            <a:r>
              <a:rPr lang="en-US" sz="2400" dirty="0"/>
              <a:t>Which other industries (list five) could use similar operational measurements and dashboards?</a:t>
            </a:r>
          </a:p>
        </p:txBody>
      </p:sp>
    </p:spTree>
    <p:extLst>
      <p:ext uri="{BB962C8B-B14F-4D97-AF65-F5344CB8AC3E}">
        <p14:creationId xmlns:p14="http://schemas.microsoft.com/office/powerpoint/2010/main" val="4210320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58" y="73682"/>
            <a:ext cx="8142642" cy="1107996"/>
          </a:xfrm>
        </p:spPr>
        <p:txBody>
          <a:bodyPr wrap="square">
            <a:spAutoFit/>
          </a:bodyPr>
          <a:lstStyle/>
          <a:p>
            <a:r>
              <a:rPr lang="en-IN" sz="3600" dirty="0">
                <a:latin typeface="+mj-lt"/>
              </a:rPr>
              <a:t>Use of </a:t>
            </a:r>
            <a:r>
              <a:rPr lang="en-IN" sz="3600" spc="-450" dirty="0" smtClean="0">
                <a:latin typeface="+mj-lt"/>
              </a:rPr>
              <a:t>R F I </a:t>
            </a:r>
            <a:r>
              <a:rPr lang="en-IN" sz="3600" dirty="0" smtClean="0">
                <a:latin typeface="+mj-lt"/>
              </a:rPr>
              <a:t>D </a:t>
            </a:r>
            <a:r>
              <a:rPr lang="en-IN" sz="3600" dirty="0">
                <a:latin typeface="+mj-lt"/>
              </a:rPr>
              <a:t>and Smart Sensors in </a:t>
            </a:r>
            <a:r>
              <a:rPr lang="en-IN" sz="3600" dirty="0" err="1">
                <a:latin typeface="+mj-lt"/>
              </a:rPr>
              <a:t>IoT</a:t>
            </a:r>
            <a:endParaRPr lang="en-US" sz="3600" dirty="0">
              <a:latin typeface="+mj-lt"/>
            </a:endParaRPr>
          </a:p>
        </p:txBody>
      </p:sp>
      <p:sp>
        <p:nvSpPr>
          <p:cNvPr id="4" name="Content Placeholder 3"/>
          <p:cNvSpPr>
            <a:spLocks noGrp="1"/>
          </p:cNvSpPr>
          <p:nvPr>
            <p:ph idx="13"/>
          </p:nvPr>
        </p:nvSpPr>
        <p:spPr>
          <a:xfrm>
            <a:off x="457200" y="1360842"/>
            <a:ext cx="8153400" cy="3862596"/>
          </a:xfrm>
        </p:spPr>
        <p:txBody>
          <a:bodyPr wrap="square">
            <a:spAutoFit/>
          </a:bodyPr>
          <a:lstStyle/>
          <a:p>
            <a:r>
              <a:rPr lang="en-US" sz="2400" dirty="0"/>
              <a:t>Basic </a:t>
            </a:r>
            <a:r>
              <a:rPr lang="en-US" sz="2400" spc="-300" dirty="0"/>
              <a:t>R F I </a:t>
            </a:r>
            <a:r>
              <a:rPr lang="en-US" sz="2400" dirty="0"/>
              <a:t>D tags, active or passive, are not sensors</a:t>
            </a:r>
          </a:p>
          <a:p>
            <a:pPr lvl="1"/>
            <a:r>
              <a:rPr lang="en-US" sz="2400" dirty="0"/>
              <a:t>Purpose: determine the location of the object, couple it with the time of detection</a:t>
            </a:r>
          </a:p>
          <a:p>
            <a:r>
              <a:rPr lang="en-US" sz="2400" spc="-300" dirty="0"/>
              <a:t>R F I </a:t>
            </a:r>
            <a:r>
              <a:rPr lang="en-US" sz="2400" dirty="0"/>
              <a:t>D sensors – tags enhanced with on-board sensors</a:t>
            </a:r>
          </a:p>
          <a:p>
            <a:pPr lvl="1"/>
            <a:r>
              <a:rPr lang="en-US" sz="2400" dirty="0"/>
              <a:t>Purpose: determine the location, time, and measurements of the environmental conditions</a:t>
            </a:r>
          </a:p>
          <a:p>
            <a:r>
              <a:rPr lang="en-US" sz="2400" dirty="0"/>
              <a:t>Smart Sensor - Senses the environment and processes the input it collects by using its built-in computing capabilities</a:t>
            </a:r>
          </a:p>
        </p:txBody>
      </p:sp>
    </p:spTree>
    <p:extLst>
      <p:ext uri="{BB962C8B-B14F-4D97-AF65-F5344CB8AC3E}">
        <p14:creationId xmlns:p14="http://schemas.microsoft.com/office/powerpoint/2010/main" val="424386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Selected </a:t>
            </a:r>
            <a:r>
              <a:rPr lang="en-IN" sz="3600" dirty="0" err="1">
                <a:latin typeface="+mj-lt"/>
              </a:rPr>
              <a:t>IoT</a:t>
            </a:r>
            <a:r>
              <a:rPr lang="en-IN" sz="3600" dirty="0">
                <a:latin typeface="+mj-lt"/>
              </a:rPr>
              <a:t> </a:t>
            </a:r>
            <a:r>
              <a:rPr lang="en-IN" sz="3600" dirty="0" smtClean="0">
                <a:latin typeface="+mj-lt"/>
              </a:rPr>
              <a:t>Applications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67958" y="751242"/>
            <a:ext cx="8153400" cy="4870564"/>
          </a:xfrm>
        </p:spPr>
        <p:txBody>
          <a:bodyPr wrap="square">
            <a:spAutoFit/>
          </a:bodyPr>
          <a:lstStyle/>
          <a:p>
            <a:r>
              <a:rPr lang="en-US" sz="2400" dirty="0"/>
              <a:t>French National Railway System’s Use of </a:t>
            </a:r>
            <a:r>
              <a:rPr lang="en-US" sz="2400" dirty="0" err="1"/>
              <a:t>IoT</a:t>
            </a:r>
            <a:endParaRPr lang="en-US" sz="2400" dirty="0"/>
          </a:p>
          <a:p>
            <a:pPr lvl="1"/>
            <a:r>
              <a:rPr lang="en-US" sz="2400" dirty="0"/>
              <a:t>Manage 15,000 trains and 30,000 kilometers</a:t>
            </a:r>
          </a:p>
          <a:p>
            <a:pPr lvl="1"/>
            <a:r>
              <a:rPr lang="en-US" sz="2400" dirty="0"/>
              <a:t>Provide quality, availability, and safety for its nearly </a:t>
            </a:r>
            <a:r>
              <a:rPr lang="en-US" sz="2400" dirty="0" smtClean="0"/>
              <a:t>  14 </a:t>
            </a:r>
            <a:r>
              <a:rPr lang="en-US" sz="2400" dirty="0"/>
              <a:t>million passengers</a:t>
            </a:r>
          </a:p>
          <a:p>
            <a:pPr lvl="1"/>
            <a:r>
              <a:rPr lang="en-US" sz="2400" dirty="0"/>
              <a:t>Uses </a:t>
            </a:r>
            <a:r>
              <a:rPr lang="en-US" sz="2400" spc="-300" dirty="0"/>
              <a:t>I B </a:t>
            </a:r>
            <a:r>
              <a:rPr lang="en-US" sz="2400" dirty="0"/>
              <a:t>M Watson in the background</a:t>
            </a:r>
          </a:p>
          <a:p>
            <a:r>
              <a:rPr lang="en-US" sz="2400" dirty="0"/>
              <a:t>Other Applications</a:t>
            </a:r>
          </a:p>
          <a:p>
            <a:pPr lvl="1"/>
            <a:r>
              <a:rPr lang="en-US" sz="2400" dirty="0"/>
              <a:t>Hilton hotels – smartphone check-in/smart-key </a:t>
            </a:r>
          </a:p>
          <a:p>
            <a:pPr lvl="1"/>
            <a:r>
              <a:rPr lang="en-US" sz="2400" dirty="0"/>
              <a:t>Ford, Tesla – voice orders, smart maintenance, …</a:t>
            </a:r>
          </a:p>
          <a:p>
            <a:pPr lvl="1"/>
            <a:r>
              <a:rPr lang="en-US" sz="2400" dirty="0"/>
              <a:t>Johnnie Walker – connecting bottles to the Internet </a:t>
            </a:r>
          </a:p>
          <a:p>
            <a:pPr lvl="1"/>
            <a:r>
              <a:rPr lang="en-US" sz="2400" dirty="0"/>
              <a:t>Apple – Streamline shopping with Apple Pay</a:t>
            </a:r>
          </a:p>
          <a:p>
            <a:pPr lvl="1"/>
            <a:r>
              <a:rPr lang="en-US" sz="2400" dirty="0"/>
              <a:t>Starbucks Clover Net in the Cloud – system wide…</a:t>
            </a:r>
          </a:p>
        </p:txBody>
      </p:sp>
    </p:spTree>
    <p:extLst>
      <p:ext uri="{BB962C8B-B14F-4D97-AF65-F5344CB8AC3E}">
        <p14:creationId xmlns:p14="http://schemas.microsoft.com/office/powerpoint/2010/main" val="273436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Selected </a:t>
            </a:r>
            <a:r>
              <a:rPr lang="en-IN" sz="3600" dirty="0" err="1">
                <a:latin typeface="+mj-lt"/>
              </a:rPr>
              <a:t>IoT</a:t>
            </a:r>
            <a:r>
              <a:rPr lang="en-IN" sz="3600" dirty="0">
                <a:latin typeface="+mj-lt"/>
              </a:rPr>
              <a:t> </a:t>
            </a:r>
            <a:r>
              <a:rPr lang="en-IN" sz="3600" dirty="0" smtClean="0">
                <a:latin typeface="+mj-lt"/>
              </a:rPr>
              <a:t>Applications </a:t>
            </a:r>
            <a:r>
              <a:rPr lang="en-IN"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751242"/>
            <a:ext cx="8153400" cy="4001095"/>
          </a:xfrm>
        </p:spPr>
        <p:txBody>
          <a:bodyPr wrap="square">
            <a:spAutoFit/>
          </a:bodyPr>
          <a:lstStyle/>
          <a:p>
            <a:r>
              <a:rPr lang="en-US" sz="2400" dirty="0"/>
              <a:t>How </a:t>
            </a:r>
            <a:r>
              <a:rPr lang="en-US" sz="2400" dirty="0" err="1"/>
              <a:t>IoT</a:t>
            </a:r>
            <a:r>
              <a:rPr lang="en-US" sz="2400" dirty="0"/>
              <a:t> is Driving Marketing</a:t>
            </a:r>
          </a:p>
          <a:p>
            <a:pPr lvl="1"/>
            <a:r>
              <a:rPr lang="en-US" sz="2400" b="1" dirty="0"/>
              <a:t>Disruptive data collection</a:t>
            </a:r>
            <a:r>
              <a:rPr lang="en-US" sz="2400" dirty="0"/>
              <a:t> – </a:t>
            </a:r>
            <a:r>
              <a:rPr lang="en-US" sz="2400" dirty="0" err="1"/>
              <a:t>IoT</a:t>
            </a:r>
            <a:r>
              <a:rPr lang="en-US" sz="2400" dirty="0"/>
              <a:t> can collect more data about customers from more data sources</a:t>
            </a:r>
          </a:p>
          <a:p>
            <a:pPr lvl="1"/>
            <a:r>
              <a:rPr lang="en-US" sz="2400" b="1" dirty="0" err="1"/>
              <a:t>Realtime</a:t>
            </a:r>
            <a:r>
              <a:rPr lang="en-US" sz="2400" b="1" dirty="0"/>
              <a:t> personalization </a:t>
            </a:r>
            <a:r>
              <a:rPr lang="en-US" sz="2400" dirty="0"/>
              <a:t>– sensing and acting the perceived needs of the customers in real-time</a:t>
            </a:r>
          </a:p>
          <a:p>
            <a:pPr lvl="1"/>
            <a:r>
              <a:rPr lang="en-US" sz="2400" b="1" dirty="0"/>
              <a:t>Environmental attribution </a:t>
            </a:r>
            <a:r>
              <a:rPr lang="en-US" sz="2400" dirty="0"/>
              <a:t>– </a:t>
            </a:r>
            <a:r>
              <a:rPr lang="en-US" sz="2400" dirty="0" err="1"/>
              <a:t>IoT</a:t>
            </a:r>
            <a:r>
              <a:rPr lang="en-US" sz="2400" dirty="0"/>
              <a:t> can monitor environments regarding ad delivery for specific places, customers, methods, and campaigns</a:t>
            </a:r>
          </a:p>
          <a:p>
            <a:pPr lvl="1"/>
            <a:r>
              <a:rPr lang="en-US" sz="2400" b="1" dirty="0"/>
              <a:t>Complete conversation path </a:t>
            </a:r>
            <a:r>
              <a:rPr lang="en-US" sz="2400" dirty="0"/>
              <a:t>- consumer purchasing paths, conversations between customers and vendors</a:t>
            </a:r>
          </a:p>
        </p:txBody>
      </p:sp>
    </p:spTree>
    <p:extLst>
      <p:ext uri="{BB962C8B-B14F-4D97-AF65-F5344CB8AC3E}">
        <p14:creationId xmlns:p14="http://schemas.microsoft.com/office/powerpoint/2010/main" val="276445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Homes and </a:t>
            </a:r>
            <a:r>
              <a:rPr lang="en-IN" sz="3600" dirty="0" smtClean="0">
                <a:latin typeface="+mj-lt"/>
              </a:rPr>
              <a:t>Appliances </a:t>
            </a:r>
            <a:r>
              <a:rPr lang="en-IN" sz="2800" dirty="0" smtClean="0">
                <a:latin typeface="+mj-lt"/>
              </a:rPr>
              <a:t>(1 of 5)</a:t>
            </a:r>
            <a:endParaRPr lang="en-US" sz="3600" dirty="0">
              <a:latin typeface="+mj-lt"/>
            </a:endParaRPr>
          </a:p>
        </p:txBody>
      </p:sp>
      <p:sp>
        <p:nvSpPr>
          <p:cNvPr id="4" name="Content Placeholder 3"/>
          <p:cNvSpPr>
            <a:spLocks noGrp="1"/>
          </p:cNvSpPr>
          <p:nvPr>
            <p:ph idx="13"/>
          </p:nvPr>
        </p:nvSpPr>
        <p:spPr>
          <a:xfrm>
            <a:off x="457200" y="751242"/>
            <a:ext cx="8153400" cy="4932119"/>
          </a:xfrm>
        </p:spPr>
        <p:txBody>
          <a:bodyPr wrap="square">
            <a:spAutoFit/>
          </a:bodyPr>
          <a:lstStyle/>
          <a:p>
            <a:r>
              <a:rPr lang="en-US" sz="2400" dirty="0"/>
              <a:t>A </a:t>
            </a:r>
            <a:r>
              <a:rPr lang="en-US" sz="2400" dirty="0">
                <a:solidFill>
                  <a:schemeClr val="bg2"/>
                </a:solidFill>
              </a:rPr>
              <a:t>smart home </a:t>
            </a:r>
            <a:r>
              <a:rPr lang="en-US" sz="2400" dirty="0"/>
              <a:t>is a home with automated components that are interconnected such as lights, appliances, security, and entertainment that are able to communicate each other</a:t>
            </a:r>
          </a:p>
          <a:p>
            <a:pPr lvl="1"/>
            <a:r>
              <a:rPr lang="en-US" sz="2400" dirty="0"/>
              <a:t>Designed to provide their dwellers with comfort, security, low energy cost, and convenience</a:t>
            </a:r>
          </a:p>
          <a:p>
            <a:pPr lvl="1"/>
            <a:r>
              <a:rPr lang="en-US" sz="2400" dirty="0"/>
              <a:t>Most existing home are not smart, but the can inexpensively be equipped with partial smartness </a:t>
            </a:r>
          </a:p>
          <a:p>
            <a:pPr lvl="1"/>
            <a:r>
              <a:rPr lang="en-US" sz="2400" dirty="0"/>
              <a:t>See </a:t>
            </a:r>
            <a:r>
              <a:rPr lang="en-US" sz="2400" dirty="0" smtClean="0">
                <a:hlinkClick r:id="rId3" tooltip="http://www.techterms.com/definition/smart_home"/>
              </a:rPr>
              <a:t>techterms.com\definition\</a:t>
            </a:r>
            <a:r>
              <a:rPr lang="en-US" sz="2400" dirty="0" err="1" smtClean="0">
                <a:hlinkClick r:id="rId3" tooltip="http://www.techterms.com/definition/smart_home"/>
              </a:rPr>
              <a:t>smart_home</a:t>
            </a:r>
            <a:endParaRPr lang="en-US" sz="2400" dirty="0"/>
          </a:p>
          <a:p>
            <a:r>
              <a:rPr lang="en-US" sz="2400" dirty="0"/>
              <a:t>Protocols: </a:t>
            </a:r>
            <a:r>
              <a:rPr lang="en-US" sz="2400" spc="-300" dirty="0"/>
              <a:t>X I </a:t>
            </a:r>
            <a:r>
              <a:rPr lang="en-US" sz="2400" dirty="0"/>
              <a:t>O, </a:t>
            </a:r>
            <a:r>
              <a:rPr lang="en-US" sz="2400" spc="-300" dirty="0"/>
              <a:t>U P </a:t>
            </a:r>
            <a:r>
              <a:rPr lang="en-US" sz="2400" dirty="0"/>
              <a:t>B, Z-Wave, </a:t>
            </a:r>
            <a:r>
              <a:rPr lang="en-US" sz="2400" dirty="0" err="1"/>
              <a:t>EnOcean</a:t>
            </a:r>
            <a:r>
              <a:rPr lang="en-US" sz="2400" dirty="0"/>
              <a:t>, …</a:t>
            </a:r>
          </a:p>
          <a:p>
            <a:pPr lvl="1"/>
            <a:r>
              <a:rPr lang="en-US" sz="2400" dirty="0"/>
              <a:t>These products offer scalability, so more devices can be connected</a:t>
            </a:r>
          </a:p>
        </p:txBody>
      </p:sp>
    </p:spTree>
    <p:extLst>
      <p:ext uri="{BB962C8B-B14F-4D97-AF65-F5344CB8AC3E}">
        <p14:creationId xmlns:p14="http://schemas.microsoft.com/office/powerpoint/2010/main" val="133355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5410"/>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762000"/>
            <a:ext cx="8153400" cy="2423740"/>
          </a:xfrm>
        </p:spPr>
        <p:txBody>
          <a:bodyPr wrap="square">
            <a:spAutoFit/>
          </a:bodyPr>
          <a:lstStyle/>
          <a:p>
            <a:pPr marL="0" lvl="0" indent="0">
              <a:spcBef>
                <a:spcPts val="0"/>
              </a:spcBef>
              <a:buClr>
                <a:schemeClr val="lt1"/>
              </a:buClr>
              <a:buSzPct val="25000"/>
              <a:buNone/>
              <a:tabLst>
                <a:tab pos="628650" algn="l"/>
              </a:tabLst>
            </a:pPr>
            <a:r>
              <a:rPr lang="en-US" sz="2400" b="1" dirty="0" smtClean="0">
                <a:solidFill>
                  <a:srgbClr val="007FA3"/>
                </a:solidFill>
              </a:rPr>
              <a:t>13.6</a:t>
            </a:r>
            <a:r>
              <a:rPr lang="en-US" sz="2400" dirty="0" smtClean="0"/>
              <a:t> </a:t>
            </a:r>
            <a:r>
              <a:rPr lang="en-US" sz="2400" dirty="0"/>
              <a:t>Describe smart appliances and homes</a:t>
            </a:r>
          </a:p>
          <a:p>
            <a:pPr marL="714375" lvl="0" indent="-714375">
              <a:buClr>
                <a:schemeClr val="lt1"/>
              </a:buClr>
              <a:buSzPct val="25000"/>
              <a:buNone/>
              <a:tabLst>
                <a:tab pos="714375" algn="l"/>
              </a:tabLst>
            </a:pPr>
            <a:r>
              <a:rPr lang="en-US" sz="2400" b="1" dirty="0">
                <a:solidFill>
                  <a:srgbClr val="007FA3"/>
                </a:solidFill>
              </a:rPr>
              <a:t>13.7 </a:t>
            </a:r>
            <a:r>
              <a:rPr lang="en-US" sz="2400" dirty="0"/>
              <a:t>Understand the concept of smart cities, their content, and their benefits</a:t>
            </a:r>
          </a:p>
          <a:p>
            <a:pPr marL="0" indent="0">
              <a:buClr>
                <a:schemeClr val="lt1"/>
              </a:buClr>
              <a:buSzPct val="25000"/>
              <a:buNone/>
              <a:tabLst>
                <a:tab pos="628650" algn="l"/>
              </a:tabLst>
            </a:pPr>
            <a:r>
              <a:rPr lang="en-US" sz="2400" b="1" dirty="0" smtClean="0">
                <a:solidFill>
                  <a:srgbClr val="007FA3"/>
                </a:solidFill>
              </a:rPr>
              <a:t>13.8</a:t>
            </a:r>
            <a:r>
              <a:rPr lang="en-US" sz="2400" dirty="0" smtClean="0"/>
              <a:t> </a:t>
            </a:r>
            <a:r>
              <a:rPr lang="en-US" sz="2400" dirty="0"/>
              <a:t>Describe the landscape of autonomous vehicles</a:t>
            </a:r>
          </a:p>
          <a:p>
            <a:pPr marL="0" indent="0">
              <a:buClr>
                <a:schemeClr val="lt1"/>
              </a:buClr>
              <a:buSzPct val="25000"/>
              <a:buNone/>
              <a:tabLst>
                <a:tab pos="628650" algn="l"/>
              </a:tabLst>
            </a:pPr>
            <a:r>
              <a:rPr lang="en-US" sz="2400" b="1" dirty="0" smtClean="0">
                <a:solidFill>
                  <a:srgbClr val="007FA3"/>
                </a:solidFill>
              </a:rPr>
              <a:t>13.9</a:t>
            </a:r>
            <a:r>
              <a:rPr lang="en-US" sz="2400" dirty="0" smtClean="0"/>
              <a:t> </a:t>
            </a:r>
            <a:r>
              <a:rPr lang="en-US" sz="2400" dirty="0"/>
              <a:t>Discuss the major issues of </a:t>
            </a:r>
            <a:r>
              <a:rPr lang="en-US" sz="2400" dirty="0" err="1"/>
              <a:t>IoT</a:t>
            </a:r>
            <a:r>
              <a:rPr lang="en-US" sz="2400" dirty="0"/>
              <a:t> </a:t>
            </a:r>
            <a:r>
              <a:rPr lang="en-US" sz="2400" dirty="0" smtClean="0"/>
              <a:t>implementation</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Homes and </a:t>
            </a:r>
            <a:r>
              <a:rPr lang="en-IN" sz="3600" dirty="0" smtClean="0">
                <a:latin typeface="+mj-lt"/>
              </a:rPr>
              <a:t>Appliances </a:t>
            </a:r>
            <a:r>
              <a:rPr lang="en-IN" sz="2800" dirty="0" smtClean="0">
                <a:latin typeface="+mj-lt"/>
              </a:rPr>
              <a:t>(2 of 5)</a:t>
            </a:r>
            <a:endParaRPr lang="en-US" sz="3600" dirty="0">
              <a:latin typeface="+mj-lt"/>
            </a:endParaRPr>
          </a:p>
        </p:txBody>
      </p:sp>
      <p:sp>
        <p:nvSpPr>
          <p:cNvPr id="4" name="Content Placeholder 3"/>
          <p:cNvSpPr>
            <a:spLocks noGrp="1"/>
          </p:cNvSpPr>
          <p:nvPr>
            <p:ph idx="13"/>
          </p:nvPr>
        </p:nvSpPr>
        <p:spPr>
          <a:xfrm>
            <a:off x="457200" y="765602"/>
            <a:ext cx="8153400" cy="5278368"/>
          </a:xfrm>
        </p:spPr>
        <p:txBody>
          <a:bodyPr wrap="square">
            <a:spAutoFit/>
          </a:bodyPr>
          <a:lstStyle/>
          <a:p>
            <a:r>
              <a:rPr lang="en-US" sz="2400" dirty="0"/>
              <a:t>Typical Components of Smart Homes</a:t>
            </a:r>
          </a:p>
          <a:p>
            <a:pPr lvl="1"/>
            <a:r>
              <a:rPr lang="en-US" sz="2400" dirty="0"/>
              <a:t>Lighting and </a:t>
            </a:r>
            <a:r>
              <a:rPr lang="en-US" sz="2400" spc="-300" dirty="0"/>
              <a:t>T </a:t>
            </a:r>
            <a:r>
              <a:rPr lang="en-US" sz="2400" dirty="0"/>
              <a:t>V</a:t>
            </a:r>
          </a:p>
          <a:p>
            <a:pPr lvl="1"/>
            <a:r>
              <a:rPr lang="en-US" sz="2400" dirty="0"/>
              <a:t>Energy management (e.g., Nest)</a:t>
            </a:r>
          </a:p>
          <a:p>
            <a:pPr lvl="1"/>
            <a:r>
              <a:rPr lang="en-US" sz="2400" dirty="0"/>
              <a:t>Water control (</a:t>
            </a:r>
            <a:r>
              <a:rPr lang="en-US" sz="2400" dirty="0">
                <a:hlinkClick r:id="rId3" action="ppaction://hlinkfile" tooltip="watercop.com"/>
              </a:rPr>
              <a:t>watercop.com</a:t>
            </a:r>
            <a:r>
              <a:rPr lang="en-US" sz="2400" dirty="0"/>
              <a:t>)</a:t>
            </a:r>
          </a:p>
          <a:p>
            <a:pPr lvl="1"/>
            <a:r>
              <a:rPr lang="en-US" sz="2400" dirty="0"/>
              <a:t>Smart speaker and </a:t>
            </a:r>
            <a:r>
              <a:rPr lang="en-US" sz="2400" dirty="0" err="1"/>
              <a:t>chatbots</a:t>
            </a:r>
            <a:r>
              <a:rPr lang="en-US" sz="2400" dirty="0"/>
              <a:t> (e.g., </a:t>
            </a:r>
            <a:r>
              <a:rPr lang="en-US" sz="2400" dirty="0" err="1"/>
              <a:t>Alexa</a:t>
            </a:r>
            <a:r>
              <a:rPr lang="en-US" sz="2400" dirty="0"/>
              <a:t>)</a:t>
            </a:r>
          </a:p>
          <a:p>
            <a:pPr lvl="1"/>
            <a:r>
              <a:rPr lang="en-US" sz="2400" dirty="0"/>
              <a:t>Home entertainment</a:t>
            </a:r>
          </a:p>
          <a:p>
            <a:pPr lvl="1"/>
            <a:r>
              <a:rPr lang="en-US" sz="2400" dirty="0"/>
              <a:t>Alarm clock</a:t>
            </a:r>
          </a:p>
          <a:p>
            <a:pPr lvl="1"/>
            <a:r>
              <a:rPr lang="en-US" sz="2400" dirty="0"/>
              <a:t>Vacuum cleaner </a:t>
            </a:r>
          </a:p>
          <a:p>
            <a:pPr lvl="1"/>
            <a:r>
              <a:rPr lang="en-US" sz="2400" dirty="0"/>
              <a:t>Camera</a:t>
            </a:r>
          </a:p>
          <a:p>
            <a:pPr lvl="1"/>
            <a:r>
              <a:rPr lang="en-US" sz="2400" dirty="0"/>
              <a:t>Refrigerator (and other appliances)</a:t>
            </a:r>
          </a:p>
          <a:p>
            <a:pPr lvl="1"/>
            <a:r>
              <a:rPr lang="en-US" sz="2400" dirty="0"/>
              <a:t>Home security and safety</a:t>
            </a:r>
          </a:p>
          <a:p>
            <a:pPr lvl="1"/>
            <a:r>
              <a:rPr lang="en-US" sz="2400" dirty="0"/>
              <a:t>…</a:t>
            </a:r>
          </a:p>
        </p:txBody>
      </p:sp>
    </p:spTree>
    <p:extLst>
      <p:ext uri="{BB962C8B-B14F-4D97-AF65-F5344CB8AC3E}">
        <p14:creationId xmlns:p14="http://schemas.microsoft.com/office/powerpoint/2010/main" val="386301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The Components of a Smart Home</a:t>
            </a:r>
          </a:p>
        </p:txBody>
      </p:sp>
      <p:pic>
        <p:nvPicPr>
          <p:cNvPr id="1026" name="Picture 2" descr="The illustration shows a home fitted with various appliances. Icons representing the following surround the home: &#10;• Lighting&#10;• Air-conditioning&#10;• Heating&#10;• Motion sensor&#10;• Sauna&#10;• Gas detector&#10;• Leak detector&#10;• Fire detector&#10;• Blinds&#10;• Multimedia room&#10;• Garden&#10;• Laundry&#10;• Garage&#10;• I P Cam&#10;• Ventilation&#10;• Access control&#10;• Energy management"/>
          <p:cNvPicPr>
            <a:picLocks noChangeAspect="1" noChangeArrowheads="1"/>
          </p:cNvPicPr>
          <p:nvPr/>
        </p:nvPicPr>
        <p:blipFill rotWithShape="1">
          <a:blip r:embed="rId3">
            <a:extLst>
              <a:ext uri="{28A0092B-C50C-407E-A947-70E740481C1C}">
                <a14:useLocalDpi xmlns:a14="http://schemas.microsoft.com/office/drawing/2010/main" val="0"/>
              </a:ext>
            </a:extLst>
          </a:blip>
          <a:srcRect b="3222"/>
          <a:stretch/>
        </p:blipFill>
        <p:spPr bwMode="auto">
          <a:xfrm>
            <a:off x="653997" y="970887"/>
            <a:ext cx="7836006" cy="532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064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Homes and </a:t>
            </a:r>
            <a:r>
              <a:rPr lang="en-IN" sz="3600" dirty="0" smtClean="0">
                <a:latin typeface="+mj-lt"/>
              </a:rPr>
              <a:t>Appliances </a:t>
            </a:r>
            <a:r>
              <a:rPr lang="en-IN" sz="2800" dirty="0" smtClean="0">
                <a:latin typeface="+mj-lt"/>
              </a:rPr>
              <a:t>(3 of 5)</a:t>
            </a:r>
            <a:endParaRPr lang="en-US" sz="3600" dirty="0">
              <a:latin typeface="+mj-lt"/>
            </a:endParaRPr>
          </a:p>
        </p:txBody>
      </p:sp>
      <p:sp>
        <p:nvSpPr>
          <p:cNvPr id="4" name="Content Placeholder 3"/>
          <p:cNvSpPr>
            <a:spLocks noGrp="1"/>
          </p:cNvSpPr>
          <p:nvPr>
            <p:ph idx="13"/>
          </p:nvPr>
        </p:nvSpPr>
        <p:spPr>
          <a:xfrm>
            <a:off x="457200" y="979842"/>
            <a:ext cx="8153400" cy="5009064"/>
          </a:xfrm>
        </p:spPr>
        <p:txBody>
          <a:bodyPr wrap="square">
            <a:spAutoFit/>
          </a:bodyPr>
          <a:lstStyle/>
          <a:p>
            <a:r>
              <a:rPr lang="en-US" sz="2400" dirty="0"/>
              <a:t>Example: </a:t>
            </a:r>
            <a:r>
              <a:rPr lang="en-US" sz="2400" dirty="0" err="1"/>
              <a:t>iHealthHome</a:t>
            </a:r>
            <a:endParaRPr lang="en-US" sz="2400" dirty="0"/>
          </a:p>
          <a:p>
            <a:pPr lvl="1"/>
            <a:r>
              <a:rPr lang="en-US" sz="2400" dirty="0"/>
              <a:t>Provides real-time information to caregivers and physicians (and loved ones)</a:t>
            </a:r>
          </a:p>
          <a:p>
            <a:pPr lvl="1"/>
            <a:r>
              <a:rPr lang="en-US" sz="2400" dirty="0"/>
              <a:t>Reminds seniors of daily appointments and when to take their medicine</a:t>
            </a:r>
          </a:p>
          <a:p>
            <a:r>
              <a:rPr lang="en-US" sz="2400" dirty="0">
                <a:solidFill>
                  <a:schemeClr val="bg2"/>
                </a:solidFill>
              </a:rPr>
              <a:t>Smart appliances </a:t>
            </a:r>
            <a:r>
              <a:rPr lang="en-US" sz="2400" dirty="0"/>
              <a:t>are appliances enhanced with sensor and communication technologies </a:t>
            </a:r>
          </a:p>
          <a:p>
            <a:pPr lvl="1"/>
            <a:r>
              <a:rPr lang="en-US" sz="2400" dirty="0"/>
              <a:t>They comminute with other devises and people through the home network and Internet</a:t>
            </a:r>
          </a:p>
          <a:p>
            <a:pPr lvl="1"/>
            <a:r>
              <a:rPr lang="en-US" sz="2400" dirty="0"/>
              <a:t>Google Nest, and other Nest products (</a:t>
            </a:r>
            <a:r>
              <a:rPr lang="en-US" sz="2400" dirty="0">
                <a:hlinkClick r:id="rId3" action="ppaction://hlinkfile" tooltip="nest.com"/>
              </a:rPr>
              <a:t>nest.com</a:t>
            </a:r>
            <a:r>
              <a:rPr lang="en-US" sz="2400" dirty="0"/>
              <a:t>) </a:t>
            </a:r>
          </a:p>
          <a:p>
            <a:pPr lvl="1"/>
            <a:r>
              <a:rPr lang="en-US" sz="2400" dirty="0"/>
              <a:t>Popular kits for smart homes include Amazon Eco, Google Home</a:t>
            </a:r>
          </a:p>
        </p:txBody>
      </p:sp>
    </p:spTree>
    <p:extLst>
      <p:ext uri="{BB962C8B-B14F-4D97-AF65-F5344CB8AC3E}">
        <p14:creationId xmlns:p14="http://schemas.microsoft.com/office/powerpoint/2010/main" val="61469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Homes and </a:t>
            </a:r>
            <a:r>
              <a:rPr lang="en-IN" sz="3600" dirty="0" smtClean="0">
                <a:latin typeface="+mj-lt"/>
              </a:rPr>
              <a:t>Appliances </a:t>
            </a:r>
            <a:r>
              <a:rPr lang="en-IN" sz="2800" dirty="0" smtClean="0">
                <a:latin typeface="+mj-lt"/>
              </a:rPr>
              <a:t>(4 of 5)</a:t>
            </a:r>
            <a:endParaRPr lang="en-US" sz="3600" dirty="0">
              <a:latin typeface="+mj-lt"/>
            </a:endParaRPr>
          </a:p>
        </p:txBody>
      </p:sp>
      <p:sp>
        <p:nvSpPr>
          <p:cNvPr id="4" name="Content Placeholder 3"/>
          <p:cNvSpPr>
            <a:spLocks noGrp="1"/>
          </p:cNvSpPr>
          <p:nvPr>
            <p:ph idx="13"/>
          </p:nvPr>
        </p:nvSpPr>
        <p:spPr>
          <a:xfrm>
            <a:off x="457200" y="979842"/>
            <a:ext cx="8153400" cy="5239896"/>
          </a:xfrm>
        </p:spPr>
        <p:txBody>
          <a:bodyPr wrap="square">
            <a:spAutoFit/>
          </a:bodyPr>
          <a:lstStyle/>
          <a:p>
            <a:r>
              <a:rPr lang="en-US" sz="2400" dirty="0"/>
              <a:t>Home Appliances in Consumer Electronic Show (</a:t>
            </a:r>
            <a:r>
              <a:rPr lang="en-US" sz="2400" spc="-300" dirty="0"/>
              <a:t>C E </a:t>
            </a:r>
            <a:r>
              <a:rPr lang="en-US" sz="2400" dirty="0"/>
              <a:t>S) 2016–2018</a:t>
            </a:r>
          </a:p>
          <a:p>
            <a:pPr lvl="1"/>
            <a:r>
              <a:rPr lang="en-US" sz="2400" dirty="0"/>
              <a:t>Samsung Smart fridge</a:t>
            </a:r>
          </a:p>
          <a:p>
            <a:pPr lvl="1"/>
            <a:r>
              <a:rPr lang="en-US" sz="2400" dirty="0"/>
              <a:t>Gourmet robotic cooker</a:t>
            </a:r>
          </a:p>
          <a:p>
            <a:pPr lvl="1"/>
            <a:r>
              <a:rPr lang="en-US" sz="2400" dirty="0"/>
              <a:t>10 in 1 device for the kitchen (kitchen “robot”)</a:t>
            </a:r>
          </a:p>
          <a:p>
            <a:pPr lvl="1"/>
            <a:r>
              <a:rPr lang="en-US" sz="2400" spc="-300" dirty="0"/>
              <a:t>L G </a:t>
            </a:r>
            <a:r>
              <a:rPr lang="en-US" sz="2400" dirty="0"/>
              <a:t> </a:t>
            </a:r>
            <a:r>
              <a:rPr lang="en-US" sz="2400" spc="-300" dirty="0" smtClean="0"/>
              <a:t>H </a:t>
            </a:r>
            <a:r>
              <a:rPr lang="en-US" sz="2400" spc="-300" dirty="0"/>
              <a:t>U </a:t>
            </a:r>
            <a:r>
              <a:rPr lang="en-US" sz="2400" dirty="0"/>
              <a:t>M-</a:t>
            </a:r>
            <a:r>
              <a:rPr lang="en-US" sz="2400" spc="-300" dirty="0"/>
              <a:t>B O </a:t>
            </a:r>
            <a:r>
              <a:rPr lang="en-US" sz="2400" dirty="0"/>
              <a:t>T Turbo+</a:t>
            </a:r>
          </a:p>
          <a:p>
            <a:pPr lvl="1"/>
            <a:r>
              <a:rPr lang="en-US" sz="2400" dirty="0"/>
              <a:t>Haier R3D2 Refrigerator</a:t>
            </a:r>
          </a:p>
          <a:p>
            <a:pPr lvl="1"/>
            <a:r>
              <a:rPr lang="en-US" sz="2400" dirty="0" err="1"/>
              <a:t>Instaview</a:t>
            </a:r>
            <a:r>
              <a:rPr lang="en-US" sz="2400" dirty="0"/>
              <a:t> Refrigerator from </a:t>
            </a:r>
            <a:r>
              <a:rPr lang="en-US" sz="2400" spc="-300" dirty="0"/>
              <a:t>L </a:t>
            </a:r>
            <a:r>
              <a:rPr lang="en-US" sz="2400" dirty="0"/>
              <a:t>G</a:t>
            </a:r>
          </a:p>
          <a:p>
            <a:pPr lvl="1"/>
            <a:r>
              <a:rPr lang="en-US" sz="2400" dirty="0"/>
              <a:t>Whirlpool’s smart top load washer</a:t>
            </a:r>
          </a:p>
          <a:p>
            <a:pPr lvl="1"/>
            <a:r>
              <a:rPr lang="en-US" sz="2400" spc="-300" dirty="0"/>
              <a:t>L </a:t>
            </a:r>
            <a:r>
              <a:rPr lang="en-US" sz="2400" dirty="0"/>
              <a:t>G </a:t>
            </a:r>
            <a:r>
              <a:rPr lang="en-US" sz="2400" spc="-300" dirty="0"/>
              <a:t>L D </a:t>
            </a:r>
            <a:r>
              <a:rPr lang="en-US" sz="2400" dirty="0" smtClean="0"/>
              <a:t>T8786</a:t>
            </a:r>
            <a:r>
              <a:rPr lang="en-US" sz="2400" spc="-300" dirty="0"/>
              <a:t>S </a:t>
            </a:r>
            <a:r>
              <a:rPr lang="en-US" sz="2400" dirty="0" smtClean="0"/>
              <a:t>T </a:t>
            </a:r>
            <a:r>
              <a:rPr lang="en-US" sz="2400" dirty="0"/>
              <a:t>dishwasher</a:t>
            </a:r>
          </a:p>
          <a:p>
            <a:r>
              <a:rPr lang="en-US" sz="2400" dirty="0"/>
              <a:t>Trends include </a:t>
            </a:r>
            <a:r>
              <a:rPr lang="en-US" sz="2400" spc="-300" dirty="0"/>
              <a:t>T </a:t>
            </a:r>
            <a:r>
              <a:rPr lang="en-US" sz="2400" dirty="0"/>
              <a:t>V, connected entertainment systems, smart security systems, smart utility managers, … </a:t>
            </a:r>
          </a:p>
        </p:txBody>
      </p:sp>
    </p:spTree>
    <p:extLst>
      <p:ext uri="{BB962C8B-B14F-4D97-AF65-F5344CB8AC3E}">
        <p14:creationId xmlns:p14="http://schemas.microsoft.com/office/powerpoint/2010/main" val="92371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Homes and </a:t>
            </a:r>
            <a:r>
              <a:rPr lang="en-IN" sz="3600" dirty="0" smtClean="0">
                <a:latin typeface="+mj-lt"/>
              </a:rPr>
              <a:t>Appliances </a:t>
            </a:r>
            <a:r>
              <a:rPr lang="en-IN" sz="2800" dirty="0" smtClean="0">
                <a:latin typeface="+mj-lt"/>
              </a:rPr>
              <a:t>(5 of 5)</a:t>
            </a:r>
            <a:endParaRPr lang="en-US" sz="3600" dirty="0">
              <a:latin typeface="+mj-lt"/>
            </a:endParaRPr>
          </a:p>
        </p:txBody>
      </p:sp>
      <p:sp>
        <p:nvSpPr>
          <p:cNvPr id="4" name="Content Placeholder 3"/>
          <p:cNvSpPr>
            <a:spLocks noGrp="1"/>
          </p:cNvSpPr>
          <p:nvPr>
            <p:ph idx="13"/>
          </p:nvPr>
        </p:nvSpPr>
        <p:spPr>
          <a:xfrm>
            <a:off x="457200" y="979842"/>
            <a:ext cx="8153400" cy="5009064"/>
          </a:xfrm>
        </p:spPr>
        <p:txBody>
          <a:bodyPr wrap="square">
            <a:spAutoFit/>
          </a:bodyPr>
          <a:lstStyle/>
          <a:p>
            <a:r>
              <a:rPr lang="en-US" sz="2400" dirty="0"/>
              <a:t>A Smart Home Is Where the Bot Is</a:t>
            </a:r>
          </a:p>
          <a:p>
            <a:pPr lvl="1"/>
            <a:r>
              <a:rPr lang="en-US" sz="2400" spc="-300" dirty="0"/>
              <a:t>A </a:t>
            </a:r>
            <a:r>
              <a:rPr lang="en-US" sz="2400" dirty="0"/>
              <a:t>I based both in smart homes with predictive abilities</a:t>
            </a:r>
          </a:p>
          <a:p>
            <a:r>
              <a:rPr lang="en-US" sz="2400" dirty="0"/>
              <a:t>Barriers to Smart Home Adoption</a:t>
            </a:r>
          </a:p>
          <a:p>
            <a:pPr lvl="1"/>
            <a:r>
              <a:rPr lang="en-US" sz="2400" b="1" dirty="0"/>
              <a:t>Compatibility</a:t>
            </a:r>
            <a:r>
              <a:rPr lang="en-US" sz="2400" dirty="0"/>
              <a:t>. Too many vendors and products; connecting them all is a challenge</a:t>
            </a:r>
          </a:p>
          <a:p>
            <a:pPr lvl="1"/>
            <a:r>
              <a:rPr lang="en-US" sz="2400" b="1" dirty="0"/>
              <a:t>Communication</a:t>
            </a:r>
            <a:r>
              <a:rPr lang="en-US" sz="2400" dirty="0"/>
              <a:t>. Different consumers have different ideas on what the smart home should be</a:t>
            </a:r>
          </a:p>
          <a:p>
            <a:pPr lvl="1"/>
            <a:r>
              <a:rPr lang="en-US" sz="2400" b="1" dirty="0"/>
              <a:t>Concentration</a:t>
            </a:r>
            <a:r>
              <a:rPr lang="en-US" sz="2400" dirty="0"/>
              <a:t>. Brands need to concentrate on population segments that are most interested in smart homes (e.g., Gen Y)</a:t>
            </a:r>
          </a:p>
          <a:p>
            <a:pPr lvl="1"/>
            <a:r>
              <a:rPr lang="en-US" sz="2400" b="1" dirty="0"/>
              <a:t>Also </a:t>
            </a:r>
            <a:r>
              <a:rPr lang="en-US" sz="2400" dirty="0"/>
              <a:t>- cost justification, invasion of privacy, security, and ease of use, ...</a:t>
            </a:r>
          </a:p>
        </p:txBody>
      </p:sp>
    </p:spTree>
    <p:extLst>
      <p:ext uri="{BB962C8B-B14F-4D97-AF65-F5344CB8AC3E}">
        <p14:creationId xmlns:p14="http://schemas.microsoft.com/office/powerpoint/2010/main" val="114256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IN" sz="3600" dirty="0">
                <a:latin typeface="+mj-lt"/>
              </a:rPr>
              <a:t>Smart Cities and Factories</a:t>
            </a:r>
            <a:endParaRPr lang="en-US" sz="3600" dirty="0">
              <a:latin typeface="+mj-lt"/>
            </a:endParaRPr>
          </a:p>
        </p:txBody>
      </p:sp>
      <p:sp>
        <p:nvSpPr>
          <p:cNvPr id="4" name="Content Placeholder 3"/>
          <p:cNvSpPr>
            <a:spLocks noGrp="1"/>
          </p:cNvSpPr>
          <p:nvPr>
            <p:ph idx="13"/>
          </p:nvPr>
        </p:nvSpPr>
        <p:spPr>
          <a:xfrm>
            <a:off x="457200" y="979842"/>
            <a:ext cx="8153400" cy="4485843"/>
          </a:xfrm>
        </p:spPr>
        <p:txBody>
          <a:bodyPr wrap="square">
            <a:spAutoFit/>
          </a:bodyPr>
          <a:lstStyle/>
          <a:p>
            <a:r>
              <a:rPr lang="en-US" sz="2400" dirty="0">
                <a:solidFill>
                  <a:schemeClr val="bg2"/>
                </a:solidFill>
              </a:rPr>
              <a:t>Smart cities </a:t>
            </a:r>
            <a:r>
              <a:rPr lang="en-US" sz="2400" dirty="0"/>
              <a:t>use digital technologies (mostly mobile based) to facilitate better public services for citizens, better utilization of resources, and less negative environmental impact.</a:t>
            </a:r>
          </a:p>
          <a:p>
            <a:r>
              <a:rPr lang="en-US" sz="2400" dirty="0"/>
              <a:t>Smart Buildings: From Automated to Cognitive Buildings</a:t>
            </a:r>
          </a:p>
          <a:p>
            <a:pPr lvl="1"/>
            <a:r>
              <a:rPr lang="en-US" sz="2400" spc="-300" dirty="0"/>
              <a:t>I B </a:t>
            </a:r>
            <a:r>
              <a:rPr lang="en-US" sz="2400" dirty="0"/>
              <a:t>M’s Cognitive Building learns the behavior of a building’s system in order to optimize it</a:t>
            </a:r>
          </a:p>
          <a:p>
            <a:pPr lvl="1"/>
            <a:r>
              <a:rPr lang="en-US" sz="2400" dirty="0"/>
              <a:t>Doing so autonomously by integrating with the </a:t>
            </a:r>
            <a:r>
              <a:rPr lang="en-US" sz="2400" dirty="0" err="1"/>
              <a:t>IoT</a:t>
            </a:r>
            <a:r>
              <a:rPr lang="en-US" sz="2400" dirty="0"/>
              <a:t> devices and sensors</a:t>
            </a:r>
          </a:p>
          <a:p>
            <a:pPr lvl="1"/>
            <a:r>
              <a:rPr lang="en-US" sz="2400" dirty="0"/>
              <a:t>Uses </a:t>
            </a:r>
            <a:r>
              <a:rPr lang="en-US" sz="2400" dirty="0" err="1"/>
              <a:t>IoT</a:t>
            </a:r>
            <a:r>
              <a:rPr lang="en-US" sz="2400" dirty="0"/>
              <a:t> and sensors to monitor, analytics to learn, robots to act …</a:t>
            </a:r>
          </a:p>
        </p:txBody>
      </p:sp>
    </p:spTree>
    <p:extLst>
      <p:ext uri="{BB962C8B-B14F-4D97-AF65-F5344CB8AC3E}">
        <p14:creationId xmlns:p14="http://schemas.microsoft.com/office/powerpoint/2010/main" val="1144434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Application Case </a:t>
            </a:r>
            <a:r>
              <a:rPr lang="en-US" sz="3600" dirty="0" smtClean="0">
                <a:latin typeface="+mj-lt"/>
              </a:rPr>
              <a:t>13.3</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chemeClr val="bg2"/>
                </a:solidFill>
              </a:rPr>
              <a:t>Amsterdam on the Road to Become a Smart City</a:t>
            </a:r>
          </a:p>
        </p:txBody>
      </p:sp>
      <p:sp>
        <p:nvSpPr>
          <p:cNvPr id="4" name="Content Placeholder 3"/>
          <p:cNvSpPr>
            <a:spLocks noGrp="1"/>
          </p:cNvSpPr>
          <p:nvPr>
            <p:ph idx="13"/>
          </p:nvPr>
        </p:nvSpPr>
        <p:spPr>
          <a:xfrm>
            <a:off x="457200" y="1781175"/>
            <a:ext cx="8153400" cy="3531736"/>
          </a:xfrm>
        </p:spPr>
        <p:txBody>
          <a:bodyPr wrap="square">
            <a:spAutoFit/>
          </a:bodyPr>
          <a:lstStyle/>
          <a:p>
            <a:pPr marL="101600" indent="-101600">
              <a:buNone/>
            </a:pPr>
            <a:r>
              <a:rPr lang="en-US" sz="2400" b="1" dirty="0"/>
              <a:t>Questions for Discussion:</a:t>
            </a:r>
          </a:p>
          <a:p>
            <a:pPr marL="457200" indent="-457200">
              <a:buFont typeface="+mj-lt"/>
              <a:buAutoNum type="arabicPeriod"/>
            </a:pPr>
            <a:r>
              <a:rPr lang="en-US" sz="2400" dirty="0"/>
              <a:t>Watch the video at </a:t>
            </a:r>
            <a:r>
              <a:rPr lang="en-US" sz="2400" dirty="0">
                <a:hlinkClick r:id="rId3" action="ppaction://hlinkfile" tooltip="youtube.com/watch?v=FinLi65Xtik/"/>
              </a:rPr>
              <a:t>youtube.com/</a:t>
            </a:r>
            <a:r>
              <a:rPr lang="en-US" sz="2400" dirty="0" err="1">
                <a:hlinkClick r:id="rId3" action="ppaction://hlinkfile" tooltip="youtube.com/watch?v=FinLi65Xtik/"/>
              </a:rPr>
              <a:t>watch?v</a:t>
            </a:r>
            <a:r>
              <a:rPr lang="en-US" sz="2400" dirty="0">
                <a:hlinkClick r:id="rId3" action="ppaction://hlinkfile" tooltip="youtube.com/watch?v=FinLi65Xtik/"/>
              </a:rPr>
              <a:t>=FinLi65Xtik/</a:t>
            </a:r>
            <a:r>
              <a:rPr lang="en-US" sz="2400" dirty="0"/>
              <a:t> and comment on the technologies used.</a:t>
            </a:r>
          </a:p>
          <a:p>
            <a:pPr marL="457200" indent="-457200">
              <a:buFont typeface="+mj-lt"/>
              <a:buAutoNum type="arabicPeriod"/>
            </a:pPr>
            <a:r>
              <a:rPr lang="en-US" sz="2400" dirty="0"/>
              <a:t>Get a copy of the </a:t>
            </a:r>
            <a:r>
              <a:rPr lang="en-US" sz="2400" spc="-300" dirty="0" smtClean="0"/>
              <a:t>M I </a:t>
            </a:r>
            <a:r>
              <a:rPr lang="en-US" sz="2400" dirty="0" smtClean="0"/>
              <a:t>T </a:t>
            </a:r>
            <a:r>
              <a:rPr lang="en-US" sz="2400" dirty="0"/>
              <a:t>case study at </a:t>
            </a:r>
            <a:r>
              <a:rPr lang="en-US" sz="2400" dirty="0">
                <a:hlinkClick r:id="rId4" action="ppaction://hlinkfile" tooltip="sloanreview.mit.edu/case-study/data-driven-city-management/"/>
              </a:rPr>
              <a:t>sloanreview.mit.edu/case-study/data-driven-city-management/</a:t>
            </a:r>
            <a:r>
              <a:rPr lang="en-US" sz="2400" dirty="0"/>
              <a:t>. List the steps in the process and the applications that were likely used in </a:t>
            </a:r>
            <a:r>
              <a:rPr lang="en-US" sz="2400" dirty="0" err="1"/>
              <a:t>IoT</a:t>
            </a:r>
            <a:r>
              <a:rPr lang="en-US" sz="2400" dirty="0"/>
              <a:t>.</a:t>
            </a:r>
          </a:p>
          <a:p>
            <a:pPr marL="457200" indent="-457200">
              <a:buFont typeface="+mj-lt"/>
              <a:buAutoNum type="arabicPeriod"/>
            </a:pPr>
            <a:r>
              <a:rPr lang="en-US" sz="2400" dirty="0"/>
              <a:t>Identify the smart components used in this project.</a:t>
            </a:r>
          </a:p>
        </p:txBody>
      </p:sp>
    </p:spTree>
    <p:extLst>
      <p:ext uri="{BB962C8B-B14F-4D97-AF65-F5344CB8AC3E}">
        <p14:creationId xmlns:p14="http://schemas.microsoft.com/office/powerpoint/2010/main" val="225087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845"/>
            <a:ext cx="8153400" cy="553998"/>
          </a:xfrm>
        </p:spPr>
        <p:txBody>
          <a:bodyPr wrap="square">
            <a:spAutoFit/>
          </a:bodyPr>
          <a:lstStyle/>
          <a:p>
            <a:r>
              <a:rPr lang="en-US" sz="3600" dirty="0">
                <a:latin typeface="+mj-lt"/>
              </a:rPr>
              <a:t>Smart Building - Example</a:t>
            </a:r>
          </a:p>
        </p:txBody>
      </p:sp>
      <p:sp>
        <p:nvSpPr>
          <p:cNvPr id="4" name="Content Placeholder 3"/>
          <p:cNvSpPr>
            <a:spLocks noGrp="1"/>
          </p:cNvSpPr>
          <p:nvPr>
            <p:ph idx="1"/>
          </p:nvPr>
        </p:nvSpPr>
        <p:spPr>
          <a:xfrm>
            <a:off x="457200" y="827443"/>
            <a:ext cx="8153400" cy="276999"/>
          </a:xfrm>
        </p:spPr>
        <p:txBody>
          <a:bodyPr wrap="square">
            <a:spAutoFit/>
          </a:bodyPr>
          <a:lstStyle/>
          <a:p>
            <a:pPr marL="0" indent="0">
              <a:buNone/>
            </a:pPr>
            <a:r>
              <a:rPr lang="en-IN" sz="1800" b="1" dirty="0"/>
              <a:t>Figure 13.5</a:t>
            </a:r>
            <a:r>
              <a:rPr lang="en-IN" sz="1800" dirty="0"/>
              <a:t> </a:t>
            </a:r>
            <a:r>
              <a:rPr lang="en-IN" sz="1800" spc="-300" dirty="0" smtClean="0"/>
              <a:t>I B </a:t>
            </a:r>
            <a:r>
              <a:rPr lang="en-IN" sz="1800" dirty="0" smtClean="0"/>
              <a:t>M’s </a:t>
            </a:r>
            <a:r>
              <a:rPr lang="en-IN" sz="1800" dirty="0"/>
              <a:t>Cognitive Building Maturity </a:t>
            </a:r>
            <a:r>
              <a:rPr lang="en-IN" sz="1800" dirty="0" smtClean="0"/>
              <a:t>Framework.</a:t>
            </a:r>
            <a:endParaRPr lang="en-IN" sz="1800" dirty="0"/>
          </a:p>
        </p:txBody>
      </p:sp>
      <p:sp>
        <p:nvSpPr>
          <p:cNvPr id="3" name="Content Placeholder 2"/>
          <p:cNvSpPr>
            <a:spLocks noGrp="1"/>
          </p:cNvSpPr>
          <p:nvPr>
            <p:ph idx="13"/>
          </p:nvPr>
        </p:nvSpPr>
        <p:spPr>
          <a:xfrm>
            <a:off x="447675" y="1210147"/>
            <a:ext cx="8162925" cy="830997"/>
          </a:xfrm>
        </p:spPr>
        <p:txBody>
          <a:bodyPr wrap="square">
            <a:spAutoFit/>
          </a:bodyPr>
          <a:lstStyle/>
          <a:p>
            <a:pPr marL="0" indent="0">
              <a:buNone/>
            </a:pPr>
            <a:r>
              <a:rPr lang="en-US" sz="1800" dirty="0"/>
              <a:t>Hong Kong has a project called a </a:t>
            </a:r>
            <a:r>
              <a:rPr lang="en-US" sz="1800" i="1" dirty="0"/>
              <a:t>smart mobility</a:t>
            </a:r>
            <a:r>
              <a:rPr lang="en-US" sz="1800" dirty="0"/>
              <a:t> for the improvement of road safety. A consortium of private and public organizations has introduced Intelligent </a:t>
            </a:r>
            <a:r>
              <a:rPr lang="en-US" sz="1800" dirty="0" smtClean="0"/>
              <a:t>Transport</a:t>
            </a:r>
            <a:endParaRPr lang="en-US" sz="1800" dirty="0"/>
          </a:p>
        </p:txBody>
      </p:sp>
      <p:pic>
        <p:nvPicPr>
          <p:cNvPr id="6" name="Picture 2" descr="The diagram shows the outlines of three types of buildings with the positives and negatives of each listed underneath a heading. The details are as follows:&#10;• Automated Buildings (1980 to 2000): Visualize KPI&#10;• Positives: &#10;• Good for ratings&#10;• Allows identifying general issues&#10;• Negatives: &#10;• Bad for identifying energy waste&#10;• Smart Buildings (2000 to 2015): Analyze Energy Consumers&#10;• Positives: &#10;• Understand consumption of rooms and central assets&#10;• Negatives: &#10;• Only primary data points are analyzed&#10;• Cognitive Buildings (after 2015): Learn Behavior&#10;• Positives: &#10;• Predictive control down to desk level&#10;• Understand energy flow and building occupancy&#10;• Consider comfort preferences of users&#10;• Collect context such as weather and meetings&#10;• Negatives: &#10;• Too many data points even for advanced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14759"/>
          <a:stretch/>
        </p:blipFill>
        <p:spPr bwMode="auto">
          <a:xfrm>
            <a:off x="765480" y="2129824"/>
            <a:ext cx="7605550" cy="31275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339715"/>
            <a:ext cx="8153400" cy="984885"/>
          </a:xfrm>
        </p:spPr>
        <p:txBody>
          <a:bodyPr>
            <a:spAutoFit/>
          </a:bodyPr>
          <a:lstStyle/>
          <a:p>
            <a:pPr marL="0" indent="0">
              <a:buNone/>
            </a:pPr>
            <a:r>
              <a:rPr lang="en-US" i="1" dirty="0" smtClean="0"/>
              <a:t>Source</a:t>
            </a:r>
            <a:r>
              <a:rPr lang="en-US" dirty="0"/>
              <a:t>: </a:t>
            </a:r>
            <a:r>
              <a:rPr lang="en-US" spc="-300" dirty="0"/>
              <a:t>I </a:t>
            </a:r>
            <a:r>
              <a:rPr lang="en-US" spc="-300" dirty="0" smtClean="0"/>
              <a:t>B </a:t>
            </a:r>
            <a:r>
              <a:rPr lang="en-US" dirty="0" smtClean="0"/>
              <a:t>M</a:t>
            </a:r>
            <a:r>
              <a:rPr lang="en-US" dirty="0"/>
              <a:t>. “Embracing the Internet of Things in the new era of cognitive buildings</a:t>
            </a:r>
            <a:r>
              <a:rPr lang="en-US" dirty="0" smtClean="0"/>
              <a:t>.” </a:t>
            </a:r>
            <a:r>
              <a:rPr lang="en-US" spc="-300" dirty="0" smtClean="0"/>
              <a:t>I B </a:t>
            </a:r>
            <a:r>
              <a:rPr lang="en-US" dirty="0"/>
              <a:t>M Global Business Services, White Paper, 2016. Courtesy of International Business Machines Corporation, © International Business Machines </a:t>
            </a:r>
            <a:r>
              <a:rPr lang="en-US" dirty="0" err="1"/>
              <a:t>Corporation.Used</a:t>
            </a:r>
            <a:r>
              <a:rPr lang="en-US" dirty="0"/>
              <a:t> with permission</a:t>
            </a:r>
            <a:r>
              <a:rPr lang="en-US" dirty="0" smtClean="0"/>
              <a:t>.</a:t>
            </a:r>
            <a:endParaRPr lang="en-US" dirty="0"/>
          </a:p>
        </p:txBody>
      </p:sp>
    </p:spTree>
    <p:extLst>
      <p:ext uri="{BB962C8B-B14F-4D97-AF65-F5344CB8AC3E}">
        <p14:creationId xmlns:p14="http://schemas.microsoft.com/office/powerpoint/2010/main" val="231982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191"/>
            <a:ext cx="8153400" cy="553998"/>
          </a:xfrm>
        </p:spPr>
        <p:txBody>
          <a:bodyPr wrap="square">
            <a:spAutoFit/>
          </a:bodyPr>
          <a:lstStyle/>
          <a:p>
            <a:r>
              <a:rPr lang="en-US" sz="3600" dirty="0">
                <a:latin typeface="+mj-lt"/>
              </a:rPr>
              <a:t>Smart Factories</a:t>
            </a:r>
          </a:p>
        </p:txBody>
      </p:sp>
      <p:sp>
        <p:nvSpPr>
          <p:cNvPr id="4" name="Content Placeholder 3"/>
          <p:cNvSpPr>
            <a:spLocks noGrp="1"/>
          </p:cNvSpPr>
          <p:nvPr>
            <p:ph idx="1"/>
          </p:nvPr>
        </p:nvSpPr>
        <p:spPr>
          <a:xfrm>
            <a:off x="457200" y="809625"/>
            <a:ext cx="8153400" cy="307777"/>
          </a:xfrm>
        </p:spPr>
        <p:txBody>
          <a:bodyPr wrap="square">
            <a:spAutoFit/>
          </a:bodyPr>
          <a:lstStyle/>
          <a:p>
            <a:pPr marL="0" indent="0">
              <a:buNone/>
            </a:pPr>
            <a:r>
              <a:rPr lang="en-IN" sz="2000" b="1" dirty="0"/>
              <a:t>Figure 13.6</a:t>
            </a:r>
            <a:r>
              <a:rPr lang="en-IN" sz="2000" dirty="0"/>
              <a:t> Five Key Characteristics of a Smart Factory (Deloitte).</a:t>
            </a:r>
          </a:p>
        </p:txBody>
      </p:sp>
      <p:pic>
        <p:nvPicPr>
          <p:cNvPr id="7" name="Picture 2" descr="The five key characteristics are listed with the points under each as follows:&#10;• Connected&#10;• Continuously pull traditional datasets along with new sensor and location-based datasets &#10;• Real-time data-enabling collaboration with suppliers and customers &#10;• Collaboration across departments (e.g., feedback from production to product development) &#10;• Optimized&#10;• Reliable, predictable production capacity &#10;• Increased asset uptime and production efficiency &#10;• Highly automated production and material handling with minimal human interaction &#10;• Minimized cost of quality and production production &#10;• Transparent&#10;• Live metrics and tools to support quick and consistent decision making &#10;• Real-time linkages to customer demand forecasts &#10;• Transparent customer order tracking &#10;• Proactive&#10;• Predictive anomaly identification and resolution &#10;• Automated restocking and replenishment &#10;• Early identification of supplier quality issues &#10;• Real-time safety monitoring &#10;• Agile&#10;• Flexible and adaptable scheduling and changeovers &#10;• Implementation of product changes to see impact in real time &#10;• Configurable factory layouts and equipment "/>
          <p:cNvPicPr>
            <a:picLocks noChangeAspect="1" noChangeArrowheads="1"/>
          </p:cNvPicPr>
          <p:nvPr/>
        </p:nvPicPr>
        <p:blipFill rotWithShape="1">
          <a:blip r:embed="rId3">
            <a:extLst>
              <a:ext uri="{28A0092B-C50C-407E-A947-70E740481C1C}">
                <a14:useLocalDpi xmlns:a14="http://schemas.microsoft.com/office/drawing/2010/main" val="0"/>
              </a:ext>
            </a:extLst>
          </a:blip>
          <a:srcRect b="11549"/>
          <a:stretch/>
        </p:blipFill>
        <p:spPr bwMode="auto">
          <a:xfrm>
            <a:off x="2231682" y="1434902"/>
            <a:ext cx="4665629" cy="38185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5334000"/>
            <a:ext cx="8153400" cy="984885"/>
          </a:xfrm>
        </p:spPr>
        <p:txBody>
          <a:bodyPr wrap="square">
            <a:spAutoFit/>
          </a:bodyPr>
          <a:lstStyle/>
          <a:p>
            <a:pPr marL="0" indent="0">
              <a:buNone/>
            </a:pPr>
            <a:r>
              <a:rPr lang="en-US" i="1" dirty="0"/>
              <a:t>Source: </a:t>
            </a:r>
            <a:r>
              <a:rPr lang="en-US" dirty="0"/>
              <a:t>Burke, </a:t>
            </a:r>
            <a:r>
              <a:rPr lang="en-US" dirty="0" err="1"/>
              <a:t>Hartigan</a:t>
            </a:r>
            <a:r>
              <a:rPr lang="en-US" dirty="0"/>
              <a:t>, </a:t>
            </a:r>
            <a:r>
              <a:rPr lang="en-US" dirty="0" err="1"/>
              <a:t>Laaper</a:t>
            </a:r>
            <a:r>
              <a:rPr lang="en-US" dirty="0"/>
              <a:t>, Martin, </a:t>
            </a:r>
            <a:r>
              <a:rPr lang="en-US" dirty="0" err="1"/>
              <a:t>Mussomeli</a:t>
            </a:r>
            <a:r>
              <a:rPr lang="en-US" dirty="0"/>
              <a:t>, </a:t>
            </a:r>
            <a:r>
              <a:rPr lang="en-US" dirty="0" err="1"/>
              <a:t>Sniderman</a:t>
            </a:r>
            <a:r>
              <a:rPr lang="en-US" dirty="0"/>
              <a:t>, “The smart factory: Responsive, adaptive, connected manufacturing,” Deloitte Insights (2017), </a:t>
            </a:r>
            <a:r>
              <a:rPr lang="en-US" b="1" dirty="0">
                <a:hlinkClick r:id="rId4" tooltip="https://www.deloitte.com/insights/us/en/focus/industry-4-0/smart-factory-connected-manufacturing.html"/>
              </a:rPr>
              <a:t>https://www.deloitte.com/insights/us/en/focus/industry-4-0/smart-factory-connected-manufacturing.html</a:t>
            </a:r>
            <a:r>
              <a:rPr lang="en-US" dirty="0"/>
              <a:t>. Used with permission.</a:t>
            </a:r>
          </a:p>
        </p:txBody>
      </p:sp>
    </p:spTree>
    <p:extLst>
      <p:ext uri="{BB962C8B-B14F-4D97-AF65-F5344CB8AC3E}">
        <p14:creationId xmlns:p14="http://schemas.microsoft.com/office/powerpoint/2010/main" val="125832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Application Case </a:t>
            </a:r>
            <a:r>
              <a:rPr lang="en-US" sz="3600" dirty="0" smtClean="0">
                <a:latin typeface="+mj-lt"/>
              </a:rPr>
              <a:t>13.4</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chemeClr val="bg2"/>
                </a:solidFill>
              </a:rPr>
              <a:t>How </a:t>
            </a:r>
            <a:r>
              <a:rPr lang="en-US" sz="2800" b="1" spc="-350" dirty="0" smtClean="0">
                <a:solidFill>
                  <a:schemeClr val="bg2"/>
                </a:solidFill>
              </a:rPr>
              <a:t>I B </a:t>
            </a:r>
            <a:r>
              <a:rPr lang="en-US" sz="2800" b="1" dirty="0" smtClean="0">
                <a:solidFill>
                  <a:schemeClr val="bg2"/>
                </a:solidFill>
              </a:rPr>
              <a:t>M </a:t>
            </a:r>
            <a:r>
              <a:rPr lang="en-US" sz="2800" b="1" dirty="0">
                <a:solidFill>
                  <a:schemeClr val="bg2"/>
                </a:solidFill>
              </a:rPr>
              <a:t>Is Making Cities Smarter Worldwide</a:t>
            </a:r>
          </a:p>
        </p:txBody>
      </p:sp>
      <p:sp>
        <p:nvSpPr>
          <p:cNvPr id="4" name="Content Placeholder 3"/>
          <p:cNvSpPr>
            <a:spLocks noGrp="1"/>
          </p:cNvSpPr>
          <p:nvPr>
            <p:ph idx="13"/>
          </p:nvPr>
        </p:nvSpPr>
        <p:spPr>
          <a:xfrm>
            <a:off x="457200" y="1360842"/>
            <a:ext cx="8153400" cy="2423740"/>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List the various services that are improved by </a:t>
            </a:r>
            <a:r>
              <a:rPr lang="en-US" sz="2400" dirty="0" err="1"/>
              <a:t>IoT</a:t>
            </a:r>
            <a:r>
              <a:rPr lang="en-US" sz="2400" dirty="0"/>
              <a:t> in a smart city.</a:t>
            </a:r>
          </a:p>
          <a:p>
            <a:pPr marL="457200" indent="-457200">
              <a:buFont typeface="+mj-lt"/>
              <a:buAutoNum type="arabicPeriod"/>
            </a:pPr>
            <a:r>
              <a:rPr lang="en-US" sz="2400" dirty="0"/>
              <a:t>How do the technologies support decision making?</a:t>
            </a:r>
          </a:p>
          <a:p>
            <a:pPr marL="457200" indent="-457200">
              <a:buFont typeface="+mj-lt"/>
              <a:buAutoNum type="arabicPeriod"/>
            </a:pPr>
            <a:r>
              <a:rPr lang="en-US" sz="2400" dirty="0"/>
              <a:t>Comment on the global nature of the examples.</a:t>
            </a:r>
          </a:p>
        </p:txBody>
      </p:sp>
    </p:spTree>
    <p:extLst>
      <p:ext uri="{BB962C8B-B14F-4D97-AF65-F5344CB8AC3E}">
        <p14:creationId xmlns:p14="http://schemas.microsoft.com/office/powerpoint/2010/main" val="191227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smtClean="0">
                <a:latin typeface="+mj-lt"/>
              </a:rPr>
              <a:t>Opening Vignette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C N </a:t>
            </a:r>
            <a:r>
              <a:rPr lang="en-IN" sz="2800" b="1" dirty="0" smtClean="0">
                <a:solidFill>
                  <a:srgbClr val="007FA3"/>
                </a:solidFill>
              </a:rPr>
              <a:t>H </a:t>
            </a:r>
            <a:r>
              <a:rPr lang="en-IN" sz="2800" b="1" dirty="0">
                <a:solidFill>
                  <a:srgbClr val="007FA3"/>
                </a:solidFill>
              </a:rPr>
              <a:t>Industrial Uses the </a:t>
            </a:r>
            <a:r>
              <a:rPr lang="en-IN" sz="2800" b="1" dirty="0" err="1">
                <a:solidFill>
                  <a:srgbClr val="007FA3"/>
                </a:solidFill>
              </a:rPr>
              <a:t>IoT</a:t>
            </a:r>
            <a:r>
              <a:rPr lang="en-IN" sz="2800" b="1" dirty="0">
                <a:solidFill>
                  <a:srgbClr val="007FA3"/>
                </a:solidFill>
              </a:rPr>
              <a:t> to Excel </a:t>
            </a:r>
            <a:endParaRPr lang="en-US" sz="2800" b="1" dirty="0"/>
          </a:p>
        </p:txBody>
      </p:sp>
      <p:sp>
        <p:nvSpPr>
          <p:cNvPr id="4" name="Content Placeholder 3"/>
          <p:cNvSpPr>
            <a:spLocks noGrp="1"/>
          </p:cNvSpPr>
          <p:nvPr>
            <p:ph idx="13"/>
          </p:nvPr>
        </p:nvSpPr>
        <p:spPr>
          <a:xfrm>
            <a:off x="457200" y="1371600"/>
            <a:ext cx="8153400" cy="1492716"/>
          </a:xfrm>
        </p:spPr>
        <p:txBody>
          <a:bodyPr wrap="square">
            <a:spAutoFit/>
          </a:bodyPr>
          <a:lstStyle/>
          <a:p>
            <a:pPr marL="231775" indent="-231775"/>
            <a:r>
              <a:rPr lang="en-US" sz="2400" dirty="0"/>
              <a:t>The Problem</a:t>
            </a:r>
          </a:p>
          <a:p>
            <a:pPr marL="231775" indent="-231775"/>
            <a:r>
              <a:rPr lang="en-US" sz="2400" dirty="0"/>
              <a:t>The Solution</a:t>
            </a:r>
          </a:p>
          <a:p>
            <a:pPr marL="231775" indent="-231775"/>
            <a:r>
              <a:rPr lang="en-US" sz="2400" dirty="0"/>
              <a:t>The Results</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US" sz="3600" dirty="0">
                <a:latin typeface="+mj-lt"/>
              </a:rPr>
              <a:t>Smart </a:t>
            </a:r>
            <a:r>
              <a:rPr lang="en-US" sz="3600" dirty="0" smtClean="0">
                <a:latin typeface="+mj-lt"/>
              </a:rPr>
              <a:t>Cities </a:t>
            </a:r>
            <a:r>
              <a:rPr lang="en-US" sz="2800" dirty="0" smtClean="0">
                <a:latin typeface="+mj-lt"/>
              </a:rPr>
              <a:t>(1 of 3)</a:t>
            </a:r>
            <a:endParaRPr lang="en-US" sz="3600" dirty="0">
              <a:latin typeface="+mj-lt"/>
            </a:endParaRPr>
          </a:p>
        </p:txBody>
      </p:sp>
      <p:sp>
        <p:nvSpPr>
          <p:cNvPr id="4" name="Content Placeholder 3"/>
          <p:cNvSpPr>
            <a:spLocks noGrp="1"/>
          </p:cNvSpPr>
          <p:nvPr>
            <p:ph idx="13"/>
          </p:nvPr>
        </p:nvSpPr>
        <p:spPr>
          <a:xfrm>
            <a:off x="457200" y="979185"/>
            <a:ext cx="8153400" cy="5316840"/>
          </a:xfrm>
        </p:spPr>
        <p:txBody>
          <a:bodyPr wrap="square">
            <a:spAutoFit/>
          </a:bodyPr>
          <a:lstStyle/>
          <a:p>
            <a:r>
              <a:rPr lang="en-US" sz="2400" dirty="0">
                <a:solidFill>
                  <a:schemeClr val="bg2"/>
                </a:solidFill>
              </a:rPr>
              <a:t>Improving Transportation in the Smart City</a:t>
            </a:r>
          </a:p>
          <a:p>
            <a:r>
              <a:rPr lang="en-US" sz="2400" dirty="0"/>
              <a:t>A major problem in many cities is the increased number of vehicles and the inability to accommodate all of them effectively</a:t>
            </a:r>
          </a:p>
          <a:p>
            <a:pPr lvl="1"/>
            <a:r>
              <a:rPr lang="en-US" sz="2400" dirty="0"/>
              <a:t>Solutions include building more roads, public transportation, smart traffic via </a:t>
            </a:r>
            <a:r>
              <a:rPr lang="en-US" sz="2400" dirty="0" err="1"/>
              <a:t>IoT+Sensors+Analytics</a:t>
            </a:r>
            <a:r>
              <a:rPr lang="en-US" sz="2400" dirty="0"/>
              <a:t> </a:t>
            </a:r>
          </a:p>
          <a:p>
            <a:r>
              <a:rPr lang="en-US" sz="2400" dirty="0"/>
              <a:t>Example 1</a:t>
            </a:r>
          </a:p>
          <a:p>
            <a:pPr lvl="1"/>
            <a:r>
              <a:rPr lang="en-US" sz="2400" dirty="0"/>
              <a:t>Smart studs transmits information of what they sense</a:t>
            </a:r>
          </a:p>
          <a:p>
            <a:pPr lvl="1"/>
            <a:r>
              <a:rPr lang="en-US" sz="2400" dirty="0"/>
              <a:t>Smart studs + autonomous vehicle = feature of traffic</a:t>
            </a:r>
          </a:p>
          <a:p>
            <a:r>
              <a:rPr lang="en-US" sz="2400" dirty="0"/>
              <a:t>Example 2</a:t>
            </a:r>
          </a:p>
          <a:p>
            <a:pPr lvl="1"/>
            <a:r>
              <a:rPr lang="en-US" sz="2400" dirty="0"/>
              <a:t>Hong Kong parking, collision warning, and alerts for speeders and lane changing violators </a:t>
            </a:r>
          </a:p>
        </p:txBody>
      </p:sp>
    </p:spTree>
    <p:extLst>
      <p:ext uri="{BB962C8B-B14F-4D97-AF65-F5344CB8AC3E}">
        <p14:creationId xmlns:p14="http://schemas.microsoft.com/office/powerpoint/2010/main" val="57672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13"/>
            <a:ext cx="8153400" cy="553998"/>
          </a:xfrm>
        </p:spPr>
        <p:txBody>
          <a:bodyPr wrap="square">
            <a:spAutoFit/>
          </a:bodyPr>
          <a:lstStyle/>
          <a:p>
            <a:r>
              <a:rPr lang="en-US" sz="3600" dirty="0">
                <a:latin typeface="+mj-lt"/>
              </a:rPr>
              <a:t>Smart </a:t>
            </a:r>
            <a:r>
              <a:rPr lang="en-US" sz="3600" dirty="0" smtClean="0">
                <a:latin typeface="+mj-lt"/>
              </a:rPr>
              <a:t>Cities </a:t>
            </a:r>
            <a:r>
              <a:rPr lang="en-US" sz="2800" dirty="0" smtClean="0">
                <a:latin typeface="+mj-lt"/>
              </a:rPr>
              <a:t>(2 of 3)</a:t>
            </a:r>
            <a:endParaRPr lang="en-US" sz="3600" dirty="0">
              <a:latin typeface="+mj-lt"/>
            </a:endParaRPr>
          </a:p>
        </p:txBody>
      </p:sp>
      <p:sp>
        <p:nvSpPr>
          <p:cNvPr id="4" name="Content Placeholder 3"/>
          <p:cNvSpPr>
            <a:spLocks noGrp="1"/>
          </p:cNvSpPr>
          <p:nvPr>
            <p:ph idx="13"/>
          </p:nvPr>
        </p:nvSpPr>
        <p:spPr>
          <a:xfrm>
            <a:off x="457200" y="979842"/>
            <a:ext cx="8153400" cy="4578176"/>
          </a:xfrm>
        </p:spPr>
        <p:txBody>
          <a:bodyPr wrap="square">
            <a:spAutoFit/>
          </a:bodyPr>
          <a:lstStyle/>
          <a:p>
            <a:r>
              <a:rPr lang="en-US" sz="2400" dirty="0"/>
              <a:t>Example: The </a:t>
            </a:r>
            <a:r>
              <a:rPr lang="en-US" sz="2400" spc="-300" dirty="0"/>
              <a:t>S A </a:t>
            </a:r>
            <a:r>
              <a:rPr lang="en-US" sz="2400" dirty="0"/>
              <a:t>S Analytics Model for Smart Cities</a:t>
            </a:r>
          </a:p>
          <a:p>
            <a:pPr lvl="1"/>
            <a:r>
              <a:rPr lang="en-US" sz="2400" dirty="0"/>
              <a:t>Sense</a:t>
            </a:r>
          </a:p>
          <a:p>
            <a:pPr lvl="1"/>
            <a:r>
              <a:rPr lang="en-US" sz="2400" dirty="0"/>
              <a:t>Understand the signals in the data</a:t>
            </a:r>
          </a:p>
          <a:p>
            <a:pPr lvl="1"/>
            <a:r>
              <a:rPr lang="en-US" sz="2400" dirty="0"/>
              <a:t>Act</a:t>
            </a:r>
          </a:p>
          <a:p>
            <a:r>
              <a:rPr lang="en-US" sz="2400" dirty="0"/>
              <a:t>Bill Gates’ Futuristic Smart City</a:t>
            </a:r>
          </a:p>
          <a:p>
            <a:pPr lvl="1"/>
            <a:r>
              <a:rPr lang="en-US" sz="2400" dirty="0"/>
              <a:t>In November 2017, Bill Gates purchased 60,000 acres of land west of Phoenix, Arizona, where he plans to construct a futuristic city from scratch</a:t>
            </a:r>
          </a:p>
          <a:p>
            <a:r>
              <a:rPr lang="en-US" sz="2400" dirty="0"/>
              <a:t>Technology Support for Smart Cities</a:t>
            </a:r>
          </a:p>
          <a:p>
            <a:r>
              <a:rPr lang="en-US" sz="2400" dirty="0"/>
              <a:t>Technology support by Bosch Corp., and Others</a:t>
            </a:r>
          </a:p>
        </p:txBody>
      </p:sp>
    </p:spTree>
    <p:extLst>
      <p:ext uri="{BB962C8B-B14F-4D97-AF65-F5344CB8AC3E}">
        <p14:creationId xmlns:p14="http://schemas.microsoft.com/office/powerpoint/2010/main" val="385541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70"/>
            <a:ext cx="8153400" cy="553998"/>
          </a:xfrm>
        </p:spPr>
        <p:txBody>
          <a:bodyPr wrap="square">
            <a:spAutoFit/>
          </a:bodyPr>
          <a:lstStyle/>
          <a:p>
            <a:r>
              <a:rPr lang="en-US" sz="3600" dirty="0">
                <a:latin typeface="+mj-lt"/>
              </a:rPr>
              <a:t>Smart </a:t>
            </a:r>
            <a:r>
              <a:rPr lang="en-US" sz="3600" dirty="0" smtClean="0">
                <a:latin typeface="+mj-lt"/>
              </a:rPr>
              <a:t>Cities </a:t>
            </a:r>
            <a:r>
              <a:rPr lang="en-US" sz="2800" dirty="0" smtClean="0">
                <a:latin typeface="+mj-lt"/>
              </a:rPr>
              <a:t>(3 of 3)</a:t>
            </a:r>
            <a:endParaRPr lang="en-US" sz="3600" dirty="0">
              <a:latin typeface="+mj-lt"/>
            </a:endParaRPr>
          </a:p>
        </p:txBody>
      </p:sp>
      <p:sp>
        <p:nvSpPr>
          <p:cNvPr id="4" name="Content Placeholder 3"/>
          <p:cNvSpPr>
            <a:spLocks noGrp="1"/>
          </p:cNvSpPr>
          <p:nvPr>
            <p:ph idx="1"/>
          </p:nvPr>
        </p:nvSpPr>
        <p:spPr>
          <a:xfrm>
            <a:off x="457200" y="762000"/>
            <a:ext cx="8153400" cy="738664"/>
          </a:xfrm>
        </p:spPr>
        <p:txBody>
          <a:bodyPr wrap="square">
            <a:spAutoFit/>
          </a:bodyPr>
          <a:lstStyle/>
          <a:p>
            <a:pPr marL="0" indent="0">
              <a:buNone/>
            </a:pPr>
            <a:r>
              <a:rPr lang="en-US" sz="2400" b="1" dirty="0" smtClean="0"/>
              <a:t>Figure </a:t>
            </a:r>
            <a:r>
              <a:rPr lang="en-US" sz="2400" b="1" dirty="0"/>
              <a:t>13.7</a:t>
            </a:r>
            <a:r>
              <a:rPr lang="en-US" sz="2400" dirty="0"/>
              <a:t> </a:t>
            </a:r>
            <a:r>
              <a:rPr lang="en-US" sz="2400" spc="-300" dirty="0" smtClean="0"/>
              <a:t>S A </a:t>
            </a:r>
            <a:r>
              <a:rPr lang="en-US" sz="2400" dirty="0" smtClean="0"/>
              <a:t>S </a:t>
            </a:r>
            <a:r>
              <a:rPr lang="en-US" sz="2400" dirty="0"/>
              <a:t>Supports the Full </a:t>
            </a:r>
            <a:r>
              <a:rPr lang="en-US" sz="2400" dirty="0" err="1"/>
              <a:t>IoT</a:t>
            </a:r>
            <a:r>
              <a:rPr lang="en-US" sz="2400" dirty="0"/>
              <a:t> Analytics Life Cycle for Smart Cities (</a:t>
            </a:r>
            <a:r>
              <a:rPr lang="en-US" sz="2400" spc="-300" dirty="0" smtClean="0"/>
              <a:t>S A </a:t>
            </a:r>
            <a:r>
              <a:rPr lang="en-US" sz="2400" dirty="0" smtClean="0"/>
              <a:t>S</a:t>
            </a:r>
            <a:r>
              <a:rPr lang="en-US" sz="2400" dirty="0"/>
              <a:t>). </a:t>
            </a:r>
          </a:p>
        </p:txBody>
      </p:sp>
      <p:pic>
        <p:nvPicPr>
          <p:cNvPr id="4098" name="Picture 2" descr="The flow chart lists the following steps from left to right:&#10;• The first step is Data Access.&#10;• An arrow to the right leads to Intelligent Filter/Transformation. The word Sense is written above the arrow. &#10;• An arrow to the right leads to Streaming Model Execution. &#10;• An arrow to the right leads to Data Storage. The word Understand is written above the Data Storage step.&#10;• An arrow to the right leads to Ad Hoc Analysis. &#10;• The step on the right of Ad Hoc Analysis is Model Development/Deployment. &#10;• The step to the right of Model Development is Alerts/Reporting. The word Act is written above and between the last two steps. "/>
          <p:cNvPicPr>
            <a:picLocks noChangeAspect="1" noChangeArrowheads="1"/>
          </p:cNvPicPr>
          <p:nvPr/>
        </p:nvPicPr>
        <p:blipFill rotWithShape="1">
          <a:blip r:embed="rId3">
            <a:extLst>
              <a:ext uri="{28A0092B-C50C-407E-A947-70E740481C1C}">
                <a14:useLocalDpi xmlns:a14="http://schemas.microsoft.com/office/drawing/2010/main" val="0"/>
              </a:ext>
            </a:extLst>
          </a:blip>
          <a:srcRect b="6488"/>
          <a:stretch/>
        </p:blipFill>
        <p:spPr bwMode="auto">
          <a:xfrm>
            <a:off x="566404" y="2146092"/>
            <a:ext cx="7993509" cy="28687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56667"/>
            <a:ext cx="8153400" cy="246221"/>
          </a:xfrm>
        </p:spPr>
        <p:txBody>
          <a:bodyPr wrap="square">
            <a:spAutoFit/>
          </a:bodyPr>
          <a:lstStyle/>
          <a:p>
            <a:pPr marL="0" indent="0">
              <a:buNone/>
            </a:pPr>
            <a:r>
              <a:rPr lang="en-US" i="1" dirty="0"/>
              <a:t>Source: </a:t>
            </a:r>
            <a:r>
              <a:rPr lang="en-US" dirty="0"/>
              <a:t>Courtesy of </a:t>
            </a:r>
            <a:r>
              <a:rPr lang="en-US" spc="-200" dirty="0" smtClean="0"/>
              <a:t>S A </a:t>
            </a:r>
            <a:r>
              <a:rPr lang="en-US" dirty="0" smtClean="0"/>
              <a:t>S </a:t>
            </a:r>
            <a:r>
              <a:rPr lang="en-US" dirty="0"/>
              <a:t>Institute </a:t>
            </a:r>
            <a:r>
              <a:rPr lang="en-US" dirty="0" smtClean="0"/>
              <a:t>Inc. Used </a:t>
            </a:r>
            <a:r>
              <a:rPr lang="en-US" dirty="0"/>
              <a:t>with </a:t>
            </a:r>
            <a:r>
              <a:rPr lang="en-US" dirty="0" err="1"/>
              <a:t>permisison</a:t>
            </a:r>
            <a:r>
              <a:rPr lang="en-US" dirty="0"/>
              <a:t>.</a:t>
            </a:r>
          </a:p>
        </p:txBody>
      </p:sp>
    </p:spTree>
    <p:extLst>
      <p:ext uri="{BB962C8B-B14F-4D97-AF65-F5344CB8AC3E}">
        <p14:creationId xmlns:p14="http://schemas.microsoft.com/office/powerpoint/2010/main" val="1802492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68"/>
            <a:ext cx="8153400" cy="984885"/>
          </a:xfrm>
        </p:spPr>
        <p:txBody>
          <a:bodyPr wrap="square">
            <a:spAutoFit/>
          </a:bodyPr>
          <a:lstStyle/>
          <a:p>
            <a:r>
              <a:rPr lang="en-US" sz="3600" dirty="0">
                <a:latin typeface="+mj-lt"/>
              </a:rPr>
              <a:t>Autonomous Self-Driving </a:t>
            </a:r>
            <a:r>
              <a:rPr lang="en-US" sz="3600" dirty="0" smtClean="0">
                <a:latin typeface="+mj-lt"/>
              </a:rPr>
              <a:t>Vehicles    </a:t>
            </a:r>
            <a:r>
              <a:rPr lang="en-US" sz="2800" dirty="0" smtClean="0">
                <a:latin typeface="+mj-lt"/>
              </a:rPr>
              <a:t>(1 of 2)</a:t>
            </a:r>
            <a:endParaRPr lang="en-US" sz="3600" dirty="0">
              <a:latin typeface="+mj-lt"/>
            </a:endParaRPr>
          </a:p>
        </p:txBody>
      </p:sp>
      <p:sp>
        <p:nvSpPr>
          <p:cNvPr id="4" name="Content Placeholder 3"/>
          <p:cNvSpPr>
            <a:spLocks noGrp="1"/>
          </p:cNvSpPr>
          <p:nvPr>
            <p:ph idx="13"/>
          </p:nvPr>
        </p:nvSpPr>
        <p:spPr>
          <a:xfrm>
            <a:off x="447675" y="1360842"/>
            <a:ext cx="8153400" cy="4054956"/>
          </a:xfrm>
        </p:spPr>
        <p:txBody>
          <a:bodyPr wrap="square">
            <a:spAutoFit/>
          </a:bodyPr>
          <a:lstStyle/>
          <a:p>
            <a:r>
              <a:rPr lang="en-US" sz="2400" dirty="0"/>
              <a:t>Autonomous vehicles (driverless cars, robot-driven cars, self-driving cars, and autonomous cars) are already on the roads in several places</a:t>
            </a:r>
          </a:p>
          <a:p>
            <a:r>
              <a:rPr lang="en-US" sz="2400" dirty="0"/>
              <a:t>The Developments of Smart Vehicles</a:t>
            </a:r>
          </a:p>
          <a:p>
            <a:pPr lvl="1"/>
            <a:r>
              <a:rPr lang="en-US" sz="2400" dirty="0"/>
              <a:t>Google in the 1990s – </a:t>
            </a:r>
            <a:r>
              <a:rPr lang="en-US" sz="2400" dirty="0" err="1"/>
              <a:t>Waymo</a:t>
            </a:r>
            <a:endParaRPr lang="en-US" sz="2400" dirty="0"/>
          </a:p>
          <a:p>
            <a:r>
              <a:rPr lang="en-US" sz="2400" dirty="0">
                <a:solidFill>
                  <a:schemeClr val="bg2"/>
                </a:solidFill>
              </a:rPr>
              <a:t>TECHNOLOGY INSIGHTS 13.2</a:t>
            </a:r>
            <a:r>
              <a:rPr lang="en-US" sz="2400" dirty="0"/>
              <a:t> Toyota and </a:t>
            </a:r>
            <a:r>
              <a:rPr lang="en-US" sz="2400" dirty="0" err="1"/>
              <a:t>Nvidia</a:t>
            </a:r>
            <a:r>
              <a:rPr lang="en-US" sz="2400" dirty="0"/>
              <a:t> Corp. Plan to Bring Autonomous Driving to the Masses</a:t>
            </a:r>
          </a:p>
          <a:p>
            <a:pPr lvl="1"/>
            <a:r>
              <a:rPr lang="en-US" sz="2400" dirty="0"/>
              <a:t>See </a:t>
            </a:r>
            <a:r>
              <a:rPr lang="en-US" sz="2400" dirty="0">
                <a:hlinkClick r:id="rId3" action="ppaction://hlinkfile" tooltip="blogs.nvidia.com/blog/2016/09/28/Xavier/"/>
              </a:rPr>
              <a:t>blogs.nvidia.com/blog/2016/09/28/Xavier/</a:t>
            </a:r>
            <a:r>
              <a:rPr lang="en-US" sz="2400" dirty="0"/>
              <a:t>.</a:t>
            </a:r>
          </a:p>
          <a:p>
            <a:r>
              <a:rPr lang="en-US" sz="2400" dirty="0"/>
              <a:t>Flying Cars? 		</a:t>
            </a:r>
          </a:p>
        </p:txBody>
      </p:sp>
    </p:spTree>
    <p:extLst>
      <p:ext uri="{BB962C8B-B14F-4D97-AF65-F5344CB8AC3E}">
        <p14:creationId xmlns:p14="http://schemas.microsoft.com/office/powerpoint/2010/main" val="1101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5"/>
            <a:ext cx="8153400" cy="553998"/>
          </a:xfrm>
        </p:spPr>
        <p:txBody>
          <a:bodyPr wrap="square">
            <a:spAutoFit/>
          </a:bodyPr>
          <a:lstStyle/>
          <a:p>
            <a:r>
              <a:rPr lang="en-IN" sz="3600" dirty="0">
                <a:latin typeface="+mj-lt"/>
              </a:rPr>
              <a:t>Application Case 13.5 </a:t>
            </a:r>
            <a:r>
              <a:rPr lang="en-IN" sz="2800" dirty="0">
                <a:latin typeface="+mj-lt"/>
              </a:rPr>
              <a:t>(1 of 2)</a:t>
            </a:r>
            <a:endParaRPr lang="en-US" sz="2800" dirty="0">
              <a:latin typeface="+mj-lt"/>
            </a:endParaRPr>
          </a:p>
        </p:txBody>
      </p:sp>
      <p:sp>
        <p:nvSpPr>
          <p:cNvPr id="4" name="Content Placeholder 3"/>
          <p:cNvSpPr>
            <a:spLocks noGrp="1"/>
          </p:cNvSpPr>
          <p:nvPr>
            <p:ph idx="1"/>
          </p:nvPr>
        </p:nvSpPr>
        <p:spPr>
          <a:xfrm>
            <a:off x="457200" y="753385"/>
            <a:ext cx="8153400" cy="369332"/>
          </a:xfrm>
        </p:spPr>
        <p:txBody>
          <a:bodyPr wrap="square">
            <a:spAutoFit/>
          </a:bodyPr>
          <a:lstStyle/>
          <a:p>
            <a:pPr marL="0" indent="0">
              <a:buNone/>
            </a:pPr>
            <a:r>
              <a:rPr lang="en-US" sz="2400" b="1" dirty="0" err="1">
                <a:solidFill>
                  <a:schemeClr val="bg2"/>
                </a:solidFill>
              </a:rPr>
              <a:t>Waymo</a:t>
            </a:r>
            <a:r>
              <a:rPr lang="en-US" sz="2400" b="1" dirty="0">
                <a:solidFill>
                  <a:schemeClr val="bg2"/>
                </a:solidFill>
              </a:rPr>
              <a:t> and Autonomous Vehicles</a:t>
            </a:r>
          </a:p>
        </p:txBody>
      </p:sp>
      <p:sp>
        <p:nvSpPr>
          <p:cNvPr id="3" name="Content Placeholder 2"/>
          <p:cNvSpPr>
            <a:spLocks noGrp="1"/>
          </p:cNvSpPr>
          <p:nvPr>
            <p:ph idx="13"/>
          </p:nvPr>
        </p:nvSpPr>
        <p:spPr>
          <a:xfrm>
            <a:off x="447675" y="1386704"/>
            <a:ext cx="8153400" cy="338554"/>
          </a:xfrm>
        </p:spPr>
        <p:txBody>
          <a:bodyPr wrap="square">
            <a:spAutoFit/>
          </a:bodyPr>
          <a:lstStyle/>
          <a:p>
            <a:pPr marL="0" indent="0">
              <a:buNone/>
            </a:pPr>
            <a:r>
              <a:rPr lang="en-IN" sz="2200" b="1" dirty="0" smtClean="0"/>
              <a:t>Figure </a:t>
            </a:r>
            <a:r>
              <a:rPr lang="en-IN" sz="2200" b="1" dirty="0"/>
              <a:t>13.8</a:t>
            </a:r>
            <a:r>
              <a:rPr lang="en-IN" sz="2200" dirty="0"/>
              <a:t> </a:t>
            </a:r>
            <a:r>
              <a:rPr lang="en-IN" sz="2200" dirty="0" err="1"/>
              <a:t>Waymo</a:t>
            </a:r>
            <a:r>
              <a:rPr lang="en-IN" sz="2200" dirty="0"/>
              <a:t> (Google) Self-Driving Car.</a:t>
            </a:r>
            <a:endParaRPr lang="en-US" sz="2200" dirty="0"/>
          </a:p>
        </p:txBody>
      </p:sp>
      <p:pic>
        <p:nvPicPr>
          <p:cNvPr id="6" name="Picture 2" descr="A white sedan with some electronic apparatus on the roof. "/>
          <p:cNvPicPr>
            <a:picLocks noChangeAspect="1" noChangeArrowheads="1"/>
          </p:cNvPicPr>
          <p:nvPr/>
        </p:nvPicPr>
        <p:blipFill rotWithShape="1">
          <a:blip r:embed="rId3">
            <a:extLst>
              <a:ext uri="{28A0092B-C50C-407E-A947-70E740481C1C}">
                <a14:useLocalDpi xmlns:a14="http://schemas.microsoft.com/office/drawing/2010/main" val="0"/>
              </a:ext>
            </a:extLst>
          </a:blip>
          <a:srcRect b="4432"/>
          <a:stretch/>
        </p:blipFill>
        <p:spPr bwMode="auto">
          <a:xfrm>
            <a:off x="1472711" y="1810406"/>
            <a:ext cx="6171373" cy="41584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058096"/>
            <a:ext cx="8153400" cy="246221"/>
          </a:xfrm>
        </p:spPr>
        <p:txBody>
          <a:bodyPr>
            <a:spAutoFit/>
          </a:bodyPr>
          <a:lstStyle/>
          <a:p>
            <a:pPr marL="0" indent="0">
              <a:buNone/>
            </a:pPr>
            <a:r>
              <a:rPr lang="en-US" i="1" dirty="0"/>
              <a:t>Source: </a:t>
            </a:r>
            <a:r>
              <a:rPr lang="en-US" dirty="0" err="1"/>
              <a:t>SiliconValleyStock</a:t>
            </a:r>
            <a:r>
              <a:rPr lang="en-US" dirty="0"/>
              <a:t>/</a:t>
            </a:r>
            <a:r>
              <a:rPr lang="en-US" dirty="0" err="1"/>
              <a:t>Alamy</a:t>
            </a:r>
            <a:r>
              <a:rPr lang="en-US" dirty="0"/>
              <a:t> Stock Photo</a:t>
            </a:r>
            <a:r>
              <a:rPr lang="en-US" dirty="0" smtClean="0"/>
              <a:t>.</a:t>
            </a:r>
            <a:endParaRPr lang="en-US" dirty="0"/>
          </a:p>
        </p:txBody>
      </p:sp>
    </p:spTree>
    <p:extLst>
      <p:ext uri="{BB962C8B-B14F-4D97-AF65-F5344CB8AC3E}">
        <p14:creationId xmlns:p14="http://schemas.microsoft.com/office/powerpoint/2010/main" val="1443198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Application Case </a:t>
            </a:r>
            <a:r>
              <a:rPr lang="en-US" sz="3600" dirty="0" smtClean="0">
                <a:latin typeface="+mj-lt"/>
              </a:rPr>
              <a:t>13.5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err="1">
                <a:solidFill>
                  <a:schemeClr val="bg2"/>
                </a:solidFill>
              </a:rPr>
              <a:t>Waymo</a:t>
            </a:r>
            <a:r>
              <a:rPr lang="en-US" sz="2800" b="1" dirty="0">
                <a:solidFill>
                  <a:schemeClr val="bg2"/>
                </a:solidFill>
              </a:rPr>
              <a:t> and Autonomous Vehicles</a:t>
            </a:r>
          </a:p>
        </p:txBody>
      </p:sp>
      <p:sp>
        <p:nvSpPr>
          <p:cNvPr id="4" name="Content Placeholder 3"/>
          <p:cNvSpPr>
            <a:spLocks noGrp="1"/>
          </p:cNvSpPr>
          <p:nvPr>
            <p:ph idx="13"/>
          </p:nvPr>
        </p:nvSpPr>
        <p:spPr>
          <a:xfrm>
            <a:off x="457200" y="1360842"/>
            <a:ext cx="8153400" cy="4285789"/>
          </a:xfrm>
        </p:spPr>
        <p:txBody>
          <a:bodyPr wrap="square">
            <a:spAutoFit/>
          </a:bodyPr>
          <a:lstStyle/>
          <a:p>
            <a:pPr marL="558800" indent="-558800">
              <a:buNone/>
            </a:pPr>
            <a:r>
              <a:rPr lang="en-US" sz="2400" b="1" dirty="0"/>
              <a:t>Questions for Discussion:</a:t>
            </a:r>
          </a:p>
          <a:p>
            <a:pPr marL="447675" indent="-447675">
              <a:buFont typeface="+mj-lt"/>
              <a:buAutoNum type="arabicPeriod"/>
            </a:pPr>
            <a:r>
              <a:rPr lang="en-US" sz="2400" dirty="0"/>
              <a:t>Why did </a:t>
            </a:r>
            <a:r>
              <a:rPr lang="en-US" sz="2400" dirty="0" err="1"/>
              <a:t>Waymo</a:t>
            </a:r>
            <a:r>
              <a:rPr lang="en-US" sz="2400" dirty="0"/>
              <a:t> first use simulation?</a:t>
            </a:r>
          </a:p>
          <a:p>
            <a:pPr marL="447675" indent="-447675">
              <a:buFont typeface="+mj-lt"/>
              <a:buAutoNum type="arabicPeriod"/>
            </a:pPr>
            <a:r>
              <a:rPr lang="en-US" sz="2400" dirty="0"/>
              <a:t>Why was legislation needed?</a:t>
            </a:r>
          </a:p>
          <a:p>
            <a:pPr marL="447675" indent="-447675">
              <a:buFont typeface="+mj-lt"/>
              <a:buAutoNum type="arabicPeriod"/>
            </a:pPr>
            <a:r>
              <a:rPr lang="en-US" sz="2400" dirty="0"/>
              <a:t>What is the Early Rider Program?</a:t>
            </a:r>
          </a:p>
          <a:p>
            <a:pPr marL="447675" indent="-447675">
              <a:buFont typeface="+mj-lt"/>
              <a:buAutoNum type="arabicPeriod"/>
            </a:pPr>
            <a:r>
              <a:rPr lang="en-US" sz="2400" dirty="0"/>
              <a:t>Why will it take years before regular car owners will be able to enjoy a ride in the back seat of their self-driving cars?</a:t>
            </a:r>
          </a:p>
          <a:p>
            <a:pPr marL="447675" indent="-447675">
              <a:buFont typeface="+mj-lt"/>
              <a:buAutoNum type="arabicPeriod"/>
            </a:pPr>
            <a:r>
              <a:rPr lang="en-US" sz="2400" dirty="0"/>
              <a:t>Why are </a:t>
            </a:r>
            <a:r>
              <a:rPr lang="en-US" sz="2400" dirty="0" err="1"/>
              <a:t>Lyft</a:t>
            </a:r>
            <a:r>
              <a:rPr lang="en-US" sz="2400" dirty="0"/>
              <a:t>, </a:t>
            </a:r>
            <a:r>
              <a:rPr lang="en-US" sz="2400" dirty="0" err="1"/>
              <a:t>Uber</a:t>
            </a:r>
            <a:r>
              <a:rPr lang="en-US" sz="2400" dirty="0"/>
              <a:t>, and Avis interested in </a:t>
            </a:r>
            <a:r>
              <a:rPr lang="en-US" sz="2400" dirty="0" err="1"/>
              <a:t>selfdriving</a:t>
            </a:r>
            <a:r>
              <a:rPr lang="en-US" sz="2400" dirty="0"/>
              <a:t> cars?</a:t>
            </a:r>
          </a:p>
        </p:txBody>
      </p:sp>
    </p:spTree>
    <p:extLst>
      <p:ext uri="{BB962C8B-B14F-4D97-AF65-F5344CB8AC3E}">
        <p14:creationId xmlns:p14="http://schemas.microsoft.com/office/powerpoint/2010/main" val="369759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68"/>
            <a:ext cx="8153400" cy="984885"/>
          </a:xfrm>
        </p:spPr>
        <p:txBody>
          <a:bodyPr wrap="square">
            <a:spAutoFit/>
          </a:bodyPr>
          <a:lstStyle/>
          <a:p>
            <a:r>
              <a:rPr lang="en-US" sz="3600" dirty="0">
                <a:latin typeface="+mj-lt"/>
              </a:rPr>
              <a:t>Autonomous Self-Driving </a:t>
            </a:r>
            <a:r>
              <a:rPr lang="en-US" sz="3600" dirty="0" smtClean="0">
                <a:latin typeface="+mj-lt"/>
              </a:rPr>
              <a:t>Vehicles   </a:t>
            </a:r>
            <a:r>
              <a:rPr lang="en-US"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1362075"/>
            <a:ext cx="8153400" cy="4285789"/>
          </a:xfrm>
        </p:spPr>
        <p:txBody>
          <a:bodyPr wrap="square">
            <a:spAutoFit/>
          </a:bodyPr>
          <a:lstStyle/>
          <a:p>
            <a:pPr marL="101600" indent="-101600">
              <a:buNone/>
            </a:pPr>
            <a:r>
              <a:rPr lang="en-US" sz="2400" dirty="0">
                <a:solidFill>
                  <a:schemeClr val="bg2"/>
                </a:solidFill>
              </a:rPr>
              <a:t>Implementation Issues in Autonomous Vehicles</a:t>
            </a:r>
          </a:p>
          <a:p>
            <a:r>
              <a:rPr lang="en-US" sz="2400" dirty="0"/>
              <a:t>3D map technologies – need to reduce the price and increase the quality/precision</a:t>
            </a:r>
          </a:p>
          <a:p>
            <a:r>
              <a:rPr lang="en-US" sz="2400" spc="-300" dirty="0"/>
              <a:t>A </a:t>
            </a:r>
            <a:r>
              <a:rPr lang="en-US" sz="2400" dirty="0"/>
              <a:t>I software capabilities need to be increased</a:t>
            </a:r>
          </a:p>
          <a:p>
            <a:r>
              <a:rPr lang="en-US" sz="2400" dirty="0"/>
              <a:t>Proper education, management of expectations</a:t>
            </a:r>
          </a:p>
          <a:p>
            <a:r>
              <a:rPr lang="en-US" sz="2400" dirty="0"/>
              <a:t>More research and improvement of facilitators needed (sensors, roads, infrastructure, …) 	</a:t>
            </a:r>
          </a:p>
          <a:p>
            <a:r>
              <a:rPr lang="en-US" sz="2400" dirty="0"/>
              <a:t>Data transmission and communication needs improvements </a:t>
            </a:r>
          </a:p>
        </p:txBody>
      </p:sp>
    </p:spTree>
    <p:extLst>
      <p:ext uri="{BB962C8B-B14F-4D97-AF65-F5344CB8AC3E}">
        <p14:creationId xmlns:p14="http://schemas.microsoft.com/office/powerpoint/2010/main" val="341575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682"/>
            <a:ext cx="8153400" cy="1107996"/>
          </a:xfrm>
        </p:spPr>
        <p:txBody>
          <a:bodyPr wrap="square">
            <a:spAutoFit/>
          </a:bodyPr>
          <a:lstStyle/>
          <a:p>
            <a:r>
              <a:rPr lang="en-US" sz="3600" dirty="0">
                <a:latin typeface="+mj-lt"/>
              </a:rPr>
              <a:t>Implementing </a:t>
            </a:r>
            <a:r>
              <a:rPr lang="en-US" sz="3600" dirty="0" err="1">
                <a:latin typeface="+mj-lt"/>
              </a:rPr>
              <a:t>IoT</a:t>
            </a:r>
            <a:r>
              <a:rPr lang="en-US" sz="3600" dirty="0">
                <a:latin typeface="+mj-lt"/>
              </a:rPr>
              <a:t> and Managerial </a:t>
            </a:r>
            <a:r>
              <a:rPr lang="en-US" sz="3600" dirty="0" smtClean="0">
                <a:latin typeface="+mj-lt"/>
              </a:rPr>
              <a:t>Considerations </a:t>
            </a:r>
            <a:r>
              <a:rPr lang="en-US"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60842"/>
            <a:ext cx="8153400" cy="4385816"/>
          </a:xfrm>
        </p:spPr>
        <p:txBody>
          <a:bodyPr wrap="square">
            <a:spAutoFit/>
          </a:bodyPr>
          <a:lstStyle/>
          <a:p>
            <a:r>
              <a:rPr lang="en-US" sz="2400" dirty="0"/>
              <a:t>Major Implementation Issues</a:t>
            </a:r>
          </a:p>
          <a:p>
            <a:pPr lvl="1"/>
            <a:r>
              <a:rPr lang="en-US" sz="2400" dirty="0"/>
              <a:t>Organizational alignment</a:t>
            </a:r>
          </a:p>
          <a:p>
            <a:pPr lvl="1"/>
            <a:r>
              <a:rPr lang="en-US" sz="2400" dirty="0"/>
              <a:t>Interoperability challenges</a:t>
            </a:r>
          </a:p>
          <a:p>
            <a:pPr lvl="1"/>
            <a:r>
              <a:rPr lang="en-US" sz="2400" dirty="0"/>
              <a:t>Security</a:t>
            </a:r>
          </a:p>
          <a:p>
            <a:pPr lvl="1"/>
            <a:r>
              <a:rPr lang="en-US" sz="2400" dirty="0"/>
              <a:t>Additionally …</a:t>
            </a:r>
          </a:p>
          <a:p>
            <a:pPr lvl="2"/>
            <a:r>
              <a:rPr lang="en-US" sz="2400" dirty="0"/>
              <a:t>Privacy</a:t>
            </a:r>
          </a:p>
          <a:p>
            <a:pPr lvl="2"/>
            <a:r>
              <a:rPr lang="en-US" sz="2400" dirty="0"/>
              <a:t>Connection of the silos of data</a:t>
            </a:r>
          </a:p>
          <a:p>
            <a:pPr lvl="2"/>
            <a:r>
              <a:rPr lang="en-US" sz="2400" dirty="0"/>
              <a:t>Preparation of existing </a:t>
            </a:r>
            <a:r>
              <a:rPr lang="en-US" sz="2400" spc="-300" dirty="0"/>
              <a:t>I </a:t>
            </a:r>
            <a:r>
              <a:rPr lang="en-US" sz="2400" dirty="0"/>
              <a:t>T architectures</a:t>
            </a:r>
          </a:p>
          <a:p>
            <a:pPr lvl="2"/>
            <a:r>
              <a:rPr lang="en-US" sz="2400" dirty="0"/>
              <a:t>Management</a:t>
            </a:r>
          </a:p>
          <a:p>
            <a:pPr lvl="2"/>
            <a:r>
              <a:rPr lang="en-US" sz="2400" dirty="0"/>
              <a:t>Connected customers</a:t>
            </a:r>
          </a:p>
        </p:txBody>
      </p:sp>
    </p:spTree>
    <p:extLst>
      <p:ext uri="{BB962C8B-B14F-4D97-AF65-F5344CB8AC3E}">
        <p14:creationId xmlns:p14="http://schemas.microsoft.com/office/powerpoint/2010/main" val="385473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682"/>
            <a:ext cx="8153400" cy="1107996"/>
          </a:xfrm>
        </p:spPr>
        <p:txBody>
          <a:bodyPr wrap="square">
            <a:spAutoFit/>
          </a:bodyPr>
          <a:lstStyle/>
          <a:p>
            <a:r>
              <a:rPr lang="en-US" sz="3600" dirty="0">
                <a:latin typeface="+mj-lt"/>
              </a:rPr>
              <a:t>Implementing </a:t>
            </a:r>
            <a:r>
              <a:rPr lang="en-US" sz="3600" dirty="0" err="1">
                <a:latin typeface="+mj-lt"/>
              </a:rPr>
              <a:t>IoT</a:t>
            </a:r>
            <a:r>
              <a:rPr lang="en-US" sz="3600" dirty="0">
                <a:latin typeface="+mj-lt"/>
              </a:rPr>
              <a:t> and Managerial </a:t>
            </a:r>
            <a:r>
              <a:rPr lang="en-US" sz="3600" dirty="0" smtClean="0">
                <a:latin typeface="+mj-lt"/>
              </a:rPr>
              <a:t>Considerations </a:t>
            </a:r>
            <a:r>
              <a:rPr lang="en-US"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1360842"/>
            <a:ext cx="8153400" cy="4539704"/>
          </a:xfrm>
        </p:spPr>
        <p:txBody>
          <a:bodyPr wrap="square">
            <a:spAutoFit/>
          </a:bodyPr>
          <a:lstStyle/>
          <a:p>
            <a:r>
              <a:rPr lang="en-US" sz="2400" dirty="0"/>
              <a:t>Strategy for Turning Industrial </a:t>
            </a:r>
            <a:r>
              <a:rPr lang="en-US" sz="2400" dirty="0" err="1"/>
              <a:t>IoT</a:t>
            </a:r>
            <a:r>
              <a:rPr lang="en-US" sz="2400" dirty="0"/>
              <a:t> into Competitive Advantage</a:t>
            </a:r>
          </a:p>
          <a:p>
            <a:pPr lvl="1"/>
            <a:r>
              <a:rPr lang="en-US" sz="2400" dirty="0"/>
              <a:t>Specify the business goals</a:t>
            </a:r>
          </a:p>
          <a:p>
            <a:pPr lvl="1"/>
            <a:r>
              <a:rPr lang="en-US" sz="2400" dirty="0"/>
              <a:t>Express an analytic strategy</a:t>
            </a:r>
          </a:p>
          <a:p>
            <a:pPr lvl="1"/>
            <a:r>
              <a:rPr lang="en-US" sz="2400" dirty="0"/>
              <a:t>Evaluate the needs for edge analytics</a:t>
            </a:r>
          </a:p>
          <a:p>
            <a:pPr lvl="1"/>
            <a:r>
              <a:rPr lang="en-US" sz="2400" dirty="0"/>
              <a:t>Select appropriate analytics solutions</a:t>
            </a:r>
          </a:p>
          <a:p>
            <a:pPr lvl="1"/>
            <a:r>
              <a:rPr lang="en-US" sz="2400" dirty="0"/>
              <a:t>Continues improvement closes the loop</a:t>
            </a:r>
          </a:p>
          <a:p>
            <a:r>
              <a:rPr lang="en-US" sz="2400" dirty="0"/>
              <a:t>Future of </a:t>
            </a:r>
            <a:r>
              <a:rPr lang="en-US" sz="2400" dirty="0" err="1"/>
              <a:t>IoT</a:t>
            </a:r>
            <a:endParaRPr lang="en-US" sz="2400" dirty="0"/>
          </a:p>
          <a:p>
            <a:pPr lvl="1"/>
            <a:r>
              <a:rPr lang="en-US" sz="2400" dirty="0"/>
              <a:t>Larger, more connected/networked, smarter, …</a:t>
            </a:r>
          </a:p>
          <a:p>
            <a:r>
              <a:rPr lang="en-US" sz="2400" spc="-300" dirty="0"/>
              <a:t>A </a:t>
            </a:r>
            <a:r>
              <a:rPr lang="en-US" sz="2400" dirty="0" smtClean="0"/>
              <a:t>I </a:t>
            </a:r>
            <a:r>
              <a:rPr lang="en-US" sz="2400" dirty="0"/>
              <a:t>enhancement of </a:t>
            </a:r>
            <a:r>
              <a:rPr lang="en-US" sz="2400" dirty="0" err="1"/>
              <a:t>IoT</a:t>
            </a:r>
            <a:r>
              <a:rPr lang="en-US" sz="2400" dirty="0"/>
              <a:t> </a:t>
            </a:r>
          </a:p>
        </p:txBody>
      </p:sp>
    </p:spTree>
    <p:extLst>
      <p:ext uri="{BB962C8B-B14F-4D97-AF65-F5344CB8AC3E}">
        <p14:creationId xmlns:p14="http://schemas.microsoft.com/office/powerpoint/2010/main" val="225723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The </a:t>
            </a:r>
            <a:r>
              <a:rPr lang="en-US" sz="3600" dirty="0" err="1">
                <a:latin typeface="+mj-lt"/>
              </a:rPr>
              <a:t>IoT</a:t>
            </a:r>
            <a:r>
              <a:rPr lang="en-US" sz="3600" dirty="0">
                <a:latin typeface="+mj-lt"/>
              </a:rPr>
              <a:t> Strategy</a:t>
            </a:r>
          </a:p>
        </p:txBody>
      </p:sp>
      <p:pic>
        <p:nvPicPr>
          <p:cNvPr id="6146" name="Picture 2" descr="At the center of the flow chart is a box containing the text: Management Activities for using I o T for competitive advantage. Double-headed arrows link the central box with each of the five steps written in ovals surrounding it. &#10;Each step leads to the next with an arrow. The steps are:&#10;• Specify business goals and objectives&#10;• Device analytical strategy and plan. &#10;• Evaluate the need for edge analytics. &#10;• Select appropriate analytical products. &#10;• Activate continuous improvements; Measure performance. An arrow from this step leads to the first step: Specify business goals and objectives."/>
          <p:cNvPicPr>
            <a:picLocks noChangeAspect="1" noChangeArrowheads="1"/>
          </p:cNvPicPr>
          <p:nvPr/>
        </p:nvPicPr>
        <p:blipFill rotWithShape="1">
          <a:blip r:embed="rId3">
            <a:extLst>
              <a:ext uri="{28A0092B-C50C-407E-A947-70E740481C1C}">
                <a14:useLocalDpi xmlns:a14="http://schemas.microsoft.com/office/drawing/2010/main" val="0"/>
              </a:ext>
            </a:extLst>
          </a:blip>
          <a:srcRect b="2748"/>
          <a:stretch/>
        </p:blipFill>
        <p:spPr bwMode="auto">
          <a:xfrm>
            <a:off x="800100" y="829719"/>
            <a:ext cx="7530248" cy="546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09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smtClean="0">
                <a:latin typeface="+mj-lt"/>
              </a:rPr>
              <a:t>Opening Vignette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C N </a:t>
            </a:r>
            <a:r>
              <a:rPr lang="en-IN" sz="2800" b="1" dirty="0" smtClean="0">
                <a:solidFill>
                  <a:srgbClr val="007FA3"/>
                </a:solidFill>
              </a:rPr>
              <a:t>H </a:t>
            </a:r>
            <a:r>
              <a:rPr lang="en-IN" sz="2800" b="1" dirty="0">
                <a:solidFill>
                  <a:srgbClr val="007FA3"/>
                </a:solidFill>
              </a:rPr>
              <a:t>Industrial Uses the </a:t>
            </a:r>
            <a:r>
              <a:rPr lang="en-IN" sz="2800" b="1" dirty="0" err="1">
                <a:solidFill>
                  <a:srgbClr val="007FA3"/>
                </a:solidFill>
              </a:rPr>
              <a:t>IoT</a:t>
            </a:r>
            <a:r>
              <a:rPr lang="en-IN" sz="2800" b="1" dirty="0">
                <a:solidFill>
                  <a:srgbClr val="007FA3"/>
                </a:solidFill>
              </a:rPr>
              <a:t> to Excel </a:t>
            </a:r>
            <a:endParaRPr lang="en-US" sz="2800" b="1" dirty="0"/>
          </a:p>
        </p:txBody>
      </p:sp>
      <p:sp>
        <p:nvSpPr>
          <p:cNvPr id="4" name="Content Placeholder 3"/>
          <p:cNvSpPr>
            <a:spLocks noGrp="1"/>
          </p:cNvSpPr>
          <p:nvPr>
            <p:ph idx="13"/>
          </p:nvPr>
        </p:nvSpPr>
        <p:spPr>
          <a:xfrm>
            <a:off x="457200" y="1371600"/>
            <a:ext cx="8153400" cy="4462760"/>
          </a:xfrm>
        </p:spPr>
        <p:txBody>
          <a:bodyPr wrap="square">
            <a:spAutoFit/>
          </a:bodyPr>
          <a:lstStyle/>
          <a:p>
            <a:pPr marL="0" indent="0">
              <a:buNone/>
            </a:pPr>
            <a:r>
              <a:rPr lang="en-US" sz="2400" b="1" dirty="0"/>
              <a:t>Questions for the Opening Vignette: </a:t>
            </a:r>
          </a:p>
          <a:p>
            <a:pPr marL="457200" indent="-457200">
              <a:spcBef>
                <a:spcPts val="1200"/>
              </a:spcBef>
              <a:buFont typeface="+mj-lt"/>
              <a:buAutoNum type="arabicPeriod"/>
            </a:pPr>
            <a:r>
              <a:rPr lang="en-US" sz="2400" dirty="0"/>
              <a:t>Why is the </a:t>
            </a:r>
            <a:r>
              <a:rPr lang="en-US" sz="2400" dirty="0" err="1"/>
              <a:t>IoT</a:t>
            </a:r>
            <a:r>
              <a:rPr lang="en-US" sz="2400" dirty="0"/>
              <a:t> the only viable solution to </a:t>
            </a:r>
            <a:r>
              <a:rPr lang="en-US" sz="2400" spc="-350" dirty="0" smtClean="0"/>
              <a:t>C N </a:t>
            </a:r>
            <a:r>
              <a:rPr lang="en-US" sz="2400" dirty="0" smtClean="0"/>
              <a:t>H’s </a:t>
            </a:r>
            <a:r>
              <a:rPr lang="en-US" sz="2400" dirty="0"/>
              <a:t>problems?</a:t>
            </a:r>
          </a:p>
          <a:p>
            <a:pPr marL="457200" indent="-457200">
              <a:spcBef>
                <a:spcPts val="1200"/>
              </a:spcBef>
              <a:buFont typeface="+mj-lt"/>
              <a:buAutoNum type="arabicPeriod"/>
            </a:pPr>
            <a:r>
              <a:rPr lang="en-US" sz="2400" dirty="0"/>
              <a:t>List and discuss the major benefits of </a:t>
            </a:r>
            <a:r>
              <a:rPr lang="en-US" sz="2400" dirty="0" err="1"/>
              <a:t>IoT</a:t>
            </a:r>
            <a:r>
              <a:rPr lang="en-US" sz="2400" dirty="0"/>
              <a:t>.</a:t>
            </a:r>
          </a:p>
          <a:p>
            <a:pPr marL="457200" indent="-457200">
              <a:spcBef>
                <a:spcPts val="1200"/>
              </a:spcBef>
              <a:buFont typeface="+mj-lt"/>
              <a:buAutoNum type="arabicPeriod"/>
            </a:pPr>
            <a:r>
              <a:rPr lang="en-US" sz="2400" dirty="0"/>
              <a:t>How can </a:t>
            </a:r>
            <a:r>
              <a:rPr lang="en-US" sz="2400" spc="-350" dirty="0" smtClean="0"/>
              <a:t>C N </a:t>
            </a:r>
            <a:r>
              <a:rPr lang="en-US" sz="2400" dirty="0" smtClean="0"/>
              <a:t>H’s </a:t>
            </a:r>
            <a:r>
              <a:rPr lang="en-US" sz="2400" dirty="0"/>
              <a:t>product development benefit from the collected data about usage?</a:t>
            </a:r>
          </a:p>
          <a:p>
            <a:pPr marL="457200" indent="-457200">
              <a:spcBef>
                <a:spcPts val="1200"/>
              </a:spcBef>
              <a:buFont typeface="+mj-lt"/>
              <a:buAutoNum type="arabicPeriod"/>
            </a:pPr>
            <a:r>
              <a:rPr lang="en-US" sz="2400" dirty="0"/>
              <a:t>It is said that the </a:t>
            </a:r>
            <a:r>
              <a:rPr lang="en-US" sz="2400" dirty="0" err="1"/>
              <a:t>IoT</a:t>
            </a:r>
            <a:r>
              <a:rPr lang="en-US" sz="2400" dirty="0"/>
              <a:t> enables telematics and connected vehicles. Explain.</a:t>
            </a:r>
          </a:p>
          <a:p>
            <a:pPr marL="457200" indent="-457200">
              <a:spcBef>
                <a:spcPts val="1200"/>
              </a:spcBef>
              <a:buFont typeface="+mj-lt"/>
              <a:buAutoNum type="arabicPeriod"/>
            </a:pPr>
            <a:r>
              <a:rPr lang="en-US" sz="2400" dirty="0"/>
              <a:t>Why is </a:t>
            </a:r>
            <a:r>
              <a:rPr lang="en-US" sz="2400" dirty="0" err="1"/>
              <a:t>IoT</a:t>
            </a:r>
            <a:r>
              <a:rPr lang="en-US" sz="2400" dirty="0"/>
              <a:t> considered the “core of the future business strategy”?</a:t>
            </a:r>
          </a:p>
        </p:txBody>
      </p:sp>
    </p:spTree>
    <p:extLst>
      <p:ext uri="{BB962C8B-B14F-4D97-AF65-F5344CB8AC3E}">
        <p14:creationId xmlns:p14="http://schemas.microsoft.com/office/powerpoint/2010/main" val="1695327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a:latin typeface="+mj-lt"/>
              </a:rPr>
              <a:t>End of Chapter 13</a:t>
            </a:r>
          </a:p>
        </p:txBody>
      </p:sp>
      <p:sp>
        <p:nvSpPr>
          <p:cNvPr id="4" name="Content Placeholder 3"/>
          <p:cNvSpPr>
            <a:spLocks noGrp="1"/>
          </p:cNvSpPr>
          <p:nvPr>
            <p:ph idx="13"/>
          </p:nvPr>
        </p:nvSpPr>
        <p:spPr>
          <a:xfrm>
            <a:off x="457200" y="979842"/>
            <a:ext cx="8153400" cy="369332"/>
          </a:xfrm>
        </p:spPr>
        <p:txBody>
          <a:bodyPr wrap="square">
            <a:spAutoFit/>
          </a:bodyPr>
          <a:lstStyle/>
          <a:p>
            <a:pPr marL="231775" indent="-231775">
              <a:buSzPct val="100000"/>
            </a:pPr>
            <a:r>
              <a:rPr lang="en-US" sz="2400" dirty="0" smtClean="0"/>
              <a:t>Questions </a:t>
            </a:r>
            <a:r>
              <a:rPr lang="en-US" sz="2400" dirty="0"/>
              <a:t>/ Comments</a:t>
            </a:r>
          </a:p>
        </p:txBody>
      </p:sp>
    </p:spTree>
    <p:extLst>
      <p:ext uri="{BB962C8B-B14F-4D97-AF65-F5344CB8AC3E}">
        <p14:creationId xmlns:p14="http://schemas.microsoft.com/office/powerpoint/2010/main" val="180048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755"/>
            <a:ext cx="8153400" cy="553998"/>
          </a:xfrm>
        </p:spPr>
        <p:txBody>
          <a:bodyPr wrap="square">
            <a:spAutoFit/>
          </a:bodyPr>
          <a:lstStyle/>
          <a:p>
            <a:r>
              <a:rPr lang="en-US" sz="3600" dirty="0" smtClean="0">
                <a:latin typeface="+mj-lt"/>
              </a:rPr>
              <a:t>Opening Vignette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C N </a:t>
            </a:r>
            <a:r>
              <a:rPr lang="en-IN" sz="2800" b="1" dirty="0" smtClean="0">
                <a:solidFill>
                  <a:srgbClr val="007FA3"/>
                </a:solidFill>
              </a:rPr>
              <a:t>H </a:t>
            </a:r>
            <a:r>
              <a:rPr lang="en-IN" sz="2800" b="1" dirty="0">
                <a:solidFill>
                  <a:srgbClr val="007FA3"/>
                </a:solidFill>
              </a:rPr>
              <a:t>Industrial Uses the </a:t>
            </a:r>
            <a:r>
              <a:rPr lang="en-IN" sz="2800" b="1" dirty="0" err="1">
                <a:solidFill>
                  <a:srgbClr val="007FA3"/>
                </a:solidFill>
              </a:rPr>
              <a:t>IoT</a:t>
            </a:r>
            <a:r>
              <a:rPr lang="en-IN" sz="2800" b="1" dirty="0">
                <a:solidFill>
                  <a:srgbClr val="007FA3"/>
                </a:solidFill>
              </a:rPr>
              <a:t> to Excel </a:t>
            </a:r>
            <a:endParaRPr lang="en-US" sz="2800" b="1" dirty="0"/>
          </a:p>
        </p:txBody>
      </p:sp>
      <p:sp>
        <p:nvSpPr>
          <p:cNvPr id="4" name="Content Placeholder 3"/>
          <p:cNvSpPr>
            <a:spLocks noGrp="1"/>
          </p:cNvSpPr>
          <p:nvPr>
            <p:ph idx="13"/>
          </p:nvPr>
        </p:nvSpPr>
        <p:spPr>
          <a:xfrm>
            <a:off x="457200" y="1371600"/>
            <a:ext cx="8153400" cy="3939540"/>
          </a:xfrm>
        </p:spPr>
        <p:txBody>
          <a:bodyPr wrap="square">
            <a:spAutoFit/>
          </a:bodyPr>
          <a:lstStyle/>
          <a:p>
            <a:pPr marL="0" indent="0">
              <a:buNone/>
            </a:pPr>
            <a:r>
              <a:rPr lang="en-US" sz="2400" b="1" dirty="0"/>
              <a:t>Discussion Questions (cont.)</a:t>
            </a:r>
          </a:p>
          <a:p>
            <a:pPr marL="514350" indent="-514350">
              <a:spcBef>
                <a:spcPts val="1200"/>
              </a:spcBef>
              <a:buFont typeface="+mj-lt"/>
              <a:buAutoNum type="arabicPeriod"/>
            </a:pPr>
            <a:r>
              <a:rPr lang="en-US" sz="2400" dirty="0"/>
              <a:t>It is said that the </a:t>
            </a:r>
            <a:r>
              <a:rPr lang="en-US" sz="2400" dirty="0" err="1"/>
              <a:t>IoT</a:t>
            </a:r>
            <a:r>
              <a:rPr lang="en-US" sz="2400" dirty="0"/>
              <a:t> will enable new services for </a:t>
            </a:r>
            <a:r>
              <a:rPr lang="en-US" sz="2400" spc="-350" dirty="0" smtClean="0"/>
              <a:t>C N </a:t>
            </a:r>
            <a:r>
              <a:rPr lang="en-US" sz="2400" dirty="0" smtClean="0"/>
              <a:t>H </a:t>
            </a:r>
            <a:r>
              <a:rPr lang="en-US" sz="2400" dirty="0"/>
              <a:t>(e.g., for sales and collaboration with partners). Elaborate.</a:t>
            </a:r>
          </a:p>
          <a:p>
            <a:pPr marL="514350" indent="-514350">
              <a:spcBef>
                <a:spcPts val="1200"/>
              </a:spcBef>
              <a:buFont typeface="+mj-lt"/>
              <a:buAutoNum type="arabicPeriod"/>
            </a:pPr>
            <a:r>
              <a:rPr lang="en-US" sz="2400" dirty="0"/>
              <a:t>View Figure 13.1 (The process of </a:t>
            </a:r>
            <a:r>
              <a:rPr lang="en-US" sz="2400" dirty="0" err="1"/>
              <a:t>IoT</a:t>
            </a:r>
            <a:r>
              <a:rPr lang="en-US" sz="2400" dirty="0"/>
              <a:t>) and relate it to the use of </a:t>
            </a:r>
            <a:r>
              <a:rPr lang="en-US" sz="2400" dirty="0" err="1"/>
              <a:t>IoT</a:t>
            </a:r>
            <a:r>
              <a:rPr lang="en-US" sz="2400" dirty="0"/>
              <a:t> at </a:t>
            </a:r>
            <a:r>
              <a:rPr lang="en-US" sz="2400" spc="-350" dirty="0" smtClean="0"/>
              <a:t>C N </a:t>
            </a:r>
            <a:r>
              <a:rPr lang="en-US" sz="2400" dirty="0" smtClean="0"/>
              <a:t>H</a:t>
            </a:r>
            <a:r>
              <a:rPr lang="en-US" sz="2400" dirty="0"/>
              <a:t>.</a:t>
            </a:r>
          </a:p>
          <a:p>
            <a:pPr marL="514350" indent="-514350">
              <a:spcBef>
                <a:spcPts val="1200"/>
              </a:spcBef>
              <a:buFont typeface="+mj-lt"/>
              <a:buAutoNum type="arabicPeriod"/>
            </a:pPr>
            <a:r>
              <a:rPr lang="en-US" sz="2400" dirty="0"/>
              <a:t>Identify decision support possibilities.</a:t>
            </a:r>
          </a:p>
          <a:p>
            <a:pPr marL="514350" indent="-514350">
              <a:spcBef>
                <a:spcPts val="1200"/>
              </a:spcBef>
              <a:buFont typeface="+mj-lt"/>
              <a:buAutoNum type="arabicPeriod"/>
            </a:pPr>
            <a:r>
              <a:rPr lang="en-US" sz="2400" dirty="0"/>
              <a:t>Which decisions made by the company and its customers are supported by </a:t>
            </a:r>
            <a:r>
              <a:rPr lang="en-US" sz="2400" dirty="0" err="1"/>
              <a:t>IoT</a:t>
            </a:r>
            <a:r>
              <a:rPr lang="en-US" sz="2400" dirty="0"/>
              <a:t>?</a:t>
            </a:r>
          </a:p>
        </p:txBody>
      </p:sp>
    </p:spTree>
    <p:extLst>
      <p:ext uri="{BB962C8B-B14F-4D97-AF65-F5344CB8AC3E}">
        <p14:creationId xmlns:p14="http://schemas.microsoft.com/office/powerpoint/2010/main" val="2103170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63"/>
            <a:ext cx="8153400" cy="984885"/>
          </a:xfrm>
        </p:spPr>
        <p:txBody>
          <a:bodyPr wrap="square">
            <a:spAutoFit/>
          </a:bodyPr>
          <a:lstStyle/>
          <a:p>
            <a:r>
              <a:rPr lang="en-IN" sz="3600" dirty="0">
                <a:latin typeface="+mj-lt"/>
              </a:rPr>
              <a:t>Essentials of Internet of Things (</a:t>
            </a:r>
            <a:r>
              <a:rPr lang="en-IN" sz="3600" dirty="0" err="1">
                <a:latin typeface="+mj-lt"/>
              </a:rPr>
              <a:t>IoT</a:t>
            </a:r>
            <a:r>
              <a:rPr lang="en-IN" sz="3600" dirty="0" smtClean="0">
                <a:latin typeface="+mj-lt"/>
              </a:rPr>
              <a:t>)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3608680"/>
          </a:xfrm>
        </p:spPr>
        <p:txBody>
          <a:bodyPr wrap="square">
            <a:spAutoFit/>
          </a:bodyPr>
          <a:lstStyle/>
          <a:p>
            <a:r>
              <a:rPr lang="en-US" sz="2400" dirty="0" err="1"/>
              <a:t>IoT</a:t>
            </a:r>
            <a:r>
              <a:rPr lang="en-US" sz="2400" dirty="0"/>
              <a:t> refers to a computerized network that connects many objects (people, animals, devices, sensors, buildings, items) each with embedded microprocessor</a:t>
            </a:r>
          </a:p>
          <a:p>
            <a:r>
              <a:rPr lang="en-US" sz="2400" dirty="0"/>
              <a:t>Connections are made wirelessly via Internet</a:t>
            </a:r>
          </a:p>
          <a:p>
            <a:r>
              <a:rPr lang="en-US" sz="2400" dirty="0" err="1"/>
              <a:t>IoT</a:t>
            </a:r>
            <a:r>
              <a:rPr lang="en-US" sz="2400" dirty="0"/>
              <a:t> allows communication and exchange of data among the object and their environment</a:t>
            </a:r>
          </a:p>
          <a:p>
            <a:r>
              <a:rPr lang="en-US" sz="2400" dirty="0"/>
              <a:t>Connections are made anytime, anyplace</a:t>
            </a:r>
          </a:p>
          <a:p>
            <a:pPr lvl="1"/>
            <a:r>
              <a:rPr lang="en-US" sz="2400" dirty="0" err="1"/>
              <a:t>IoT</a:t>
            </a:r>
            <a:r>
              <a:rPr lang="en-US" sz="2400" dirty="0"/>
              <a:t> uses ubiquitous computing</a:t>
            </a:r>
          </a:p>
        </p:txBody>
      </p:sp>
    </p:spTree>
    <p:extLst>
      <p:ext uri="{BB962C8B-B14F-4D97-AF65-F5344CB8AC3E}">
        <p14:creationId xmlns:p14="http://schemas.microsoft.com/office/powerpoint/2010/main" val="37010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63"/>
            <a:ext cx="8153400" cy="984885"/>
          </a:xfrm>
        </p:spPr>
        <p:txBody>
          <a:bodyPr wrap="square">
            <a:spAutoFit/>
          </a:bodyPr>
          <a:lstStyle/>
          <a:p>
            <a:r>
              <a:rPr lang="en-IN" sz="3600" dirty="0">
                <a:latin typeface="+mj-lt"/>
              </a:rPr>
              <a:t>Essentials of Internet of Things (</a:t>
            </a:r>
            <a:r>
              <a:rPr lang="en-IN" sz="3600" dirty="0" err="1">
                <a:latin typeface="+mj-lt"/>
              </a:rPr>
              <a:t>IoT</a:t>
            </a:r>
            <a:r>
              <a:rPr lang="en-IN" sz="3600" dirty="0" smtClean="0">
                <a:latin typeface="+mj-lt"/>
              </a:rPr>
              <a:t>) </a:t>
            </a:r>
            <a:r>
              <a:rPr lang="en-IN"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1371600"/>
            <a:ext cx="8153400" cy="4832092"/>
          </a:xfrm>
        </p:spPr>
        <p:txBody>
          <a:bodyPr wrap="square">
            <a:spAutoFit/>
          </a:bodyPr>
          <a:lstStyle/>
          <a:p>
            <a:pPr>
              <a:buSzPct val="100000"/>
            </a:pPr>
            <a:r>
              <a:rPr lang="en-US" sz="2400" dirty="0"/>
              <a:t>Analysts predicts that by 2025, more than 50 Billion objects (devices) will be connected to the Internet, creating the backbone of </a:t>
            </a:r>
            <a:r>
              <a:rPr lang="en-US" sz="2400" dirty="0" err="1"/>
              <a:t>IoT</a:t>
            </a:r>
            <a:r>
              <a:rPr lang="en-US" sz="2400" dirty="0"/>
              <a:t> applications</a:t>
            </a:r>
          </a:p>
          <a:p>
            <a:pPr>
              <a:buSzPct val="100000"/>
            </a:pPr>
            <a:r>
              <a:rPr lang="en-US" sz="2400" dirty="0"/>
              <a:t>It is a disruptive technology</a:t>
            </a:r>
          </a:p>
          <a:p>
            <a:pPr lvl="1">
              <a:buSzPct val="100000"/>
            </a:pPr>
            <a:r>
              <a:rPr lang="en-US" sz="2400" dirty="0"/>
              <a:t>Changing the business models</a:t>
            </a:r>
          </a:p>
          <a:p>
            <a:pPr lvl="1">
              <a:buSzPct val="100000"/>
            </a:pPr>
            <a:r>
              <a:rPr lang="en-US" sz="2400" dirty="0"/>
              <a:t>Join the conversations at </a:t>
            </a:r>
            <a:r>
              <a:rPr lang="en-US" sz="2400" dirty="0">
                <a:hlinkClick r:id="rId3" action="ppaction://hlinkfile" tooltip="iotcommunity.com"/>
              </a:rPr>
              <a:t>iotcommunity.com</a:t>
            </a:r>
            <a:endParaRPr lang="en-US" sz="2400" dirty="0"/>
          </a:p>
          <a:p>
            <a:pPr>
              <a:buSzPct val="100000"/>
            </a:pPr>
            <a:r>
              <a:rPr lang="en-US" sz="2400" dirty="0"/>
              <a:t>Allows extensive communication and collaboration between users and items</a:t>
            </a:r>
          </a:p>
          <a:p>
            <a:pPr lvl="1">
              <a:buSzPct val="100000"/>
            </a:pPr>
            <a:r>
              <a:rPr lang="en-US" sz="2400" dirty="0"/>
              <a:t>Devices can connect each other directly</a:t>
            </a:r>
          </a:p>
          <a:p>
            <a:pPr lvl="1">
              <a:buSzPct val="100000"/>
            </a:pPr>
            <a:r>
              <a:rPr lang="en-US" sz="2400" dirty="0"/>
              <a:t>Increasing productivity and automation</a:t>
            </a:r>
          </a:p>
          <a:p>
            <a:pPr lvl="1">
              <a:buSzPct val="100000"/>
            </a:pPr>
            <a:r>
              <a:rPr lang="en-US" sz="2400" dirty="0"/>
              <a:t>Unlimited use cases</a:t>
            </a:r>
            <a:r>
              <a:rPr lang="en-US" sz="2400" dirty="0" smtClean="0"/>
              <a:t>…</a:t>
            </a:r>
            <a:endParaRPr lang="en-US" sz="2400" dirty="0"/>
          </a:p>
        </p:txBody>
      </p:sp>
    </p:spTree>
    <p:extLst>
      <p:ext uri="{BB962C8B-B14F-4D97-AF65-F5344CB8AC3E}">
        <p14:creationId xmlns:p14="http://schemas.microsoft.com/office/powerpoint/2010/main" val="146868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63"/>
            <a:ext cx="8153400" cy="984885"/>
          </a:xfrm>
        </p:spPr>
        <p:txBody>
          <a:bodyPr wrap="square">
            <a:spAutoFit/>
          </a:bodyPr>
          <a:lstStyle/>
          <a:p>
            <a:r>
              <a:rPr lang="en-IN" sz="3600" dirty="0">
                <a:latin typeface="+mj-lt"/>
              </a:rPr>
              <a:t>Definitions and Characteristics of </a:t>
            </a:r>
            <a:r>
              <a:rPr lang="en-IN" sz="3600" dirty="0" err="1" smtClean="0">
                <a:latin typeface="+mj-lt"/>
              </a:rPr>
              <a:t>IoT</a:t>
            </a:r>
            <a:r>
              <a:rPr lang="en-IN" sz="3600" dirty="0" smtClean="0">
                <a:latin typeface="+mj-lt"/>
              </a:rPr>
              <a:t> </a:t>
            </a:r>
            <a:r>
              <a:rPr lang="en-IN" sz="2800" dirty="0" smtClean="0">
                <a:latin typeface="+mj-lt"/>
              </a:rPr>
              <a:t>(1 of 3)</a:t>
            </a:r>
            <a:endParaRPr lang="en-US" sz="2800" dirty="0">
              <a:latin typeface="+mj-lt"/>
            </a:endParaRPr>
          </a:p>
        </p:txBody>
      </p:sp>
      <p:sp>
        <p:nvSpPr>
          <p:cNvPr id="4" name="Content Placeholder 3"/>
          <p:cNvSpPr>
            <a:spLocks noGrp="1"/>
          </p:cNvSpPr>
          <p:nvPr>
            <p:ph idx="13"/>
          </p:nvPr>
        </p:nvSpPr>
        <p:spPr>
          <a:xfrm>
            <a:off x="457200" y="1371600"/>
            <a:ext cx="8153400" cy="4408899"/>
          </a:xfrm>
        </p:spPr>
        <p:txBody>
          <a:bodyPr wrap="square">
            <a:spAutoFit/>
          </a:bodyPr>
          <a:lstStyle/>
          <a:p>
            <a:pPr>
              <a:buSzPct val="100000"/>
            </a:pPr>
            <a:r>
              <a:rPr lang="en-US" sz="2200" dirty="0"/>
              <a:t>“The Internet of Things means sensors connected to the Internet and behaving in an Internet-like way by making open, ad hoc connections, sharing data freely, and allowing unexpected applications, so computers can understand the world around them and become humanity’s nervous system.”</a:t>
            </a:r>
          </a:p>
          <a:p>
            <a:pPr marL="931418" lvl="1" indent="-342900" algn="r"/>
            <a:r>
              <a:rPr lang="en-US" sz="2200" i="1" dirty="0"/>
              <a:t>Kevin Ashton, Creator of the term Internet of Things</a:t>
            </a:r>
          </a:p>
          <a:p>
            <a:pPr>
              <a:buSzPct val="100000"/>
            </a:pPr>
            <a:r>
              <a:rPr lang="en-US" sz="2200" dirty="0"/>
              <a:t>“The </a:t>
            </a:r>
            <a:r>
              <a:rPr lang="en-US" sz="2200" dirty="0" err="1"/>
              <a:t>IoT</a:t>
            </a:r>
            <a:r>
              <a:rPr lang="en-US" sz="2200" dirty="0"/>
              <a:t> is a network of connected computing devices including different types of objects (e.g., digital machines). Each object in the network has a unique identifier (</a:t>
            </a:r>
            <a:r>
              <a:rPr lang="en-US" sz="2200" spc="-300" dirty="0" smtClean="0"/>
              <a:t>U I </a:t>
            </a:r>
            <a:r>
              <a:rPr lang="en-US" sz="2200" dirty="0" smtClean="0"/>
              <a:t>D</a:t>
            </a:r>
            <a:r>
              <a:rPr lang="en-US" sz="2200" dirty="0"/>
              <a:t>), and it is capable of collecting and transferring data automatically across the network.”</a:t>
            </a:r>
          </a:p>
          <a:p>
            <a:pPr marL="931418" lvl="1" indent="-342900" algn="r"/>
            <a:r>
              <a:rPr lang="en-US" sz="2200" i="1" dirty="0"/>
              <a:t>Our working definition</a:t>
            </a:r>
          </a:p>
        </p:txBody>
      </p:sp>
    </p:spTree>
    <p:extLst>
      <p:ext uri="{BB962C8B-B14F-4D97-AF65-F5344CB8AC3E}">
        <p14:creationId xmlns:p14="http://schemas.microsoft.com/office/powerpoint/2010/main" val="421980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23851</TotalTime>
  <Words>3632</Words>
  <Application>Microsoft Office PowerPoint</Application>
  <PresentationFormat>On-screen Show (4:3)</PresentationFormat>
  <Paragraphs>415</Paragraphs>
  <Slides>51</Slides>
  <Notes>50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508 Lecture</vt:lpstr>
      <vt:lpstr>Analytics, Data Science and A I: Systems for Decision Support</vt:lpstr>
      <vt:lpstr>Learning Objectives (1 of 2)</vt:lpstr>
      <vt:lpstr>Learning Objectives (2 of 2)</vt:lpstr>
      <vt:lpstr>Opening Vignette (1 of 3)</vt:lpstr>
      <vt:lpstr>Opening Vignette (2 of 3)</vt:lpstr>
      <vt:lpstr>Opening Vignette (3 of 3)</vt:lpstr>
      <vt:lpstr>Essentials of Internet of Things (IoT) (1 of 2)</vt:lpstr>
      <vt:lpstr>Essentials of Internet of Things (IoT) (2 of 2)</vt:lpstr>
      <vt:lpstr>Definitions and Characteristics of IoT (1 of 3)</vt:lpstr>
      <vt:lpstr>Definitions and Characteristics of IoT (2 of 3)</vt:lpstr>
      <vt:lpstr>Definitions and Characteristics of IoT (3 of 3)</vt:lpstr>
      <vt:lpstr>IoT Ecosystem (1 of 2)</vt:lpstr>
      <vt:lpstr>IoT Ecosystem (2 of 2)</vt:lpstr>
      <vt:lpstr>Structure of IoT Systems (1 of 2)</vt:lpstr>
      <vt:lpstr>Structure of IoT Systems (2 of 2)</vt:lpstr>
      <vt:lpstr>Major Benefits and Drivers of IoT (1 of 3)</vt:lpstr>
      <vt:lpstr>Major Benefits and Drivers of IoT (2 of 3)</vt:lpstr>
      <vt:lpstr>Major Benefits and Drivers of IoT      (3 of 3)</vt:lpstr>
      <vt:lpstr>How IoT Works (1 of 2)</vt:lpstr>
      <vt:lpstr>How IoT Works (2 of 2)</vt:lpstr>
      <vt:lpstr>Sensors and Their Role in IoT (1 of 2)</vt:lpstr>
      <vt:lpstr>Application Case 13.1</vt:lpstr>
      <vt:lpstr>Sensors and Their Role in IoT (2 of 2)</vt:lpstr>
      <vt:lpstr>Technology Insight 13.1</vt:lpstr>
      <vt:lpstr>Application Case 13.2</vt:lpstr>
      <vt:lpstr>Use of R F I D and Smart Sensors in IoT</vt:lpstr>
      <vt:lpstr>Selected IoT Applications (1 of 2)</vt:lpstr>
      <vt:lpstr>Selected IoT Applications (2 of 2)</vt:lpstr>
      <vt:lpstr>Smart Homes and Appliances (1 of 5)</vt:lpstr>
      <vt:lpstr>Smart Homes and Appliances (2 of 5)</vt:lpstr>
      <vt:lpstr>The Components of a Smart Home</vt:lpstr>
      <vt:lpstr>Smart Homes and Appliances (3 of 5)</vt:lpstr>
      <vt:lpstr>Smart Homes and Appliances (4 of 5)</vt:lpstr>
      <vt:lpstr>Smart Homes and Appliances (5 of 5)</vt:lpstr>
      <vt:lpstr>Smart Cities and Factories</vt:lpstr>
      <vt:lpstr>Application Case 13.3</vt:lpstr>
      <vt:lpstr>Smart Building - Example</vt:lpstr>
      <vt:lpstr>Smart Factories</vt:lpstr>
      <vt:lpstr>Application Case 13.4</vt:lpstr>
      <vt:lpstr>Smart Cities (1 of 3)</vt:lpstr>
      <vt:lpstr>Smart Cities (2 of 3)</vt:lpstr>
      <vt:lpstr>Smart Cities (3 of 3)</vt:lpstr>
      <vt:lpstr>Autonomous Self-Driving Vehicles    (1 of 2)</vt:lpstr>
      <vt:lpstr>Application Case 13.5 (1 of 2)</vt:lpstr>
      <vt:lpstr>Application Case 13.5 (2 of 2)</vt:lpstr>
      <vt:lpstr>Autonomous Self-Driving Vehicles   (2 of 2)</vt:lpstr>
      <vt:lpstr>Implementing IoT and Managerial Considerations (1 of 2)</vt:lpstr>
      <vt:lpstr>Implementing IoT and Managerial Considerations (2 of 2)</vt:lpstr>
      <vt:lpstr>The IoT Strategy</vt:lpstr>
      <vt:lpstr>End of Chapter 13</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Revathy Natarajan</cp:lastModifiedBy>
  <cp:revision>4587</cp:revision>
  <dcterms:created xsi:type="dcterms:W3CDTF">2014-07-14T20:04:21Z</dcterms:created>
  <dcterms:modified xsi:type="dcterms:W3CDTF">2019-03-29T14:53:50Z</dcterms:modified>
</cp:coreProperties>
</file>