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1074" r:id="rId2"/>
    <p:sldId id="1135" r:id="rId3"/>
    <p:sldId id="1168" r:id="rId4"/>
    <p:sldId id="1167" r:id="rId5"/>
    <p:sldId id="1169"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218" r:id="rId36"/>
    <p:sldId id="1199" r:id="rId37"/>
    <p:sldId id="1200" r:id="rId38"/>
    <p:sldId id="1201" r:id="rId39"/>
    <p:sldId id="1202" r:id="rId40"/>
    <p:sldId id="1203" r:id="rId41"/>
    <p:sldId id="1204" r:id="rId42"/>
    <p:sldId id="1205" r:id="rId43"/>
    <p:sldId id="1206" r:id="rId44"/>
    <p:sldId id="1207" r:id="rId45"/>
    <p:sldId id="1209" r:id="rId46"/>
    <p:sldId id="1210" r:id="rId47"/>
    <p:sldId id="1211" r:id="rId48"/>
    <p:sldId id="1212" r:id="rId49"/>
    <p:sldId id="1213" r:id="rId50"/>
    <p:sldId id="1214" r:id="rId51"/>
    <p:sldId id="1215" r:id="rId52"/>
    <p:sldId id="1216" r:id="rId53"/>
    <p:sldId id="1217" r:id="rId54"/>
    <p:sldId id="116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9" autoAdjust="0"/>
    <p:restoredTop sz="91886" autoAdjust="0"/>
  </p:normalViewPr>
  <p:slideViewPr>
    <p:cSldViewPr>
      <p:cViewPr>
        <p:scale>
          <a:sx n="100" d="100"/>
          <a:sy n="100" d="100"/>
        </p:scale>
        <p:origin x="-294" y="-210"/>
      </p:cViewPr>
      <p:guideLst>
        <p:guide orient="horz" pos="336"/>
        <p:guide orient="horz" pos="2160"/>
        <p:guide orient="horz" pos="3984"/>
        <p:guide orient="horz" pos="672"/>
        <p:guide orient="horz" pos="1296"/>
        <p:guide orient="horz" pos="960"/>
        <p:guide pos="2880"/>
        <p:guide pos="288"/>
        <p:guide pos="5424"/>
      </p:guideLst>
    </p:cSldViewPr>
  </p:slideViewPr>
  <p:outlineViewPr>
    <p:cViewPr>
      <p:scale>
        <a:sx n="33" d="100"/>
        <a:sy n="33" d="100"/>
      </p:scale>
      <p:origin x="0" y="326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DoNotPay.com"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WallStreetJournal.co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hyperlink" Target="reputation.com" TargetMode="External"/><Relationship Id="rId4" Type="http://schemas.openxmlformats.org/officeDocument/2006/relationships/hyperlink" Target="qualia.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1-800-Flowers.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1-800-Flowers.co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linkedin.com/pulse/5-jobsrobots-take-first-shelly-palmer/"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ThisisMoney.com"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hyperlink" Target="thisismoney.co.uk/money/news/article-2642880/%20Table-700-jobs-reveals-professions-likely-replaced-robots.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www.youtube.com/watch?v=SYqCbJ0AqR4" TargetMode="External"/><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hyperlink" Target="http://www.youtube.com/watch?v=MnT1xgZgkpk"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youtube.com/watch?v=UzT3Tkwx17A"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Open%20A%20I.com"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hyperlink" Target="mathbabe.org" TargetMode="External"/><Relationship Id="rId4" Type="http://schemas.openxmlformats.org/officeDocument/2006/relationships/hyperlink" Target="http://www.youtube.com/watch?v=EUjc1WuyPT8"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Alibaba.com" TargetMode="External"/><Relationship Id="rId2" Type="http://schemas.openxmlformats.org/officeDocument/2006/relationships/notesSlide" Target="../notesSlides/notesSlide49.xml"/><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Alibaba.com" TargetMode="External"/><Relationship Id="rId2" Type="http://schemas.openxmlformats.org/officeDocument/2006/relationships/notesSlide" Target="../notesSlides/notesSlide50.xml"/><Relationship Id="rId1" Type="http://schemas.openxmlformats.org/officeDocument/2006/relationships/slideLayout" Target="../slideLayouts/slideLayout10.xml"/><Relationship Id="rId5" Type="http://schemas.openxmlformats.org/officeDocument/2006/relationships/hyperlink" Target="Alibabacloud.com/et" TargetMode="External"/><Relationship Id="rId4" Type="http://schemas.openxmlformats.org/officeDocument/2006/relationships/image" Target="../media/image7.jpeg"/></Relationships>
</file>

<file path=ppt/slides/_rels/slide51.xml.rels><?xml version="1.0" encoding="UTF-8" standalone="yes"?>
<Relationships xmlns="http://schemas.openxmlformats.org/package/2006/relationships"><Relationship Id="rId3" Type="http://schemas.openxmlformats.org/officeDocument/2006/relationships/hyperlink" Target="Alibaba.com" TargetMode="External"/><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9" y="2497663"/>
            <a:ext cx="3657600" cy="492443"/>
          </a:xfrm>
        </p:spPr>
        <p:txBody>
          <a:bodyPr>
            <a:spAutoFit/>
          </a:bodyPr>
          <a:lstStyle/>
          <a:p>
            <a:r>
              <a:rPr lang="en-US" sz="3200" dirty="0"/>
              <a:t>Chapter </a:t>
            </a:r>
            <a:r>
              <a:rPr lang="en-US" sz="3200" dirty="0" smtClean="0"/>
              <a:t>14</a:t>
            </a:r>
            <a:endParaRPr lang="en-US" sz="3200" dirty="0"/>
          </a:p>
        </p:txBody>
      </p:sp>
      <p:sp>
        <p:nvSpPr>
          <p:cNvPr id="5" name="Text Placeholder 5"/>
          <p:cNvSpPr>
            <a:spLocks noGrp="1"/>
          </p:cNvSpPr>
          <p:nvPr>
            <p:ph type="body" sz="quarter" idx="15"/>
          </p:nvPr>
        </p:nvSpPr>
        <p:spPr>
          <a:xfrm>
            <a:off x="4572000" y="3172420"/>
            <a:ext cx="4041101" cy="923330"/>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Implementation Issues: From Ethics and Privacy to Organizational and Societal Impacts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(2 of 12)</a:t>
            </a:r>
            <a:endParaRPr lang="en-US" dirty="0"/>
          </a:p>
        </p:txBody>
      </p:sp>
      <p:sp>
        <p:nvSpPr>
          <p:cNvPr id="3" name="Content Placeholder 2"/>
          <p:cNvSpPr>
            <a:spLocks noGrp="1"/>
          </p:cNvSpPr>
          <p:nvPr>
            <p:ph idx="1"/>
          </p:nvPr>
        </p:nvSpPr>
        <p:spPr>
          <a:xfrm>
            <a:off x="456154" y="1409700"/>
            <a:ext cx="8153400" cy="4893647"/>
          </a:xfrm>
        </p:spPr>
        <p:txBody>
          <a:bodyPr wrap="square">
            <a:spAutoFit/>
          </a:bodyPr>
          <a:lstStyle/>
          <a:p>
            <a:r>
              <a:rPr lang="en-US" sz="2400" dirty="0">
                <a:solidFill>
                  <a:schemeClr val="bg2"/>
                </a:solidFill>
              </a:rPr>
              <a:t>Legal Issues</a:t>
            </a:r>
          </a:p>
          <a:p>
            <a:pPr lvl="1"/>
            <a:r>
              <a:rPr lang="en-US" sz="2400" dirty="0"/>
              <a:t>What is the value of an expert opinion in court?</a:t>
            </a:r>
          </a:p>
          <a:p>
            <a:pPr lvl="1"/>
            <a:r>
              <a:rPr lang="en-US" sz="2400" dirty="0"/>
              <a:t>Who is liable for wrong advice (or information) provided by an intelligent application?</a:t>
            </a:r>
          </a:p>
          <a:p>
            <a:pPr lvl="1"/>
            <a:r>
              <a:rPr lang="en-US" sz="2400" dirty="0"/>
              <a:t>What happens if a manager enters an incorrect judgment value into an intelligent application and the result is damage or a disaster?</a:t>
            </a:r>
          </a:p>
          <a:p>
            <a:pPr lvl="1"/>
            <a:r>
              <a:rPr lang="en-US" sz="2400" dirty="0"/>
              <a:t>Who owns the knowledge in a knowledge base (e.g., the knowledge of a </a:t>
            </a:r>
            <a:r>
              <a:rPr lang="en-US" sz="2400" dirty="0" err="1"/>
              <a:t>chatbot</a:t>
            </a:r>
            <a:r>
              <a:rPr lang="en-US" sz="2400" dirty="0"/>
              <a:t>)?</a:t>
            </a:r>
          </a:p>
          <a:p>
            <a:pPr lvl="1"/>
            <a:r>
              <a:rPr lang="en-US" sz="2400" dirty="0"/>
              <a:t>Can management force experts to contribute their expertise to an intelligent system? …</a:t>
            </a:r>
          </a:p>
          <a:p>
            <a:pPr lvl="1"/>
            <a:r>
              <a:rPr lang="en-US" sz="2400" dirty="0"/>
              <a:t>See the example on “Intellectual Property Protection</a:t>
            </a:r>
            <a:r>
              <a:rPr lang="en-US" sz="2400" dirty="0" smtClean="0"/>
              <a:t>” </a:t>
            </a:r>
            <a:endParaRPr lang="en-US" sz="2400" dirty="0"/>
          </a:p>
        </p:txBody>
      </p:sp>
    </p:spTree>
    <p:extLst>
      <p:ext uri="{BB962C8B-B14F-4D97-AF65-F5344CB8AC3E}">
        <p14:creationId xmlns:p14="http://schemas.microsoft.com/office/powerpoint/2010/main" val="188562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(3 of 12)</a:t>
            </a:r>
            <a:endParaRPr lang="en-US" dirty="0"/>
          </a:p>
        </p:txBody>
      </p:sp>
      <p:sp>
        <p:nvSpPr>
          <p:cNvPr id="3" name="Content Placeholder 2"/>
          <p:cNvSpPr>
            <a:spLocks noGrp="1"/>
          </p:cNvSpPr>
          <p:nvPr>
            <p:ph idx="1"/>
          </p:nvPr>
        </p:nvSpPr>
        <p:spPr>
          <a:xfrm>
            <a:off x="456154" y="1447800"/>
            <a:ext cx="8153400" cy="4793620"/>
          </a:xfrm>
        </p:spPr>
        <p:txBody>
          <a:bodyPr wrap="square">
            <a:spAutoFit/>
          </a:bodyPr>
          <a:lstStyle/>
          <a:p>
            <a:pPr marL="0" indent="0">
              <a:buNone/>
            </a:pPr>
            <a:r>
              <a:rPr lang="en-US" sz="2400" spc="-300" dirty="0" smtClean="0">
                <a:solidFill>
                  <a:schemeClr val="bg2"/>
                </a:solidFill>
              </a:rPr>
              <a:t>A </a:t>
            </a:r>
            <a:r>
              <a:rPr lang="en-US" sz="2400" dirty="0" smtClean="0">
                <a:solidFill>
                  <a:schemeClr val="bg2"/>
                </a:solidFill>
              </a:rPr>
              <a:t>I </a:t>
            </a:r>
            <a:r>
              <a:rPr lang="en-US" sz="2400" dirty="0">
                <a:solidFill>
                  <a:schemeClr val="bg2"/>
                </a:solidFill>
              </a:rPr>
              <a:t>and Law</a:t>
            </a:r>
          </a:p>
          <a:p>
            <a:r>
              <a:rPr lang="en-US" sz="2400" spc="-300" dirty="0" smtClean="0"/>
              <a:t>A </a:t>
            </a:r>
            <a:r>
              <a:rPr lang="en-US" sz="2400" dirty="0" smtClean="0"/>
              <a:t>I </a:t>
            </a:r>
            <a:r>
              <a:rPr lang="en-US" sz="2400" dirty="0"/>
              <a:t>applications to the legal profession/problems</a:t>
            </a:r>
          </a:p>
          <a:p>
            <a:pPr lvl="1"/>
            <a:r>
              <a:rPr lang="en-US" sz="2400" dirty="0"/>
              <a:t>Analyzing legal-related data (e.g., regulatory conflicts) to detect pattern</a:t>
            </a:r>
          </a:p>
          <a:p>
            <a:pPr lvl="1"/>
            <a:r>
              <a:rPr lang="en-US" sz="2400" dirty="0"/>
              <a:t>Providing legal advice to consumers (e.g., see </a:t>
            </a:r>
            <a:r>
              <a:rPr lang="en-US" sz="2400" dirty="0">
                <a:hlinkClick r:id="rId3" action="ppaction://hlinkfile" tooltip="DoNotPay.com"/>
              </a:rPr>
              <a:t>DoNotPay.com</a:t>
            </a:r>
            <a:r>
              <a:rPr lang="en-US" sz="2400" dirty="0"/>
              <a:t>).</a:t>
            </a:r>
          </a:p>
          <a:p>
            <a:pPr lvl="1"/>
            <a:r>
              <a:rPr lang="en-US" sz="2400" dirty="0"/>
              <a:t>Document review</a:t>
            </a:r>
          </a:p>
          <a:p>
            <a:pPr lvl="1"/>
            <a:r>
              <a:rPr lang="en-US" sz="2400" dirty="0"/>
              <a:t>Analyzing contracts</a:t>
            </a:r>
          </a:p>
          <a:p>
            <a:pPr lvl="1"/>
            <a:r>
              <a:rPr lang="en-US" sz="2400" dirty="0"/>
              <a:t>Supporting legal research</a:t>
            </a:r>
          </a:p>
          <a:p>
            <a:pPr lvl="1"/>
            <a:r>
              <a:rPr lang="en-US" sz="2400" dirty="0"/>
              <a:t>Predicting results (e.g., likelihood to win)</a:t>
            </a:r>
          </a:p>
          <a:p>
            <a:pPr lvl="1"/>
            <a:r>
              <a:rPr lang="en-US" sz="2400" spc="-300" dirty="0" smtClean="0"/>
              <a:t>A </a:t>
            </a:r>
            <a:r>
              <a:rPr lang="en-US" sz="2400" dirty="0" smtClean="0"/>
              <a:t>I </a:t>
            </a:r>
            <a:r>
              <a:rPr lang="en-US" sz="2400" dirty="0"/>
              <a:t>impact on the legal profession.</a:t>
            </a:r>
          </a:p>
        </p:txBody>
      </p:sp>
    </p:spTree>
    <p:extLst>
      <p:ext uri="{BB962C8B-B14F-4D97-AF65-F5344CB8AC3E}">
        <p14:creationId xmlns:p14="http://schemas.microsoft.com/office/powerpoint/2010/main" val="394262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altLang="en-US" sz="3600" dirty="0">
                <a:latin typeface="+mj-lt"/>
              </a:rPr>
              <a:t>Legal, Privacy and Ethical </a:t>
            </a:r>
            <a:r>
              <a:rPr lang="en-IN" altLang="en-US" sz="3600" dirty="0" smtClean="0">
                <a:latin typeface="+mj-lt"/>
              </a:rPr>
              <a:t>Issues      </a:t>
            </a:r>
            <a:r>
              <a:rPr lang="en-IN" altLang="en-US" sz="2800" dirty="0" smtClean="0">
                <a:latin typeface="+mj-lt"/>
              </a:rPr>
              <a:t>(4 of 12)</a:t>
            </a:r>
            <a:endParaRPr lang="en-US" sz="3600" dirty="0">
              <a:latin typeface="+mj-lt"/>
            </a:endParaRPr>
          </a:p>
        </p:txBody>
      </p:sp>
      <p:sp>
        <p:nvSpPr>
          <p:cNvPr id="3" name="Content Placeholder 2"/>
          <p:cNvSpPr>
            <a:spLocks noGrp="1"/>
          </p:cNvSpPr>
          <p:nvPr>
            <p:ph idx="1"/>
          </p:nvPr>
        </p:nvSpPr>
        <p:spPr>
          <a:xfrm>
            <a:off x="457200" y="1447800"/>
            <a:ext cx="8153400" cy="4108817"/>
          </a:xfrm>
        </p:spPr>
        <p:txBody>
          <a:bodyPr wrap="square">
            <a:spAutoFit/>
          </a:bodyPr>
          <a:lstStyle/>
          <a:p>
            <a:r>
              <a:rPr lang="en-US" sz="2200" dirty="0">
                <a:solidFill>
                  <a:schemeClr val="bg2"/>
                </a:solidFill>
              </a:rPr>
              <a:t>Privacy Issues</a:t>
            </a:r>
          </a:p>
          <a:p>
            <a:pPr lvl="1"/>
            <a:r>
              <a:rPr lang="en-US" sz="2200" b="1" dirty="0"/>
              <a:t>Privacy:</a:t>
            </a:r>
            <a:r>
              <a:rPr lang="en-US" sz="2200" dirty="0"/>
              <a:t> the right to be left alone and the right to be free from unreasonable personal intrusions</a:t>
            </a:r>
          </a:p>
          <a:p>
            <a:pPr lvl="1"/>
            <a:r>
              <a:rPr lang="en-US" sz="2200" dirty="0"/>
              <a:t>Related to legal, ethical, and social issues in many countries. It recognized today by federal government and by every state in the </a:t>
            </a:r>
            <a:r>
              <a:rPr lang="en-US" sz="2200" spc="-250" dirty="0" smtClean="0"/>
              <a:t>U </a:t>
            </a:r>
            <a:r>
              <a:rPr lang="en-US" sz="2200" dirty="0" smtClean="0"/>
              <a:t>S </a:t>
            </a:r>
            <a:r>
              <a:rPr lang="en-US" sz="2200" dirty="0"/>
              <a:t>either by statute or by common law</a:t>
            </a:r>
          </a:p>
          <a:p>
            <a:pPr lvl="1"/>
            <a:r>
              <a:rPr lang="en-US" sz="2200" dirty="0"/>
              <a:t>Two rules that applies to interpretation of privacy</a:t>
            </a:r>
          </a:p>
          <a:p>
            <a:pPr marL="1362075" lvl="2" indent="-457200">
              <a:buFont typeface="+mj-lt"/>
              <a:buAutoNum type="arabicPeriod"/>
            </a:pPr>
            <a:r>
              <a:rPr lang="en-US" sz="2200" dirty="0"/>
              <a:t>The right of privacy is not absolute (needs to be balanced against the needs of the society)</a:t>
            </a:r>
          </a:p>
          <a:p>
            <a:pPr marL="1362075" lvl="2" indent="-457200">
              <a:buFont typeface="+mj-lt"/>
              <a:buAutoNum type="arabicPeriod"/>
            </a:pPr>
            <a:r>
              <a:rPr lang="en-US" sz="2200" dirty="0"/>
              <a:t>The public’s right to know is superior to the individual’s right to </a:t>
            </a:r>
            <a:r>
              <a:rPr lang="en-US" sz="2200" dirty="0" smtClean="0"/>
              <a:t>privacy</a:t>
            </a:r>
            <a:endParaRPr lang="en-US" sz="2200" dirty="0"/>
          </a:p>
        </p:txBody>
      </p:sp>
      <p:sp>
        <p:nvSpPr>
          <p:cNvPr id="4" name="Content Placeholder 3"/>
          <p:cNvSpPr>
            <a:spLocks noGrp="1"/>
          </p:cNvSpPr>
          <p:nvPr>
            <p:ph idx="13"/>
          </p:nvPr>
        </p:nvSpPr>
        <p:spPr>
          <a:xfrm>
            <a:off x="457200" y="5614571"/>
            <a:ext cx="8153400" cy="338554"/>
          </a:xfrm>
        </p:spPr>
        <p:txBody>
          <a:bodyPr wrap="square">
            <a:spAutoFit/>
          </a:bodyPr>
          <a:lstStyle/>
          <a:p>
            <a:pPr lvl="1"/>
            <a:r>
              <a:rPr lang="en-US" sz="2200" dirty="0" smtClean="0"/>
              <a:t>It </a:t>
            </a:r>
            <a:r>
              <a:rPr lang="en-US" sz="2200" dirty="0"/>
              <a:t>is difficult to determine/enforce privacy </a:t>
            </a:r>
            <a:r>
              <a:rPr lang="en-US" sz="2200" dirty="0" smtClean="0"/>
              <a:t>regulations</a:t>
            </a:r>
            <a:endParaRPr lang="en-US" sz="2200" dirty="0"/>
          </a:p>
        </p:txBody>
      </p:sp>
    </p:spTree>
    <p:extLst>
      <p:ext uri="{BB962C8B-B14F-4D97-AF65-F5344CB8AC3E}">
        <p14:creationId xmlns:p14="http://schemas.microsoft.com/office/powerpoint/2010/main" val="70095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(5 of 12)</a:t>
            </a:r>
            <a:endParaRPr lang="en-US" dirty="0"/>
          </a:p>
        </p:txBody>
      </p:sp>
      <p:sp>
        <p:nvSpPr>
          <p:cNvPr id="3" name="Content Placeholder 2"/>
          <p:cNvSpPr>
            <a:spLocks noGrp="1"/>
          </p:cNvSpPr>
          <p:nvPr>
            <p:ph idx="1"/>
          </p:nvPr>
        </p:nvSpPr>
        <p:spPr>
          <a:xfrm>
            <a:off x="456154" y="1457325"/>
            <a:ext cx="8153400" cy="4847481"/>
          </a:xfrm>
        </p:spPr>
        <p:txBody>
          <a:bodyPr wrap="square">
            <a:spAutoFit/>
          </a:bodyPr>
          <a:lstStyle/>
          <a:p>
            <a:r>
              <a:rPr lang="en-US" sz="2000" dirty="0">
                <a:solidFill>
                  <a:schemeClr val="bg2"/>
                </a:solidFill>
              </a:rPr>
              <a:t>Privacy Issues</a:t>
            </a:r>
          </a:p>
          <a:p>
            <a:pPr lvl="1"/>
            <a:r>
              <a:rPr lang="en-US" sz="2000" dirty="0"/>
              <a:t>Collecting information about individuals</a:t>
            </a:r>
          </a:p>
          <a:p>
            <a:pPr marL="1358900" lvl="2" indent="-342900"/>
            <a:r>
              <a:rPr lang="en-US" sz="2000" dirty="0"/>
              <a:t>Target marketing…</a:t>
            </a:r>
          </a:p>
          <a:p>
            <a:pPr marL="1358900" lvl="2" indent="-342900"/>
            <a:r>
              <a:rPr lang="en-US" sz="2000" dirty="0"/>
              <a:t>Internet is the enabler of new face of data collection </a:t>
            </a:r>
          </a:p>
          <a:p>
            <a:pPr marL="785813" lvl="1" indent="-342900"/>
            <a:r>
              <a:rPr lang="en-US" sz="2000" dirty="0"/>
              <a:t>Virtual personal assistants</a:t>
            </a:r>
          </a:p>
          <a:p>
            <a:pPr marL="1358900" lvl="2" indent="-342900"/>
            <a:r>
              <a:rPr lang="en-US" sz="2000" dirty="0"/>
              <a:t>Amazon Echo/</a:t>
            </a:r>
            <a:r>
              <a:rPr lang="en-US" sz="2000" dirty="0" err="1"/>
              <a:t>Alexa</a:t>
            </a:r>
            <a:r>
              <a:rPr lang="en-US" sz="2000" dirty="0"/>
              <a:t>… listening all the time</a:t>
            </a:r>
          </a:p>
          <a:p>
            <a:pPr marL="785813" lvl="1" indent="-342900"/>
            <a:r>
              <a:rPr lang="en-US" sz="2000" dirty="0"/>
              <a:t>Mobile user privacy</a:t>
            </a:r>
          </a:p>
          <a:p>
            <a:pPr marL="1358900" lvl="2" indent="-342900"/>
            <a:r>
              <a:rPr lang="en-US" sz="2000" dirty="0"/>
              <a:t>Tracking through the smartphones – not just the cell-phone providers but potentially many apps on your phone</a:t>
            </a:r>
          </a:p>
          <a:p>
            <a:pPr marL="785813" lvl="1" indent="-342900"/>
            <a:r>
              <a:rPr lang="en-US" sz="2000" dirty="0"/>
              <a:t>Privacy in </a:t>
            </a:r>
            <a:r>
              <a:rPr lang="en-US" sz="2000" dirty="0" err="1"/>
              <a:t>IoT</a:t>
            </a:r>
            <a:r>
              <a:rPr lang="en-US" sz="2000" dirty="0"/>
              <a:t> networks</a:t>
            </a:r>
          </a:p>
          <a:p>
            <a:pPr marL="785813" lvl="1" indent="-342900"/>
            <a:r>
              <a:rPr lang="en-US" sz="2000" dirty="0"/>
              <a:t>Recent technology issues in privacy and analytics</a:t>
            </a:r>
          </a:p>
          <a:p>
            <a:pPr marL="1358900" lvl="2" indent="-342900"/>
            <a:r>
              <a:rPr lang="en-US" sz="2000" dirty="0"/>
              <a:t>“What They Know” (</a:t>
            </a:r>
            <a:r>
              <a:rPr lang="en-US" sz="2000" dirty="0">
                <a:hlinkClick r:id="rId3" action="ppaction://hlinkfile" tooltip="WallStreetJournal.com"/>
              </a:rPr>
              <a:t>WallStreetJournal.com</a:t>
            </a:r>
            <a:r>
              <a:rPr lang="en-US" sz="2000" dirty="0"/>
              <a:t>, 2016).</a:t>
            </a:r>
          </a:p>
          <a:p>
            <a:pPr marL="1358900" lvl="2" indent="-342900"/>
            <a:r>
              <a:rPr lang="en-US" sz="2000" dirty="0"/>
              <a:t>See </a:t>
            </a:r>
            <a:r>
              <a:rPr lang="en-US" sz="2000" dirty="0" err="1"/>
              <a:t>Rapleaf</a:t>
            </a:r>
            <a:r>
              <a:rPr lang="en-US" sz="2000" dirty="0"/>
              <a:t>, Qualia (</a:t>
            </a:r>
            <a:r>
              <a:rPr lang="en-US" sz="2000" dirty="0">
                <a:hlinkClick r:id="rId4" action="ppaction://hlinkfile" tooltip="qualia.com"/>
              </a:rPr>
              <a:t>qualia.com</a:t>
            </a:r>
            <a:r>
              <a:rPr lang="en-US" sz="2000" dirty="0"/>
              <a:t>), </a:t>
            </a:r>
            <a:r>
              <a:rPr lang="en-US" sz="2000" dirty="0">
                <a:hlinkClick r:id="rId5" action="ppaction://hlinkfile" tooltip="reputation.com"/>
              </a:rPr>
              <a:t>reputation.com</a:t>
            </a:r>
            <a:r>
              <a:rPr lang="en-US" sz="2000" dirty="0"/>
              <a:t>, </a:t>
            </a:r>
            <a:r>
              <a:rPr lang="en-US" sz="2000" dirty="0" smtClean="0"/>
              <a:t>…</a:t>
            </a:r>
            <a:endParaRPr lang="en-US" sz="2000" dirty="0"/>
          </a:p>
        </p:txBody>
      </p:sp>
    </p:spTree>
    <p:extLst>
      <p:ext uri="{BB962C8B-B14F-4D97-AF65-F5344CB8AC3E}">
        <p14:creationId xmlns:p14="http://schemas.microsoft.com/office/powerpoint/2010/main" val="3573912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(6 of 12)</a:t>
            </a:r>
            <a:endParaRPr lang="en-US" dirty="0"/>
          </a:p>
        </p:txBody>
      </p:sp>
      <p:sp>
        <p:nvSpPr>
          <p:cNvPr id="3" name="Content Placeholder 2"/>
          <p:cNvSpPr>
            <a:spLocks noGrp="1"/>
          </p:cNvSpPr>
          <p:nvPr>
            <p:ph idx="1"/>
          </p:nvPr>
        </p:nvSpPr>
        <p:spPr>
          <a:xfrm>
            <a:off x="456154" y="1409700"/>
            <a:ext cx="8153400" cy="4893647"/>
          </a:xfrm>
        </p:spPr>
        <p:txBody>
          <a:bodyPr wrap="square">
            <a:spAutoFit/>
          </a:bodyPr>
          <a:lstStyle/>
          <a:p>
            <a:r>
              <a:rPr lang="en-US" sz="2400" dirty="0">
                <a:solidFill>
                  <a:schemeClr val="bg2"/>
                </a:solidFill>
              </a:rPr>
              <a:t>Privacy</a:t>
            </a:r>
          </a:p>
          <a:p>
            <a:pPr lvl="1"/>
            <a:r>
              <a:rPr lang="en-US" sz="2400" dirty="0"/>
              <a:t>Example: Using Sensors and </a:t>
            </a:r>
            <a:r>
              <a:rPr lang="en-US" sz="2400" dirty="0" err="1"/>
              <a:t>IoT</a:t>
            </a:r>
            <a:r>
              <a:rPr lang="en-US" sz="2400" dirty="0"/>
              <a:t> to Observe Bankers at Barclays Bank</a:t>
            </a:r>
          </a:p>
          <a:p>
            <a:pPr marL="1358900" lvl="2" indent="-342900"/>
            <a:r>
              <a:rPr lang="en-US" sz="2400" dirty="0"/>
              <a:t>Using heat and motion sensors, Barclays tracks how long its bankers are at their desks</a:t>
            </a:r>
          </a:p>
          <a:p>
            <a:pPr marL="785813" lvl="1" indent="-342900"/>
            <a:r>
              <a:rPr lang="en-US" sz="2400" dirty="0"/>
              <a:t>Other issues of potential privacy violation</a:t>
            </a:r>
          </a:p>
          <a:p>
            <a:pPr marL="1358900" lvl="2" indent="-342900"/>
            <a:r>
              <a:rPr lang="en-US" sz="2400" dirty="0"/>
              <a:t>Delaware police are using </a:t>
            </a:r>
            <a:r>
              <a:rPr lang="en-US" sz="2400" spc="-300" dirty="0" smtClean="0"/>
              <a:t>A </a:t>
            </a:r>
            <a:r>
              <a:rPr lang="en-US" sz="2400" dirty="0" smtClean="0"/>
              <a:t>I </a:t>
            </a:r>
            <a:r>
              <a:rPr lang="en-US" sz="2400" dirty="0" err="1"/>
              <a:t>dashcams</a:t>
            </a:r>
            <a:r>
              <a:rPr lang="en-US" sz="2400" dirty="0"/>
              <a:t> to look for fugitives in passing cars</a:t>
            </a:r>
          </a:p>
          <a:p>
            <a:pPr marL="1358900" lvl="2" indent="-342900"/>
            <a:r>
              <a:rPr lang="en-US" sz="2400" dirty="0"/>
              <a:t>Facebook’s face recognition systems create concerns regarding privacy protection</a:t>
            </a:r>
          </a:p>
          <a:p>
            <a:pPr marL="1358900" lvl="2" indent="-342900"/>
            <a:r>
              <a:rPr lang="en-US" sz="2400" dirty="0"/>
              <a:t>Epicenter offers its employees a microchip implant. It acts like a swipe card, …</a:t>
            </a:r>
          </a:p>
        </p:txBody>
      </p:sp>
    </p:spTree>
    <p:extLst>
      <p:ext uri="{BB962C8B-B14F-4D97-AF65-F5344CB8AC3E}">
        <p14:creationId xmlns:p14="http://schemas.microsoft.com/office/powerpoint/2010/main" val="201262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(7 of 12)</a:t>
            </a:r>
            <a:endParaRPr lang="en-US" dirty="0"/>
          </a:p>
        </p:txBody>
      </p:sp>
      <p:sp>
        <p:nvSpPr>
          <p:cNvPr id="3" name="Content Placeholder 2"/>
          <p:cNvSpPr>
            <a:spLocks noGrp="1"/>
          </p:cNvSpPr>
          <p:nvPr>
            <p:ph idx="1"/>
          </p:nvPr>
        </p:nvSpPr>
        <p:spPr>
          <a:xfrm>
            <a:off x="456154" y="1447800"/>
            <a:ext cx="8153400" cy="4755148"/>
          </a:xfrm>
        </p:spPr>
        <p:txBody>
          <a:bodyPr wrap="square">
            <a:spAutoFit/>
          </a:bodyPr>
          <a:lstStyle/>
          <a:p>
            <a:r>
              <a:rPr lang="en-US" sz="2200" dirty="0">
                <a:solidFill>
                  <a:schemeClr val="bg2"/>
                </a:solidFill>
              </a:rPr>
              <a:t>Privacy</a:t>
            </a:r>
          </a:p>
          <a:p>
            <a:pPr lvl="1"/>
            <a:r>
              <a:rPr lang="en-US" sz="2200" dirty="0"/>
              <a:t>Who own our private data?</a:t>
            </a:r>
          </a:p>
          <a:p>
            <a:pPr marL="1358900" lvl="2" indent="-342900"/>
            <a:r>
              <a:rPr lang="en-US" sz="2200" dirty="0"/>
              <a:t>You or the technology creators? </a:t>
            </a:r>
          </a:p>
          <a:p>
            <a:pPr marL="1358900" lvl="2" indent="-342900"/>
            <a:r>
              <a:rPr lang="en-US" sz="2200" dirty="0"/>
              <a:t>A new car with sensors to collect data and connected to the Internet to disseminate it …</a:t>
            </a:r>
          </a:p>
          <a:p>
            <a:pPr marL="1358900" lvl="2" indent="-342900"/>
            <a:r>
              <a:rPr lang="en-US" sz="2200" dirty="0"/>
              <a:t>New battle between car manufacturer and Apple, Google, … as to who can access this data</a:t>
            </a:r>
          </a:p>
          <a:p>
            <a:pPr marL="1358900" lvl="2" indent="-342900"/>
            <a:r>
              <a:rPr lang="en-US" sz="2200" dirty="0"/>
              <a:t>Apps collect data abut the users</a:t>
            </a:r>
          </a:p>
          <a:p>
            <a:pPr marL="1816100" lvl="3" indent="-342900"/>
            <a:r>
              <a:rPr lang="en-US" sz="2200" dirty="0"/>
              <a:t>Google’s </a:t>
            </a:r>
            <a:r>
              <a:rPr lang="en-US" sz="2200" dirty="0" err="1"/>
              <a:t>Waze</a:t>
            </a:r>
            <a:r>
              <a:rPr lang="en-US" sz="2200" dirty="0"/>
              <a:t> </a:t>
            </a:r>
          </a:p>
          <a:p>
            <a:pPr marL="1816100" lvl="3" indent="-342900"/>
            <a:r>
              <a:rPr lang="en-US" sz="2200" dirty="0"/>
              <a:t>Yelp…</a:t>
            </a:r>
          </a:p>
          <a:p>
            <a:pPr marL="1816100" lvl="3" indent="-342900"/>
            <a:r>
              <a:rPr lang="en-US" sz="2200" dirty="0" err="1"/>
              <a:t>Spotify</a:t>
            </a:r>
            <a:r>
              <a:rPr lang="en-US" sz="2200" dirty="0"/>
              <a:t>…</a:t>
            </a:r>
          </a:p>
          <a:p>
            <a:pPr marL="1816100" lvl="3" indent="-342900"/>
            <a:r>
              <a:rPr lang="en-US" sz="2200" dirty="0" smtClean="0"/>
              <a:t>…</a:t>
            </a:r>
            <a:endParaRPr lang="en-US" sz="2200" dirty="0"/>
          </a:p>
        </p:txBody>
      </p:sp>
    </p:spTree>
    <p:extLst>
      <p:ext uri="{BB962C8B-B14F-4D97-AF65-F5344CB8AC3E}">
        <p14:creationId xmlns:p14="http://schemas.microsoft.com/office/powerpoint/2010/main" val="3617166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(8 of 12)</a:t>
            </a:r>
            <a:endParaRPr lang="en-US" dirty="0"/>
          </a:p>
        </p:txBody>
      </p:sp>
      <p:sp>
        <p:nvSpPr>
          <p:cNvPr id="3" name="Content Placeholder 2"/>
          <p:cNvSpPr>
            <a:spLocks noGrp="1"/>
          </p:cNvSpPr>
          <p:nvPr>
            <p:ph idx="1"/>
          </p:nvPr>
        </p:nvSpPr>
        <p:spPr>
          <a:xfrm>
            <a:off x="456154" y="1447800"/>
            <a:ext cx="8153400" cy="4447371"/>
          </a:xfrm>
        </p:spPr>
        <p:txBody>
          <a:bodyPr wrap="square">
            <a:spAutoFit/>
          </a:bodyPr>
          <a:lstStyle/>
          <a:p>
            <a:r>
              <a:rPr lang="en-US" sz="2200" dirty="0">
                <a:solidFill>
                  <a:schemeClr val="bg2"/>
                </a:solidFill>
              </a:rPr>
              <a:t>Ethical Issues</a:t>
            </a:r>
          </a:p>
          <a:p>
            <a:pPr lvl="1"/>
            <a:r>
              <a:rPr lang="en-US" sz="2200" dirty="0"/>
              <a:t>Not necessarily illegal, matter of personal values</a:t>
            </a:r>
          </a:p>
          <a:p>
            <a:pPr lvl="1"/>
            <a:r>
              <a:rPr lang="en-US" sz="2200" dirty="0"/>
              <a:t>Example: Facebook’s experiment to present different News Feeds to the users and monitor their emotional reactions as measured by replies, likes, sentiment analysis, and so on. …</a:t>
            </a:r>
          </a:p>
          <a:p>
            <a:pPr marL="1358900" lvl="2" indent="-342900"/>
            <a:r>
              <a:rPr lang="en-US" sz="2200" dirty="0"/>
              <a:t>Running this experiment without the users’ informed consent was viewed as unethical</a:t>
            </a:r>
          </a:p>
          <a:p>
            <a:pPr marL="577850" lvl="1" indent="-342900"/>
            <a:r>
              <a:rPr lang="en-US" sz="2200" dirty="0"/>
              <a:t>Transparency on what </a:t>
            </a:r>
            <a:r>
              <a:rPr lang="en-US" sz="2200" spc="-300" dirty="0" smtClean="0"/>
              <a:t>A </a:t>
            </a:r>
            <a:r>
              <a:rPr lang="en-US" sz="2200" dirty="0" smtClean="0"/>
              <a:t>I </a:t>
            </a:r>
            <a:r>
              <a:rPr lang="en-US" sz="2200" dirty="0"/>
              <a:t>does for both vendors and customers is needed in order to stay ethical </a:t>
            </a:r>
          </a:p>
          <a:p>
            <a:pPr marL="577850" lvl="1" indent="-342900"/>
            <a:r>
              <a:rPr lang="en-US" sz="2200" dirty="0"/>
              <a:t>This way people can stay honest and adhere to the goals of </a:t>
            </a:r>
            <a:r>
              <a:rPr lang="en-US" sz="2200" spc="-300" dirty="0" smtClean="0"/>
              <a:t>A </a:t>
            </a:r>
            <a:r>
              <a:rPr lang="en-US" sz="2200" dirty="0" smtClean="0"/>
              <a:t>I</a:t>
            </a:r>
            <a:r>
              <a:rPr lang="en-US" sz="2200" dirty="0"/>
              <a:t>, so it can play a significant role in our life and work</a:t>
            </a:r>
            <a:r>
              <a:rPr lang="en-US" sz="2200" dirty="0" smtClean="0"/>
              <a:t>.</a:t>
            </a:r>
            <a:endParaRPr lang="en-US" sz="2200" dirty="0"/>
          </a:p>
        </p:txBody>
      </p:sp>
    </p:spTree>
    <p:extLst>
      <p:ext uri="{BB962C8B-B14F-4D97-AF65-F5344CB8AC3E}">
        <p14:creationId xmlns:p14="http://schemas.microsoft.com/office/powerpoint/2010/main" val="152831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(9 of 12)</a:t>
            </a:r>
            <a:endParaRPr lang="en-US" dirty="0"/>
          </a:p>
        </p:txBody>
      </p:sp>
      <p:sp>
        <p:nvSpPr>
          <p:cNvPr id="3" name="Content Placeholder 2"/>
          <p:cNvSpPr>
            <a:spLocks noGrp="1"/>
          </p:cNvSpPr>
          <p:nvPr>
            <p:ph idx="1"/>
          </p:nvPr>
        </p:nvSpPr>
        <p:spPr>
          <a:xfrm>
            <a:off x="456154" y="1362075"/>
            <a:ext cx="8153400" cy="4939814"/>
          </a:xfrm>
        </p:spPr>
        <p:txBody>
          <a:bodyPr wrap="square">
            <a:spAutoFit/>
          </a:bodyPr>
          <a:lstStyle/>
          <a:p>
            <a:r>
              <a:rPr lang="en-US" sz="2200" dirty="0">
                <a:solidFill>
                  <a:schemeClr val="bg2"/>
                </a:solidFill>
              </a:rPr>
              <a:t>Ethical Issues of Intelligent Systems</a:t>
            </a:r>
          </a:p>
          <a:p>
            <a:pPr marL="785813" lvl="1" indent="-342900"/>
            <a:r>
              <a:rPr lang="en-US" sz="2200" dirty="0"/>
              <a:t>What are their impact on jobs? </a:t>
            </a:r>
          </a:p>
          <a:p>
            <a:pPr marL="785813" lvl="1" indent="-342900"/>
            <a:r>
              <a:rPr lang="en-US" sz="2200" dirty="0"/>
              <a:t>How do machines affect our behavior and interactions?</a:t>
            </a:r>
          </a:p>
          <a:p>
            <a:pPr marL="785813" lvl="1" indent="-342900"/>
            <a:r>
              <a:rPr lang="en-US" sz="2200" dirty="0"/>
              <a:t>How can wealth created by intelligent machines be distributed?</a:t>
            </a:r>
          </a:p>
          <a:p>
            <a:pPr marL="785813" lvl="1" indent="-342900"/>
            <a:r>
              <a:rPr lang="en-US" sz="2200" dirty="0"/>
              <a:t>How can intelligent applications mistakes be guarded against? </a:t>
            </a:r>
          </a:p>
          <a:p>
            <a:pPr marL="785813" lvl="1" indent="-342900"/>
            <a:r>
              <a:rPr lang="en-US" sz="2200" dirty="0"/>
              <a:t>Can intelligent systems be fair and unbiased? How can bias in creation and operation of </a:t>
            </a:r>
            <a:r>
              <a:rPr lang="en-US" sz="2200" spc="-300" dirty="0" smtClean="0"/>
              <a:t>A </a:t>
            </a:r>
            <a:r>
              <a:rPr lang="en-US" sz="2200" dirty="0" smtClean="0"/>
              <a:t>I </a:t>
            </a:r>
            <a:r>
              <a:rPr lang="en-US" sz="2200" dirty="0"/>
              <a:t>systems be eliminated?</a:t>
            </a:r>
          </a:p>
          <a:p>
            <a:pPr marL="785813" lvl="1" indent="-342900"/>
            <a:r>
              <a:rPr lang="en-US" sz="2200" dirty="0"/>
              <a:t>How can intelligent applications be keep safe from adversaries?</a:t>
            </a:r>
          </a:p>
          <a:p>
            <a:pPr marL="785813" lvl="1" indent="-342900"/>
            <a:r>
              <a:rPr lang="en-US" sz="2200" dirty="0"/>
              <a:t>How can systems be protected against unintended consequences (e.g., accidents in robot operations)? …</a:t>
            </a:r>
          </a:p>
        </p:txBody>
      </p:sp>
    </p:spTree>
    <p:extLst>
      <p:ext uri="{BB962C8B-B14F-4D97-AF65-F5344CB8AC3E}">
        <p14:creationId xmlns:p14="http://schemas.microsoft.com/office/powerpoint/2010/main" val="3127254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(10 of 12)</a:t>
            </a:r>
            <a:endParaRPr lang="en-US" dirty="0"/>
          </a:p>
        </p:txBody>
      </p:sp>
      <p:sp>
        <p:nvSpPr>
          <p:cNvPr id="3" name="Content Placeholder 2"/>
          <p:cNvSpPr>
            <a:spLocks noGrp="1"/>
          </p:cNvSpPr>
          <p:nvPr>
            <p:ph idx="1"/>
          </p:nvPr>
        </p:nvSpPr>
        <p:spPr>
          <a:xfrm>
            <a:off x="456154" y="1371600"/>
            <a:ext cx="8153400" cy="4832092"/>
          </a:xfrm>
        </p:spPr>
        <p:txBody>
          <a:bodyPr wrap="square">
            <a:spAutoFit/>
          </a:bodyPr>
          <a:lstStyle/>
          <a:p>
            <a:r>
              <a:rPr lang="en-US" sz="2200" dirty="0">
                <a:solidFill>
                  <a:schemeClr val="bg2"/>
                </a:solidFill>
              </a:rPr>
              <a:t>Additional Ethical Issues of Intelligent Systems</a:t>
            </a:r>
          </a:p>
          <a:p>
            <a:pPr marL="785813" lvl="1" indent="-342900"/>
            <a:r>
              <a:rPr lang="en-US" sz="2200" dirty="0"/>
              <a:t>Electronic surveillance.</a:t>
            </a:r>
          </a:p>
          <a:p>
            <a:pPr marL="785813" lvl="1" indent="-342900"/>
            <a:r>
              <a:rPr lang="en-US" sz="2200" dirty="0"/>
              <a:t>Ethics in business intelligence (</a:t>
            </a:r>
            <a:r>
              <a:rPr lang="en-US" sz="2200" spc="-300" dirty="0" smtClean="0"/>
              <a:t>B </a:t>
            </a:r>
            <a:r>
              <a:rPr lang="en-US" sz="2200" dirty="0" smtClean="0"/>
              <a:t>I</a:t>
            </a:r>
            <a:r>
              <a:rPr lang="en-US" sz="2200" dirty="0"/>
              <a:t>) and </a:t>
            </a:r>
            <a:r>
              <a:rPr lang="en-US" sz="2200" spc="-300" dirty="0" smtClean="0"/>
              <a:t>A </a:t>
            </a:r>
            <a:r>
              <a:rPr lang="en-US" sz="2200" dirty="0" smtClean="0"/>
              <a:t>I </a:t>
            </a:r>
            <a:r>
              <a:rPr lang="en-US" sz="2200" dirty="0"/>
              <a:t>systems design.</a:t>
            </a:r>
          </a:p>
          <a:p>
            <a:pPr marL="785813" lvl="1" indent="-342900"/>
            <a:r>
              <a:rPr lang="en-US" sz="2200" dirty="0"/>
              <a:t>Software piracy.</a:t>
            </a:r>
          </a:p>
          <a:p>
            <a:pPr marL="785813" lvl="1" indent="-342900"/>
            <a:r>
              <a:rPr lang="en-US" sz="2200" dirty="0"/>
              <a:t>Invasion of individuals’ privacy.</a:t>
            </a:r>
          </a:p>
          <a:p>
            <a:pPr marL="785813" lvl="1" indent="-342900"/>
            <a:r>
              <a:rPr lang="en-US" sz="2200" dirty="0"/>
              <a:t>Use of proprietary databases and knowledge bases.</a:t>
            </a:r>
          </a:p>
          <a:p>
            <a:pPr marL="785813" lvl="1" indent="-342900"/>
            <a:r>
              <a:rPr lang="en-US" sz="2200" dirty="0"/>
              <a:t>Use of personal intellectual property, and benefits.</a:t>
            </a:r>
          </a:p>
          <a:p>
            <a:pPr marL="785813" lvl="1" indent="-342900"/>
            <a:r>
              <a:rPr lang="en-US" sz="2200" dirty="0"/>
              <a:t>Accuracy of data, information, and knowledge.</a:t>
            </a:r>
          </a:p>
          <a:p>
            <a:pPr marL="785813" lvl="1" indent="-342900"/>
            <a:r>
              <a:rPr lang="en-US" sz="2200" dirty="0"/>
              <a:t>Protection of the rights of users.</a:t>
            </a:r>
          </a:p>
          <a:p>
            <a:pPr marL="785813" lvl="1" indent="-342900"/>
            <a:r>
              <a:rPr lang="en-US" sz="2200" dirty="0"/>
              <a:t>Accessibility to information by </a:t>
            </a:r>
            <a:r>
              <a:rPr lang="en-US" sz="2200" spc="-300" dirty="0" smtClean="0"/>
              <a:t>A </a:t>
            </a:r>
            <a:r>
              <a:rPr lang="en-US" sz="2200" dirty="0" smtClean="0"/>
              <a:t>I </a:t>
            </a:r>
            <a:r>
              <a:rPr lang="en-US" sz="2200" dirty="0"/>
              <a:t>users.</a:t>
            </a:r>
          </a:p>
          <a:p>
            <a:pPr marL="785813" lvl="1" indent="-342900"/>
            <a:r>
              <a:rPr lang="en-US" sz="2200" dirty="0"/>
              <a:t>The amount of decision making to delegate to intelligent machines (how </a:t>
            </a:r>
            <a:r>
              <a:rPr lang="en-US" sz="2200" spc="-300" dirty="0" smtClean="0"/>
              <a:t>A </a:t>
            </a:r>
            <a:r>
              <a:rPr lang="en-US" sz="2200" dirty="0" smtClean="0"/>
              <a:t>I </a:t>
            </a:r>
            <a:r>
              <a:rPr lang="en-US" sz="2200" dirty="0"/>
              <a:t>can fail due to inappropriate ethics).</a:t>
            </a:r>
          </a:p>
        </p:txBody>
      </p:sp>
    </p:spTree>
    <p:extLst>
      <p:ext uri="{BB962C8B-B14F-4D97-AF65-F5344CB8AC3E}">
        <p14:creationId xmlns:p14="http://schemas.microsoft.com/office/powerpoint/2010/main" val="375622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(11 of 12)</a:t>
            </a:r>
            <a:endParaRPr lang="en-US" dirty="0"/>
          </a:p>
        </p:txBody>
      </p:sp>
      <p:sp>
        <p:nvSpPr>
          <p:cNvPr id="3" name="Content Placeholder 2"/>
          <p:cNvSpPr>
            <a:spLocks noGrp="1"/>
          </p:cNvSpPr>
          <p:nvPr>
            <p:ph idx="1"/>
          </p:nvPr>
        </p:nvSpPr>
        <p:spPr>
          <a:xfrm>
            <a:off x="456154" y="1390650"/>
            <a:ext cx="8153400" cy="4462760"/>
          </a:xfrm>
        </p:spPr>
        <p:txBody>
          <a:bodyPr wrap="square">
            <a:spAutoFit/>
          </a:bodyPr>
          <a:lstStyle/>
          <a:p>
            <a:r>
              <a:rPr lang="en-US" sz="2000" dirty="0">
                <a:solidFill>
                  <a:schemeClr val="bg2"/>
                </a:solidFill>
              </a:rPr>
              <a:t>Other Topics in Intelligent Systems Ethics</a:t>
            </a:r>
          </a:p>
          <a:p>
            <a:pPr marL="785813" lvl="1" indent="-342900"/>
            <a:r>
              <a:rPr lang="en-US" sz="2000" dirty="0"/>
              <a:t>Machine ethics is a part of the ethics of </a:t>
            </a:r>
            <a:r>
              <a:rPr lang="en-US" sz="2000" spc="-250" dirty="0" smtClean="0"/>
              <a:t>A </a:t>
            </a:r>
            <a:r>
              <a:rPr lang="en-US" sz="2000" dirty="0" smtClean="0"/>
              <a:t>I </a:t>
            </a:r>
            <a:r>
              <a:rPr lang="en-US" sz="2000" dirty="0"/>
              <a:t>that is concerned with the moral behavior of artificially intelligent beings.</a:t>
            </a:r>
          </a:p>
          <a:p>
            <a:pPr marL="785813" lvl="1" indent="-342900"/>
            <a:r>
              <a:rPr lang="en-US" sz="2000" dirty="0"/>
              <a:t>Robotics is concerned with the moral behavior of designers, builders, and users of robots.</a:t>
            </a:r>
          </a:p>
          <a:p>
            <a:pPr marL="785813" lvl="1" indent="-342900"/>
            <a:r>
              <a:rPr lang="en-US" sz="2000" dirty="0"/>
              <a:t>Microsoft’s </a:t>
            </a:r>
            <a:r>
              <a:rPr lang="en-US" sz="2000" dirty="0" err="1"/>
              <a:t>Tay</a:t>
            </a:r>
            <a:r>
              <a:rPr lang="en-US" sz="2000" dirty="0"/>
              <a:t> </a:t>
            </a:r>
            <a:r>
              <a:rPr lang="en-US" sz="2000" dirty="0" err="1"/>
              <a:t>chatbot</a:t>
            </a:r>
            <a:r>
              <a:rPr lang="en-US" sz="2000" dirty="0"/>
              <a:t> was closed due to its inability to understand many irrelevant and offending comments.</a:t>
            </a:r>
          </a:p>
          <a:p>
            <a:pPr marL="785813" lvl="1" indent="-342900"/>
            <a:r>
              <a:rPr lang="en-US" sz="2000" dirty="0"/>
              <a:t>Some are afraid that algorithm-based technologies, including </a:t>
            </a:r>
            <a:r>
              <a:rPr lang="en-US" sz="2000" spc="-250" dirty="0"/>
              <a:t>A </a:t>
            </a:r>
            <a:r>
              <a:rPr lang="en-US" sz="2000" dirty="0"/>
              <a:t>I</a:t>
            </a:r>
            <a:r>
              <a:rPr lang="en-US" sz="2000" dirty="0" smtClean="0"/>
              <a:t>, </a:t>
            </a:r>
            <a:r>
              <a:rPr lang="en-US" sz="2000" dirty="0"/>
              <a:t>may become racists.</a:t>
            </a:r>
          </a:p>
          <a:p>
            <a:pPr marL="785813" lvl="1" indent="-342900"/>
            <a:r>
              <a:rPr lang="en-US" sz="2000" dirty="0"/>
              <a:t>Self-driving cars may one day face a decision of whom to save and whom to kill.</a:t>
            </a:r>
          </a:p>
          <a:p>
            <a:pPr marL="785813" lvl="1" indent="-342900"/>
            <a:r>
              <a:rPr lang="en-US" sz="2000" dirty="0"/>
              <a:t>Voice technologies enable the identification of callers to </a:t>
            </a:r>
            <a:r>
              <a:rPr lang="en-US" sz="2000" spc="-250" dirty="0"/>
              <a:t>A </a:t>
            </a:r>
            <a:r>
              <a:rPr lang="en-US" sz="2000" dirty="0"/>
              <a:t>I</a:t>
            </a:r>
            <a:r>
              <a:rPr lang="en-US" sz="2000" dirty="0" smtClean="0"/>
              <a:t> </a:t>
            </a:r>
            <a:r>
              <a:rPr lang="en-US" sz="2000" dirty="0"/>
              <a:t>machines. Good, but also creates privacy concerns. …</a:t>
            </a:r>
          </a:p>
        </p:txBody>
      </p:sp>
    </p:spTree>
    <p:extLst>
      <p:ext uri="{BB962C8B-B14F-4D97-AF65-F5344CB8AC3E}">
        <p14:creationId xmlns:p14="http://schemas.microsoft.com/office/powerpoint/2010/main" val="183969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3724096"/>
          </a:xfrm>
        </p:spPr>
        <p:txBody>
          <a:bodyPr wrap="square">
            <a:spAutoFit/>
          </a:bodyPr>
          <a:lstStyle/>
          <a:p>
            <a:pPr marL="714375" indent="-714375">
              <a:buClr>
                <a:schemeClr val="lt1"/>
              </a:buClr>
              <a:buSzPct val="25000"/>
              <a:buNone/>
              <a:tabLst>
                <a:tab pos="714375" algn="l"/>
              </a:tabLst>
            </a:pPr>
            <a:r>
              <a:rPr lang="en-US" sz="2400" b="1" dirty="0">
                <a:solidFill>
                  <a:srgbClr val="007FA3"/>
                </a:solidFill>
              </a:rPr>
              <a:t>14.1</a:t>
            </a:r>
            <a:r>
              <a:rPr lang="en-US" sz="2400" dirty="0"/>
              <a:t> Describe the major implementation issues of intelligent technologies</a:t>
            </a:r>
          </a:p>
          <a:p>
            <a:pPr marL="119063" indent="-119063">
              <a:buClr>
                <a:schemeClr val="bg1"/>
              </a:buClr>
              <a:buNone/>
              <a:tabLst>
                <a:tab pos="628650" algn="l"/>
              </a:tabLst>
            </a:pPr>
            <a:r>
              <a:rPr lang="en-US" sz="2400" b="1" dirty="0" smtClean="0">
                <a:solidFill>
                  <a:srgbClr val="007FA3"/>
                </a:solidFill>
              </a:rPr>
              <a:t>14.2</a:t>
            </a:r>
            <a:r>
              <a:rPr lang="en-US" sz="2400" b="1" dirty="0" smtClean="0">
                <a:solidFill>
                  <a:schemeClr val="accent1"/>
                </a:solidFill>
              </a:rPr>
              <a:t> </a:t>
            </a:r>
            <a:r>
              <a:rPr lang="en-US" sz="2400" dirty="0"/>
              <a:t>Discuss legal, privacy and ethical issues</a:t>
            </a:r>
          </a:p>
          <a:p>
            <a:pPr marL="714375" indent="-714375">
              <a:buClr>
                <a:schemeClr val="lt1"/>
              </a:buClr>
              <a:buSzPct val="25000"/>
              <a:buNone/>
              <a:tabLst>
                <a:tab pos="714375" algn="l"/>
              </a:tabLst>
            </a:pPr>
            <a:r>
              <a:rPr lang="en-US" sz="2400" b="1" dirty="0">
                <a:solidFill>
                  <a:srgbClr val="007FA3"/>
                </a:solidFill>
              </a:rPr>
              <a:t>14.3</a:t>
            </a:r>
            <a:r>
              <a:rPr lang="en-US" sz="2400" dirty="0"/>
              <a:t> Understand the deployment issues of intelligent systems</a:t>
            </a:r>
          </a:p>
          <a:p>
            <a:pPr marL="714375" indent="-714375">
              <a:buClr>
                <a:schemeClr val="lt1"/>
              </a:buClr>
              <a:buSzPct val="25000"/>
              <a:buNone/>
              <a:tabLst>
                <a:tab pos="714375" algn="l"/>
              </a:tabLst>
            </a:pPr>
            <a:r>
              <a:rPr lang="en-US" sz="2400" b="1" dirty="0">
                <a:solidFill>
                  <a:srgbClr val="007FA3"/>
                </a:solidFill>
              </a:rPr>
              <a:t>14.4</a:t>
            </a:r>
            <a:r>
              <a:rPr lang="en-US" sz="2400" dirty="0"/>
              <a:t> Describe the major impacts on organizations and society</a:t>
            </a:r>
          </a:p>
          <a:p>
            <a:pPr marL="0" lvl="0" indent="0">
              <a:buClr>
                <a:schemeClr val="lt1"/>
              </a:buClr>
              <a:buSzPct val="25000"/>
              <a:buNone/>
              <a:tabLst>
                <a:tab pos="638175" algn="l"/>
              </a:tabLst>
            </a:pPr>
            <a:r>
              <a:rPr lang="en-US" sz="2400" b="1" dirty="0" smtClean="0">
                <a:solidFill>
                  <a:srgbClr val="007FA3"/>
                </a:solidFill>
              </a:rPr>
              <a:t>14.5</a:t>
            </a:r>
            <a:r>
              <a:rPr lang="en-US" sz="2400" dirty="0" smtClean="0"/>
              <a:t> </a:t>
            </a:r>
            <a:r>
              <a:rPr lang="en-US" sz="2400" dirty="0"/>
              <a:t>Discuss and debate the impacts on jobs and work</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(12 of 12)</a:t>
            </a:r>
            <a:endParaRPr lang="en-US" dirty="0"/>
          </a:p>
        </p:txBody>
      </p:sp>
      <p:sp>
        <p:nvSpPr>
          <p:cNvPr id="3" name="Content Placeholder 2"/>
          <p:cNvSpPr>
            <a:spLocks noGrp="1"/>
          </p:cNvSpPr>
          <p:nvPr>
            <p:ph idx="1"/>
          </p:nvPr>
        </p:nvSpPr>
        <p:spPr>
          <a:xfrm>
            <a:off x="456154" y="1390650"/>
            <a:ext cx="8153400" cy="4770537"/>
          </a:xfrm>
        </p:spPr>
        <p:txBody>
          <a:bodyPr wrap="square">
            <a:spAutoFit/>
          </a:bodyPr>
          <a:lstStyle/>
          <a:p>
            <a:r>
              <a:rPr lang="en-US" sz="2000" dirty="0">
                <a:solidFill>
                  <a:schemeClr val="bg2"/>
                </a:solidFill>
              </a:rPr>
              <a:t>The 10 commandments of computer ethics:</a:t>
            </a:r>
            <a:r>
              <a:rPr lang="en-US" sz="2000" dirty="0"/>
              <a:t> </a:t>
            </a:r>
          </a:p>
          <a:p>
            <a:pPr lvl="1" indent="-457200" defTabSz="1598613">
              <a:buFont typeface="+mj-lt"/>
              <a:buAutoNum type="arabicPeriod"/>
            </a:pPr>
            <a:r>
              <a:rPr lang="en-US" sz="2000" dirty="0"/>
              <a:t>Thou shalt not use a computer to harm other people.</a:t>
            </a:r>
          </a:p>
          <a:p>
            <a:pPr lvl="1" indent="-457200" defTabSz="1598613">
              <a:buFont typeface="+mj-lt"/>
              <a:buAutoNum type="arabicPeriod"/>
            </a:pPr>
            <a:r>
              <a:rPr lang="en-US" sz="2000" dirty="0"/>
              <a:t>Thou shalt not interfere with other people’s computer work.</a:t>
            </a:r>
          </a:p>
          <a:p>
            <a:pPr lvl="1" indent="-457200" defTabSz="1598613">
              <a:buFont typeface="+mj-lt"/>
              <a:buAutoNum type="arabicPeriod"/>
            </a:pPr>
            <a:r>
              <a:rPr lang="en-US" sz="2000" dirty="0"/>
              <a:t>Thou shalt not snoop around in other people’s files.</a:t>
            </a:r>
          </a:p>
          <a:p>
            <a:pPr lvl="1" indent="-457200" defTabSz="1598613">
              <a:buFont typeface="+mj-lt"/>
              <a:buAutoNum type="arabicPeriod"/>
            </a:pPr>
            <a:r>
              <a:rPr lang="en-US" sz="2000" dirty="0"/>
              <a:t>Thou shalt not use a computer to steal.</a:t>
            </a:r>
          </a:p>
          <a:p>
            <a:pPr lvl="1" indent="-457200" defTabSz="1598613">
              <a:buFont typeface="+mj-lt"/>
              <a:buAutoNum type="arabicPeriod"/>
            </a:pPr>
            <a:r>
              <a:rPr lang="en-US" sz="2000" dirty="0"/>
              <a:t>Thou shalt not use a computer to bear false witness.</a:t>
            </a:r>
          </a:p>
          <a:p>
            <a:pPr lvl="1" indent="-457200" defTabSz="1598613">
              <a:buFont typeface="+mj-lt"/>
              <a:buAutoNum type="arabicPeriod"/>
            </a:pPr>
            <a:r>
              <a:rPr lang="en-US" sz="2000" dirty="0"/>
              <a:t>Thou shalt not use/copy software for which you have not paid.</a:t>
            </a:r>
          </a:p>
          <a:p>
            <a:pPr lvl="1" indent="-457200" defTabSz="1598613">
              <a:buFont typeface="+mj-lt"/>
              <a:buAutoNum type="arabicPeriod"/>
            </a:pPr>
            <a:r>
              <a:rPr lang="en-US" sz="2000" dirty="0"/>
              <a:t>Thou shalt not use other people’s computer resources.</a:t>
            </a:r>
          </a:p>
          <a:p>
            <a:pPr lvl="1" indent="-457200" defTabSz="1598613">
              <a:buFont typeface="+mj-lt"/>
              <a:buAutoNum type="arabicPeriod"/>
            </a:pPr>
            <a:r>
              <a:rPr lang="en-US" sz="2000" dirty="0"/>
              <a:t>Thou shalt not appropriate other people’s intellectual output.</a:t>
            </a:r>
          </a:p>
          <a:p>
            <a:pPr lvl="1" indent="-457200" defTabSz="1598613">
              <a:buFont typeface="+mj-lt"/>
              <a:buAutoNum type="arabicPeriod"/>
            </a:pPr>
            <a:r>
              <a:rPr lang="en-US" sz="2000" dirty="0"/>
              <a:t>Thou shalt not program without thinking about the social consequences of the program you write.</a:t>
            </a:r>
          </a:p>
          <a:p>
            <a:pPr lvl="1" indent="-457200" defTabSz="1598613">
              <a:buFont typeface="+mj-lt"/>
              <a:buAutoNum type="arabicPeriod"/>
            </a:pPr>
            <a:r>
              <a:rPr lang="en-US" sz="2000" dirty="0"/>
              <a:t>Thou shalt not use a computer in ways that does not show consideration and respect.</a:t>
            </a:r>
          </a:p>
        </p:txBody>
      </p:sp>
    </p:spTree>
    <p:extLst>
      <p:ext uri="{BB962C8B-B14F-4D97-AF65-F5344CB8AC3E}">
        <p14:creationId xmlns:p14="http://schemas.microsoft.com/office/powerpoint/2010/main" val="370140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4413"/>
            <a:ext cx="8153400" cy="984885"/>
          </a:xfrm>
        </p:spPr>
        <p:txBody>
          <a:bodyPr wrap="square">
            <a:spAutoFit/>
          </a:bodyPr>
          <a:lstStyle/>
          <a:p>
            <a:r>
              <a:rPr lang="en-IN" altLang="en-US" dirty="0"/>
              <a:t>Deployment of Intelligent </a:t>
            </a:r>
            <a:r>
              <a:rPr lang="en-IN" altLang="en-US" dirty="0" smtClean="0"/>
              <a:t>Systems   </a:t>
            </a:r>
            <a:r>
              <a:rPr lang="en-IN" altLang="en-US" sz="2800" dirty="0" smtClean="0"/>
              <a:t> (1 of 4)</a:t>
            </a:r>
            <a:endParaRPr lang="en-US" dirty="0"/>
          </a:p>
        </p:txBody>
      </p:sp>
      <p:sp>
        <p:nvSpPr>
          <p:cNvPr id="3" name="Content Placeholder 2"/>
          <p:cNvSpPr>
            <a:spLocks noGrp="1"/>
          </p:cNvSpPr>
          <p:nvPr>
            <p:ph idx="1"/>
          </p:nvPr>
        </p:nvSpPr>
        <p:spPr>
          <a:xfrm>
            <a:off x="456154" y="1382673"/>
            <a:ext cx="8153400" cy="4924425"/>
          </a:xfrm>
        </p:spPr>
        <p:txBody>
          <a:bodyPr wrap="square">
            <a:spAutoFit/>
          </a:bodyPr>
          <a:lstStyle/>
          <a:p>
            <a:r>
              <a:rPr lang="en-US" sz="2000" dirty="0">
                <a:solidFill>
                  <a:schemeClr val="bg2"/>
                </a:solidFill>
              </a:rPr>
              <a:t>Topics related to deployment strategy :</a:t>
            </a:r>
            <a:r>
              <a:rPr lang="en-US" sz="2000" dirty="0"/>
              <a:t> </a:t>
            </a:r>
          </a:p>
          <a:p>
            <a:pPr marL="785813" lvl="1" indent="-342900"/>
            <a:r>
              <a:rPr lang="en-US" sz="2000" dirty="0"/>
              <a:t>When to start intelligent projects and how to prioritize them.</a:t>
            </a:r>
          </a:p>
          <a:p>
            <a:pPr marL="785813" lvl="1" indent="-342900"/>
            <a:r>
              <a:rPr lang="en-US" sz="2000" dirty="0"/>
              <a:t>How to decide whether to do it yourself or outsource.</a:t>
            </a:r>
          </a:p>
          <a:p>
            <a:pPr marL="785813" lvl="1" indent="-342900"/>
            <a:r>
              <a:rPr lang="en-US" sz="2000" dirty="0"/>
              <a:t>How to justify investments in intelligent projects.</a:t>
            </a:r>
          </a:p>
          <a:p>
            <a:pPr marL="785813" lvl="1" indent="-342900"/>
            <a:r>
              <a:rPr lang="en-US" sz="2000" dirty="0"/>
              <a:t>How to overcome resistance (e.g., fear of job loss).</a:t>
            </a:r>
          </a:p>
          <a:p>
            <a:pPr marL="785813" lvl="1" indent="-342900"/>
            <a:r>
              <a:rPr lang="en-US" sz="2000" dirty="0"/>
              <a:t>How to arrange appropriate people-robot teams.</a:t>
            </a:r>
          </a:p>
          <a:p>
            <a:pPr marL="785813" lvl="1" indent="-342900"/>
            <a:r>
              <a:rPr lang="en-US" sz="2000" dirty="0"/>
              <a:t>How to determine which decisions to fully automate by </a:t>
            </a:r>
            <a:r>
              <a:rPr lang="en-US" sz="2000" spc="-300" dirty="0" smtClean="0"/>
              <a:t>A </a:t>
            </a:r>
            <a:r>
              <a:rPr lang="en-US" sz="2000" dirty="0" smtClean="0"/>
              <a:t>I</a:t>
            </a:r>
            <a:r>
              <a:rPr lang="en-US" sz="2000" dirty="0"/>
              <a:t>.</a:t>
            </a:r>
          </a:p>
          <a:p>
            <a:pPr marL="785813" lvl="1" indent="-342900"/>
            <a:r>
              <a:rPr lang="en-US" sz="2000" dirty="0"/>
              <a:t>How to protect intelligent systems security and privacy.</a:t>
            </a:r>
          </a:p>
          <a:p>
            <a:pPr marL="785813" lvl="1" indent="-342900"/>
            <a:r>
              <a:rPr lang="en-US" sz="2000" dirty="0"/>
              <a:t>How to handle possible loss of jobs and retraining.</a:t>
            </a:r>
          </a:p>
          <a:p>
            <a:pPr marL="785813" lvl="1" indent="-342900"/>
            <a:r>
              <a:rPr lang="en-US" sz="2000" dirty="0"/>
              <a:t>How to determine whether you have the needed technology.</a:t>
            </a:r>
          </a:p>
          <a:p>
            <a:pPr marL="785813" lvl="1" indent="-342900"/>
            <a:r>
              <a:rPr lang="en-US" sz="2000" dirty="0"/>
              <a:t>How to decide what support top management should provide.</a:t>
            </a:r>
          </a:p>
          <a:p>
            <a:pPr marL="785813" lvl="1" indent="-342900"/>
            <a:r>
              <a:rPr lang="en-US" sz="2000" dirty="0"/>
              <a:t>How to integrate the system with business processes.</a:t>
            </a:r>
          </a:p>
          <a:p>
            <a:pPr marL="785813" lvl="1" indent="-342900"/>
            <a:r>
              <a:rPr lang="en-US" sz="2000" dirty="0"/>
              <a:t>…</a:t>
            </a:r>
          </a:p>
        </p:txBody>
      </p:sp>
    </p:spTree>
    <p:extLst>
      <p:ext uri="{BB962C8B-B14F-4D97-AF65-F5344CB8AC3E}">
        <p14:creationId xmlns:p14="http://schemas.microsoft.com/office/powerpoint/2010/main" val="308239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4413"/>
            <a:ext cx="8153400" cy="984885"/>
          </a:xfrm>
        </p:spPr>
        <p:txBody>
          <a:bodyPr wrap="square">
            <a:spAutoFit/>
          </a:bodyPr>
          <a:lstStyle/>
          <a:p>
            <a:r>
              <a:rPr lang="en-IN" altLang="en-US" dirty="0"/>
              <a:t>Deployment of Intelligent </a:t>
            </a:r>
            <a:r>
              <a:rPr lang="en-IN" altLang="en-US" dirty="0" smtClean="0"/>
              <a:t>Systems   </a:t>
            </a:r>
            <a:r>
              <a:rPr lang="en-IN" altLang="en-US" sz="2800" dirty="0" smtClean="0"/>
              <a:t> (2 of 4)</a:t>
            </a:r>
            <a:endParaRPr lang="en-US" dirty="0"/>
          </a:p>
        </p:txBody>
      </p:sp>
      <p:sp>
        <p:nvSpPr>
          <p:cNvPr id="3" name="Content Placeholder 2"/>
          <p:cNvSpPr>
            <a:spLocks noGrp="1"/>
          </p:cNvSpPr>
          <p:nvPr>
            <p:ph idx="1"/>
          </p:nvPr>
        </p:nvSpPr>
        <p:spPr>
          <a:xfrm>
            <a:off x="456154" y="1392198"/>
            <a:ext cx="8153400" cy="4770537"/>
          </a:xfrm>
        </p:spPr>
        <p:txBody>
          <a:bodyPr wrap="square">
            <a:spAutoFit/>
          </a:bodyPr>
          <a:lstStyle/>
          <a:p>
            <a:r>
              <a:rPr lang="en-US" sz="2000" dirty="0">
                <a:solidFill>
                  <a:schemeClr val="bg2"/>
                </a:solidFill>
              </a:rPr>
              <a:t>Top Management and Implementation </a:t>
            </a:r>
          </a:p>
          <a:p>
            <a:pPr marL="785813" lvl="1" indent="-342900"/>
            <a:r>
              <a:rPr lang="en-US" sz="2000" dirty="0"/>
              <a:t>Senior executives need to understand the tactical as well as the strategic opportunities (of </a:t>
            </a:r>
            <a:r>
              <a:rPr lang="en-US" sz="2000" spc="-250" dirty="0" smtClean="0"/>
              <a:t>A </a:t>
            </a:r>
            <a:r>
              <a:rPr lang="en-US" sz="2000" dirty="0" smtClean="0"/>
              <a:t>I</a:t>
            </a:r>
            <a:r>
              <a:rPr lang="en-US" sz="2000" dirty="0"/>
              <a:t>)</a:t>
            </a:r>
          </a:p>
          <a:p>
            <a:pPr marL="1358900" lvl="2" indent="-342900"/>
            <a:r>
              <a:rPr lang="en-US" sz="2000" dirty="0"/>
              <a:t>Redesign their organization</a:t>
            </a:r>
          </a:p>
          <a:p>
            <a:pPr marL="1358900" lvl="2" indent="-342900"/>
            <a:r>
              <a:rPr lang="en-US" sz="2000" dirty="0"/>
              <a:t>Commit to helping shape the future of work</a:t>
            </a:r>
          </a:p>
          <a:p>
            <a:pPr marL="1358900" lvl="2" indent="-342900"/>
            <a:r>
              <a:rPr lang="en-US" sz="2000" dirty="0"/>
              <a:t>Integrate intelligent systems into their workplace.</a:t>
            </a:r>
          </a:p>
          <a:p>
            <a:pPr marL="1816100" lvl="3" indent="-342900"/>
            <a:endParaRPr lang="en-US" sz="2000" dirty="0"/>
          </a:p>
          <a:p>
            <a:pPr marL="785813" lvl="1" indent="-342900"/>
            <a:r>
              <a:rPr lang="en-US" sz="2000" spc="-250" dirty="0" smtClean="0"/>
              <a:t>K P M </a:t>
            </a:r>
            <a:r>
              <a:rPr lang="en-US" sz="2000" dirty="0" smtClean="0"/>
              <a:t>G’s </a:t>
            </a:r>
            <a:r>
              <a:rPr lang="en-US" sz="2000" dirty="0"/>
              <a:t>holistic approach towards implementation:</a:t>
            </a:r>
          </a:p>
          <a:p>
            <a:pPr marL="1358900" lvl="2" indent="-342900"/>
            <a:r>
              <a:rPr lang="en-US" sz="2000" dirty="0"/>
              <a:t>Establishing priority areas for technological innovation.</a:t>
            </a:r>
          </a:p>
          <a:p>
            <a:pPr marL="1358900" lvl="2" indent="-342900"/>
            <a:r>
              <a:rPr lang="en-US" sz="2000" dirty="0"/>
              <a:t>Developing a strategy and a plan for the employees.</a:t>
            </a:r>
          </a:p>
          <a:p>
            <a:pPr marL="1358900" lvl="2" indent="-342900"/>
            <a:r>
              <a:rPr lang="en-US" sz="2000" dirty="0"/>
              <a:t>Identify providers and partners for plans’ execution.</a:t>
            </a:r>
          </a:p>
          <a:p>
            <a:pPr marL="1358900" lvl="2" indent="-342900"/>
            <a:r>
              <a:rPr lang="en-US" sz="2000" dirty="0"/>
              <a:t>Establishing a strategy and plans to realize benefits from the digital labor initiatives.</a:t>
            </a:r>
          </a:p>
        </p:txBody>
      </p:sp>
    </p:spTree>
    <p:extLst>
      <p:ext uri="{BB962C8B-B14F-4D97-AF65-F5344CB8AC3E}">
        <p14:creationId xmlns:p14="http://schemas.microsoft.com/office/powerpoint/2010/main" val="318844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4413"/>
            <a:ext cx="8153400" cy="984885"/>
          </a:xfrm>
        </p:spPr>
        <p:txBody>
          <a:bodyPr wrap="square">
            <a:spAutoFit/>
          </a:bodyPr>
          <a:lstStyle/>
          <a:p>
            <a:r>
              <a:rPr lang="en-IN" altLang="en-US" dirty="0"/>
              <a:t>Deployment of Intelligent </a:t>
            </a:r>
            <a:r>
              <a:rPr lang="en-IN" altLang="en-US" dirty="0" smtClean="0"/>
              <a:t>Systems   </a:t>
            </a:r>
            <a:r>
              <a:rPr lang="en-IN" altLang="en-US" sz="2800" dirty="0" smtClean="0"/>
              <a:t> (3 of 4)</a:t>
            </a:r>
            <a:endParaRPr lang="en-US" dirty="0"/>
          </a:p>
        </p:txBody>
      </p:sp>
      <p:sp>
        <p:nvSpPr>
          <p:cNvPr id="3" name="Content Placeholder 2"/>
          <p:cNvSpPr>
            <a:spLocks noGrp="1"/>
          </p:cNvSpPr>
          <p:nvPr>
            <p:ph idx="1"/>
          </p:nvPr>
        </p:nvSpPr>
        <p:spPr>
          <a:xfrm>
            <a:off x="456154" y="1373148"/>
            <a:ext cx="8153400" cy="4678204"/>
          </a:xfrm>
        </p:spPr>
        <p:txBody>
          <a:bodyPr wrap="square">
            <a:spAutoFit/>
          </a:bodyPr>
          <a:lstStyle/>
          <a:p>
            <a:r>
              <a:rPr lang="en-US" sz="2200" dirty="0">
                <a:solidFill>
                  <a:schemeClr val="bg2"/>
                </a:solidFill>
              </a:rPr>
              <a:t>System Development Implementation Issues</a:t>
            </a:r>
          </a:p>
          <a:p>
            <a:pPr marL="785813" lvl="1" indent="-342900"/>
            <a:r>
              <a:rPr lang="en-US" sz="2200" dirty="0"/>
              <a:t>Since </a:t>
            </a:r>
            <a:r>
              <a:rPr lang="en-US" sz="2200" spc="-300" dirty="0" smtClean="0"/>
              <a:t>A </a:t>
            </a:r>
            <a:r>
              <a:rPr lang="en-US" sz="2200" dirty="0" smtClean="0"/>
              <a:t>I </a:t>
            </a:r>
            <a:r>
              <a:rPr lang="en-US" sz="2200" dirty="0"/>
              <a:t>and business analytics are broad terms, describing several technologies whose maturity levels vary, implementation issues may vary considerably.</a:t>
            </a:r>
          </a:p>
          <a:p>
            <a:pPr marL="785813" lvl="1" indent="-342900"/>
            <a:r>
              <a:rPr lang="en-US" sz="2200" dirty="0"/>
              <a:t>Major problems (</a:t>
            </a:r>
            <a:r>
              <a:rPr lang="en-US" sz="2200" dirty="0" err="1"/>
              <a:t>Shchutskaya</a:t>
            </a:r>
            <a:r>
              <a:rPr lang="en-US" sz="2200" dirty="0"/>
              <a:t>, 2017):</a:t>
            </a:r>
          </a:p>
          <a:p>
            <a:pPr marL="1358900" lvl="2" indent="-342900"/>
            <a:r>
              <a:rPr lang="en-US" sz="2200" dirty="0">
                <a:solidFill>
                  <a:schemeClr val="bg2"/>
                </a:solidFill>
              </a:rPr>
              <a:t>Development Approach</a:t>
            </a:r>
          </a:p>
          <a:p>
            <a:pPr marL="1816100" lvl="3" indent="-342900"/>
            <a:r>
              <a:rPr lang="en-US" sz="2200" dirty="0"/>
              <a:t>Customized approach centered around data </a:t>
            </a:r>
          </a:p>
          <a:p>
            <a:pPr marL="1358900" lvl="2" indent="-342900"/>
            <a:r>
              <a:rPr lang="en-US" sz="2200" dirty="0">
                <a:solidFill>
                  <a:schemeClr val="bg2"/>
                </a:solidFill>
              </a:rPr>
              <a:t>Learning from data</a:t>
            </a:r>
            <a:r>
              <a:rPr lang="en-US" sz="2200" dirty="0"/>
              <a:t> </a:t>
            </a:r>
          </a:p>
          <a:p>
            <a:pPr marL="1816100" lvl="3" indent="-342900"/>
            <a:r>
              <a:rPr lang="en-US" sz="2200" dirty="0"/>
              <a:t>Learning accurately from clean/relevant data</a:t>
            </a:r>
          </a:p>
          <a:p>
            <a:pPr marL="1358900" lvl="2" indent="-342900"/>
            <a:r>
              <a:rPr lang="en-US" sz="2200" dirty="0">
                <a:solidFill>
                  <a:schemeClr val="bg2"/>
                </a:solidFill>
              </a:rPr>
              <a:t>No clear view is available of how insights are generated</a:t>
            </a:r>
          </a:p>
          <a:p>
            <a:pPr marL="1816100" lvl="3" indent="-342900"/>
            <a:r>
              <a:rPr lang="en-US" sz="2200" dirty="0"/>
              <a:t>Data need to be converted into actionable </a:t>
            </a:r>
            <a:r>
              <a:rPr lang="en-US" sz="2200" dirty="0" smtClean="0"/>
              <a:t>insight</a:t>
            </a:r>
            <a:endParaRPr lang="en-US" sz="2200" dirty="0"/>
          </a:p>
        </p:txBody>
      </p:sp>
    </p:spTree>
    <p:extLst>
      <p:ext uri="{BB962C8B-B14F-4D97-AF65-F5344CB8AC3E}">
        <p14:creationId xmlns:p14="http://schemas.microsoft.com/office/powerpoint/2010/main" val="1689984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4413"/>
            <a:ext cx="8153400" cy="984885"/>
          </a:xfrm>
        </p:spPr>
        <p:txBody>
          <a:bodyPr wrap="square">
            <a:spAutoFit/>
          </a:bodyPr>
          <a:lstStyle/>
          <a:p>
            <a:r>
              <a:rPr lang="en-IN" altLang="en-US" dirty="0"/>
              <a:t>Deployment of Intelligent </a:t>
            </a:r>
            <a:r>
              <a:rPr lang="en-IN" altLang="en-US" dirty="0" smtClean="0"/>
              <a:t>Systems   </a:t>
            </a:r>
            <a:r>
              <a:rPr lang="en-IN" altLang="en-US" sz="2800" dirty="0" smtClean="0"/>
              <a:t> (4 of 4)</a:t>
            </a:r>
            <a:endParaRPr lang="en-US" dirty="0"/>
          </a:p>
        </p:txBody>
      </p:sp>
      <p:sp>
        <p:nvSpPr>
          <p:cNvPr id="3" name="Content Placeholder 2"/>
          <p:cNvSpPr>
            <a:spLocks noGrp="1"/>
          </p:cNvSpPr>
          <p:nvPr>
            <p:ph idx="1"/>
          </p:nvPr>
        </p:nvSpPr>
        <p:spPr>
          <a:xfrm>
            <a:off x="456154" y="1373148"/>
            <a:ext cx="8153400" cy="4570482"/>
          </a:xfrm>
        </p:spPr>
        <p:txBody>
          <a:bodyPr wrap="square">
            <a:spAutoFit/>
          </a:bodyPr>
          <a:lstStyle/>
          <a:p>
            <a:r>
              <a:rPr lang="en-US" sz="2200" dirty="0"/>
              <a:t>Connectivity and Integration</a:t>
            </a:r>
          </a:p>
          <a:p>
            <a:pPr lvl="1"/>
            <a:r>
              <a:rPr lang="en-US" sz="2200" spc="-300" dirty="0" smtClean="0"/>
              <a:t>A </a:t>
            </a:r>
            <a:r>
              <a:rPr lang="en-US" sz="2200" dirty="0" smtClean="0"/>
              <a:t>I </a:t>
            </a:r>
            <a:r>
              <a:rPr lang="en-US" sz="2200" dirty="0"/>
              <a:t>and analytic applications need to be connected to the existing </a:t>
            </a:r>
            <a:r>
              <a:rPr lang="en-US" sz="2200" spc="-300" dirty="0" smtClean="0"/>
              <a:t>I </a:t>
            </a:r>
            <a:r>
              <a:rPr lang="en-US" sz="2200" dirty="0" smtClean="0"/>
              <a:t>T </a:t>
            </a:r>
            <a:r>
              <a:rPr lang="en-US" sz="2200" dirty="0"/>
              <a:t>systems</a:t>
            </a:r>
          </a:p>
          <a:p>
            <a:pPr lvl="1"/>
            <a:r>
              <a:rPr lang="en-US" sz="2200" dirty="0"/>
              <a:t>Example: The Australian government commissioned Microsoft in August 2017 for integration of all systems</a:t>
            </a:r>
          </a:p>
          <a:p>
            <a:r>
              <a:rPr lang="en-US" sz="2200" dirty="0"/>
              <a:t>Security Protection</a:t>
            </a:r>
          </a:p>
          <a:p>
            <a:pPr lvl="1"/>
            <a:r>
              <a:rPr lang="en-US" sz="2200" dirty="0"/>
              <a:t>Many applications are on the cloud connected via Internet</a:t>
            </a:r>
          </a:p>
          <a:p>
            <a:r>
              <a:rPr lang="en-US" sz="2200" dirty="0"/>
              <a:t>Leveraging Intelligent Systems in Business </a:t>
            </a:r>
          </a:p>
          <a:p>
            <a:pPr marL="741363" lvl="1" indent="-457200">
              <a:buFont typeface="+mj-lt"/>
              <a:buAutoNum type="arabicPeriod"/>
            </a:pPr>
            <a:r>
              <a:rPr lang="en-US" sz="2200" dirty="0"/>
              <a:t>Customize customer experience</a:t>
            </a:r>
          </a:p>
          <a:p>
            <a:pPr marL="741363" lvl="1" indent="-457200">
              <a:buFont typeface="+mj-lt"/>
              <a:buAutoNum type="arabicPeriod"/>
            </a:pPr>
            <a:r>
              <a:rPr lang="en-US" sz="2200" dirty="0"/>
              <a:t>Increase customer engagement</a:t>
            </a:r>
          </a:p>
          <a:p>
            <a:pPr marL="741363" lvl="1" indent="-457200">
              <a:buFont typeface="+mj-lt"/>
              <a:buAutoNum type="arabicPeriod"/>
            </a:pPr>
            <a:r>
              <a:rPr lang="en-US" sz="2200" dirty="0"/>
              <a:t>Intelligently detect problems and anomalies  </a:t>
            </a:r>
          </a:p>
        </p:txBody>
      </p:sp>
    </p:spTree>
    <p:extLst>
      <p:ext uri="{BB962C8B-B14F-4D97-AF65-F5344CB8AC3E}">
        <p14:creationId xmlns:p14="http://schemas.microsoft.com/office/powerpoint/2010/main" val="52866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5127"/>
            <a:ext cx="8153400" cy="1107996"/>
          </a:xfrm>
        </p:spPr>
        <p:txBody>
          <a:bodyPr wrap="square">
            <a:spAutoFit/>
          </a:bodyPr>
          <a:lstStyle/>
          <a:p>
            <a:r>
              <a:rPr lang="en-IN" altLang="en-US" dirty="0"/>
              <a:t>Impact of Intelligent Systems on Organizations</a:t>
            </a:r>
            <a:endParaRPr lang="en-US" dirty="0"/>
          </a:p>
        </p:txBody>
      </p:sp>
      <p:sp>
        <p:nvSpPr>
          <p:cNvPr id="3" name="Content Placeholder 2"/>
          <p:cNvSpPr>
            <a:spLocks noGrp="1"/>
          </p:cNvSpPr>
          <p:nvPr>
            <p:ph idx="1"/>
          </p:nvPr>
        </p:nvSpPr>
        <p:spPr>
          <a:xfrm>
            <a:off x="456154" y="1373148"/>
            <a:ext cx="8153400" cy="4755148"/>
          </a:xfrm>
        </p:spPr>
        <p:txBody>
          <a:bodyPr wrap="square">
            <a:spAutoFit/>
          </a:bodyPr>
          <a:lstStyle/>
          <a:p>
            <a:r>
              <a:rPr lang="en-US" sz="2400" dirty="0"/>
              <a:t>Knowledge revolution (faster and impactful) </a:t>
            </a:r>
          </a:p>
          <a:p>
            <a:r>
              <a:rPr lang="en-US" sz="2400" dirty="0"/>
              <a:t>New organizational units and their management</a:t>
            </a:r>
          </a:p>
          <a:p>
            <a:r>
              <a:rPr lang="en-US" sz="2400" dirty="0"/>
              <a:t>Transforming businesses and increasing competitive advantage </a:t>
            </a:r>
          </a:p>
          <a:p>
            <a:pPr lvl="1"/>
            <a:r>
              <a:rPr lang="en-US" sz="2400" dirty="0"/>
              <a:t>Using intelligent systems to gain competitive advantage</a:t>
            </a:r>
          </a:p>
          <a:p>
            <a:pPr lvl="1"/>
            <a:r>
              <a:rPr lang="en-US" sz="2400" dirty="0"/>
              <a:t>Using robots </a:t>
            </a:r>
            <a:r>
              <a:rPr lang="en-US" sz="2400" dirty="0">
                <a:hlinkClick r:id="rId3" action="ppaction://hlinkfile" tooltip="Amazon.com"/>
              </a:rPr>
              <a:t>Amazon.com</a:t>
            </a:r>
            <a:r>
              <a:rPr lang="en-US" sz="2400" dirty="0"/>
              <a:t> enabled the company to reduce cost and control online commerce </a:t>
            </a:r>
          </a:p>
          <a:p>
            <a:pPr lvl="1"/>
            <a:r>
              <a:rPr lang="en-US" sz="2400" dirty="0"/>
              <a:t>Autonomous vehicles will impact the competition in the automotive industry</a:t>
            </a:r>
          </a:p>
          <a:p>
            <a:pPr lvl="1"/>
            <a:r>
              <a:rPr lang="en-US" sz="2400" dirty="0"/>
              <a:t>See the case “</a:t>
            </a:r>
            <a:r>
              <a:rPr lang="en-US" sz="2400" dirty="0">
                <a:hlinkClick r:id="rId4" action="ppaction://hlinkfile" tooltip="1-800-Flowers.com"/>
              </a:rPr>
              <a:t>1-800-Flowers.com </a:t>
            </a:r>
            <a:r>
              <a:rPr lang="en-US" sz="2400" dirty="0"/>
              <a:t>is using analytics”</a:t>
            </a:r>
          </a:p>
        </p:txBody>
      </p:sp>
    </p:spTree>
    <p:extLst>
      <p:ext uri="{BB962C8B-B14F-4D97-AF65-F5344CB8AC3E}">
        <p14:creationId xmlns:p14="http://schemas.microsoft.com/office/powerpoint/2010/main" val="809005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14.1</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dirty="0">
                <a:solidFill>
                  <a:srgbClr val="007FA3"/>
                </a:solidFill>
                <a:hlinkClick r:id="rId3" action="ppaction://hlinkfile" tooltip="1-800-Flowers.com"/>
              </a:rPr>
              <a:t>1-800-Flowers.com</a:t>
            </a:r>
            <a:r>
              <a:rPr lang="en-IN" sz="2800" b="1" dirty="0">
                <a:solidFill>
                  <a:srgbClr val="007FA3"/>
                </a:solidFill>
              </a:rPr>
              <a:t> Uses </a:t>
            </a:r>
            <a:r>
              <a:rPr lang="en-IN" sz="2800" b="1" dirty="0" smtClean="0">
                <a:solidFill>
                  <a:srgbClr val="007FA3"/>
                </a:solidFill>
              </a:rPr>
              <a:t>Intelligent Systems </a:t>
            </a:r>
            <a:r>
              <a:rPr lang="en-IN" sz="2800" b="1" dirty="0">
                <a:solidFill>
                  <a:srgbClr val="007FA3"/>
                </a:solidFill>
              </a:rPr>
              <a:t>for Competitive Advantage</a:t>
            </a:r>
            <a:endParaRPr lang="en-US" sz="2800" b="1" dirty="0"/>
          </a:p>
        </p:txBody>
      </p:sp>
      <p:sp>
        <p:nvSpPr>
          <p:cNvPr id="4" name="Content Placeholder 3"/>
          <p:cNvSpPr>
            <a:spLocks noGrp="1"/>
          </p:cNvSpPr>
          <p:nvPr>
            <p:ph idx="13"/>
          </p:nvPr>
        </p:nvSpPr>
        <p:spPr>
          <a:xfrm>
            <a:off x="457200" y="1756990"/>
            <a:ext cx="8153400" cy="3162404"/>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Why it is necessary to provide better customer experience today?</a:t>
            </a:r>
          </a:p>
          <a:p>
            <a:pPr marL="514350" indent="-514350">
              <a:buFont typeface="+mj-lt"/>
              <a:buAutoNum type="arabicPeriod"/>
            </a:pPr>
            <a:r>
              <a:rPr lang="en-US" sz="2400" dirty="0"/>
              <a:t>Why do data need sophisticated analytical tools?</a:t>
            </a:r>
          </a:p>
          <a:p>
            <a:pPr marL="514350" indent="-514350">
              <a:buFont typeface="+mj-lt"/>
              <a:buAutoNum type="arabicPeriod"/>
            </a:pPr>
            <a:r>
              <a:rPr lang="en-US" sz="2400" dirty="0"/>
              <a:t>Read the “Key benefit of </a:t>
            </a:r>
            <a:r>
              <a:rPr lang="en-US" sz="2400" spc="-300" dirty="0" smtClean="0"/>
              <a:t>S A </a:t>
            </a:r>
            <a:r>
              <a:rPr lang="en-US" sz="2400" dirty="0" smtClean="0"/>
              <a:t>S </a:t>
            </a:r>
            <a:r>
              <a:rPr lang="en-US" sz="2400" dirty="0"/>
              <a:t>Marketing Automation.” Which benefits do you think are used by </a:t>
            </a:r>
            <a:r>
              <a:rPr lang="en-US" sz="2400" dirty="0">
                <a:hlinkClick r:id="rId3" action="ppaction://hlinkfile" tooltip="1-800-Flowers.com"/>
              </a:rPr>
              <a:t>1-800-Flowers.com</a:t>
            </a:r>
            <a:r>
              <a:rPr lang="en-US" sz="2400" dirty="0"/>
              <a:t> and why</a:t>
            </a:r>
            <a:r>
              <a:rPr lang="en-US" sz="2400" dirty="0" smtClean="0"/>
              <a:t>?</a:t>
            </a:r>
            <a:endParaRPr lang="en-US" sz="2800" dirty="0"/>
          </a:p>
        </p:txBody>
      </p:sp>
    </p:spTree>
    <p:extLst>
      <p:ext uri="{BB962C8B-B14F-4D97-AF65-F5344CB8AC3E}">
        <p14:creationId xmlns:p14="http://schemas.microsoft.com/office/powerpoint/2010/main" val="1384735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Impact of Intelligent Systems on </a:t>
            </a:r>
            <a:r>
              <a:rPr lang="en-IN" sz="3600" dirty="0" smtClean="0">
                <a:latin typeface="+mj-lt"/>
              </a:rPr>
              <a:t>Organizations </a:t>
            </a:r>
            <a:r>
              <a:rPr lang="en-IN" sz="2800" dirty="0" smtClean="0">
                <a:latin typeface="+mj-lt"/>
              </a:rPr>
              <a:t>(1 of 3)</a:t>
            </a:r>
            <a:endParaRPr lang="en-US" sz="3600" dirty="0">
              <a:latin typeface="+mj-lt"/>
            </a:endParaRPr>
          </a:p>
        </p:txBody>
      </p:sp>
      <p:sp>
        <p:nvSpPr>
          <p:cNvPr id="4" name="Content Placeholder 3"/>
          <p:cNvSpPr>
            <a:spLocks noGrp="1"/>
          </p:cNvSpPr>
          <p:nvPr>
            <p:ph idx="13"/>
          </p:nvPr>
        </p:nvSpPr>
        <p:spPr>
          <a:xfrm>
            <a:off x="457200" y="1447800"/>
            <a:ext cx="8153400" cy="4370427"/>
          </a:xfrm>
        </p:spPr>
        <p:txBody>
          <a:bodyPr>
            <a:spAutoFit/>
          </a:bodyPr>
          <a:lstStyle/>
          <a:p>
            <a:r>
              <a:rPr lang="en-US" sz="2400" dirty="0"/>
              <a:t>Redesign of an Organization Through the Use of Analytics</a:t>
            </a:r>
          </a:p>
          <a:p>
            <a:pPr lvl="1"/>
            <a:r>
              <a:rPr lang="en-US" sz="2400" dirty="0"/>
              <a:t>Data science for studying organizational dynamics, personnel behavior, and redesigning the organization to better achieve its goals </a:t>
            </a:r>
            <a:r>
              <a:rPr lang="en-US" sz="2400" dirty="0">
                <a:sym typeface="Wingdings" panose="05000000000000000000" pitchFamily="2" charset="2"/>
              </a:rPr>
              <a:t> </a:t>
            </a:r>
            <a:r>
              <a:rPr lang="en-US" sz="2400" dirty="0">
                <a:solidFill>
                  <a:schemeClr val="bg2"/>
                </a:solidFill>
                <a:sym typeface="Wingdings" panose="05000000000000000000" pitchFamily="2" charset="2"/>
              </a:rPr>
              <a:t>People Analytics</a:t>
            </a:r>
          </a:p>
          <a:p>
            <a:pPr lvl="1"/>
            <a:r>
              <a:rPr lang="en-US" sz="2400" spc="-300" dirty="0" smtClean="0">
                <a:sym typeface="Wingdings" panose="05000000000000000000" pitchFamily="2" charset="2"/>
              </a:rPr>
              <a:t>H </a:t>
            </a:r>
            <a:r>
              <a:rPr lang="en-US" sz="2400" dirty="0" smtClean="0">
                <a:sym typeface="Wingdings" panose="05000000000000000000" pitchFamily="2" charset="2"/>
              </a:rPr>
              <a:t>R </a:t>
            </a:r>
            <a:r>
              <a:rPr lang="en-US" sz="2400" dirty="0">
                <a:sym typeface="Wingdings" panose="05000000000000000000" pitchFamily="2" charset="2"/>
              </a:rPr>
              <a:t>for better/faster hiring, and employee management</a:t>
            </a:r>
          </a:p>
          <a:p>
            <a:pPr lvl="1"/>
            <a:r>
              <a:rPr lang="en-US" sz="2400" dirty="0">
                <a:sym typeface="Wingdings" panose="05000000000000000000" pitchFamily="2" charset="2"/>
              </a:rPr>
              <a:t>Creating data (</a:t>
            </a:r>
            <a:r>
              <a:rPr lang="en-US" sz="2400" spc="-300" dirty="0" smtClean="0">
                <a:sym typeface="Wingdings" panose="05000000000000000000" pitchFamily="2" charset="2"/>
              </a:rPr>
              <a:t>G P </a:t>
            </a:r>
            <a:r>
              <a:rPr lang="en-US" sz="2400" dirty="0" smtClean="0">
                <a:sym typeface="Wingdings" panose="05000000000000000000" pitchFamily="2" charset="2"/>
              </a:rPr>
              <a:t>S </a:t>
            </a:r>
            <a:r>
              <a:rPr lang="en-US" sz="2400" dirty="0">
                <a:sym typeface="Wingdings" panose="05000000000000000000" pitchFamily="2" charset="2"/>
              </a:rPr>
              <a:t>and sensor)-driven, better-functioning project teams and environments</a:t>
            </a:r>
          </a:p>
          <a:p>
            <a:pPr lvl="1"/>
            <a:r>
              <a:rPr lang="en-US" sz="2400" dirty="0">
                <a:sym typeface="Wingdings" panose="05000000000000000000" pitchFamily="2" charset="2"/>
              </a:rPr>
              <a:t> </a:t>
            </a:r>
            <a:r>
              <a:rPr lang="en-US" sz="2400" dirty="0" err="1">
                <a:sym typeface="Wingdings" panose="05000000000000000000" pitchFamily="2" charset="2"/>
              </a:rPr>
              <a:t>Humanyze</a:t>
            </a:r>
            <a:r>
              <a:rPr lang="en-US" sz="2400" dirty="0">
                <a:sym typeface="Wingdings" panose="05000000000000000000" pitchFamily="2" charset="2"/>
              </a:rPr>
              <a:t> claims “… successful leaders indeed have larger networks with which they interact, spend more time interacting with others, and are also physically active”</a:t>
            </a:r>
            <a:endParaRPr lang="en-US" sz="2400" dirty="0"/>
          </a:p>
        </p:txBody>
      </p:sp>
    </p:spTree>
    <p:extLst>
      <p:ext uri="{BB962C8B-B14F-4D97-AF65-F5344CB8AC3E}">
        <p14:creationId xmlns:p14="http://schemas.microsoft.com/office/powerpoint/2010/main" val="4241829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Impact of Intelligent Systems on </a:t>
            </a:r>
            <a:r>
              <a:rPr lang="en-IN" sz="3600" dirty="0" smtClean="0">
                <a:latin typeface="+mj-lt"/>
              </a:rPr>
              <a:t>Organizations </a:t>
            </a:r>
            <a:r>
              <a:rPr lang="en-IN" sz="2800" dirty="0" smtClean="0">
                <a:latin typeface="+mj-lt"/>
              </a:rPr>
              <a:t>(2 of 3)</a:t>
            </a:r>
            <a:endParaRPr lang="en-US" sz="3600" dirty="0">
              <a:latin typeface="+mj-lt"/>
            </a:endParaRPr>
          </a:p>
        </p:txBody>
      </p:sp>
      <p:sp>
        <p:nvSpPr>
          <p:cNvPr id="4" name="Content Placeholder 3"/>
          <p:cNvSpPr>
            <a:spLocks noGrp="1"/>
          </p:cNvSpPr>
          <p:nvPr>
            <p:ph idx="13"/>
          </p:nvPr>
        </p:nvSpPr>
        <p:spPr>
          <a:xfrm>
            <a:off x="457200" y="1447800"/>
            <a:ext cx="8153400" cy="4262705"/>
          </a:xfrm>
        </p:spPr>
        <p:txBody>
          <a:bodyPr>
            <a:spAutoFit/>
          </a:bodyPr>
          <a:lstStyle/>
          <a:p>
            <a:r>
              <a:rPr lang="en-US" sz="2200" dirty="0"/>
              <a:t>Intelligent Systems’ Impact on Managers’ Activities, Performance, and Job Satisfaction</a:t>
            </a:r>
          </a:p>
          <a:p>
            <a:pPr lvl="1"/>
            <a:r>
              <a:rPr lang="en-US" sz="2200" dirty="0"/>
              <a:t>Less experience is required for making many decisions</a:t>
            </a:r>
          </a:p>
          <a:p>
            <a:pPr lvl="1"/>
            <a:r>
              <a:rPr lang="en-US" sz="2200" dirty="0"/>
              <a:t>Faster decisions based on information and the automation</a:t>
            </a:r>
          </a:p>
          <a:p>
            <a:pPr lvl="1"/>
            <a:r>
              <a:rPr lang="en-US" sz="2200" dirty="0"/>
              <a:t>Less reliance on experts and analysts</a:t>
            </a:r>
          </a:p>
          <a:p>
            <a:pPr lvl="1"/>
            <a:r>
              <a:rPr lang="en-US" sz="2200" dirty="0"/>
              <a:t>Power is being redistributed among managers </a:t>
            </a:r>
          </a:p>
          <a:p>
            <a:pPr lvl="1"/>
            <a:r>
              <a:rPr lang="en-US" sz="2200" dirty="0"/>
              <a:t>Support for complex decisions </a:t>
            </a:r>
            <a:r>
              <a:rPr lang="en-US" sz="2200" dirty="0">
                <a:sym typeface="Wingdings" panose="05000000000000000000" pitchFamily="2" charset="2"/>
              </a:rPr>
              <a:t></a:t>
            </a:r>
            <a:r>
              <a:rPr lang="en-US" sz="2200" dirty="0"/>
              <a:t> faster/better solutions</a:t>
            </a:r>
          </a:p>
          <a:p>
            <a:pPr lvl="1"/>
            <a:r>
              <a:rPr lang="en-US" sz="2200" dirty="0"/>
              <a:t>Information needed for high-level decision making is expedited or even self-generated</a:t>
            </a:r>
          </a:p>
          <a:p>
            <a:pPr lvl="1"/>
            <a:r>
              <a:rPr lang="en-US" sz="2200" dirty="0"/>
              <a:t>Automation of routine decisions or phases in the decision-making process may eliminate some managers.</a:t>
            </a:r>
          </a:p>
        </p:txBody>
      </p:sp>
    </p:spTree>
    <p:extLst>
      <p:ext uri="{BB962C8B-B14F-4D97-AF65-F5344CB8AC3E}">
        <p14:creationId xmlns:p14="http://schemas.microsoft.com/office/powerpoint/2010/main" val="1532860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Technology Insight 14.1</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00" dirty="0" smtClean="0">
                <a:solidFill>
                  <a:srgbClr val="007FA3"/>
                </a:solidFill>
              </a:rPr>
              <a:t>S A </a:t>
            </a:r>
            <a:r>
              <a:rPr lang="en-IN" sz="2800" b="1" dirty="0" smtClean="0">
                <a:solidFill>
                  <a:srgbClr val="007FA3"/>
                </a:solidFill>
              </a:rPr>
              <a:t>S </a:t>
            </a:r>
            <a:r>
              <a:rPr lang="en-IN" sz="2800" b="1" dirty="0">
                <a:solidFill>
                  <a:srgbClr val="007FA3"/>
                </a:solidFill>
              </a:rPr>
              <a:t>Decision Manager</a:t>
            </a:r>
            <a:endParaRPr lang="en-US" sz="2800" b="1" dirty="0"/>
          </a:p>
        </p:txBody>
      </p:sp>
      <p:sp>
        <p:nvSpPr>
          <p:cNvPr id="4" name="Content Placeholder 3"/>
          <p:cNvSpPr>
            <a:spLocks noGrp="1"/>
          </p:cNvSpPr>
          <p:nvPr>
            <p:ph idx="13"/>
          </p:nvPr>
        </p:nvSpPr>
        <p:spPr>
          <a:xfrm>
            <a:off x="447675" y="1444615"/>
            <a:ext cx="8153400" cy="1708160"/>
          </a:xfrm>
        </p:spPr>
        <p:txBody>
          <a:bodyPr wrap="square">
            <a:spAutoFit/>
          </a:bodyPr>
          <a:lstStyle/>
          <a:p>
            <a:pPr marL="0" indent="0">
              <a:buNone/>
            </a:pPr>
            <a:r>
              <a:rPr lang="en-US" sz="2400" b="1" dirty="0"/>
              <a:t>Questions for Discussion:</a:t>
            </a:r>
          </a:p>
          <a:p>
            <a:pPr marL="795338" lvl="1" indent="-514350">
              <a:buFont typeface="+mj-lt"/>
              <a:buAutoNum type="arabicPeriod"/>
            </a:pPr>
            <a:r>
              <a:rPr lang="en-US" sz="2400" dirty="0"/>
              <a:t>What does </a:t>
            </a:r>
            <a:r>
              <a:rPr lang="en-US" sz="2400" spc="-300" dirty="0" smtClean="0"/>
              <a:t>S A </a:t>
            </a:r>
            <a:r>
              <a:rPr lang="en-US" sz="2400" dirty="0" smtClean="0"/>
              <a:t>S </a:t>
            </a:r>
            <a:r>
              <a:rPr lang="en-US" sz="2400" spc="-300" dirty="0" smtClean="0"/>
              <a:t>R T D </a:t>
            </a:r>
            <a:r>
              <a:rPr lang="en-US" sz="2400" dirty="0" smtClean="0"/>
              <a:t>M </a:t>
            </a:r>
            <a:r>
              <a:rPr lang="en-US" sz="2400" dirty="0"/>
              <a:t>do?</a:t>
            </a:r>
          </a:p>
          <a:p>
            <a:pPr marL="795338" lvl="1" indent="-514350">
              <a:buFont typeface="+mj-lt"/>
              <a:buAutoNum type="arabicPeriod"/>
            </a:pPr>
            <a:r>
              <a:rPr lang="en-US" sz="2400" dirty="0" smtClean="0"/>
              <a:t>Why is </a:t>
            </a:r>
            <a:r>
              <a:rPr lang="en-US" sz="2400" spc="-300" dirty="0" smtClean="0"/>
              <a:t>S A </a:t>
            </a:r>
            <a:r>
              <a:rPr lang="en-US" sz="2400" dirty="0" smtClean="0"/>
              <a:t>S </a:t>
            </a:r>
            <a:r>
              <a:rPr lang="en-US" sz="2400" spc="-300" dirty="0" smtClean="0"/>
              <a:t>R T D </a:t>
            </a:r>
            <a:r>
              <a:rPr lang="en-US" sz="2400" dirty="0" smtClean="0"/>
              <a:t>M important?</a:t>
            </a:r>
          </a:p>
          <a:p>
            <a:pPr marL="795338" lvl="1" indent="-514350">
              <a:buFont typeface="+mj-lt"/>
              <a:buAutoNum type="arabicPeriod"/>
            </a:pPr>
            <a:r>
              <a:rPr lang="en-US" sz="2400" dirty="0" smtClean="0"/>
              <a:t>For whom is </a:t>
            </a:r>
            <a:r>
              <a:rPr lang="en-US" sz="2400" spc="-300" dirty="0" smtClean="0"/>
              <a:t>S A </a:t>
            </a:r>
            <a:r>
              <a:rPr lang="en-US" sz="2400" dirty="0" smtClean="0"/>
              <a:t>S® </a:t>
            </a:r>
            <a:r>
              <a:rPr lang="en-US" sz="2400" spc="-300" dirty="0"/>
              <a:t>R T D </a:t>
            </a:r>
            <a:r>
              <a:rPr lang="en-US" sz="2400" dirty="0"/>
              <a:t>M </a:t>
            </a:r>
            <a:r>
              <a:rPr lang="en-US" sz="2400" dirty="0" smtClean="0"/>
              <a:t>designed?</a:t>
            </a:r>
          </a:p>
        </p:txBody>
      </p:sp>
      <p:sp>
        <p:nvSpPr>
          <p:cNvPr id="5" name="Content Placeholder 4"/>
          <p:cNvSpPr>
            <a:spLocks noGrp="1"/>
          </p:cNvSpPr>
          <p:nvPr>
            <p:ph sz="quarter" idx="14"/>
          </p:nvPr>
        </p:nvSpPr>
        <p:spPr>
          <a:xfrm>
            <a:off x="457200" y="3267075"/>
            <a:ext cx="8153400" cy="3046988"/>
          </a:xfrm>
        </p:spPr>
        <p:txBody>
          <a:bodyPr wrap="square">
            <a:spAutoFit/>
          </a:bodyPr>
          <a:lstStyle/>
          <a:p>
            <a:r>
              <a:rPr lang="en-US" sz="2400" dirty="0"/>
              <a:t>Key features real-time decision manager </a:t>
            </a:r>
            <a:r>
              <a:rPr lang="en-US" sz="2400" dirty="0" smtClean="0"/>
              <a:t>(</a:t>
            </a:r>
            <a:r>
              <a:rPr lang="en-US" sz="2400" spc="-300" dirty="0"/>
              <a:t>R T D </a:t>
            </a:r>
            <a:r>
              <a:rPr lang="en-US" sz="2400" dirty="0" smtClean="0"/>
              <a:t>M)</a:t>
            </a:r>
            <a:endParaRPr lang="en-US" sz="2400" dirty="0"/>
          </a:p>
          <a:p>
            <a:pPr lvl="1"/>
            <a:r>
              <a:rPr lang="en-US" sz="2400" dirty="0"/>
              <a:t>Real-time analytics.</a:t>
            </a:r>
          </a:p>
          <a:p>
            <a:pPr lvl="1"/>
            <a:r>
              <a:rPr lang="en-US" sz="2400" dirty="0"/>
              <a:t>Rapid decision process construction.</a:t>
            </a:r>
          </a:p>
          <a:p>
            <a:pPr lvl="1"/>
            <a:r>
              <a:rPr lang="en-US" sz="2400" dirty="0"/>
              <a:t>Enterprise data throughout.</a:t>
            </a:r>
          </a:p>
          <a:p>
            <a:pPr lvl="1"/>
            <a:r>
              <a:rPr lang="en-US" sz="2400" dirty="0"/>
              <a:t>Campaign testing.</a:t>
            </a:r>
          </a:p>
          <a:p>
            <a:pPr lvl="1"/>
            <a:r>
              <a:rPr lang="en-US" sz="2400" dirty="0"/>
              <a:t>Automated self-learning analytical process.</a:t>
            </a:r>
          </a:p>
          <a:p>
            <a:pPr lvl="1"/>
            <a:r>
              <a:rPr lang="en-US" sz="2400" dirty="0"/>
              <a:t>Connectivity</a:t>
            </a:r>
            <a:r>
              <a:rPr lang="en-US" sz="2400" dirty="0" smtClean="0"/>
              <a:t>.</a:t>
            </a:r>
            <a:endParaRPr lang="en-US" sz="2400" dirty="0"/>
          </a:p>
        </p:txBody>
      </p:sp>
    </p:spTree>
    <p:extLst>
      <p:ext uri="{BB962C8B-B14F-4D97-AF65-F5344CB8AC3E}">
        <p14:creationId xmlns:p14="http://schemas.microsoft.com/office/powerpoint/2010/main" val="353480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smtClean="0"/>
              <a:t>(2 </a:t>
            </a:r>
            <a:r>
              <a:rPr lang="en-IN" altLang="en-US" sz="2800" dirty="0"/>
              <a:t>of 2)</a:t>
            </a:r>
            <a:endParaRPr lang="en-US" dirty="0"/>
          </a:p>
        </p:txBody>
      </p:sp>
      <p:sp>
        <p:nvSpPr>
          <p:cNvPr id="3" name="Content Placeholder 2"/>
          <p:cNvSpPr>
            <a:spLocks noGrp="1"/>
          </p:cNvSpPr>
          <p:nvPr>
            <p:ph idx="1"/>
          </p:nvPr>
        </p:nvSpPr>
        <p:spPr>
          <a:xfrm>
            <a:off x="456154" y="990600"/>
            <a:ext cx="8153400" cy="3531736"/>
          </a:xfrm>
        </p:spPr>
        <p:txBody>
          <a:bodyPr wrap="square">
            <a:spAutoFit/>
          </a:bodyPr>
          <a:lstStyle/>
          <a:p>
            <a:pPr marL="714375" indent="-714375">
              <a:buClr>
                <a:schemeClr val="lt1"/>
              </a:buClr>
              <a:buSzPct val="25000"/>
              <a:buNone/>
              <a:tabLst>
                <a:tab pos="714375" algn="l"/>
              </a:tabLst>
            </a:pPr>
            <a:r>
              <a:rPr lang="en-US" sz="2400" b="1" dirty="0">
                <a:solidFill>
                  <a:srgbClr val="007FA3"/>
                </a:solidFill>
              </a:rPr>
              <a:t>14.6</a:t>
            </a:r>
            <a:r>
              <a:rPr lang="en-US" sz="2400" dirty="0"/>
              <a:t> Discuss the arguments of utopia and dystopia in a debate of the future of robots and artificial intelligence (</a:t>
            </a:r>
            <a:r>
              <a:rPr lang="en-US" sz="2400" spc="-300" dirty="0"/>
              <a:t>A </a:t>
            </a:r>
            <a:r>
              <a:rPr lang="en-US" sz="2400" dirty="0"/>
              <a:t>I)</a:t>
            </a:r>
          </a:p>
          <a:p>
            <a:pPr marL="714375" indent="-714375">
              <a:buClr>
                <a:schemeClr val="lt1"/>
              </a:buClr>
              <a:buSzPct val="25000"/>
              <a:buNone/>
              <a:tabLst>
                <a:tab pos="714375" algn="l"/>
              </a:tabLst>
            </a:pPr>
            <a:r>
              <a:rPr lang="en-US" sz="2400" b="1" dirty="0">
                <a:solidFill>
                  <a:srgbClr val="007FA3"/>
                </a:solidFill>
              </a:rPr>
              <a:t>14.7</a:t>
            </a:r>
            <a:r>
              <a:rPr lang="en-US" sz="2400" dirty="0"/>
              <a:t> Discuss the potential danger of mathematical models in analytics</a:t>
            </a:r>
          </a:p>
          <a:p>
            <a:pPr marL="119063" indent="-119063">
              <a:buClr>
                <a:schemeClr val="bg1"/>
              </a:buClr>
              <a:buNone/>
              <a:tabLst>
                <a:tab pos="809625" algn="l"/>
              </a:tabLst>
            </a:pPr>
            <a:r>
              <a:rPr lang="en-US" sz="2400" b="1" dirty="0" smtClean="0">
                <a:solidFill>
                  <a:srgbClr val="007FA3"/>
                </a:solidFill>
              </a:rPr>
              <a:t>14.8</a:t>
            </a:r>
            <a:r>
              <a:rPr lang="en-US" sz="2400" dirty="0" smtClean="0"/>
              <a:t> </a:t>
            </a:r>
            <a:r>
              <a:rPr lang="en-US" sz="2400" dirty="0"/>
              <a:t>Describe the major influencing technology trends</a:t>
            </a:r>
          </a:p>
          <a:p>
            <a:pPr marL="714375" indent="-714375">
              <a:buClr>
                <a:schemeClr val="lt1"/>
              </a:buClr>
              <a:buSzPct val="25000"/>
              <a:buNone/>
              <a:tabLst>
                <a:tab pos="714375" algn="l"/>
              </a:tabLst>
            </a:pPr>
            <a:r>
              <a:rPr lang="en-US" sz="2400" b="1" dirty="0">
                <a:solidFill>
                  <a:srgbClr val="007FA3"/>
                </a:solidFill>
              </a:rPr>
              <a:t>14.9</a:t>
            </a:r>
            <a:r>
              <a:rPr lang="en-US" sz="2400" dirty="0"/>
              <a:t> Describe the highlights of the future of intelligent systems</a:t>
            </a:r>
          </a:p>
        </p:txBody>
      </p:sp>
    </p:spTree>
    <p:extLst>
      <p:ext uri="{BB962C8B-B14F-4D97-AF65-F5344CB8AC3E}">
        <p14:creationId xmlns:p14="http://schemas.microsoft.com/office/powerpoint/2010/main" val="97722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Impact of Intelligent Systems on </a:t>
            </a:r>
            <a:r>
              <a:rPr lang="en-IN" sz="3600" dirty="0" smtClean="0">
                <a:latin typeface="+mj-lt"/>
              </a:rPr>
              <a:t>Organizations </a:t>
            </a:r>
            <a:r>
              <a:rPr lang="en-IN" sz="2800" dirty="0" smtClean="0">
                <a:latin typeface="+mj-lt"/>
              </a:rPr>
              <a:t>(3 of 3)</a:t>
            </a:r>
            <a:endParaRPr lang="en-US" sz="3600" dirty="0">
              <a:latin typeface="+mj-lt"/>
            </a:endParaRPr>
          </a:p>
        </p:txBody>
      </p:sp>
      <p:sp>
        <p:nvSpPr>
          <p:cNvPr id="4" name="Content Placeholder 3"/>
          <p:cNvSpPr>
            <a:spLocks noGrp="1"/>
          </p:cNvSpPr>
          <p:nvPr>
            <p:ph idx="13"/>
          </p:nvPr>
        </p:nvSpPr>
        <p:spPr>
          <a:xfrm>
            <a:off x="457200" y="1447800"/>
            <a:ext cx="8153400" cy="4639732"/>
          </a:xfrm>
        </p:spPr>
        <p:txBody>
          <a:bodyPr>
            <a:spAutoFit/>
          </a:bodyPr>
          <a:lstStyle/>
          <a:p>
            <a:r>
              <a:rPr lang="en-US" sz="2400" dirty="0"/>
              <a:t>Impact on Decision Making</a:t>
            </a:r>
          </a:p>
          <a:p>
            <a:pPr lvl="1"/>
            <a:r>
              <a:rPr lang="en-US" sz="2400" dirty="0"/>
              <a:t>Intelligent technologies improve or automate decision making (potentially impacting managers’ job).</a:t>
            </a:r>
          </a:p>
          <a:p>
            <a:r>
              <a:rPr lang="en-US" sz="2400" dirty="0"/>
              <a:t>Industrial Restructuring</a:t>
            </a:r>
          </a:p>
          <a:p>
            <a:pPr lvl="1"/>
            <a:r>
              <a:rPr lang="en-US" sz="2400" dirty="0"/>
              <a:t>A new </a:t>
            </a:r>
            <a:r>
              <a:rPr lang="en-US" sz="2400" i="1" dirty="0"/>
              <a:t>Industrial Revolution</a:t>
            </a:r>
            <a:r>
              <a:rPr lang="en-US" sz="2400" dirty="0"/>
              <a:t>? </a:t>
            </a:r>
          </a:p>
          <a:p>
            <a:pPr lvl="1"/>
            <a:r>
              <a:rPr lang="en-US" sz="2400" dirty="0"/>
              <a:t>Different and far reaching than before: enabling many cognitive tasks to be done by machines</a:t>
            </a:r>
          </a:p>
          <a:p>
            <a:pPr lvl="1"/>
            <a:r>
              <a:rPr lang="en-US" sz="2400" dirty="0"/>
              <a:t>Speed of change is so radical… societal impacts!</a:t>
            </a:r>
          </a:p>
          <a:p>
            <a:pPr lvl="1"/>
            <a:r>
              <a:rPr lang="en-US" sz="2400" dirty="0"/>
              <a:t>The examples are not just in games like Jeopardy! or </a:t>
            </a:r>
            <a:r>
              <a:rPr lang="en-US" sz="2400" spc="-300" dirty="0" smtClean="0"/>
              <a:t>G </a:t>
            </a:r>
            <a:r>
              <a:rPr lang="en-US" sz="2400" dirty="0" smtClean="0"/>
              <a:t>O</a:t>
            </a:r>
            <a:r>
              <a:rPr lang="en-US" sz="2400" dirty="0"/>
              <a:t>, but also in real life, speech recognition image processing</a:t>
            </a:r>
            <a:r>
              <a:rPr lang="en-US" sz="2400" dirty="0" smtClean="0"/>
              <a:t>…</a:t>
            </a:r>
            <a:endParaRPr lang="en-US" sz="2400" dirty="0"/>
          </a:p>
        </p:txBody>
      </p:sp>
    </p:spTree>
    <p:extLst>
      <p:ext uri="{BB962C8B-B14F-4D97-AF65-F5344CB8AC3E}">
        <p14:creationId xmlns:p14="http://schemas.microsoft.com/office/powerpoint/2010/main" val="9092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(1 of 9)</a:t>
            </a:r>
            <a:endParaRPr lang="en-US" sz="3600" dirty="0">
              <a:latin typeface="+mj-lt"/>
            </a:endParaRPr>
          </a:p>
        </p:txBody>
      </p:sp>
      <p:sp>
        <p:nvSpPr>
          <p:cNvPr id="4" name="Content Placeholder 3"/>
          <p:cNvSpPr>
            <a:spLocks noGrp="1"/>
          </p:cNvSpPr>
          <p:nvPr>
            <p:ph idx="13"/>
          </p:nvPr>
        </p:nvSpPr>
        <p:spPr>
          <a:xfrm>
            <a:off x="457200" y="990600"/>
            <a:ext cx="8153400" cy="4655121"/>
          </a:xfrm>
        </p:spPr>
        <p:txBody>
          <a:bodyPr>
            <a:spAutoFit/>
          </a:bodyPr>
          <a:lstStyle/>
          <a:p>
            <a:r>
              <a:rPr lang="en-US" sz="2400" dirty="0"/>
              <a:t>Generally agreed upon that</a:t>
            </a:r>
          </a:p>
          <a:p>
            <a:pPr lvl="1"/>
            <a:r>
              <a:rPr lang="en-US" sz="2400" dirty="0"/>
              <a:t>Intelligent systems will create many new jobs as automation always has.</a:t>
            </a:r>
          </a:p>
          <a:p>
            <a:pPr lvl="1"/>
            <a:r>
              <a:rPr lang="en-US" sz="2400" dirty="0"/>
              <a:t>There will be a need to retrain many people.</a:t>
            </a:r>
          </a:p>
          <a:p>
            <a:pPr lvl="1"/>
            <a:r>
              <a:rPr lang="en-US" sz="2400" dirty="0"/>
              <a:t>The nature of work will be changed.</a:t>
            </a:r>
          </a:p>
          <a:p>
            <a:r>
              <a:rPr lang="en-US" sz="2400" dirty="0"/>
              <a:t>Polarization of the labor market (in the future)</a:t>
            </a:r>
          </a:p>
          <a:p>
            <a:pPr lvl="1"/>
            <a:r>
              <a:rPr lang="en-US" sz="2400" dirty="0"/>
              <a:t>Most jobs lost will be in the middle—middle skills</a:t>
            </a:r>
          </a:p>
          <a:p>
            <a:r>
              <a:rPr lang="en-US" sz="2400" dirty="0"/>
              <a:t>Are intelligent systems going to take jobs—my job?</a:t>
            </a:r>
          </a:p>
          <a:p>
            <a:r>
              <a:rPr lang="en-US" sz="2400" dirty="0"/>
              <a:t>Example: Pilots at FedEx</a:t>
            </a:r>
          </a:p>
          <a:p>
            <a:pPr lvl="1"/>
            <a:r>
              <a:rPr lang="en-US" sz="2400" dirty="0"/>
              <a:t>Three pilot operating 1000 airplanes by </a:t>
            </a:r>
            <a:r>
              <a:rPr lang="en-US" sz="2400" dirty="0" smtClean="0"/>
              <a:t>2020</a:t>
            </a:r>
            <a:endParaRPr lang="en-US" sz="2400" dirty="0"/>
          </a:p>
        </p:txBody>
      </p:sp>
    </p:spTree>
    <p:extLst>
      <p:ext uri="{BB962C8B-B14F-4D97-AF65-F5344CB8AC3E}">
        <p14:creationId xmlns:p14="http://schemas.microsoft.com/office/powerpoint/2010/main" val="3923857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(2 of 9)</a:t>
            </a:r>
            <a:endParaRPr lang="en-US" sz="3600" dirty="0">
              <a:latin typeface="+mj-lt"/>
            </a:endParaRPr>
          </a:p>
        </p:txBody>
      </p:sp>
      <p:sp>
        <p:nvSpPr>
          <p:cNvPr id="4" name="Content Placeholder 3"/>
          <p:cNvSpPr>
            <a:spLocks noGrp="1"/>
          </p:cNvSpPr>
          <p:nvPr>
            <p:ph idx="13"/>
          </p:nvPr>
        </p:nvSpPr>
        <p:spPr>
          <a:xfrm>
            <a:off x="457200" y="990600"/>
            <a:ext cx="8153400" cy="4970591"/>
          </a:xfrm>
        </p:spPr>
        <p:txBody>
          <a:bodyPr>
            <a:spAutoFit/>
          </a:bodyPr>
          <a:lstStyle/>
          <a:p>
            <a:r>
              <a:rPr lang="en-US" sz="2400" dirty="0">
                <a:solidFill>
                  <a:schemeClr val="bg2"/>
                </a:solidFill>
              </a:rPr>
              <a:t>Intelligent systems may create massive job losses</a:t>
            </a:r>
          </a:p>
          <a:p>
            <a:pPr lvl="1"/>
            <a:r>
              <a:rPr lang="en-US" sz="2400" dirty="0"/>
              <a:t>They are moving very fast.</a:t>
            </a:r>
          </a:p>
          <a:p>
            <a:pPr lvl="1"/>
            <a:r>
              <a:rPr lang="en-US" sz="2400" dirty="0"/>
              <a:t>They may take a large variety of jobs, including many white-collar and nonphysical jobs.</a:t>
            </a:r>
          </a:p>
          <a:p>
            <a:pPr lvl="1"/>
            <a:r>
              <a:rPr lang="en-US" sz="2400" dirty="0"/>
              <a:t>Their comparative advantage over manual labor is very large and growing rapidly</a:t>
            </a:r>
          </a:p>
          <a:p>
            <a:pPr lvl="1"/>
            <a:r>
              <a:rPr lang="en-US" sz="2400" dirty="0"/>
              <a:t>They are already taking some professional jobs </a:t>
            </a:r>
          </a:p>
          <a:p>
            <a:pPr marL="1358900" lvl="2" indent="-342900"/>
            <a:r>
              <a:rPr lang="en-US" sz="2400" dirty="0"/>
              <a:t>Financial advisors, paralegals, medical specialists...</a:t>
            </a:r>
          </a:p>
          <a:p>
            <a:pPr lvl="1"/>
            <a:r>
              <a:rPr lang="en-US" sz="2400" dirty="0"/>
              <a:t>The capabilities of </a:t>
            </a:r>
            <a:r>
              <a:rPr lang="en-US" sz="2400" spc="-300" dirty="0" smtClean="0"/>
              <a:t>A </a:t>
            </a:r>
            <a:r>
              <a:rPr lang="en-US" sz="2400" dirty="0" smtClean="0"/>
              <a:t>I </a:t>
            </a:r>
            <a:r>
              <a:rPr lang="en-US" sz="2400" dirty="0"/>
              <a:t>are growing rapidly.</a:t>
            </a:r>
          </a:p>
          <a:p>
            <a:pPr marL="1358900" lvl="2" indent="-342900"/>
            <a:r>
              <a:rPr lang="en-US" sz="2400" dirty="0"/>
              <a:t>In Russia, robots are already teaching mathematics in schools</a:t>
            </a:r>
          </a:p>
        </p:txBody>
      </p:sp>
    </p:spTree>
    <p:extLst>
      <p:ext uri="{BB962C8B-B14F-4D97-AF65-F5344CB8AC3E}">
        <p14:creationId xmlns:p14="http://schemas.microsoft.com/office/powerpoint/2010/main" val="387249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14.2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White-Collar Jobs That Robots Have Already Taken</a:t>
            </a:r>
            <a:endParaRPr lang="en-US" sz="2800" b="1" dirty="0"/>
          </a:p>
        </p:txBody>
      </p:sp>
      <p:sp>
        <p:nvSpPr>
          <p:cNvPr id="4" name="Content Placeholder 3"/>
          <p:cNvSpPr>
            <a:spLocks noGrp="1"/>
          </p:cNvSpPr>
          <p:nvPr>
            <p:ph idx="13"/>
          </p:nvPr>
        </p:nvSpPr>
        <p:spPr>
          <a:xfrm>
            <a:off x="457200" y="1776040"/>
            <a:ext cx="8153400" cy="4370427"/>
          </a:xfrm>
        </p:spPr>
        <p:txBody>
          <a:bodyPr>
            <a:spAutoFit/>
          </a:bodyPr>
          <a:lstStyle/>
          <a:p>
            <a:pPr marL="0" indent="0">
              <a:buNone/>
            </a:pPr>
            <a:r>
              <a:rPr lang="en-US" sz="2200" b="1" dirty="0"/>
              <a:t>Questions for Discussion:</a:t>
            </a:r>
          </a:p>
          <a:p>
            <a:pPr marL="395288" lvl="1" indent="-395288">
              <a:buFont typeface="+mj-lt"/>
              <a:buAutoNum type="arabicPeriod"/>
            </a:pPr>
            <a:r>
              <a:rPr lang="en-US" sz="2200" dirty="0"/>
              <a:t>Watch the 4:22 min. video about an interview with Palmer, at </a:t>
            </a:r>
            <a:r>
              <a:rPr lang="en-US" sz="2200" dirty="0">
                <a:hlinkClick r:id="rId3" action="ppaction://hlinkfile" tooltip="linkedin.com/pulse/5-jobsrobots-take-first-shelly-palmer/"/>
              </a:rPr>
              <a:t>linkedin.com/pulse/5-jobsrobots-take-first-shelly-palmer/</a:t>
            </a:r>
            <a:r>
              <a:rPr lang="en-US" sz="2200" dirty="0"/>
              <a:t>. Discuss some of the assertions made regarding doctors.</a:t>
            </a:r>
          </a:p>
          <a:p>
            <a:pPr marL="395288" lvl="1" indent="-395288">
              <a:buFont typeface="+mj-lt"/>
              <a:buAutoNum type="arabicPeriod"/>
            </a:pPr>
            <a:r>
              <a:rPr lang="en-US" sz="2200" dirty="0"/>
              <a:t>Discuss the possibility of your checkup by a robot-diagnostician. How would you feel?</a:t>
            </a:r>
          </a:p>
          <a:p>
            <a:pPr marL="395288" lvl="1" indent="-395288">
              <a:buFont typeface="+mj-lt"/>
              <a:buAutoNum type="arabicPeriod"/>
            </a:pPr>
            <a:r>
              <a:rPr lang="en-US" sz="2200" dirty="0"/>
              <a:t>With the bombardment of fake news and their biased creators, it may be wise to replace all of them by intelligent machines. Discuss such a possibility.</a:t>
            </a:r>
          </a:p>
          <a:p>
            <a:pPr marL="395288" lvl="1" indent="-395288">
              <a:buFont typeface="+mj-lt"/>
              <a:buAutoNum type="arabicPeriod"/>
            </a:pPr>
            <a:r>
              <a:rPr lang="en-US" sz="2200" dirty="0" smtClean="0"/>
              <a:t>You </a:t>
            </a:r>
            <a:r>
              <a:rPr lang="en-US" sz="2200" dirty="0"/>
              <a:t>are a defendant in a crime you did not commit. Would you prefer a traditional lawyer or one equipped with an </a:t>
            </a:r>
            <a:r>
              <a:rPr lang="en-US" sz="2200" spc="-300" dirty="0" smtClean="0"/>
              <a:t>A </a:t>
            </a:r>
            <a:r>
              <a:rPr lang="en-US" sz="2200" dirty="0" smtClean="0"/>
              <a:t>I             e-discovery </a:t>
            </a:r>
            <a:r>
              <a:rPr lang="en-US" sz="2200" dirty="0"/>
              <a:t>machine? Why?</a:t>
            </a:r>
          </a:p>
        </p:txBody>
      </p:sp>
    </p:spTree>
    <p:extLst>
      <p:ext uri="{BB962C8B-B14F-4D97-AF65-F5344CB8AC3E}">
        <p14:creationId xmlns:p14="http://schemas.microsoft.com/office/powerpoint/2010/main" val="237679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(3 of 9)</a:t>
            </a:r>
            <a:endParaRPr lang="en-US" sz="3600" dirty="0">
              <a:latin typeface="+mj-lt"/>
            </a:endParaRPr>
          </a:p>
        </p:txBody>
      </p:sp>
      <p:sp>
        <p:nvSpPr>
          <p:cNvPr id="4" name="Content Placeholder 3"/>
          <p:cNvSpPr>
            <a:spLocks noGrp="1"/>
          </p:cNvSpPr>
          <p:nvPr>
            <p:ph idx="1"/>
          </p:nvPr>
        </p:nvSpPr>
        <p:spPr>
          <a:xfrm>
            <a:off x="457200" y="993947"/>
            <a:ext cx="8153400" cy="369332"/>
          </a:xfrm>
        </p:spPr>
        <p:txBody>
          <a:bodyPr wrap="square">
            <a:spAutoFit/>
          </a:bodyPr>
          <a:lstStyle/>
          <a:p>
            <a:pPr marL="0" indent="0">
              <a:buNone/>
            </a:pPr>
            <a:r>
              <a:rPr lang="en-US" sz="2400" dirty="0">
                <a:solidFill>
                  <a:srgbClr val="007FA3"/>
                </a:solidFill>
              </a:rPr>
              <a:t>Which Jobs Are Most in Danger? Which Ones Are Safe</a:t>
            </a:r>
            <a:r>
              <a:rPr lang="en-US" sz="2400" dirty="0" smtClean="0">
                <a:solidFill>
                  <a:srgbClr val="007FA3"/>
                </a:solidFill>
              </a:rPr>
              <a:t>?</a:t>
            </a:r>
          </a:p>
        </p:txBody>
      </p:sp>
      <p:sp>
        <p:nvSpPr>
          <p:cNvPr id="5" name="Content Placeholder 4"/>
          <p:cNvSpPr>
            <a:spLocks noGrp="1"/>
          </p:cNvSpPr>
          <p:nvPr>
            <p:ph sz="quarter" idx="14"/>
          </p:nvPr>
        </p:nvSpPr>
        <p:spPr>
          <a:xfrm>
            <a:off x="457200" y="1447800"/>
            <a:ext cx="8153400" cy="369332"/>
          </a:xfrm>
        </p:spPr>
        <p:txBody>
          <a:bodyPr wrap="square">
            <a:spAutoFit/>
          </a:bodyPr>
          <a:lstStyle/>
          <a:p>
            <a:pPr marL="0" indent="0">
              <a:buNone/>
            </a:pPr>
            <a:r>
              <a:rPr lang="en-IN" sz="2400" b="1" dirty="0"/>
              <a:t>Table 14.1 </a:t>
            </a:r>
            <a:r>
              <a:rPr lang="en-IN" sz="2400" dirty="0" smtClean="0"/>
              <a:t>Ten Top Safe and at Risk Occupations.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818170695"/>
              </p:ext>
            </p:extLst>
          </p:nvPr>
        </p:nvGraphicFramePr>
        <p:xfrm>
          <a:off x="542925" y="2066925"/>
          <a:ext cx="8001000" cy="2956560"/>
        </p:xfrm>
        <a:graphic>
          <a:graphicData uri="http://schemas.openxmlformats.org/drawingml/2006/table">
            <a:tbl>
              <a:tblPr firstRow="1" bandRow="1">
                <a:tableStyleId>{3B4B98B0-60AC-42C2-AFA5-B58CD77FA1E5}</a:tableStyleId>
              </a:tblPr>
              <a:tblGrid>
                <a:gridCol w="8001000"/>
              </a:tblGrid>
              <a:tr h="330527">
                <a:tc>
                  <a:txBody>
                    <a:bodyPr/>
                    <a:lstStyle/>
                    <a:p>
                      <a:pPr algn="ctr"/>
                      <a:r>
                        <a:rPr lang="en-IN" sz="1600" b="1" i="0" u="none" strike="noStrike" kern="1200" baseline="0" dirty="0" smtClean="0">
                          <a:solidFill>
                            <a:schemeClr val="bg1"/>
                          </a:solidFill>
                          <a:latin typeface="+mn-lt"/>
                          <a:ea typeface="+mn-ea"/>
                          <a:cs typeface="+mn-cs"/>
                        </a:rPr>
                        <a:t>Probability of Job Loss</a:t>
                      </a:r>
                      <a:endParaRPr lang="en-IN"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30527">
                <a:tc>
                  <a:txBody>
                    <a:bodyPr/>
                    <a:lstStyle/>
                    <a:p>
                      <a:r>
                        <a:rPr lang="en-IN" sz="1600" b="1" i="1" u="none" strike="noStrike" kern="1200" baseline="0" dirty="0" smtClean="0">
                          <a:solidFill>
                            <a:schemeClr val="tx1"/>
                          </a:solidFill>
                          <a:latin typeface="+mn-lt"/>
                          <a:ea typeface="+mn-ea"/>
                          <a:cs typeface="+mn-cs"/>
                        </a:rPr>
                        <a:t>Low-Risk Jobs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253595">
                <a:tc>
                  <a:txBody>
                    <a:bodyPr/>
                    <a:lstStyle/>
                    <a:p>
                      <a:r>
                        <a:rPr lang="en-IN" sz="1600" b="0" i="0" u="none" strike="noStrike" kern="1200" baseline="0" dirty="0" smtClean="0">
                          <a:solidFill>
                            <a:schemeClr val="tx1"/>
                          </a:solidFill>
                          <a:latin typeface="+mn-lt"/>
                          <a:ea typeface="+mn-ea"/>
                          <a:cs typeface="+mn-cs"/>
                        </a:rPr>
                        <a:t>0.0036 First-Line supervisors of </a:t>
                      </a:r>
                      <a:r>
                        <a:rPr lang="en-IN" sz="1600" b="0" i="0" u="none" strike="noStrike" kern="1200" baseline="0" dirty="0" err="1" smtClean="0">
                          <a:solidFill>
                            <a:schemeClr val="tx1"/>
                          </a:solidFill>
                          <a:latin typeface="+mn-lt"/>
                          <a:ea typeface="+mn-ea"/>
                          <a:cs typeface="+mn-cs"/>
                        </a:rPr>
                        <a:t>firefighting</a:t>
                      </a:r>
                      <a:r>
                        <a:rPr lang="en-IN" sz="1600" b="0" i="0" u="none" strike="noStrike" kern="1200" baseline="0" dirty="0" smtClean="0">
                          <a:solidFill>
                            <a:schemeClr val="tx1"/>
                          </a:solidFill>
                          <a:latin typeface="+mn-lt"/>
                          <a:ea typeface="+mn-ea"/>
                          <a:cs typeface="+mn-cs"/>
                        </a:rPr>
                        <a:t> and prevention workers</a:t>
                      </a:r>
                    </a:p>
                    <a:p>
                      <a:r>
                        <a:rPr lang="en-IN" sz="1600" b="0" i="0" u="none" strike="noStrike" kern="1200" baseline="0" dirty="0" smtClean="0">
                          <a:solidFill>
                            <a:schemeClr val="tx1"/>
                          </a:solidFill>
                          <a:latin typeface="+mn-lt"/>
                          <a:ea typeface="+mn-ea"/>
                          <a:cs typeface="+mn-cs"/>
                        </a:rPr>
                        <a:t>0.0036 Oral and maxillofacial surgeons</a:t>
                      </a:r>
                    </a:p>
                    <a:p>
                      <a:r>
                        <a:rPr lang="en-IN" sz="1600" b="0" i="0" u="none" strike="noStrike" kern="1200" baseline="0" dirty="0" smtClean="0">
                          <a:solidFill>
                            <a:schemeClr val="tx1"/>
                          </a:solidFill>
                          <a:latin typeface="+mn-lt"/>
                          <a:ea typeface="+mn-ea"/>
                          <a:cs typeface="+mn-cs"/>
                        </a:rPr>
                        <a:t>0.0035 Healthcare social workers</a:t>
                      </a:r>
                    </a:p>
                    <a:p>
                      <a:r>
                        <a:rPr lang="en-IN" sz="1600" b="0" i="0" u="none" strike="noStrike" kern="1200" baseline="0" dirty="0" smtClean="0">
                          <a:solidFill>
                            <a:schemeClr val="tx1"/>
                          </a:solidFill>
                          <a:latin typeface="+mn-lt"/>
                          <a:ea typeface="+mn-ea"/>
                          <a:cs typeface="+mn-cs"/>
                        </a:rPr>
                        <a:t>0.0035 </a:t>
                      </a:r>
                      <a:r>
                        <a:rPr lang="en-IN" sz="1600" b="0" i="0" u="none" strike="noStrike" kern="1200" baseline="0" dirty="0" err="1" smtClean="0">
                          <a:solidFill>
                            <a:schemeClr val="tx1"/>
                          </a:solidFill>
                          <a:latin typeface="+mn-lt"/>
                          <a:ea typeface="+mn-ea"/>
                          <a:cs typeface="+mn-cs"/>
                        </a:rPr>
                        <a:t>Orthotists</a:t>
                      </a:r>
                      <a:r>
                        <a:rPr lang="en-IN" sz="1600" b="0" i="0" u="none" strike="noStrike" kern="1200" baseline="0" dirty="0" smtClean="0">
                          <a:solidFill>
                            <a:schemeClr val="tx1"/>
                          </a:solidFill>
                          <a:latin typeface="+mn-lt"/>
                          <a:ea typeface="+mn-ea"/>
                          <a:cs typeface="+mn-cs"/>
                        </a:rPr>
                        <a:t> and </a:t>
                      </a:r>
                      <a:r>
                        <a:rPr lang="en-IN" sz="1600" b="0" i="0" u="none" strike="noStrike" kern="1200" baseline="0" dirty="0" err="1" smtClean="0">
                          <a:solidFill>
                            <a:schemeClr val="tx1"/>
                          </a:solidFill>
                          <a:latin typeface="+mn-lt"/>
                          <a:ea typeface="+mn-ea"/>
                          <a:cs typeface="+mn-cs"/>
                        </a:rPr>
                        <a:t>prosthetists</a:t>
                      </a:r>
                      <a:endParaRPr lang="en-IN" sz="1600" b="0" i="0" u="none" strike="noStrike" kern="1200" baseline="0" dirty="0" smtClean="0">
                        <a:solidFill>
                          <a:schemeClr val="tx1"/>
                        </a:solidFill>
                        <a:latin typeface="+mn-lt"/>
                        <a:ea typeface="+mn-ea"/>
                        <a:cs typeface="+mn-cs"/>
                      </a:endParaRPr>
                    </a:p>
                    <a:p>
                      <a:r>
                        <a:rPr lang="en-IN" sz="1600" b="0" i="0" u="none" strike="noStrike" kern="1200" baseline="0" dirty="0" smtClean="0">
                          <a:solidFill>
                            <a:schemeClr val="tx1"/>
                          </a:solidFill>
                          <a:latin typeface="+mn-lt"/>
                          <a:ea typeface="+mn-ea"/>
                          <a:cs typeface="+mn-cs"/>
                        </a:rPr>
                        <a:t>0.0033 Audiologists</a:t>
                      </a:r>
                    </a:p>
                    <a:p>
                      <a:r>
                        <a:rPr lang="en-IN" sz="1600" b="0" i="0" u="none" strike="noStrike" kern="1200" baseline="0" dirty="0" smtClean="0">
                          <a:solidFill>
                            <a:schemeClr val="tx1"/>
                          </a:solidFill>
                          <a:latin typeface="+mn-lt"/>
                          <a:ea typeface="+mn-ea"/>
                          <a:cs typeface="+mn-cs"/>
                        </a:rPr>
                        <a:t>0.0031 Mental health and substance abuse social workers</a:t>
                      </a:r>
                    </a:p>
                    <a:p>
                      <a:r>
                        <a:rPr lang="en-IN" sz="1600" b="0" i="0" u="none" strike="noStrike" kern="1200" baseline="0" dirty="0" smtClean="0">
                          <a:solidFill>
                            <a:schemeClr val="tx1"/>
                          </a:solidFill>
                          <a:latin typeface="+mn-lt"/>
                          <a:ea typeface="+mn-ea"/>
                          <a:cs typeface="+mn-cs"/>
                        </a:rPr>
                        <a:t>0.0030 Emergency management directors</a:t>
                      </a:r>
                    </a:p>
                    <a:p>
                      <a:r>
                        <a:rPr lang="en-IN" sz="1600" b="0" i="0" u="none" strike="noStrike" kern="1200" baseline="0" dirty="0" smtClean="0">
                          <a:solidFill>
                            <a:schemeClr val="tx1"/>
                          </a:solidFill>
                          <a:latin typeface="+mn-lt"/>
                          <a:ea typeface="+mn-ea"/>
                          <a:cs typeface="+mn-cs"/>
                        </a:rPr>
                        <a:t>0.0030 First-Line supervisors of mechanics, installers, and repairers</a:t>
                      </a:r>
                    </a:p>
                    <a:p>
                      <a:r>
                        <a:rPr lang="en-IN" sz="1600" b="0" i="0" u="none" strike="noStrike" kern="1200" baseline="0" dirty="0" smtClean="0">
                          <a:solidFill>
                            <a:schemeClr val="tx1"/>
                          </a:solidFill>
                          <a:latin typeface="+mn-lt"/>
                          <a:ea typeface="+mn-ea"/>
                          <a:cs typeface="+mn-cs"/>
                        </a:rPr>
                        <a:t>0.0028 Recreational therapists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73227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(4 of 9)</a:t>
            </a:r>
            <a:endParaRPr lang="en-US" sz="3600" dirty="0">
              <a:latin typeface="+mj-lt"/>
            </a:endParaRPr>
          </a:p>
        </p:txBody>
      </p:sp>
      <p:sp>
        <p:nvSpPr>
          <p:cNvPr id="8" name="Content Placeholder 3"/>
          <p:cNvSpPr>
            <a:spLocks noGrp="1"/>
          </p:cNvSpPr>
          <p:nvPr>
            <p:ph idx="13"/>
          </p:nvPr>
        </p:nvSpPr>
        <p:spPr>
          <a:xfrm>
            <a:off x="457200" y="990600"/>
            <a:ext cx="8153400" cy="369332"/>
          </a:xfrm>
        </p:spPr>
        <p:txBody>
          <a:bodyPr wrap="square">
            <a:spAutoFit/>
          </a:bodyPr>
          <a:lstStyle/>
          <a:p>
            <a:pPr marL="0" indent="0">
              <a:buNone/>
            </a:pPr>
            <a:r>
              <a:rPr lang="en-US" sz="2400" dirty="0">
                <a:solidFill>
                  <a:srgbClr val="007FA3"/>
                </a:solidFill>
              </a:rPr>
              <a:t>Which Jobs Are Most in Danger? Which Ones Are Safe</a:t>
            </a:r>
            <a:r>
              <a:rPr lang="en-US" sz="2400" dirty="0" smtClean="0">
                <a:solidFill>
                  <a:srgbClr val="007FA3"/>
                </a:solidFill>
              </a:rPr>
              <a:t>?</a:t>
            </a:r>
          </a:p>
        </p:txBody>
      </p:sp>
      <p:sp>
        <p:nvSpPr>
          <p:cNvPr id="4" name="Content Placeholder 3"/>
          <p:cNvSpPr>
            <a:spLocks noGrp="1"/>
          </p:cNvSpPr>
          <p:nvPr>
            <p:ph sz="quarter" idx="14"/>
          </p:nvPr>
        </p:nvSpPr>
        <p:spPr>
          <a:xfrm>
            <a:off x="457200" y="1447800"/>
            <a:ext cx="8153400" cy="369332"/>
          </a:xfrm>
        </p:spPr>
        <p:txBody>
          <a:bodyPr>
            <a:spAutoFit/>
          </a:bodyPr>
          <a:lstStyle/>
          <a:p>
            <a:pPr marL="0" indent="0">
              <a:buNone/>
            </a:pPr>
            <a:r>
              <a:rPr lang="en-IN" sz="2400" b="1" dirty="0"/>
              <a:t>Table 14.1 </a:t>
            </a:r>
            <a:r>
              <a:rPr lang="en-IN" sz="2400" dirty="0"/>
              <a:t>Ten Top Safe and at Risk </a:t>
            </a:r>
            <a:r>
              <a:rPr lang="en-IN" sz="2400" dirty="0" smtClean="0"/>
              <a:t>Occupations.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36620927"/>
              </p:ext>
            </p:extLst>
          </p:nvPr>
        </p:nvGraphicFramePr>
        <p:xfrm>
          <a:off x="523875" y="1952625"/>
          <a:ext cx="8001000" cy="3200400"/>
        </p:xfrm>
        <a:graphic>
          <a:graphicData uri="http://schemas.openxmlformats.org/drawingml/2006/table">
            <a:tbl>
              <a:tblPr firstRow="1" bandRow="1">
                <a:tableStyleId>{3B4B98B0-60AC-42C2-AFA5-B58CD77FA1E5}</a:tableStyleId>
              </a:tblPr>
              <a:tblGrid>
                <a:gridCol w="8001000"/>
              </a:tblGrid>
              <a:tr h="329293">
                <a:tc>
                  <a:txBody>
                    <a:bodyPr/>
                    <a:lstStyle/>
                    <a:p>
                      <a:pPr algn="ctr"/>
                      <a:r>
                        <a:rPr lang="en-IN" sz="1600" b="1" i="0" u="none" strike="noStrike" kern="1200" baseline="0" dirty="0" smtClean="0">
                          <a:solidFill>
                            <a:schemeClr val="bg1"/>
                          </a:solidFill>
                          <a:latin typeface="+mn-lt"/>
                          <a:ea typeface="+mn-ea"/>
                          <a:cs typeface="+mn-cs"/>
                        </a:rPr>
                        <a:t>Probability of Job Loss</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29293">
                <a:tc>
                  <a:txBody>
                    <a:bodyPr/>
                    <a:lstStyle/>
                    <a:p>
                      <a:r>
                        <a:rPr lang="en-IN" sz="1600" b="1" i="1" u="none" strike="noStrike" kern="1200" baseline="0" dirty="0" smtClean="0">
                          <a:solidFill>
                            <a:schemeClr val="tx1"/>
                          </a:solidFill>
                          <a:latin typeface="+mn-lt"/>
                          <a:ea typeface="+mn-ea"/>
                          <a:cs typeface="+mn-cs"/>
                        </a:rPr>
                        <a:t>High-Risk Jobs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4664">
                <a:tc>
                  <a:txBody>
                    <a:bodyPr/>
                    <a:lstStyle/>
                    <a:p>
                      <a:r>
                        <a:rPr lang="en-IN" sz="1600" b="0" i="0" u="none" strike="noStrike" kern="1200" baseline="0" dirty="0" smtClean="0">
                          <a:solidFill>
                            <a:schemeClr val="tx1"/>
                          </a:solidFill>
                          <a:latin typeface="+mn-lt"/>
                          <a:ea typeface="+mn-ea"/>
                          <a:cs typeface="+mn-cs"/>
                        </a:rPr>
                        <a:t>0.99 Telemarketers</a:t>
                      </a:r>
                    </a:p>
                    <a:p>
                      <a:r>
                        <a:rPr lang="en-IN" sz="1600" b="0" i="0" u="none" strike="noStrike" kern="1200" baseline="0" dirty="0" smtClean="0">
                          <a:solidFill>
                            <a:schemeClr val="tx1"/>
                          </a:solidFill>
                          <a:latin typeface="+mn-lt"/>
                          <a:ea typeface="+mn-ea"/>
                          <a:cs typeface="+mn-cs"/>
                        </a:rPr>
                        <a:t>0.99 Title examiners, abstractors, and searchers</a:t>
                      </a:r>
                    </a:p>
                    <a:p>
                      <a:r>
                        <a:rPr lang="en-IN" sz="1600" b="0" i="0" u="none" strike="noStrike" kern="1200" baseline="0" dirty="0" smtClean="0">
                          <a:solidFill>
                            <a:schemeClr val="tx1"/>
                          </a:solidFill>
                          <a:latin typeface="+mn-lt"/>
                          <a:ea typeface="+mn-ea"/>
                          <a:cs typeface="+mn-cs"/>
                        </a:rPr>
                        <a:t>0.99 Sewers, hand</a:t>
                      </a:r>
                    </a:p>
                    <a:p>
                      <a:r>
                        <a:rPr lang="en-IN" sz="1600" b="0" i="0" u="none" strike="noStrike" kern="1200" baseline="0" dirty="0" smtClean="0">
                          <a:solidFill>
                            <a:schemeClr val="tx1"/>
                          </a:solidFill>
                          <a:latin typeface="+mn-lt"/>
                          <a:ea typeface="+mn-ea"/>
                          <a:cs typeface="+mn-cs"/>
                        </a:rPr>
                        <a:t>0.99 Mathematical technicians</a:t>
                      </a:r>
                    </a:p>
                    <a:p>
                      <a:r>
                        <a:rPr lang="en-IN" sz="1600" b="0" i="0" u="none" strike="noStrike" kern="1200" baseline="0" dirty="0" smtClean="0">
                          <a:solidFill>
                            <a:schemeClr val="tx1"/>
                          </a:solidFill>
                          <a:latin typeface="+mn-lt"/>
                          <a:ea typeface="+mn-ea"/>
                          <a:cs typeface="+mn-cs"/>
                        </a:rPr>
                        <a:t>0.99 Insurance underwriters</a:t>
                      </a:r>
                    </a:p>
                    <a:p>
                      <a:r>
                        <a:rPr lang="en-IN" sz="1600" b="0" i="0" u="none" strike="noStrike" kern="1200" baseline="0" dirty="0" smtClean="0">
                          <a:solidFill>
                            <a:schemeClr val="tx1"/>
                          </a:solidFill>
                          <a:latin typeface="+mn-lt"/>
                          <a:ea typeface="+mn-ea"/>
                          <a:cs typeface="+mn-cs"/>
                        </a:rPr>
                        <a:t>0.99 Watch repairer</a:t>
                      </a:r>
                    </a:p>
                    <a:p>
                      <a:r>
                        <a:rPr lang="en-IN" sz="1600" b="0" i="0" u="none" strike="noStrike" kern="1200" baseline="0" dirty="0" smtClean="0">
                          <a:solidFill>
                            <a:schemeClr val="tx1"/>
                          </a:solidFill>
                          <a:latin typeface="+mn-lt"/>
                          <a:ea typeface="+mn-ea"/>
                          <a:cs typeface="+mn-cs"/>
                        </a:rPr>
                        <a:t>0.99 Cargo and freight agents</a:t>
                      </a:r>
                    </a:p>
                    <a:p>
                      <a:r>
                        <a:rPr lang="en-IN" sz="1600" b="0" i="0" u="none" strike="noStrike" kern="1200" baseline="0" dirty="0" smtClean="0">
                          <a:solidFill>
                            <a:schemeClr val="tx1"/>
                          </a:solidFill>
                          <a:latin typeface="+mn-lt"/>
                          <a:ea typeface="+mn-ea"/>
                          <a:cs typeface="+mn-cs"/>
                        </a:rPr>
                        <a:t>0.99 Tax preparers</a:t>
                      </a:r>
                    </a:p>
                    <a:p>
                      <a:r>
                        <a:rPr lang="en-IN" sz="1600" b="0" i="0" u="none" strike="noStrike" kern="1200" baseline="0" dirty="0" smtClean="0">
                          <a:solidFill>
                            <a:schemeClr val="tx1"/>
                          </a:solidFill>
                          <a:latin typeface="+mn-lt"/>
                          <a:ea typeface="+mn-ea"/>
                          <a:cs typeface="+mn-cs"/>
                        </a:rPr>
                        <a:t>0.99 Photographic process workers and processing machine operators</a:t>
                      </a:r>
                    </a:p>
                    <a:p>
                      <a:r>
                        <a:rPr lang="en-IN" sz="1600" b="0" i="0" u="none" strike="noStrike" kern="1200" baseline="0" dirty="0" smtClean="0">
                          <a:solidFill>
                            <a:schemeClr val="tx1"/>
                          </a:solidFill>
                          <a:latin typeface="+mn-lt"/>
                          <a:ea typeface="+mn-ea"/>
                          <a:cs typeface="+mn-cs"/>
                        </a:rPr>
                        <a:t>0.99 New account clerks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
        <p:nvSpPr>
          <p:cNvPr id="3" name="Content Placeholder 2"/>
          <p:cNvSpPr>
            <a:spLocks noGrp="1"/>
          </p:cNvSpPr>
          <p:nvPr>
            <p:ph idx="1"/>
          </p:nvPr>
        </p:nvSpPr>
        <p:spPr>
          <a:xfrm>
            <a:off x="457200" y="5330190"/>
            <a:ext cx="8153400" cy="984885"/>
          </a:xfrm>
        </p:spPr>
        <p:txBody>
          <a:bodyPr wrap="square">
            <a:spAutoFit/>
          </a:bodyPr>
          <a:lstStyle/>
          <a:p>
            <a:pPr marL="0" indent="0">
              <a:buNone/>
            </a:pPr>
            <a:r>
              <a:rPr lang="en-IN" i="1" dirty="0"/>
              <a:t>Source: </a:t>
            </a:r>
            <a:r>
              <a:rPr lang="en-IN" dirty="0"/>
              <a:t>Based on Straus (2014) Straus, R.R. “Will You Be Replaced by a Robot? We Reveal the 100 Occupations Judged </a:t>
            </a:r>
            <a:r>
              <a:rPr lang="en-IN" dirty="0" smtClean="0"/>
              <a:t>Most and </a:t>
            </a:r>
            <a:r>
              <a:rPr lang="en-IN" dirty="0"/>
              <a:t>Least at Risk of Automation.” </a:t>
            </a:r>
            <a:r>
              <a:rPr lang="en-IN" dirty="0" smtClean="0">
                <a:hlinkClick r:id="rId3" action="ppaction://hlinkfile" tooltip="ThisisMoney.com"/>
              </a:rPr>
              <a:t>ThisisMoney.com</a:t>
            </a:r>
            <a:r>
              <a:rPr lang="en-IN" dirty="0"/>
              <a:t>, May 31, 2014. </a:t>
            </a:r>
            <a:r>
              <a:rPr lang="en-IN" dirty="0" smtClean="0">
                <a:hlinkClick r:id="rId4" action="ppaction://hlinkfile" tooltip="thisismoney.co.uk/money/news/article-2642880/ Table-700-jobs-reveals-professions-likely-replaced-robots.html"/>
              </a:rPr>
              <a:t>thisismoney.co.uk/money/news/article-2642880/Table-700-jobs-reveals-professions-likely-replaced-robots.html</a:t>
            </a:r>
            <a:endParaRPr lang="en-IN" dirty="0"/>
          </a:p>
        </p:txBody>
      </p:sp>
    </p:spTree>
    <p:extLst>
      <p:ext uri="{BB962C8B-B14F-4D97-AF65-F5344CB8AC3E}">
        <p14:creationId xmlns:p14="http://schemas.microsoft.com/office/powerpoint/2010/main" val="1908891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(5 of 9)</a:t>
            </a:r>
            <a:endParaRPr lang="en-US" sz="3600" dirty="0">
              <a:latin typeface="+mj-lt"/>
            </a:endParaRPr>
          </a:p>
        </p:txBody>
      </p:sp>
      <p:sp>
        <p:nvSpPr>
          <p:cNvPr id="4" name="Content Placeholder 3"/>
          <p:cNvSpPr>
            <a:spLocks noGrp="1"/>
          </p:cNvSpPr>
          <p:nvPr>
            <p:ph idx="1"/>
          </p:nvPr>
        </p:nvSpPr>
        <p:spPr>
          <a:xfrm>
            <a:off x="457200" y="990600"/>
            <a:ext cx="8153400" cy="4154984"/>
          </a:xfrm>
        </p:spPr>
        <p:txBody>
          <a:bodyPr wrap="square">
            <a:spAutoFit/>
          </a:bodyPr>
          <a:lstStyle/>
          <a:p>
            <a:r>
              <a:rPr lang="en-US" sz="2400" dirty="0">
                <a:solidFill>
                  <a:schemeClr val="bg2"/>
                </a:solidFill>
              </a:rPr>
              <a:t>Intelligent systems may actually add jobs</a:t>
            </a:r>
          </a:p>
          <a:p>
            <a:pPr lvl="1"/>
            <a:r>
              <a:rPr lang="en-US" sz="2400" spc="-300" dirty="0" smtClean="0"/>
              <a:t>P w </a:t>
            </a:r>
            <a:r>
              <a:rPr lang="en-US" sz="2400" dirty="0" smtClean="0"/>
              <a:t>C </a:t>
            </a:r>
            <a:r>
              <a:rPr lang="en-US" sz="2400" dirty="0"/>
              <a:t>– robots will create 7 million new jobs in </a:t>
            </a:r>
            <a:r>
              <a:rPr lang="en-US" sz="2400" spc="-300" dirty="0" smtClean="0"/>
              <a:t>U </a:t>
            </a:r>
            <a:r>
              <a:rPr lang="en-US" sz="2400" dirty="0" smtClean="0"/>
              <a:t>K</a:t>
            </a:r>
            <a:endParaRPr lang="en-US" sz="2400" dirty="0"/>
          </a:p>
          <a:p>
            <a:pPr lvl="1"/>
            <a:r>
              <a:rPr lang="en-US" sz="2400" spc="-300" dirty="0" smtClean="0"/>
              <a:t>I B </a:t>
            </a:r>
            <a:r>
              <a:rPr lang="en-US" sz="2400" dirty="0" smtClean="0"/>
              <a:t>M </a:t>
            </a:r>
            <a:r>
              <a:rPr lang="en-US" sz="2400" dirty="0"/>
              <a:t>new deep learning service saves </a:t>
            </a:r>
            <a:r>
              <a:rPr lang="en-US" sz="2400" spc="-300" dirty="0" smtClean="0"/>
              <a:t>I </a:t>
            </a:r>
            <a:r>
              <a:rPr lang="en-US" sz="2400" dirty="0" smtClean="0"/>
              <a:t>T </a:t>
            </a:r>
            <a:r>
              <a:rPr lang="en-US" sz="2400" dirty="0"/>
              <a:t>jobs</a:t>
            </a:r>
          </a:p>
          <a:p>
            <a:pPr lvl="1"/>
            <a:r>
              <a:rPr lang="en-US" sz="2400" dirty="0"/>
              <a:t>Automation will fill unfilled 50K truck driver jobs</a:t>
            </a:r>
          </a:p>
          <a:p>
            <a:pPr lvl="1"/>
            <a:r>
              <a:rPr lang="en-US" sz="2400" dirty="0"/>
              <a:t>Gartner Inc. predicts that by 2020, </a:t>
            </a:r>
            <a:r>
              <a:rPr lang="en-US" sz="2400" spc="-300" dirty="0" smtClean="0"/>
              <a:t>A </a:t>
            </a:r>
            <a:r>
              <a:rPr lang="en-US" sz="2400" dirty="0" smtClean="0"/>
              <a:t>I </a:t>
            </a:r>
            <a:r>
              <a:rPr lang="en-US" sz="2400" dirty="0"/>
              <a:t>will create more jobs than it eliminates</a:t>
            </a:r>
          </a:p>
          <a:p>
            <a:pPr lvl="1"/>
            <a:r>
              <a:rPr lang="en-US" sz="2400" dirty="0"/>
              <a:t>New categories of human jobs that have been created by </a:t>
            </a:r>
            <a:r>
              <a:rPr lang="en-US" sz="2400" spc="-300" dirty="0" smtClean="0"/>
              <a:t>A </a:t>
            </a:r>
            <a:r>
              <a:rPr lang="en-US" sz="2400" dirty="0" smtClean="0"/>
              <a:t>I</a:t>
            </a:r>
            <a:endParaRPr lang="en-US" sz="2400" dirty="0"/>
          </a:p>
          <a:p>
            <a:pPr lvl="1"/>
            <a:r>
              <a:rPr lang="en-US" sz="2400" dirty="0"/>
              <a:t>Some believe that there will be a total of increase in jobs due to </a:t>
            </a:r>
            <a:r>
              <a:rPr lang="en-US" sz="2400" spc="-300" dirty="0" smtClean="0"/>
              <a:t>A </a:t>
            </a:r>
            <a:r>
              <a:rPr lang="en-US" sz="2400" dirty="0" smtClean="0"/>
              <a:t>I-induced </a:t>
            </a:r>
            <a:r>
              <a:rPr lang="en-US" sz="2400" dirty="0"/>
              <a:t>innovations…</a:t>
            </a:r>
          </a:p>
        </p:txBody>
      </p:sp>
    </p:spTree>
    <p:extLst>
      <p:ext uri="{BB962C8B-B14F-4D97-AF65-F5344CB8AC3E}">
        <p14:creationId xmlns:p14="http://schemas.microsoft.com/office/powerpoint/2010/main" val="13346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(6 of 9)</a:t>
            </a:r>
            <a:endParaRPr lang="en-US" sz="3600" dirty="0">
              <a:latin typeface="+mj-lt"/>
            </a:endParaRPr>
          </a:p>
        </p:txBody>
      </p:sp>
      <p:sp>
        <p:nvSpPr>
          <p:cNvPr id="4" name="Content Placeholder 3"/>
          <p:cNvSpPr>
            <a:spLocks noGrp="1"/>
          </p:cNvSpPr>
          <p:nvPr>
            <p:ph idx="1"/>
          </p:nvPr>
        </p:nvSpPr>
        <p:spPr>
          <a:xfrm>
            <a:off x="457200" y="990600"/>
            <a:ext cx="8153400" cy="4678204"/>
          </a:xfrm>
        </p:spPr>
        <p:txBody>
          <a:bodyPr wrap="square">
            <a:spAutoFit/>
          </a:bodyPr>
          <a:lstStyle/>
          <a:p>
            <a:r>
              <a:rPr lang="en-US" sz="2400" dirty="0">
                <a:solidFill>
                  <a:schemeClr val="bg2"/>
                </a:solidFill>
              </a:rPr>
              <a:t>Jobs and the Nature of Work Will Change</a:t>
            </a:r>
          </a:p>
          <a:p>
            <a:pPr lvl="1">
              <a:tabLst>
                <a:tab pos="1343025" algn="l"/>
              </a:tabLst>
            </a:pPr>
            <a:r>
              <a:rPr lang="en-US" sz="2400" dirty="0"/>
              <a:t>While you may not lose your job, intelligent applications may change it.</a:t>
            </a:r>
          </a:p>
          <a:p>
            <a:pPr marL="1358900" lvl="2" indent="-342900"/>
            <a:r>
              <a:rPr lang="en-US" sz="2400" dirty="0"/>
              <a:t>Moving low-skilled to high skilled jobs for humans</a:t>
            </a:r>
          </a:p>
          <a:p>
            <a:pPr marL="714375" lvl="1" indent="-271463"/>
            <a:r>
              <a:rPr lang="en-US" sz="2400" dirty="0"/>
              <a:t>Example: Skills of Data Scientists Will Change</a:t>
            </a:r>
          </a:p>
          <a:p>
            <a:pPr marL="1358900" lvl="2" indent="-342900"/>
            <a:r>
              <a:rPr lang="en-US" sz="2400" dirty="0"/>
              <a:t>Shortage of 250,000 data scientists by 2024</a:t>
            </a:r>
          </a:p>
          <a:p>
            <a:pPr marL="1358900" lvl="2" indent="-342900"/>
            <a:r>
              <a:rPr lang="en-US" sz="2400" dirty="0"/>
              <a:t>Need to keep-up with the advancements…</a:t>
            </a:r>
          </a:p>
          <a:p>
            <a:pPr marL="714375" lvl="1" indent="-271463"/>
            <a:r>
              <a:rPr lang="en-US" sz="2400" dirty="0"/>
              <a:t>Executives think..</a:t>
            </a:r>
          </a:p>
          <a:p>
            <a:pPr marL="1358900" lvl="2" indent="-342900"/>
            <a:r>
              <a:rPr lang="en-US" sz="2400" dirty="0"/>
              <a:t>85% - intelligent technologies will impact their workforce within five years</a:t>
            </a:r>
          </a:p>
          <a:p>
            <a:pPr marL="1358900" lvl="2" indent="-342900"/>
            <a:r>
              <a:rPr lang="en-US" sz="2400" dirty="0"/>
              <a:t>79% - the current skill sets to be </a:t>
            </a:r>
            <a:r>
              <a:rPr lang="en-US" sz="2400" dirty="0" smtClean="0"/>
              <a:t>restructured</a:t>
            </a:r>
            <a:endParaRPr lang="en-US" sz="2400" dirty="0"/>
          </a:p>
        </p:txBody>
      </p:sp>
    </p:spTree>
    <p:extLst>
      <p:ext uri="{BB962C8B-B14F-4D97-AF65-F5344CB8AC3E}">
        <p14:creationId xmlns:p14="http://schemas.microsoft.com/office/powerpoint/2010/main" val="60840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(7 of 9)</a:t>
            </a:r>
            <a:endParaRPr lang="en-US" sz="3600" dirty="0">
              <a:latin typeface="+mj-lt"/>
            </a:endParaRPr>
          </a:p>
        </p:txBody>
      </p:sp>
      <p:sp>
        <p:nvSpPr>
          <p:cNvPr id="4" name="Content Placeholder 3"/>
          <p:cNvSpPr>
            <a:spLocks noGrp="1"/>
          </p:cNvSpPr>
          <p:nvPr>
            <p:ph idx="1"/>
          </p:nvPr>
        </p:nvSpPr>
        <p:spPr>
          <a:xfrm>
            <a:off x="457200" y="990600"/>
            <a:ext cx="8153400" cy="4970591"/>
          </a:xfrm>
        </p:spPr>
        <p:txBody>
          <a:bodyPr wrap="square">
            <a:spAutoFit/>
          </a:bodyPr>
          <a:lstStyle/>
          <a:p>
            <a:r>
              <a:rPr lang="en-US" sz="2400" dirty="0">
                <a:solidFill>
                  <a:schemeClr val="bg2"/>
                </a:solidFill>
              </a:rPr>
              <a:t>A McKinsey study of 3,000 executives</a:t>
            </a:r>
          </a:p>
          <a:p>
            <a:pPr marL="785813" lvl="1" indent="-342900"/>
            <a:r>
              <a:rPr lang="en-US" sz="2400" dirty="0"/>
              <a:t>Digital capabilities need to come before </a:t>
            </a:r>
            <a:r>
              <a:rPr lang="en-US" sz="2400" spc="-300" dirty="0" smtClean="0"/>
              <a:t>A </a:t>
            </a:r>
            <a:r>
              <a:rPr lang="en-US" sz="2400" dirty="0" smtClean="0"/>
              <a:t>I</a:t>
            </a:r>
            <a:r>
              <a:rPr lang="en-US" sz="2400" dirty="0"/>
              <a:t>.</a:t>
            </a:r>
          </a:p>
          <a:p>
            <a:pPr marL="785813" lvl="1" indent="-342900"/>
            <a:r>
              <a:rPr lang="en-US" sz="2400" dirty="0"/>
              <a:t>Machine learning is powerful, but it is not the solution to all problems.</a:t>
            </a:r>
          </a:p>
          <a:p>
            <a:pPr marL="785813" lvl="1" indent="-342900"/>
            <a:r>
              <a:rPr lang="en-US" sz="2400" dirty="0"/>
              <a:t>Do not put technology teams solely in charge of intelligent technologies.</a:t>
            </a:r>
          </a:p>
          <a:p>
            <a:pPr marL="785813" lvl="1" indent="-342900"/>
            <a:r>
              <a:rPr lang="en-US" sz="2400" dirty="0"/>
              <a:t>Adding a business partner may help with </a:t>
            </a:r>
            <a:r>
              <a:rPr lang="en-US" sz="2400" spc="-300" dirty="0" smtClean="0"/>
              <a:t>A </a:t>
            </a:r>
            <a:r>
              <a:rPr lang="en-US" sz="2400" dirty="0" smtClean="0"/>
              <a:t>I-based </a:t>
            </a:r>
            <a:r>
              <a:rPr lang="en-US" sz="2400" dirty="0"/>
              <a:t>projects.</a:t>
            </a:r>
          </a:p>
          <a:p>
            <a:pPr marL="785813" lvl="1" indent="-342900"/>
            <a:r>
              <a:rPr lang="en-US" sz="2400" dirty="0"/>
              <a:t>Prioritize a portfolio approach to </a:t>
            </a:r>
            <a:r>
              <a:rPr lang="en-US" sz="2400" spc="-300" dirty="0" smtClean="0"/>
              <a:t>A </a:t>
            </a:r>
            <a:r>
              <a:rPr lang="en-US" sz="2400" dirty="0" smtClean="0"/>
              <a:t>I </a:t>
            </a:r>
            <a:r>
              <a:rPr lang="en-US" sz="2400" dirty="0"/>
              <a:t>initiatives.</a:t>
            </a:r>
          </a:p>
          <a:p>
            <a:pPr marL="785813" lvl="1" indent="-342900"/>
            <a:r>
              <a:rPr lang="en-US" sz="2400" dirty="0"/>
              <a:t>The biggest challenges will be people and business processes.</a:t>
            </a:r>
          </a:p>
          <a:p>
            <a:pPr marL="785813" lvl="1" indent="-342900"/>
            <a:r>
              <a:rPr lang="en-US" sz="2400" dirty="0"/>
              <a:t>…</a:t>
            </a:r>
          </a:p>
        </p:txBody>
      </p:sp>
    </p:spTree>
    <p:extLst>
      <p:ext uri="{BB962C8B-B14F-4D97-AF65-F5344CB8AC3E}">
        <p14:creationId xmlns:p14="http://schemas.microsoft.com/office/powerpoint/2010/main" val="349529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(8 of 9)</a:t>
            </a:r>
            <a:endParaRPr lang="en-US" sz="3600" dirty="0">
              <a:latin typeface="+mj-lt"/>
            </a:endParaRPr>
          </a:p>
        </p:txBody>
      </p:sp>
      <p:sp>
        <p:nvSpPr>
          <p:cNvPr id="4" name="Content Placeholder 3"/>
          <p:cNvSpPr>
            <a:spLocks noGrp="1"/>
          </p:cNvSpPr>
          <p:nvPr>
            <p:ph idx="1"/>
          </p:nvPr>
        </p:nvSpPr>
        <p:spPr>
          <a:xfrm>
            <a:off x="457200" y="990600"/>
            <a:ext cx="8153400" cy="4970591"/>
          </a:xfrm>
        </p:spPr>
        <p:txBody>
          <a:bodyPr wrap="square">
            <a:spAutoFit/>
          </a:bodyPr>
          <a:lstStyle/>
          <a:p>
            <a:r>
              <a:rPr lang="en-US" sz="2400" dirty="0">
                <a:solidFill>
                  <a:schemeClr val="bg2"/>
                </a:solidFill>
              </a:rPr>
              <a:t>Dealing with the changes - suggestions</a:t>
            </a:r>
            <a:r>
              <a:rPr lang="en-US" sz="2400" dirty="0"/>
              <a:t> </a:t>
            </a:r>
          </a:p>
          <a:p>
            <a:pPr lvl="1"/>
            <a:r>
              <a:rPr lang="en-US" sz="2400" dirty="0"/>
              <a:t>Use learning and education to facilitate the change.</a:t>
            </a:r>
          </a:p>
          <a:p>
            <a:pPr lvl="1"/>
            <a:r>
              <a:rPr lang="en-US" sz="2400" dirty="0"/>
              <a:t>Involve the private sector in enhancing retraining.</a:t>
            </a:r>
          </a:p>
          <a:p>
            <a:pPr lvl="1"/>
            <a:r>
              <a:rPr lang="en-US" sz="2400" dirty="0"/>
              <a:t>Have governments provide incentives to the private sector to improve human capital.</a:t>
            </a:r>
          </a:p>
          <a:p>
            <a:pPr lvl="1"/>
            <a:r>
              <a:rPr lang="en-US" sz="2400" dirty="0"/>
              <a:t>Encourage private and public sectors to create appropriate digital infrastructure.</a:t>
            </a:r>
          </a:p>
          <a:p>
            <a:pPr lvl="1"/>
            <a:r>
              <a:rPr lang="en-US" sz="2400" dirty="0"/>
              <a:t>Innovative income and wage schemes need to be developed.</a:t>
            </a:r>
          </a:p>
          <a:p>
            <a:pPr lvl="1"/>
            <a:r>
              <a:rPr lang="en-US" sz="2400" dirty="0"/>
              <a:t>Carefully plan the transition to the new work. Deal properly with displaced employees.</a:t>
            </a:r>
          </a:p>
          <a:p>
            <a:pPr lvl="1"/>
            <a:r>
              <a:rPr lang="en-US" sz="2400" dirty="0"/>
              <a:t>.…</a:t>
            </a:r>
          </a:p>
        </p:txBody>
      </p:sp>
    </p:spTree>
    <p:extLst>
      <p:ext uri="{BB962C8B-B14F-4D97-AF65-F5344CB8AC3E}">
        <p14:creationId xmlns:p14="http://schemas.microsoft.com/office/powerpoint/2010/main" val="2551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Why Did </a:t>
            </a:r>
            <a:r>
              <a:rPr lang="en-IN" sz="2800" b="1" dirty="0" err="1">
                <a:solidFill>
                  <a:srgbClr val="007FA3"/>
                </a:solidFill>
              </a:rPr>
              <a:t>Uber</a:t>
            </a:r>
            <a:r>
              <a:rPr lang="en-IN" sz="2800" b="1" dirty="0">
                <a:solidFill>
                  <a:srgbClr val="007FA3"/>
                </a:solidFill>
              </a:rPr>
              <a:t> Pay $245 Million to </a:t>
            </a:r>
            <a:r>
              <a:rPr lang="en-IN" sz="2800" b="1" dirty="0" err="1">
                <a:solidFill>
                  <a:srgbClr val="007FA3"/>
                </a:solidFill>
              </a:rPr>
              <a:t>Waymo</a:t>
            </a:r>
            <a:r>
              <a:rPr lang="en-IN" sz="2800" b="1" dirty="0">
                <a:solidFill>
                  <a:srgbClr val="007FA3"/>
                </a:solidFill>
              </a:rPr>
              <a:t> </a:t>
            </a:r>
            <a:endParaRPr lang="en-US" sz="2800" b="1" dirty="0"/>
          </a:p>
        </p:txBody>
      </p:sp>
      <p:sp>
        <p:nvSpPr>
          <p:cNvPr id="4" name="Content Placeholder 3"/>
          <p:cNvSpPr>
            <a:spLocks noGrp="1"/>
          </p:cNvSpPr>
          <p:nvPr>
            <p:ph idx="13"/>
          </p:nvPr>
        </p:nvSpPr>
        <p:spPr>
          <a:xfrm>
            <a:off x="457200" y="1375990"/>
            <a:ext cx="8153400" cy="2500685"/>
          </a:xfrm>
        </p:spPr>
        <p:txBody>
          <a:bodyPr wrap="square">
            <a:spAutoFit/>
          </a:bodyPr>
          <a:lstStyle/>
          <a:p>
            <a:pPr>
              <a:buSzPct val="100000"/>
            </a:pPr>
            <a:r>
              <a:rPr lang="en-US" sz="2400" dirty="0"/>
              <a:t>Background</a:t>
            </a:r>
          </a:p>
          <a:p>
            <a:pPr marL="623888" lvl="1" indent="-342900"/>
            <a:r>
              <a:rPr lang="en-US" sz="2400" dirty="0"/>
              <a:t>Self driving cars for </a:t>
            </a:r>
            <a:r>
              <a:rPr lang="en-US" sz="2400" dirty="0" err="1"/>
              <a:t>Uber</a:t>
            </a:r>
            <a:r>
              <a:rPr lang="en-US" sz="2400" dirty="0"/>
              <a:t>…</a:t>
            </a:r>
          </a:p>
          <a:p>
            <a:pPr>
              <a:buSzPct val="100000"/>
            </a:pPr>
            <a:r>
              <a:rPr lang="en-US" sz="2400" dirty="0"/>
              <a:t>The legal dispute…</a:t>
            </a:r>
          </a:p>
          <a:p>
            <a:pPr>
              <a:buSzPct val="100000"/>
            </a:pPr>
            <a:r>
              <a:rPr lang="en-US" sz="2400" dirty="0"/>
              <a:t>Why did they settle?</a:t>
            </a:r>
          </a:p>
          <a:p>
            <a:pPr>
              <a:buSzPct val="100000"/>
            </a:pPr>
            <a:r>
              <a:rPr lang="en-US" sz="2400" dirty="0" smtClean="0"/>
              <a:t>Conclusion</a:t>
            </a:r>
            <a:endParaRPr lang="en-US" sz="2400" dirty="0"/>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Impact on Jobs and </a:t>
            </a:r>
            <a:r>
              <a:rPr lang="en-IN" sz="3600" dirty="0" smtClean="0">
                <a:latin typeface="+mj-lt"/>
              </a:rPr>
              <a:t>Work </a:t>
            </a:r>
            <a:r>
              <a:rPr lang="en-IN" sz="2800" dirty="0" smtClean="0">
                <a:latin typeface="+mj-lt"/>
              </a:rPr>
              <a:t>(9 of 9)</a:t>
            </a:r>
            <a:endParaRPr lang="en-US" sz="3600" dirty="0">
              <a:latin typeface="+mj-lt"/>
            </a:endParaRPr>
          </a:p>
        </p:txBody>
      </p:sp>
      <p:sp>
        <p:nvSpPr>
          <p:cNvPr id="4" name="Content Placeholder 3"/>
          <p:cNvSpPr>
            <a:spLocks noGrp="1"/>
          </p:cNvSpPr>
          <p:nvPr>
            <p:ph idx="1"/>
          </p:nvPr>
        </p:nvSpPr>
        <p:spPr>
          <a:xfrm>
            <a:off x="457200" y="990600"/>
            <a:ext cx="8153400" cy="4524315"/>
          </a:xfrm>
        </p:spPr>
        <p:txBody>
          <a:bodyPr wrap="square">
            <a:spAutoFit/>
          </a:bodyPr>
          <a:lstStyle/>
          <a:p>
            <a:r>
              <a:rPr lang="en-US" sz="2400" dirty="0">
                <a:solidFill>
                  <a:schemeClr val="bg2"/>
                </a:solidFill>
              </a:rPr>
              <a:t>Conclusion: Let’s Be Optimistic!..</a:t>
            </a:r>
          </a:p>
          <a:p>
            <a:pPr lvl="1"/>
            <a:r>
              <a:rPr lang="en-US" sz="2400" dirty="0"/>
              <a:t>Replacing many human jobs and reducing wages are [hopefully] exaggerated</a:t>
            </a:r>
          </a:p>
          <a:p>
            <a:pPr marL="1358900" lvl="2" indent="-342900"/>
            <a:r>
              <a:rPr lang="en-US" sz="2400" dirty="0"/>
              <a:t>Yes, there will be some jobs replaced, but also new jobs and job types will be created</a:t>
            </a:r>
          </a:p>
          <a:p>
            <a:pPr marL="1358900" lvl="2" indent="-342900"/>
            <a:r>
              <a:rPr lang="en-US" sz="2400" dirty="0"/>
              <a:t>… </a:t>
            </a:r>
          </a:p>
          <a:p>
            <a:pPr lvl="1"/>
            <a:r>
              <a:rPr lang="en-US" sz="2400" dirty="0"/>
              <a:t>Instead, intelligent technologies will clearly contribute to shorter work time for humans. </a:t>
            </a:r>
          </a:p>
          <a:p>
            <a:pPr marL="1358900" lvl="2" indent="-342900"/>
            <a:r>
              <a:rPr lang="en-US" sz="2400" dirty="0"/>
              <a:t>Today, most people work long hours just for survival.</a:t>
            </a:r>
          </a:p>
          <a:p>
            <a:pPr marL="1358900" lvl="2" indent="-342900"/>
            <a:r>
              <a:rPr lang="en-US" sz="2400" dirty="0"/>
              <a:t>…</a:t>
            </a:r>
          </a:p>
        </p:txBody>
      </p:sp>
    </p:spTree>
    <p:extLst>
      <p:ext uri="{BB962C8B-B14F-4D97-AF65-F5344CB8AC3E}">
        <p14:creationId xmlns:p14="http://schemas.microsoft.com/office/powerpoint/2010/main" val="419643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Potential Dangers f Robots, </a:t>
            </a:r>
            <a:r>
              <a:rPr lang="en-IN" sz="3600" spc="-450" dirty="0" smtClean="0">
                <a:latin typeface="+mj-lt"/>
              </a:rPr>
              <a:t>A </a:t>
            </a:r>
            <a:r>
              <a:rPr lang="en-IN" sz="3600" dirty="0" smtClean="0">
                <a:latin typeface="+mj-lt"/>
              </a:rPr>
              <a:t>I</a:t>
            </a:r>
            <a:r>
              <a:rPr lang="en-IN" sz="3600" dirty="0">
                <a:latin typeface="+mj-lt"/>
              </a:rPr>
              <a:t>, and Analytical </a:t>
            </a:r>
            <a:r>
              <a:rPr lang="en-IN" sz="3600" dirty="0" err="1" smtClean="0">
                <a:latin typeface="+mj-lt"/>
              </a:rPr>
              <a:t>Modeling</a:t>
            </a:r>
            <a:r>
              <a:rPr lang="en-IN" sz="3600" dirty="0" smtClean="0">
                <a:latin typeface="+mj-lt"/>
              </a:rPr>
              <a:t> </a:t>
            </a:r>
            <a:r>
              <a:rPr lang="en-IN" sz="2800" dirty="0" smtClean="0">
                <a:latin typeface="+mj-lt"/>
              </a:rPr>
              <a:t>(1 of 3)</a:t>
            </a:r>
            <a:endParaRPr lang="en-US" sz="2800" dirty="0">
              <a:latin typeface="+mj-lt"/>
            </a:endParaRPr>
          </a:p>
        </p:txBody>
      </p:sp>
      <p:sp>
        <p:nvSpPr>
          <p:cNvPr id="4" name="Content Placeholder 3"/>
          <p:cNvSpPr>
            <a:spLocks noGrp="1"/>
          </p:cNvSpPr>
          <p:nvPr>
            <p:ph idx="1"/>
          </p:nvPr>
        </p:nvSpPr>
        <p:spPr>
          <a:xfrm>
            <a:off x="457200" y="1447800"/>
            <a:ext cx="8153400" cy="4524315"/>
          </a:xfrm>
        </p:spPr>
        <p:txBody>
          <a:bodyPr wrap="square">
            <a:spAutoFit/>
          </a:bodyPr>
          <a:lstStyle/>
          <a:p>
            <a:r>
              <a:rPr lang="en-US" sz="2200" dirty="0">
                <a:solidFill>
                  <a:schemeClr val="bg2"/>
                </a:solidFill>
              </a:rPr>
              <a:t>Position of </a:t>
            </a:r>
            <a:r>
              <a:rPr lang="en-US" sz="2200" spc="-300" dirty="0" smtClean="0">
                <a:solidFill>
                  <a:schemeClr val="bg2"/>
                </a:solidFill>
              </a:rPr>
              <a:t>A </a:t>
            </a:r>
            <a:r>
              <a:rPr lang="en-US" sz="2200" dirty="0" smtClean="0">
                <a:solidFill>
                  <a:schemeClr val="bg2"/>
                </a:solidFill>
              </a:rPr>
              <a:t>I </a:t>
            </a:r>
            <a:r>
              <a:rPr lang="en-US" sz="2200" dirty="0">
                <a:solidFill>
                  <a:schemeClr val="bg2"/>
                </a:solidFill>
              </a:rPr>
              <a:t>Dystopia</a:t>
            </a:r>
          </a:p>
          <a:p>
            <a:pPr lvl="1"/>
            <a:r>
              <a:rPr lang="en-US" sz="2200" dirty="0" err="1"/>
              <a:t>Elon</a:t>
            </a:r>
            <a:r>
              <a:rPr lang="en-US" sz="2200" dirty="0"/>
              <a:t> Musk: “We need to be super careful with </a:t>
            </a:r>
            <a:r>
              <a:rPr lang="en-US" sz="2200" spc="-300" dirty="0" smtClean="0"/>
              <a:t>A </a:t>
            </a:r>
            <a:r>
              <a:rPr lang="en-US" sz="2200" dirty="0" smtClean="0"/>
              <a:t>I</a:t>
            </a:r>
            <a:r>
              <a:rPr lang="en-US" sz="2200" dirty="0"/>
              <a:t>. Potentially more dangerous than nukes.” </a:t>
            </a:r>
          </a:p>
          <a:p>
            <a:pPr marL="1358900" lvl="2" indent="-342900"/>
            <a:r>
              <a:rPr lang="en-US" sz="2200" dirty="0"/>
              <a:t>See video at </a:t>
            </a:r>
            <a:r>
              <a:rPr lang="en-US" sz="2200" dirty="0" smtClean="0">
                <a:hlinkClick r:id="rId3" tooltip="http://www.youtube.com/watch?v=SYqCbJ0AqR4"/>
              </a:rPr>
              <a:t>youtube.com/</a:t>
            </a:r>
            <a:r>
              <a:rPr lang="en-US" sz="2200" dirty="0" err="1" smtClean="0">
                <a:hlinkClick r:id="rId3" tooltip="http://www.youtube.com/watch?v=SYqCbJ0AqR4"/>
              </a:rPr>
              <a:t>watch?v</a:t>
            </a:r>
            <a:r>
              <a:rPr lang="en-US" sz="2200" dirty="0" smtClean="0">
                <a:hlinkClick r:id="rId3" tooltip="http://www.youtube.com/watch?v=SYqCbJ0AqR4"/>
              </a:rPr>
              <a:t>=SYqCbJ0AqR4</a:t>
            </a:r>
            <a:endParaRPr lang="en-US" sz="2200" dirty="0"/>
          </a:p>
          <a:p>
            <a:pPr lvl="1"/>
            <a:r>
              <a:rPr lang="en-US" sz="2200" dirty="0"/>
              <a:t>Bill Gates: “I am in the camp that is concerned about super intelligence. Musk and some others are on this and I don’t understand why some people are not concerned.”</a:t>
            </a:r>
          </a:p>
          <a:p>
            <a:pPr lvl="1"/>
            <a:r>
              <a:rPr lang="en-US" sz="2200" dirty="0"/>
              <a:t>Stephen Hawking: The late scientist stated, “The development of full artificial intelligence could spell the end of the human race.”</a:t>
            </a:r>
          </a:p>
          <a:p>
            <a:pPr lvl="1"/>
            <a:r>
              <a:rPr lang="en-US" sz="2200" dirty="0"/>
              <a:t>Watch the </a:t>
            </a:r>
            <a:r>
              <a:rPr lang="en-US" sz="2200" spc="-300" dirty="0" smtClean="0"/>
              <a:t>T E </a:t>
            </a:r>
            <a:r>
              <a:rPr lang="en-US" sz="2200" dirty="0" smtClean="0"/>
              <a:t>D</a:t>
            </a:r>
            <a:r>
              <a:rPr lang="en-US" sz="2200" dirty="0"/>
              <a:t>: </a:t>
            </a:r>
            <a:r>
              <a:rPr lang="en-US" sz="2200" dirty="0">
                <a:hlinkClick r:id="rId4" tooltip="http://www.youtube.com/watch?v=MnT1xgZgkpk"/>
              </a:rPr>
              <a:t>youtube.com/</a:t>
            </a:r>
            <a:r>
              <a:rPr lang="en-US" sz="2200" dirty="0" err="1">
                <a:hlinkClick r:id="rId4" tooltip="http://www.youtube.com/watch?v=MnT1xgZgkpk"/>
              </a:rPr>
              <a:t>watch?v</a:t>
            </a:r>
            <a:r>
              <a:rPr lang="en-US" sz="2200" dirty="0">
                <a:hlinkClick r:id="rId4" tooltip="http://www.youtube.com/watch?v=MnT1xgZgkpk"/>
              </a:rPr>
              <a:t>=MnT1xgZgkpk</a:t>
            </a:r>
            <a:endParaRPr lang="en-US" sz="2200" dirty="0"/>
          </a:p>
          <a:p>
            <a:pPr lvl="1"/>
            <a:r>
              <a:rPr lang="en-US" sz="2200" dirty="0"/>
              <a:t>What do you think? </a:t>
            </a:r>
          </a:p>
        </p:txBody>
      </p:sp>
    </p:spTree>
    <p:extLst>
      <p:ext uri="{BB962C8B-B14F-4D97-AF65-F5344CB8AC3E}">
        <p14:creationId xmlns:p14="http://schemas.microsoft.com/office/powerpoint/2010/main" val="154357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Potential Dangers f Robots, </a:t>
            </a:r>
            <a:r>
              <a:rPr lang="en-IN" sz="3600" spc="-450" dirty="0" smtClean="0">
                <a:latin typeface="+mj-lt"/>
              </a:rPr>
              <a:t>A </a:t>
            </a:r>
            <a:r>
              <a:rPr lang="en-IN" sz="3600" dirty="0" smtClean="0">
                <a:latin typeface="+mj-lt"/>
              </a:rPr>
              <a:t>I</a:t>
            </a:r>
            <a:r>
              <a:rPr lang="en-IN" sz="3600" dirty="0">
                <a:latin typeface="+mj-lt"/>
              </a:rPr>
              <a:t>, and Analytical </a:t>
            </a:r>
            <a:r>
              <a:rPr lang="en-IN" sz="3600" dirty="0" err="1" smtClean="0">
                <a:latin typeface="+mj-lt"/>
              </a:rPr>
              <a:t>Modeling</a:t>
            </a:r>
            <a:r>
              <a:rPr lang="en-IN" sz="3600" dirty="0" smtClean="0">
                <a:latin typeface="+mj-lt"/>
              </a:rPr>
              <a:t> </a:t>
            </a:r>
            <a:r>
              <a:rPr lang="en-IN" sz="2800" dirty="0" smtClean="0">
                <a:latin typeface="+mj-lt"/>
              </a:rPr>
              <a:t>(2 of 3)</a:t>
            </a:r>
            <a:endParaRPr lang="en-US" sz="2800" dirty="0">
              <a:latin typeface="+mj-lt"/>
            </a:endParaRPr>
          </a:p>
        </p:txBody>
      </p:sp>
      <p:sp>
        <p:nvSpPr>
          <p:cNvPr id="4" name="Content Placeholder 3"/>
          <p:cNvSpPr>
            <a:spLocks noGrp="1"/>
          </p:cNvSpPr>
          <p:nvPr>
            <p:ph idx="1"/>
          </p:nvPr>
        </p:nvSpPr>
        <p:spPr>
          <a:xfrm>
            <a:off x="457200" y="1466850"/>
            <a:ext cx="8153400" cy="4693593"/>
          </a:xfrm>
        </p:spPr>
        <p:txBody>
          <a:bodyPr wrap="square">
            <a:spAutoFit/>
          </a:bodyPr>
          <a:lstStyle/>
          <a:p>
            <a:r>
              <a:rPr lang="en-US" sz="2000" dirty="0">
                <a:solidFill>
                  <a:schemeClr val="bg2"/>
                </a:solidFill>
              </a:rPr>
              <a:t>The </a:t>
            </a:r>
            <a:r>
              <a:rPr lang="en-US" sz="2000" spc="-250" dirty="0" smtClean="0">
                <a:solidFill>
                  <a:schemeClr val="bg2"/>
                </a:solidFill>
              </a:rPr>
              <a:t>A </a:t>
            </a:r>
            <a:r>
              <a:rPr lang="en-US" sz="2000" dirty="0" smtClean="0">
                <a:solidFill>
                  <a:schemeClr val="bg2"/>
                </a:solidFill>
              </a:rPr>
              <a:t>I </a:t>
            </a:r>
            <a:r>
              <a:rPr lang="en-US" sz="2000" dirty="0">
                <a:solidFill>
                  <a:schemeClr val="bg2"/>
                </a:solidFill>
              </a:rPr>
              <a:t>Utopia’s Position</a:t>
            </a:r>
          </a:p>
          <a:p>
            <a:pPr lvl="1"/>
            <a:r>
              <a:rPr lang="en-US" sz="2000" dirty="0"/>
              <a:t>Watch the 26 min. documentary video on the future of </a:t>
            </a:r>
            <a:r>
              <a:rPr lang="en-US" sz="2000" spc="-300" dirty="0" smtClean="0"/>
              <a:t>A </a:t>
            </a:r>
            <a:r>
              <a:rPr lang="en-US" sz="2000" dirty="0" smtClean="0"/>
              <a:t>I </a:t>
            </a:r>
            <a:r>
              <a:rPr lang="en-US" sz="2000" dirty="0"/>
              <a:t>at </a:t>
            </a:r>
            <a:r>
              <a:rPr lang="en-US" sz="2000" dirty="0">
                <a:hlinkClick r:id="rId3" tooltip="http://www.youtube.com/watch?v=UzT3Tkwx17A"/>
              </a:rPr>
              <a:t>youtube.com/</a:t>
            </a:r>
            <a:r>
              <a:rPr lang="en-US" sz="2000" dirty="0" err="1">
                <a:hlinkClick r:id="rId3" tooltip="http://www.youtube.com/watch?v=UzT3Tkwx17A"/>
              </a:rPr>
              <a:t>watch?v</a:t>
            </a:r>
            <a:r>
              <a:rPr lang="en-US" sz="2000" dirty="0">
                <a:hlinkClick r:id="rId3" tooltip="http://www.youtube.com/watch?v=UzT3Tkwx17A"/>
              </a:rPr>
              <a:t>=UzT3Tkwx17A</a:t>
            </a:r>
            <a:endParaRPr lang="en-US" sz="2000" dirty="0"/>
          </a:p>
          <a:p>
            <a:pPr marL="1358900" lvl="2" indent="-342900"/>
            <a:r>
              <a:rPr lang="en-US" sz="2000" dirty="0"/>
              <a:t>Crime fighting in Santa Cruz, California</a:t>
            </a:r>
          </a:p>
          <a:p>
            <a:pPr marL="1358900" lvl="2" indent="-342900"/>
            <a:r>
              <a:rPr lang="en-US" sz="2000" dirty="0"/>
              <a:t>Prediction of the probability that a song will be a hit</a:t>
            </a:r>
          </a:p>
          <a:p>
            <a:pPr marL="1358900" lvl="2" indent="-342900"/>
            <a:r>
              <a:rPr lang="en-US" sz="2000" dirty="0"/>
              <a:t>Finding the perfect match for dating in a population of 30,000</a:t>
            </a:r>
          </a:p>
          <a:p>
            <a:pPr lvl="1"/>
            <a:r>
              <a:rPr lang="en-US" sz="2000" dirty="0"/>
              <a:t>Idea: </a:t>
            </a:r>
            <a:r>
              <a:rPr lang="en-US" sz="2000" spc="-250" dirty="0" smtClean="0"/>
              <a:t>A </a:t>
            </a:r>
            <a:r>
              <a:rPr lang="en-US" sz="2000" dirty="0" smtClean="0"/>
              <a:t>I </a:t>
            </a:r>
            <a:r>
              <a:rPr lang="en-US" sz="2000" dirty="0"/>
              <a:t>will partner and support humans to innovate</a:t>
            </a:r>
          </a:p>
          <a:p>
            <a:pPr lvl="1"/>
            <a:r>
              <a:rPr lang="en-US" sz="2000" dirty="0"/>
              <a:t>Some issues related to utopia</a:t>
            </a:r>
          </a:p>
          <a:p>
            <a:pPr marL="1358900" lvl="2" indent="-342900"/>
            <a:r>
              <a:rPr lang="en-US" sz="2000" dirty="0"/>
              <a:t>People will have a problem of what to do with their free time</a:t>
            </a:r>
          </a:p>
          <a:p>
            <a:pPr marL="1358900" lvl="2" indent="-342900"/>
            <a:r>
              <a:rPr lang="en-US" sz="2000" dirty="0"/>
              <a:t>The road to </a:t>
            </a:r>
            <a:r>
              <a:rPr lang="en-US" sz="2000" spc="-250" dirty="0" smtClean="0"/>
              <a:t>A </a:t>
            </a:r>
            <a:r>
              <a:rPr lang="en-US" sz="2000" dirty="0" smtClean="0"/>
              <a:t>I </a:t>
            </a:r>
            <a:r>
              <a:rPr lang="en-US" sz="2000" dirty="0"/>
              <a:t>Utopia could be rocky (impact on jobs)</a:t>
            </a:r>
          </a:p>
          <a:p>
            <a:pPr marL="1358900" lvl="2" indent="-342900"/>
            <a:r>
              <a:rPr lang="en-US" sz="2000" dirty="0"/>
              <a:t>Everything will be different - one day we will not drive anymore and there may not be human financial advisors</a:t>
            </a:r>
          </a:p>
        </p:txBody>
      </p:sp>
    </p:spTree>
    <p:extLst>
      <p:ext uri="{BB962C8B-B14F-4D97-AF65-F5344CB8AC3E}">
        <p14:creationId xmlns:p14="http://schemas.microsoft.com/office/powerpoint/2010/main" val="44900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Potential Dangers f Robots, </a:t>
            </a:r>
            <a:r>
              <a:rPr lang="en-IN" sz="3600" spc="-450" dirty="0" smtClean="0">
                <a:latin typeface="+mj-lt"/>
              </a:rPr>
              <a:t>A </a:t>
            </a:r>
            <a:r>
              <a:rPr lang="en-IN" sz="3600" dirty="0" smtClean="0">
                <a:latin typeface="+mj-lt"/>
              </a:rPr>
              <a:t>I</a:t>
            </a:r>
            <a:r>
              <a:rPr lang="en-IN" sz="3600" dirty="0">
                <a:latin typeface="+mj-lt"/>
              </a:rPr>
              <a:t>, and Analytical </a:t>
            </a:r>
            <a:r>
              <a:rPr lang="en-IN" sz="3600" dirty="0" err="1" smtClean="0">
                <a:latin typeface="+mj-lt"/>
              </a:rPr>
              <a:t>Modeling</a:t>
            </a:r>
            <a:r>
              <a:rPr lang="en-IN" sz="3600" dirty="0" smtClean="0">
                <a:latin typeface="+mj-lt"/>
              </a:rPr>
              <a:t> </a:t>
            </a:r>
            <a:r>
              <a:rPr lang="en-IN" sz="2800" dirty="0" smtClean="0">
                <a:latin typeface="+mj-lt"/>
              </a:rPr>
              <a:t>(3 of 3)</a:t>
            </a:r>
            <a:endParaRPr lang="en-US" sz="2800" dirty="0">
              <a:latin typeface="+mj-lt"/>
            </a:endParaRPr>
          </a:p>
        </p:txBody>
      </p:sp>
      <p:sp>
        <p:nvSpPr>
          <p:cNvPr id="4" name="Content Placeholder 3"/>
          <p:cNvSpPr>
            <a:spLocks noGrp="1"/>
          </p:cNvSpPr>
          <p:nvPr>
            <p:ph idx="1"/>
          </p:nvPr>
        </p:nvSpPr>
        <p:spPr>
          <a:xfrm>
            <a:off x="457200" y="1466850"/>
            <a:ext cx="8153400" cy="4770537"/>
          </a:xfrm>
        </p:spPr>
        <p:txBody>
          <a:bodyPr wrap="square">
            <a:spAutoFit/>
          </a:bodyPr>
          <a:lstStyle/>
          <a:p>
            <a:r>
              <a:rPr lang="en-US" sz="2000" dirty="0">
                <a:solidFill>
                  <a:schemeClr val="bg2"/>
                </a:solidFill>
              </a:rPr>
              <a:t>The Open </a:t>
            </a:r>
            <a:r>
              <a:rPr lang="en-US" sz="2000" spc="-300" dirty="0" smtClean="0">
                <a:solidFill>
                  <a:schemeClr val="bg2"/>
                </a:solidFill>
              </a:rPr>
              <a:t>A </a:t>
            </a:r>
            <a:r>
              <a:rPr lang="en-US" sz="2000" dirty="0" smtClean="0">
                <a:solidFill>
                  <a:schemeClr val="bg2"/>
                </a:solidFill>
              </a:rPr>
              <a:t>I </a:t>
            </a:r>
            <a:r>
              <a:rPr lang="en-US" sz="2000" dirty="0">
                <a:solidFill>
                  <a:schemeClr val="bg2"/>
                </a:solidFill>
              </a:rPr>
              <a:t>Project and the Friendly </a:t>
            </a:r>
            <a:r>
              <a:rPr lang="en-US" sz="2000" spc="-300" dirty="0" smtClean="0">
                <a:solidFill>
                  <a:schemeClr val="bg2"/>
                </a:solidFill>
              </a:rPr>
              <a:t>A </a:t>
            </a:r>
            <a:r>
              <a:rPr lang="en-US" sz="2000" dirty="0" smtClean="0">
                <a:solidFill>
                  <a:schemeClr val="bg2"/>
                </a:solidFill>
              </a:rPr>
              <a:t>I</a:t>
            </a:r>
            <a:endParaRPr lang="en-US" sz="2000" dirty="0">
              <a:solidFill>
                <a:schemeClr val="bg2"/>
              </a:solidFill>
            </a:endParaRPr>
          </a:p>
          <a:p>
            <a:pPr lvl="1"/>
            <a:r>
              <a:rPr lang="en-US" sz="2000" dirty="0"/>
              <a:t>Open </a:t>
            </a:r>
            <a:r>
              <a:rPr lang="en-US" sz="2000" spc="-300" dirty="0"/>
              <a:t>A </a:t>
            </a:r>
            <a:r>
              <a:rPr lang="en-US" sz="2000" dirty="0" smtClean="0"/>
              <a:t>I</a:t>
            </a:r>
            <a:r>
              <a:rPr lang="en-US" sz="2000" dirty="0"/>
              <a:t>, a non-profit organization </a:t>
            </a:r>
          </a:p>
          <a:p>
            <a:pPr marL="1358900" lvl="2" indent="-342900"/>
            <a:r>
              <a:rPr lang="en-US" sz="2000" dirty="0"/>
              <a:t>Created by </a:t>
            </a:r>
            <a:r>
              <a:rPr lang="en-US" sz="2000" dirty="0" err="1"/>
              <a:t>Elon</a:t>
            </a:r>
            <a:r>
              <a:rPr lang="en-US" sz="2000" dirty="0"/>
              <a:t> Mask and others to prepare against the unintended action of robotics and </a:t>
            </a:r>
            <a:r>
              <a:rPr lang="en-US" sz="2000" spc="-300" dirty="0" smtClean="0"/>
              <a:t>A </a:t>
            </a:r>
            <a:r>
              <a:rPr lang="en-US" sz="2000" dirty="0" smtClean="0"/>
              <a:t>I</a:t>
            </a:r>
            <a:endParaRPr lang="en-US" sz="2000" dirty="0"/>
          </a:p>
          <a:p>
            <a:pPr marL="1358900" lvl="2" indent="-342900"/>
            <a:r>
              <a:rPr lang="en-US" sz="2000" dirty="0"/>
              <a:t>Safe artificial general intelligence (</a:t>
            </a:r>
            <a:r>
              <a:rPr lang="en-US" sz="2000" spc="-300" dirty="0" smtClean="0"/>
              <a:t>A G </a:t>
            </a:r>
            <a:r>
              <a:rPr lang="en-US" sz="2000" dirty="0" smtClean="0"/>
              <a:t>I</a:t>
            </a:r>
            <a:r>
              <a:rPr lang="en-US" sz="2000" dirty="0"/>
              <a:t>)</a:t>
            </a:r>
          </a:p>
          <a:p>
            <a:pPr marL="1358900" lvl="2" indent="-342900"/>
            <a:r>
              <a:rPr lang="en-US" sz="2000" dirty="0"/>
              <a:t>See </a:t>
            </a:r>
            <a:r>
              <a:rPr lang="en-US" sz="2000" dirty="0" smtClean="0">
                <a:hlinkClick r:id="rId3" action="ppaction://hlinkfile" tooltip="Open A I.com"/>
              </a:rPr>
              <a:t>Open </a:t>
            </a:r>
            <a:r>
              <a:rPr lang="en-US" sz="2000" spc="-300" dirty="0" smtClean="0">
                <a:hlinkClick r:id="rId3" action="ppaction://hlinkfile" tooltip="Open A I.com"/>
              </a:rPr>
              <a:t>A </a:t>
            </a:r>
            <a:r>
              <a:rPr lang="en-US" sz="2000" dirty="0" smtClean="0">
                <a:hlinkClick r:id="rId3" action="ppaction://hlinkfile" tooltip="Open A I.com"/>
              </a:rPr>
              <a:t>I.com</a:t>
            </a:r>
            <a:endParaRPr lang="en-US" sz="2000" dirty="0"/>
          </a:p>
          <a:p>
            <a:pPr lvl="1"/>
            <a:r>
              <a:rPr lang="en-US" sz="2000" dirty="0"/>
              <a:t>The friendly </a:t>
            </a:r>
            <a:r>
              <a:rPr lang="en-US" sz="2000" spc="-300" dirty="0" smtClean="0"/>
              <a:t>A </a:t>
            </a:r>
            <a:r>
              <a:rPr lang="en-US" sz="2000" dirty="0" smtClean="0"/>
              <a:t>I</a:t>
            </a:r>
            <a:endParaRPr lang="en-US" sz="2000" dirty="0"/>
          </a:p>
          <a:p>
            <a:pPr marL="1358900" lvl="2" indent="-342900"/>
            <a:r>
              <a:rPr lang="en-US" sz="2000" spc="-300" dirty="0" smtClean="0"/>
              <a:t>A </a:t>
            </a:r>
            <a:r>
              <a:rPr lang="en-US" sz="2000" dirty="0" smtClean="0"/>
              <a:t>I </a:t>
            </a:r>
            <a:r>
              <a:rPr lang="en-US" sz="2000" dirty="0"/>
              <a:t>benefiting humans rather than harming them</a:t>
            </a:r>
          </a:p>
          <a:p>
            <a:pPr marL="1358900" lvl="2" indent="-342900"/>
            <a:r>
              <a:rPr lang="en-US" sz="2000" dirty="0"/>
              <a:t>Watch </a:t>
            </a:r>
            <a:r>
              <a:rPr lang="en-US" sz="2000" dirty="0">
                <a:hlinkClick r:id="rId4" tooltip="http://www.youtube.com/watch?v=EUjc1WuyPT8"/>
              </a:rPr>
              <a:t>youtube.com/</a:t>
            </a:r>
            <a:r>
              <a:rPr lang="en-US" sz="2000" dirty="0" err="1">
                <a:hlinkClick r:id="rId4" tooltip="http://www.youtube.com/watch?v=EUjc1WuyPT8"/>
              </a:rPr>
              <a:t>watch?v</a:t>
            </a:r>
            <a:r>
              <a:rPr lang="en-US" sz="2000" dirty="0">
                <a:hlinkClick r:id="rId4" tooltip="http://www.youtube.com/watch?v=EUjc1WuyPT8"/>
              </a:rPr>
              <a:t>=EUjc1WuyPT8</a:t>
            </a:r>
            <a:endParaRPr lang="en-US" sz="2000" dirty="0"/>
          </a:p>
          <a:p>
            <a:pPr lvl="1"/>
            <a:r>
              <a:rPr lang="en-US" sz="2000" dirty="0"/>
              <a:t>The O’Neil Claim of Potential Analytics’ Dangers</a:t>
            </a:r>
          </a:p>
          <a:p>
            <a:pPr marL="1358900" lvl="2" indent="-342900"/>
            <a:r>
              <a:rPr lang="en-US" sz="2000" dirty="0"/>
              <a:t>Book: “Weapons of Math Destruction: How Big Data Increases Inequality and Threatens Democracy”</a:t>
            </a:r>
          </a:p>
          <a:p>
            <a:pPr marL="1358900" lvl="2" indent="-342900"/>
            <a:r>
              <a:rPr lang="en-US" sz="2000" dirty="0"/>
              <a:t>See author’s blog site at </a:t>
            </a:r>
            <a:r>
              <a:rPr lang="en-US" sz="2000" dirty="0">
                <a:hlinkClick r:id="rId5" action="ppaction://hlinkfile" tooltip="mathbabe.org"/>
              </a:rPr>
              <a:t>mathbabe.org</a:t>
            </a:r>
            <a:endParaRPr lang="en-US" sz="2000" dirty="0"/>
          </a:p>
        </p:txBody>
      </p:sp>
    </p:spTree>
    <p:extLst>
      <p:ext uri="{BB962C8B-B14F-4D97-AF65-F5344CB8AC3E}">
        <p14:creationId xmlns:p14="http://schemas.microsoft.com/office/powerpoint/2010/main" val="381663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Relevant Technology </a:t>
            </a:r>
            <a:r>
              <a:rPr lang="en-IN" sz="3600" dirty="0" smtClean="0">
                <a:latin typeface="+mj-lt"/>
              </a:rPr>
              <a:t>Trends </a:t>
            </a:r>
            <a:r>
              <a:rPr lang="en-IN" sz="2800" dirty="0" smtClean="0">
                <a:latin typeface="+mj-lt"/>
              </a:rPr>
              <a:t>(1 of 4)</a:t>
            </a:r>
            <a:endParaRPr lang="en-US" sz="3600" dirty="0">
              <a:latin typeface="+mj-lt"/>
            </a:endParaRPr>
          </a:p>
        </p:txBody>
      </p:sp>
      <p:sp>
        <p:nvSpPr>
          <p:cNvPr id="4" name="Content Placeholder 3"/>
          <p:cNvSpPr>
            <a:spLocks noGrp="1"/>
          </p:cNvSpPr>
          <p:nvPr>
            <p:ph idx="1"/>
          </p:nvPr>
        </p:nvSpPr>
        <p:spPr>
          <a:xfrm>
            <a:off x="457200" y="990600"/>
            <a:ext cx="8153400" cy="4755148"/>
          </a:xfrm>
        </p:spPr>
        <p:txBody>
          <a:bodyPr wrap="square">
            <a:spAutoFit/>
          </a:bodyPr>
          <a:lstStyle/>
          <a:p>
            <a:r>
              <a:rPr lang="en-US" sz="2400" dirty="0">
                <a:solidFill>
                  <a:schemeClr val="bg2"/>
                </a:solidFill>
              </a:rPr>
              <a:t>Gartner’s Top Strategic Technology Trends for 2018 and 2019</a:t>
            </a:r>
          </a:p>
          <a:p>
            <a:pPr marL="741363" lvl="1" indent="-457200">
              <a:buFont typeface="+mj-lt"/>
              <a:buAutoNum type="arabicPeriod"/>
            </a:pPr>
            <a:r>
              <a:rPr lang="en-US" sz="2400" spc="-300" dirty="0" smtClean="0"/>
              <a:t>A </a:t>
            </a:r>
            <a:r>
              <a:rPr lang="en-US" sz="2400" dirty="0" smtClean="0"/>
              <a:t>I </a:t>
            </a:r>
            <a:r>
              <a:rPr lang="en-US" sz="2400" dirty="0"/>
              <a:t>Foundation and Development</a:t>
            </a:r>
          </a:p>
          <a:p>
            <a:pPr marL="741363" lvl="1" indent="-457200">
              <a:buFont typeface="+mj-lt"/>
              <a:buAutoNum type="arabicPeriod"/>
            </a:pPr>
            <a:r>
              <a:rPr lang="en-US" sz="2400" dirty="0"/>
              <a:t>Intelligent Apps and Analytics</a:t>
            </a:r>
          </a:p>
          <a:p>
            <a:pPr marL="741363" lvl="1" indent="-457200">
              <a:buFont typeface="+mj-lt"/>
              <a:buAutoNum type="arabicPeriod"/>
            </a:pPr>
            <a:r>
              <a:rPr lang="en-US" sz="2400" dirty="0"/>
              <a:t>Intelligent and Autonomous Things</a:t>
            </a:r>
          </a:p>
          <a:p>
            <a:pPr marL="741363" lvl="1" indent="-457200">
              <a:buFont typeface="+mj-lt"/>
              <a:buAutoNum type="arabicPeriod"/>
            </a:pPr>
            <a:r>
              <a:rPr lang="en-US" sz="2400" dirty="0"/>
              <a:t>Digital Twin (real-world objects and systems)</a:t>
            </a:r>
          </a:p>
          <a:p>
            <a:pPr marL="741363" lvl="1" indent="-457200">
              <a:buFont typeface="+mj-lt"/>
              <a:buAutoNum type="arabicPeriod"/>
            </a:pPr>
            <a:r>
              <a:rPr lang="en-US" sz="2400" dirty="0"/>
              <a:t>Empowered Cloud (Cloud to the Edge)</a:t>
            </a:r>
          </a:p>
          <a:p>
            <a:pPr marL="741363" lvl="1" indent="-457200">
              <a:buFont typeface="+mj-lt"/>
              <a:buAutoNum type="arabicPeriod"/>
            </a:pPr>
            <a:r>
              <a:rPr lang="en-US" sz="2400" dirty="0"/>
              <a:t>Conversational Human-Machine Platforms</a:t>
            </a:r>
          </a:p>
          <a:p>
            <a:pPr marL="741363" lvl="1" indent="-457200">
              <a:buFont typeface="+mj-lt"/>
              <a:buAutoNum type="arabicPeriod"/>
            </a:pPr>
            <a:r>
              <a:rPr lang="en-US" sz="2400" dirty="0"/>
              <a:t>Immersive Experience</a:t>
            </a:r>
          </a:p>
          <a:p>
            <a:pPr marL="741363" lvl="1" indent="-457200">
              <a:buFont typeface="+mj-lt"/>
              <a:buAutoNum type="arabicPeriod"/>
            </a:pPr>
            <a:r>
              <a:rPr lang="en-US" sz="2400" dirty="0" err="1"/>
              <a:t>Blockchain</a:t>
            </a:r>
            <a:endParaRPr lang="en-US" sz="2400" dirty="0"/>
          </a:p>
          <a:p>
            <a:pPr marL="741363" lvl="1" indent="-457200">
              <a:buFont typeface="+mj-lt"/>
              <a:buAutoNum type="arabicPeriod"/>
            </a:pPr>
            <a:r>
              <a:rPr lang="en-US" sz="2400" dirty="0"/>
              <a:t>Augmented Analytics …</a:t>
            </a:r>
          </a:p>
        </p:txBody>
      </p:sp>
    </p:spTree>
    <p:extLst>
      <p:ext uri="{BB962C8B-B14F-4D97-AF65-F5344CB8AC3E}">
        <p14:creationId xmlns:p14="http://schemas.microsoft.com/office/powerpoint/2010/main" val="246056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Relevant Technology </a:t>
            </a:r>
            <a:r>
              <a:rPr lang="en-IN" sz="3600" dirty="0" smtClean="0">
                <a:latin typeface="+mj-lt"/>
              </a:rPr>
              <a:t>Trends </a:t>
            </a:r>
            <a:r>
              <a:rPr lang="en-IN" sz="2800" dirty="0" smtClean="0">
                <a:latin typeface="+mj-lt"/>
              </a:rPr>
              <a:t>(2 </a:t>
            </a:r>
            <a:r>
              <a:rPr lang="en-IN" sz="2800" dirty="0">
                <a:latin typeface="+mj-lt"/>
              </a:rPr>
              <a:t>of 4)</a:t>
            </a:r>
            <a:endParaRPr lang="en-US" sz="3600" dirty="0">
              <a:latin typeface="+mj-lt"/>
            </a:endParaRPr>
          </a:p>
        </p:txBody>
      </p:sp>
      <p:sp>
        <p:nvSpPr>
          <p:cNvPr id="4" name="Content Placeholder 3"/>
          <p:cNvSpPr>
            <a:spLocks noGrp="1"/>
          </p:cNvSpPr>
          <p:nvPr>
            <p:ph idx="1"/>
          </p:nvPr>
        </p:nvSpPr>
        <p:spPr>
          <a:xfrm>
            <a:off x="457200" y="993946"/>
            <a:ext cx="8153400" cy="369332"/>
          </a:xfrm>
        </p:spPr>
        <p:txBody>
          <a:bodyPr wrap="square">
            <a:spAutoFit/>
          </a:bodyPr>
          <a:lstStyle/>
          <a:p>
            <a:pPr marL="0" indent="0">
              <a:buNone/>
            </a:pPr>
            <a:r>
              <a:rPr lang="en-US" sz="2400" b="1" dirty="0" smtClean="0"/>
              <a:t>Figure </a:t>
            </a:r>
            <a:r>
              <a:rPr lang="en-US" sz="2400" b="1" dirty="0"/>
              <a:t>14.3</a:t>
            </a:r>
            <a:r>
              <a:rPr lang="en-US" sz="2400" dirty="0"/>
              <a:t> Predict the future of </a:t>
            </a:r>
            <a:r>
              <a:rPr lang="en-US" sz="2400" spc="-300" dirty="0" smtClean="0"/>
              <a:t>A </a:t>
            </a:r>
            <a:r>
              <a:rPr lang="en-US" sz="2400" dirty="0" smtClean="0"/>
              <a:t>I.</a:t>
            </a:r>
            <a:endParaRPr lang="en-US" sz="2400" dirty="0"/>
          </a:p>
        </p:txBody>
      </p:sp>
      <p:pic>
        <p:nvPicPr>
          <p:cNvPr id="3074" name="Picture 2" descr="The chart flows from left to right with arrows leading to the next stage. The possible impact is outlined below each stage. The details of the chart from left to right are as follows:&#10;• Stage: Today, Narrow A I (Chapter 2)&#10;• Description: Increase capabilities with time, but no match to human intelligence&#10;• Possible impacts: Increasingly perform routine tasks, some with human; provide speed, quality and advice; cut cost&#10;• Stage: In 20 to 25 Years, Artificial General Intelligence (Chapter 2)&#10;• Description: Autonomous systems all over; limited reasoning capabilities; adapt to changes in the environment; can self-expand tasks; can reason, innovate&#10;• Possible impacts: Autonomous vehicles are all around; robots assume more tasks; people have more time; compete with humans&#10;• Stage: In Distant Future, Super A I &#10;• Description: As intelligent as human and even more in some cases; major support to research, innovation and learning&#10;• Possible impacts: Can be dangerous if not controlled; can significantly improve our quality of life."/>
          <p:cNvPicPr>
            <a:picLocks noChangeAspect="1" noChangeArrowheads="1"/>
          </p:cNvPicPr>
          <p:nvPr/>
        </p:nvPicPr>
        <p:blipFill rotWithShape="1">
          <a:blip r:embed="rId3">
            <a:extLst>
              <a:ext uri="{28A0092B-C50C-407E-A947-70E740481C1C}">
                <a14:useLocalDpi xmlns:a14="http://schemas.microsoft.com/office/drawing/2010/main" val="0"/>
              </a:ext>
            </a:extLst>
          </a:blip>
          <a:srcRect b="3918"/>
          <a:stretch/>
        </p:blipFill>
        <p:spPr bwMode="auto">
          <a:xfrm>
            <a:off x="540890" y="1482276"/>
            <a:ext cx="7993510" cy="478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55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pPr>
              <a:tabLst>
                <a:tab pos="6372225" algn="l"/>
              </a:tabLst>
            </a:pPr>
            <a:r>
              <a:rPr lang="en-IN" sz="3600" dirty="0">
                <a:latin typeface="+mj-lt"/>
              </a:rPr>
              <a:t>Relevant Technology </a:t>
            </a:r>
            <a:r>
              <a:rPr lang="en-IN" sz="3600" dirty="0" smtClean="0">
                <a:latin typeface="+mj-lt"/>
              </a:rPr>
              <a:t>Trends </a:t>
            </a:r>
            <a:r>
              <a:rPr lang="en-IN" sz="2800" dirty="0" smtClean="0">
                <a:latin typeface="+mj-lt"/>
              </a:rPr>
              <a:t>(3 </a:t>
            </a:r>
            <a:r>
              <a:rPr lang="en-IN" sz="2800" dirty="0">
                <a:latin typeface="+mj-lt"/>
              </a:rPr>
              <a:t>of 4)</a:t>
            </a:r>
            <a:endParaRPr lang="en-US" sz="3600" dirty="0">
              <a:latin typeface="+mj-lt"/>
            </a:endParaRPr>
          </a:p>
        </p:txBody>
      </p:sp>
      <p:sp>
        <p:nvSpPr>
          <p:cNvPr id="4" name="Content Placeholder 3"/>
          <p:cNvSpPr>
            <a:spLocks noGrp="1"/>
          </p:cNvSpPr>
          <p:nvPr>
            <p:ph idx="1"/>
          </p:nvPr>
        </p:nvSpPr>
        <p:spPr>
          <a:xfrm>
            <a:off x="457200" y="990600"/>
            <a:ext cx="8153400" cy="5016758"/>
          </a:xfrm>
        </p:spPr>
        <p:txBody>
          <a:bodyPr wrap="square">
            <a:spAutoFit/>
          </a:bodyPr>
          <a:lstStyle/>
          <a:p>
            <a:r>
              <a:rPr lang="en-US" sz="2200" dirty="0">
                <a:solidFill>
                  <a:schemeClr val="bg2"/>
                </a:solidFill>
              </a:rPr>
              <a:t>Ambient Computing (Intelligence)</a:t>
            </a:r>
          </a:p>
          <a:p>
            <a:pPr lvl="1"/>
            <a:r>
              <a:rPr lang="en-US" sz="2200" dirty="0"/>
              <a:t>Electronic environments (e.g., network devices such as sensors) that are sensitive and responsive to people and their environments</a:t>
            </a:r>
          </a:p>
          <a:p>
            <a:pPr lvl="1"/>
            <a:r>
              <a:rPr lang="en-US" sz="2200" dirty="0"/>
              <a:t>Potential benefits of ambient computing</a:t>
            </a:r>
          </a:p>
          <a:p>
            <a:pPr marL="1027113" lvl="2" indent="-342900"/>
            <a:r>
              <a:rPr lang="en-US" sz="2200" dirty="0"/>
              <a:t>Recognize individuals and other “things” and their context at any given time and place.</a:t>
            </a:r>
          </a:p>
          <a:p>
            <a:pPr marL="1027113" lvl="2" indent="-342900"/>
            <a:r>
              <a:rPr lang="en-US" sz="2200" dirty="0"/>
              <a:t>Integrate into the environment and existing systems.</a:t>
            </a:r>
          </a:p>
          <a:p>
            <a:pPr marL="1027113" lvl="2" indent="-342900"/>
            <a:r>
              <a:rPr lang="en-US" sz="2200" dirty="0"/>
              <a:t>Anticipate people’s desires and needs without asking.</a:t>
            </a:r>
          </a:p>
          <a:p>
            <a:pPr marL="1027113" lvl="2" indent="-342900"/>
            <a:r>
              <a:rPr lang="en-US" sz="2200" dirty="0"/>
              <a:t>Deliver targeted services based on people’s needs.</a:t>
            </a:r>
          </a:p>
          <a:p>
            <a:pPr marL="1027113" lvl="2" indent="-342900"/>
            <a:r>
              <a:rPr lang="en-US" sz="2200" dirty="0"/>
              <a:t>Be flexible (i.e., can change their actions in response to people’s needs or activities).</a:t>
            </a:r>
          </a:p>
          <a:p>
            <a:pPr marL="1027113" lvl="2" indent="-342900"/>
            <a:r>
              <a:rPr lang="en-US" sz="2200" dirty="0"/>
              <a:t>Be invisible.</a:t>
            </a:r>
          </a:p>
        </p:txBody>
      </p:sp>
    </p:spTree>
    <p:extLst>
      <p:ext uri="{BB962C8B-B14F-4D97-AF65-F5344CB8AC3E}">
        <p14:creationId xmlns:p14="http://schemas.microsoft.com/office/powerpoint/2010/main" val="2773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Relevant Technology </a:t>
            </a:r>
            <a:r>
              <a:rPr lang="en-IN" sz="3600" dirty="0" smtClean="0">
                <a:latin typeface="+mj-lt"/>
              </a:rPr>
              <a:t>Trends </a:t>
            </a:r>
            <a:r>
              <a:rPr lang="en-IN" sz="2800" dirty="0" smtClean="0">
                <a:latin typeface="+mj-lt"/>
              </a:rPr>
              <a:t>(4 </a:t>
            </a:r>
            <a:r>
              <a:rPr lang="en-IN" sz="2800" dirty="0">
                <a:latin typeface="+mj-lt"/>
              </a:rPr>
              <a:t>of 4)</a:t>
            </a:r>
            <a:endParaRPr lang="en-US" sz="3600" dirty="0">
              <a:latin typeface="+mj-lt"/>
            </a:endParaRPr>
          </a:p>
        </p:txBody>
      </p:sp>
      <p:sp>
        <p:nvSpPr>
          <p:cNvPr id="4" name="Content Placeholder 3"/>
          <p:cNvSpPr>
            <a:spLocks noGrp="1"/>
          </p:cNvSpPr>
          <p:nvPr>
            <p:ph idx="1"/>
          </p:nvPr>
        </p:nvSpPr>
        <p:spPr>
          <a:xfrm>
            <a:off x="457200" y="765346"/>
            <a:ext cx="8153400" cy="369332"/>
          </a:xfrm>
        </p:spPr>
        <p:txBody>
          <a:bodyPr wrap="square">
            <a:spAutoFit/>
          </a:bodyPr>
          <a:lstStyle/>
          <a:p>
            <a:pPr marL="0" indent="0">
              <a:buNone/>
            </a:pPr>
            <a:r>
              <a:rPr lang="en-US" sz="2400" b="1" dirty="0" smtClean="0"/>
              <a:t>Figure </a:t>
            </a:r>
            <a:r>
              <a:rPr lang="en-US" sz="2400" b="1" dirty="0"/>
              <a:t>14.4</a:t>
            </a:r>
            <a:r>
              <a:rPr lang="en-US" sz="2400" dirty="0"/>
              <a:t> Future of </a:t>
            </a:r>
            <a:r>
              <a:rPr lang="en-US" sz="2400" dirty="0" smtClean="0"/>
              <a:t>Analytics.</a:t>
            </a:r>
            <a:endParaRPr lang="en-US" sz="2400" dirty="0"/>
          </a:p>
        </p:txBody>
      </p:sp>
      <p:pic>
        <p:nvPicPr>
          <p:cNvPr id="4098" name="Picture 2" descr="At the center of the chart is the title Top 10 Business Intelligence Trends for 2018. Arrows lead from the central title to the trends surrounding it. The trends are:&#10;• Data Governance&#10;• Artificial Intelligence&#10;• Chief Data Officer&#10;• Data Quality Management&#10;• Embedded Business Intelligence&#10;• Collaborative Business Intelligence&#10;• Security&#10;• Predictive and Prescriptive Analytics Tools&#10;• Multi-Cloud Strategy&#10;• Natural Language Processing"/>
          <p:cNvPicPr>
            <a:picLocks noChangeAspect="1" noChangeArrowheads="1"/>
          </p:cNvPicPr>
          <p:nvPr/>
        </p:nvPicPr>
        <p:blipFill rotWithShape="1">
          <a:blip r:embed="rId3">
            <a:extLst>
              <a:ext uri="{28A0092B-C50C-407E-A947-70E740481C1C}">
                <a14:useLocalDpi xmlns:a14="http://schemas.microsoft.com/office/drawing/2010/main" val="0"/>
              </a:ext>
            </a:extLst>
          </a:blip>
          <a:srcRect b="7510"/>
          <a:stretch/>
        </p:blipFill>
        <p:spPr bwMode="auto">
          <a:xfrm>
            <a:off x="949029" y="1333335"/>
            <a:ext cx="7236420" cy="42484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5822632"/>
            <a:ext cx="8153400" cy="492443"/>
          </a:xfrm>
        </p:spPr>
        <p:txBody>
          <a:bodyPr>
            <a:spAutoFit/>
          </a:bodyPr>
          <a:lstStyle/>
          <a:p>
            <a:pPr marL="0" indent="0">
              <a:buNone/>
            </a:pPr>
            <a:r>
              <a:rPr lang="en-IN" i="1" dirty="0"/>
              <a:t>Source: </a:t>
            </a:r>
            <a:r>
              <a:rPr lang="en-IN" dirty="0"/>
              <a:t>“Analytics and </a:t>
            </a:r>
            <a:r>
              <a:rPr lang="en-IN" spc="-300" dirty="0" smtClean="0"/>
              <a:t>B </a:t>
            </a:r>
            <a:r>
              <a:rPr lang="en-IN" dirty="0" smtClean="0"/>
              <a:t>I </a:t>
            </a:r>
            <a:r>
              <a:rPr lang="en-IN" dirty="0"/>
              <a:t>Trends”, </a:t>
            </a:r>
            <a:r>
              <a:rPr lang="en-IN" dirty="0" err="1"/>
              <a:t>Datapine</a:t>
            </a:r>
            <a:r>
              <a:rPr lang="en-IN" dirty="0"/>
              <a:t>, in Top 10 Analytics </a:t>
            </a:r>
            <a:r>
              <a:rPr lang="en-IN" dirty="0" smtClean="0"/>
              <a:t>and Business </a:t>
            </a:r>
            <a:r>
              <a:rPr lang="en-IN" dirty="0"/>
              <a:t>Intelligence Trends for 2018, Business Intelligence, Dec 13th 2017, © 2017, Used with permission.</a:t>
            </a:r>
          </a:p>
        </p:txBody>
      </p:sp>
    </p:spTree>
    <p:extLst>
      <p:ext uri="{BB962C8B-B14F-4D97-AF65-F5344CB8AC3E}">
        <p14:creationId xmlns:p14="http://schemas.microsoft.com/office/powerpoint/2010/main" val="1386485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Future of Intelligent </a:t>
            </a:r>
            <a:r>
              <a:rPr lang="en-IN" sz="3600" dirty="0" smtClean="0">
                <a:latin typeface="+mj-lt"/>
              </a:rPr>
              <a:t>Systems </a:t>
            </a:r>
            <a:r>
              <a:rPr lang="en-IN" sz="2800" dirty="0" smtClean="0">
                <a:latin typeface="+mj-lt"/>
              </a:rPr>
              <a:t>(1 of 2)</a:t>
            </a:r>
            <a:endParaRPr lang="en-US" sz="3600" dirty="0">
              <a:latin typeface="+mj-lt"/>
            </a:endParaRPr>
          </a:p>
        </p:txBody>
      </p:sp>
      <p:sp>
        <p:nvSpPr>
          <p:cNvPr id="4" name="Content Placeholder 3"/>
          <p:cNvSpPr>
            <a:spLocks noGrp="1"/>
          </p:cNvSpPr>
          <p:nvPr>
            <p:ph idx="1"/>
          </p:nvPr>
        </p:nvSpPr>
        <p:spPr>
          <a:xfrm>
            <a:off x="457200" y="990600"/>
            <a:ext cx="8153400" cy="4870564"/>
          </a:xfrm>
        </p:spPr>
        <p:txBody>
          <a:bodyPr wrap="square">
            <a:spAutoFit/>
          </a:bodyPr>
          <a:lstStyle/>
          <a:p>
            <a:r>
              <a:rPr lang="en-US" sz="2400" dirty="0">
                <a:solidFill>
                  <a:schemeClr val="bg2"/>
                </a:solidFill>
              </a:rPr>
              <a:t>What Are the Major U.S. High-Tech Companies Doing in the Intelligent Technologies Field?</a:t>
            </a:r>
          </a:p>
          <a:p>
            <a:pPr lvl="1"/>
            <a:r>
              <a:rPr lang="en-US" sz="2400" dirty="0"/>
              <a:t>Google (Alphabet) …</a:t>
            </a:r>
          </a:p>
          <a:p>
            <a:pPr lvl="1"/>
            <a:r>
              <a:rPr lang="en-US" sz="2400" dirty="0"/>
              <a:t>Apple …</a:t>
            </a:r>
          </a:p>
          <a:p>
            <a:pPr lvl="1"/>
            <a:r>
              <a:rPr lang="en-US" sz="2400" dirty="0"/>
              <a:t>Facebook …</a:t>
            </a:r>
          </a:p>
          <a:p>
            <a:pPr lvl="1"/>
            <a:r>
              <a:rPr lang="en-US" sz="2400" dirty="0"/>
              <a:t>Microsoft …</a:t>
            </a:r>
          </a:p>
          <a:p>
            <a:pPr lvl="1"/>
            <a:r>
              <a:rPr lang="en-US" sz="2400" spc="-300" dirty="0" smtClean="0"/>
              <a:t>I B </a:t>
            </a:r>
            <a:r>
              <a:rPr lang="en-US" sz="2400" dirty="0" smtClean="0"/>
              <a:t>M </a:t>
            </a:r>
            <a:r>
              <a:rPr lang="en-US" sz="2400" dirty="0"/>
              <a:t>…</a:t>
            </a:r>
          </a:p>
          <a:p>
            <a:r>
              <a:rPr lang="en-US" sz="2400" spc="-300" dirty="0" smtClean="0">
                <a:solidFill>
                  <a:schemeClr val="bg2"/>
                </a:solidFill>
              </a:rPr>
              <a:t>A </a:t>
            </a:r>
            <a:r>
              <a:rPr lang="en-US" sz="2400" dirty="0" smtClean="0">
                <a:solidFill>
                  <a:schemeClr val="bg2"/>
                </a:solidFill>
              </a:rPr>
              <a:t>I </a:t>
            </a:r>
            <a:r>
              <a:rPr lang="en-US" sz="2400" dirty="0">
                <a:solidFill>
                  <a:schemeClr val="bg2"/>
                </a:solidFill>
              </a:rPr>
              <a:t>Research Activities in China</a:t>
            </a:r>
          </a:p>
          <a:p>
            <a:pPr lvl="1"/>
            <a:r>
              <a:rPr lang="en-US" sz="2400" dirty="0"/>
              <a:t>TENCENT</a:t>
            </a:r>
          </a:p>
          <a:p>
            <a:pPr lvl="1"/>
            <a:r>
              <a:rPr lang="en-US" sz="2400" dirty="0"/>
              <a:t>BAIDU</a:t>
            </a:r>
          </a:p>
          <a:p>
            <a:pPr lvl="1"/>
            <a:r>
              <a:rPr lang="en-US" sz="2400" dirty="0"/>
              <a:t>ALIBABA</a:t>
            </a:r>
          </a:p>
        </p:txBody>
      </p:sp>
    </p:spTree>
    <p:extLst>
      <p:ext uri="{BB962C8B-B14F-4D97-AF65-F5344CB8AC3E}">
        <p14:creationId xmlns:p14="http://schemas.microsoft.com/office/powerpoint/2010/main" val="226717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a:t>
            </a:r>
            <a:r>
              <a:rPr lang="en-US" sz="3600" dirty="0" smtClean="0">
                <a:latin typeface="+mj-lt"/>
              </a:rPr>
              <a:t>14.3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717722"/>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dirty="0">
                <a:solidFill>
                  <a:srgbClr val="007FA3"/>
                </a:solidFill>
                <a:hlinkClick r:id="rId3" action="ppaction://hlinkfile" tooltip="Alibaba.com"/>
              </a:rPr>
              <a:t>Alibaba.com</a:t>
            </a:r>
            <a:r>
              <a:rPr lang="en-IN" sz="2800" b="1" dirty="0">
                <a:solidFill>
                  <a:srgbClr val="007FA3"/>
                </a:solidFill>
              </a:rPr>
              <a:t> Is Conducting </a:t>
            </a:r>
            <a:r>
              <a:rPr lang="en-IN" sz="2800" b="1" spc="-300" dirty="0" smtClean="0">
                <a:solidFill>
                  <a:srgbClr val="007FA3"/>
                </a:solidFill>
              </a:rPr>
              <a:t>A </a:t>
            </a:r>
            <a:r>
              <a:rPr lang="en-IN" sz="2800" b="1" dirty="0" smtClean="0">
                <a:solidFill>
                  <a:srgbClr val="007FA3"/>
                </a:solidFill>
              </a:rPr>
              <a:t>I</a:t>
            </a:r>
            <a:endParaRPr lang="en-US" sz="2800" b="1" dirty="0"/>
          </a:p>
        </p:txBody>
      </p:sp>
      <p:sp>
        <p:nvSpPr>
          <p:cNvPr id="6" name="Content Placeholder 5"/>
          <p:cNvSpPr>
            <a:spLocks noGrp="1"/>
          </p:cNvSpPr>
          <p:nvPr>
            <p:ph idx="13"/>
          </p:nvPr>
        </p:nvSpPr>
        <p:spPr>
          <a:xfrm>
            <a:off x="447675" y="1228575"/>
            <a:ext cx="8153400" cy="369332"/>
          </a:xfrm>
        </p:spPr>
        <p:txBody>
          <a:bodyPr wrap="square">
            <a:spAutoFit/>
          </a:bodyPr>
          <a:lstStyle/>
          <a:p>
            <a:pPr marL="0" indent="0">
              <a:buNone/>
            </a:pPr>
            <a:r>
              <a:rPr lang="en-IN" sz="2400" b="1" dirty="0"/>
              <a:t>Figure 14.5 </a:t>
            </a:r>
            <a:r>
              <a:rPr lang="en-IN" sz="2400" dirty="0"/>
              <a:t>Gartner </a:t>
            </a:r>
            <a:r>
              <a:rPr lang="en-IN" sz="2400" dirty="0" smtClean="0"/>
              <a:t>Prediction.</a:t>
            </a:r>
            <a:endParaRPr lang="en-IN" sz="2400" dirty="0"/>
          </a:p>
        </p:txBody>
      </p:sp>
      <p:pic>
        <p:nvPicPr>
          <p:cNvPr id="5122" name="Picture 2" descr="Three flow charts are shown in three adjacent edges of a cuboidal frame.  &#10;• Flow Chart 1: Intelligent&#10;• Arrows lead to three elements:&#10;• A I Foundation&#10;• Intelligent things&#10;• Intelligent apps. analytics&#10;• Flow Chart 2: Digital&#10;• Arrows lead to four elements:&#10;• Digital twins&#10;• Conversational platforms&#10;• Immerse experience&#10;• Cloud to the edge&#10;• Flow Chart 3: Mash&#10;• Arrows lead to three elements:&#10;• Blockchain&#10;• Event driven&#10;• Adaptive risk and trust"/>
          <p:cNvPicPr>
            <a:picLocks noChangeAspect="1" noChangeArrowheads="1"/>
          </p:cNvPicPr>
          <p:nvPr/>
        </p:nvPicPr>
        <p:blipFill rotWithShape="1">
          <a:blip r:embed="rId4">
            <a:extLst>
              <a:ext uri="{28A0092B-C50C-407E-A947-70E740481C1C}">
                <a14:useLocalDpi xmlns:a14="http://schemas.microsoft.com/office/drawing/2010/main" val="0"/>
              </a:ext>
            </a:extLst>
          </a:blip>
          <a:srcRect b="3579"/>
          <a:stretch/>
        </p:blipFill>
        <p:spPr bwMode="auto">
          <a:xfrm>
            <a:off x="1418497" y="1694427"/>
            <a:ext cx="6307005" cy="429372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0" y="6068854"/>
            <a:ext cx="8153400" cy="246221"/>
          </a:xfrm>
        </p:spPr>
        <p:txBody>
          <a:bodyPr>
            <a:spAutoFit/>
          </a:bodyPr>
          <a:lstStyle/>
          <a:p>
            <a:pPr marL="0" indent="0">
              <a:buNone/>
            </a:pPr>
            <a:r>
              <a:rPr lang="en-IN" dirty="0"/>
              <a:t>Drawn by E. Turban</a:t>
            </a:r>
          </a:p>
        </p:txBody>
      </p:sp>
    </p:spTree>
    <p:extLst>
      <p:ext uri="{BB962C8B-B14F-4D97-AF65-F5344CB8AC3E}">
        <p14:creationId xmlns:p14="http://schemas.microsoft.com/office/powerpoint/2010/main" val="45082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Why Did </a:t>
            </a:r>
            <a:r>
              <a:rPr lang="en-IN" sz="2800" b="1" dirty="0" err="1">
                <a:solidFill>
                  <a:srgbClr val="007FA3"/>
                </a:solidFill>
              </a:rPr>
              <a:t>Uber</a:t>
            </a:r>
            <a:r>
              <a:rPr lang="en-IN" sz="2800" b="1" dirty="0">
                <a:solidFill>
                  <a:srgbClr val="007FA3"/>
                </a:solidFill>
              </a:rPr>
              <a:t> Pay $245 Million to </a:t>
            </a:r>
            <a:r>
              <a:rPr lang="en-IN" sz="2800" b="1" dirty="0" err="1">
                <a:solidFill>
                  <a:srgbClr val="007FA3"/>
                </a:solidFill>
              </a:rPr>
              <a:t>Waymo</a:t>
            </a:r>
            <a:r>
              <a:rPr lang="en-IN" sz="2800" b="1" dirty="0">
                <a:solidFill>
                  <a:srgbClr val="007FA3"/>
                </a:solidFill>
              </a:rPr>
              <a:t> </a:t>
            </a:r>
            <a:endParaRPr lang="en-US" sz="2800" b="1" dirty="0"/>
          </a:p>
        </p:txBody>
      </p:sp>
      <p:sp>
        <p:nvSpPr>
          <p:cNvPr id="4" name="Content Placeholder 3"/>
          <p:cNvSpPr>
            <a:spLocks noGrp="1"/>
          </p:cNvSpPr>
          <p:nvPr>
            <p:ph idx="13"/>
          </p:nvPr>
        </p:nvSpPr>
        <p:spPr>
          <a:xfrm>
            <a:off x="457200" y="1375990"/>
            <a:ext cx="8153400" cy="4616648"/>
          </a:xfrm>
        </p:spPr>
        <p:txBody>
          <a:bodyPr>
            <a:spAutoFit/>
          </a:bodyPr>
          <a:lstStyle/>
          <a:p>
            <a:pPr marL="0" indent="0">
              <a:spcBef>
                <a:spcPts val="1200"/>
              </a:spcBef>
              <a:buSzPct val="100000"/>
              <a:buNone/>
            </a:pPr>
            <a:r>
              <a:rPr lang="en-US" sz="2400" b="1" dirty="0"/>
              <a:t>Questions for the Opening Vignette:</a:t>
            </a:r>
          </a:p>
          <a:p>
            <a:pPr marL="457200" indent="-457200">
              <a:spcBef>
                <a:spcPts val="1200"/>
              </a:spcBef>
              <a:buFont typeface="+mj-lt"/>
              <a:buAutoNum type="arabicPeriod"/>
            </a:pPr>
            <a:r>
              <a:rPr lang="en-US" sz="2400" dirty="0"/>
              <a:t>Identify the legal issues involved in this case.</a:t>
            </a:r>
          </a:p>
          <a:p>
            <a:pPr marL="457200" indent="-457200">
              <a:spcBef>
                <a:spcPts val="1200"/>
              </a:spcBef>
              <a:buFont typeface="+mj-lt"/>
              <a:buAutoNum type="arabicPeriod"/>
            </a:pPr>
            <a:r>
              <a:rPr lang="en-US" sz="2400" dirty="0"/>
              <a:t>Why do you think </a:t>
            </a:r>
            <a:r>
              <a:rPr lang="en-US" sz="2400" dirty="0" err="1"/>
              <a:t>Waymo</a:t>
            </a:r>
            <a:r>
              <a:rPr lang="en-US" sz="2400" dirty="0"/>
              <a:t> agreed to take </a:t>
            </a:r>
            <a:r>
              <a:rPr lang="en-US" sz="2400" dirty="0" err="1"/>
              <a:t>Uber’s</a:t>
            </a:r>
            <a:r>
              <a:rPr lang="en-US" sz="2400" dirty="0"/>
              <a:t> shares instead of money?</a:t>
            </a:r>
          </a:p>
          <a:p>
            <a:pPr marL="457200" indent="-457200">
              <a:spcBef>
                <a:spcPts val="1200"/>
              </a:spcBef>
              <a:buFont typeface="+mj-lt"/>
              <a:buAutoNum type="arabicPeriod"/>
            </a:pPr>
            <a:r>
              <a:rPr lang="en-US" sz="2400" dirty="0"/>
              <a:t>What is the meaning of intellectual property in this case?</a:t>
            </a:r>
          </a:p>
          <a:p>
            <a:pPr marL="457200" indent="-457200">
              <a:spcBef>
                <a:spcPts val="1200"/>
              </a:spcBef>
              <a:buFont typeface="+mj-lt"/>
              <a:buAutoNum type="arabicPeriod"/>
            </a:pPr>
            <a:r>
              <a:rPr lang="en-US" sz="2400" dirty="0"/>
              <a:t>The presiding federal judge said at the end: “This case is now ancient history.” What did he mean to say?</a:t>
            </a:r>
          </a:p>
          <a:p>
            <a:pPr marL="457200" indent="-457200">
              <a:spcBef>
                <a:spcPts val="1200"/>
              </a:spcBef>
              <a:buFont typeface="+mj-lt"/>
              <a:buAutoNum type="arabicPeriod"/>
            </a:pPr>
            <a:r>
              <a:rPr lang="en-US" sz="2400" dirty="0"/>
              <a:t>Summarize the potential damages to the two parties if they had continued with the legal dispute.</a:t>
            </a:r>
          </a:p>
          <a:p>
            <a:pPr marL="457200" indent="-457200">
              <a:spcBef>
                <a:spcPts val="1200"/>
              </a:spcBef>
              <a:buFont typeface="+mj-lt"/>
              <a:buAutoNum type="arabicPeriod"/>
            </a:pPr>
            <a:r>
              <a:rPr lang="en-US" sz="2400" dirty="0"/>
              <a:t>Summarize the benefits of the settlement to both sides.</a:t>
            </a:r>
          </a:p>
        </p:txBody>
      </p:sp>
    </p:spTree>
    <p:extLst>
      <p:ext uri="{BB962C8B-B14F-4D97-AF65-F5344CB8AC3E}">
        <p14:creationId xmlns:p14="http://schemas.microsoft.com/office/powerpoint/2010/main" val="527457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a:t>
            </a:r>
            <a:r>
              <a:rPr lang="en-US" sz="3600" dirty="0" smtClean="0">
                <a:latin typeface="+mj-lt"/>
              </a:rPr>
              <a:t>14.3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717722"/>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dirty="0">
                <a:solidFill>
                  <a:srgbClr val="007FA3"/>
                </a:solidFill>
                <a:hlinkClick r:id="rId3" action="ppaction://hlinkfile" tooltip="Alibaba.com"/>
              </a:rPr>
              <a:t>Alibaba.com</a:t>
            </a:r>
            <a:r>
              <a:rPr lang="en-IN" sz="2800" b="1" dirty="0">
                <a:solidFill>
                  <a:srgbClr val="007FA3"/>
                </a:solidFill>
              </a:rPr>
              <a:t> Is Conducting </a:t>
            </a:r>
            <a:r>
              <a:rPr lang="en-IN" sz="2800" b="1" spc="-300" dirty="0" smtClean="0">
                <a:solidFill>
                  <a:srgbClr val="007FA3"/>
                </a:solidFill>
              </a:rPr>
              <a:t>A </a:t>
            </a:r>
            <a:r>
              <a:rPr lang="en-IN" sz="2800" b="1" dirty="0" smtClean="0">
                <a:solidFill>
                  <a:srgbClr val="007FA3"/>
                </a:solidFill>
              </a:rPr>
              <a:t>I</a:t>
            </a:r>
            <a:endParaRPr lang="en-US" sz="2800" b="1" dirty="0"/>
          </a:p>
        </p:txBody>
      </p:sp>
      <p:sp>
        <p:nvSpPr>
          <p:cNvPr id="6" name="Content Placeholder 5"/>
          <p:cNvSpPr>
            <a:spLocks noGrp="1"/>
          </p:cNvSpPr>
          <p:nvPr>
            <p:ph idx="13"/>
          </p:nvPr>
        </p:nvSpPr>
        <p:spPr>
          <a:xfrm>
            <a:off x="447675" y="1230154"/>
            <a:ext cx="8153400" cy="369332"/>
          </a:xfrm>
        </p:spPr>
        <p:txBody>
          <a:bodyPr wrap="square">
            <a:spAutoFit/>
          </a:bodyPr>
          <a:lstStyle/>
          <a:p>
            <a:pPr marL="0" indent="0">
              <a:buNone/>
            </a:pPr>
            <a:r>
              <a:rPr lang="en-IN" sz="2400" b="1" dirty="0"/>
              <a:t>Figure </a:t>
            </a:r>
            <a:r>
              <a:rPr lang="en-IN" sz="2400" b="1" dirty="0" smtClean="0"/>
              <a:t>14.6 </a:t>
            </a:r>
            <a:r>
              <a:rPr lang="en-IN" sz="2400" dirty="0" err="1"/>
              <a:t>Alibaba’s</a:t>
            </a:r>
            <a:r>
              <a:rPr lang="en-IN" sz="2400" dirty="0"/>
              <a:t> </a:t>
            </a:r>
            <a:r>
              <a:rPr lang="en-IN" sz="2400" spc="-300" dirty="0" smtClean="0"/>
              <a:t>E </a:t>
            </a:r>
            <a:r>
              <a:rPr lang="en-IN" sz="2400" dirty="0" smtClean="0"/>
              <a:t>T </a:t>
            </a:r>
            <a:r>
              <a:rPr lang="en-IN" sz="2400" dirty="0"/>
              <a:t>Brain </a:t>
            </a:r>
            <a:r>
              <a:rPr lang="en-IN" sz="2400" dirty="0" smtClean="0"/>
              <a:t>Model.</a:t>
            </a:r>
            <a:endParaRPr lang="en-IN" sz="2400" dirty="0"/>
          </a:p>
        </p:txBody>
      </p:sp>
      <p:pic>
        <p:nvPicPr>
          <p:cNvPr id="6146" name="Picture 2" descr="The diagram has three parts arranged from top to bottom. Downward arrows lead from one part to the part right below. Arrows also lead directly from the top part to the bottom part.&#10;The three parts from top to bottom are as follows:&#10;• Technologies:&#10;• Elements listed under Technologies:&#10;• Big data processing&#10;• Multi-faced security&#10;• Neural networks&#10;• Real-time analytics&#10;• Video recognition and analysis&#10;• Advance data processing&#10;• Terms listed below these elements under the heading Brain Family:&#10;• City brain&#10;• Industrial brain&#10;• Environmental brain&#10;• Aviation brain&#10;• Global data exchange brain&#10;• Medical brain&#10;&#10;• ET Brain’s Capabilities:&#10;• Elements listed under ET Brain’s Capabilities:&#10;• Reasoning: Real-time decision making&#10;• Machine Learning: Perceptual innovation&#10;• Cognitive Perception: Multi-dimensional awareness&#10;• Strategic decision making: Situational intelligence&#10;• Applications; Innovations: &#10;• Elements listed under Applications; Innovations:&#10;• Smart cities&#10;• Travel&#10;• Fashion&#10;• Medical&#10;• Image application&#10;• Environment&#10;• Agriculture&#10;• Retail&#10;• Financial&#10;• A I assistant&#10;• Aviation&#10;• Transportation&#10;• Voice recognition&#10;• Facial recognition&#10;• Text recognition"/>
          <p:cNvPicPr>
            <a:picLocks noChangeAspect="1" noChangeArrowheads="1"/>
          </p:cNvPicPr>
          <p:nvPr/>
        </p:nvPicPr>
        <p:blipFill rotWithShape="1">
          <a:blip r:embed="rId4">
            <a:extLst>
              <a:ext uri="{28A0092B-C50C-407E-A947-70E740481C1C}">
                <a14:useLocalDpi xmlns:a14="http://schemas.microsoft.com/office/drawing/2010/main" val="0"/>
              </a:ext>
            </a:extLst>
          </a:blip>
          <a:srcRect b="2309"/>
          <a:stretch/>
        </p:blipFill>
        <p:spPr bwMode="auto">
          <a:xfrm>
            <a:off x="2371520" y="1672771"/>
            <a:ext cx="4400959" cy="43388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0" y="6068854"/>
            <a:ext cx="8153400" cy="246221"/>
          </a:xfrm>
        </p:spPr>
        <p:txBody>
          <a:bodyPr>
            <a:spAutoFit/>
          </a:bodyPr>
          <a:lstStyle/>
          <a:p>
            <a:pPr marL="0" indent="0">
              <a:buNone/>
            </a:pPr>
            <a:r>
              <a:rPr lang="en-IN" dirty="0"/>
              <a:t>Drawn by E. Turban. Based on text at </a:t>
            </a:r>
            <a:r>
              <a:rPr lang="en-IN" dirty="0">
                <a:hlinkClick r:id="rId5" action="ppaction://hlinkfile" tooltip="Alibabacloud.com/et"/>
              </a:rPr>
              <a:t>Alibabacloud.com/et</a:t>
            </a:r>
            <a:endParaRPr lang="en-IN" dirty="0"/>
          </a:p>
        </p:txBody>
      </p:sp>
    </p:spTree>
    <p:extLst>
      <p:ext uri="{BB962C8B-B14F-4D97-AF65-F5344CB8AC3E}">
        <p14:creationId xmlns:p14="http://schemas.microsoft.com/office/powerpoint/2010/main" val="1425216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dirty="0">
                <a:latin typeface="+mj-lt"/>
              </a:rPr>
              <a:t>Application Case </a:t>
            </a:r>
            <a:r>
              <a:rPr lang="en-US" sz="3600" dirty="0" smtClean="0">
                <a:latin typeface="+mj-lt"/>
              </a:rPr>
              <a:t>14.3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717721"/>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dirty="0">
                <a:solidFill>
                  <a:srgbClr val="007FA3"/>
                </a:solidFill>
                <a:hlinkClick r:id="rId3" action="ppaction://hlinkfile" tooltip="Alibaba.com"/>
              </a:rPr>
              <a:t>Alibaba.com</a:t>
            </a:r>
            <a:r>
              <a:rPr lang="en-IN" sz="2800" b="1" dirty="0">
                <a:solidFill>
                  <a:srgbClr val="007FA3"/>
                </a:solidFill>
              </a:rPr>
              <a:t> Is Conducting </a:t>
            </a:r>
            <a:r>
              <a:rPr lang="en-IN" sz="2800" b="1" spc="-300" dirty="0" smtClean="0">
                <a:solidFill>
                  <a:srgbClr val="007FA3"/>
                </a:solidFill>
              </a:rPr>
              <a:t>A </a:t>
            </a:r>
            <a:r>
              <a:rPr lang="en-IN" sz="2800" b="1" dirty="0" smtClean="0">
                <a:solidFill>
                  <a:srgbClr val="007FA3"/>
                </a:solidFill>
              </a:rPr>
              <a:t>I</a:t>
            </a:r>
            <a:endParaRPr lang="en-US" sz="2800" b="1" dirty="0"/>
          </a:p>
        </p:txBody>
      </p:sp>
      <p:sp>
        <p:nvSpPr>
          <p:cNvPr id="6" name="Content Placeholder 5"/>
          <p:cNvSpPr>
            <a:spLocks noGrp="1"/>
          </p:cNvSpPr>
          <p:nvPr>
            <p:ph idx="13"/>
          </p:nvPr>
        </p:nvSpPr>
        <p:spPr>
          <a:xfrm>
            <a:off x="457200" y="1371600"/>
            <a:ext cx="8153400" cy="3354765"/>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Relate cloud computing to </a:t>
            </a:r>
            <a:r>
              <a:rPr lang="en-US" sz="2400" spc="-300" dirty="0" smtClean="0"/>
              <a:t>A </a:t>
            </a:r>
            <a:r>
              <a:rPr lang="en-US" sz="2400" dirty="0" smtClean="0"/>
              <a:t>I </a:t>
            </a:r>
            <a:r>
              <a:rPr lang="en-US" sz="2400" dirty="0"/>
              <a:t>at </a:t>
            </a:r>
            <a:r>
              <a:rPr lang="en-US" sz="2400" dirty="0" err="1"/>
              <a:t>Alibaba</a:t>
            </a:r>
            <a:r>
              <a:rPr lang="en-US" sz="2400" dirty="0"/>
              <a:t>.</a:t>
            </a:r>
          </a:p>
          <a:p>
            <a:pPr marL="457200" indent="-457200">
              <a:buFont typeface="+mj-lt"/>
              <a:buAutoNum type="arabicPeriod"/>
            </a:pPr>
            <a:r>
              <a:rPr lang="en-US" sz="2400" dirty="0"/>
              <a:t>Explain the logic of the </a:t>
            </a:r>
            <a:r>
              <a:rPr lang="en-US" sz="2400" spc="-300" dirty="0" smtClean="0"/>
              <a:t>E </a:t>
            </a:r>
            <a:r>
              <a:rPr lang="en-US" sz="2400" dirty="0" smtClean="0"/>
              <a:t>T </a:t>
            </a:r>
            <a:r>
              <a:rPr lang="en-US" sz="2400" dirty="0"/>
              <a:t>Brain model.</a:t>
            </a:r>
          </a:p>
          <a:p>
            <a:pPr marL="457200" indent="-457200">
              <a:buFont typeface="+mj-lt"/>
              <a:buAutoNum type="arabicPeriod"/>
            </a:pPr>
            <a:r>
              <a:rPr lang="en-US" sz="2400" dirty="0"/>
              <a:t>Search the Web to find recent </a:t>
            </a:r>
            <a:r>
              <a:rPr lang="en-US" sz="2400" dirty="0" err="1"/>
              <a:t>Alibaba</a:t>
            </a:r>
            <a:r>
              <a:rPr lang="en-US" sz="2400" dirty="0"/>
              <a:t> activities in the </a:t>
            </a:r>
            <a:r>
              <a:rPr lang="en-US" sz="2400" spc="-300" dirty="0" smtClean="0"/>
              <a:t>A </a:t>
            </a:r>
            <a:r>
              <a:rPr lang="en-US" sz="2400" dirty="0" smtClean="0"/>
              <a:t>I </a:t>
            </a:r>
            <a:r>
              <a:rPr lang="en-US" sz="2400" dirty="0"/>
              <a:t>field.</a:t>
            </a:r>
          </a:p>
          <a:p>
            <a:pPr marL="457200" indent="-457200">
              <a:buFont typeface="+mj-lt"/>
              <a:buAutoNum type="arabicPeriod"/>
            </a:pPr>
            <a:r>
              <a:rPr lang="en-US" sz="2400" dirty="0"/>
              <a:t>Read </a:t>
            </a:r>
            <a:r>
              <a:rPr lang="en-US" sz="2400" dirty="0" err="1"/>
              <a:t>Lashinsky</a:t>
            </a:r>
            <a:r>
              <a:rPr lang="en-US" sz="2400" dirty="0"/>
              <a:t> (2018). Why is </a:t>
            </a:r>
            <a:r>
              <a:rPr lang="en-US" sz="2400" dirty="0" err="1"/>
              <a:t>Alibaba</a:t>
            </a:r>
            <a:r>
              <a:rPr lang="en-US" sz="2400" dirty="0"/>
              <a:t> in such strong competition with </a:t>
            </a:r>
            <a:r>
              <a:rPr lang="en-US" sz="2400" dirty="0" err="1"/>
              <a:t>Tencent</a:t>
            </a:r>
            <a:r>
              <a:rPr lang="en-US" sz="2400" dirty="0"/>
              <a:t>?</a:t>
            </a:r>
          </a:p>
        </p:txBody>
      </p:sp>
    </p:spTree>
    <p:extLst>
      <p:ext uri="{BB962C8B-B14F-4D97-AF65-F5344CB8AC3E}">
        <p14:creationId xmlns:p14="http://schemas.microsoft.com/office/powerpoint/2010/main" val="2542879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dirty="0">
                <a:latin typeface="+mj-lt"/>
              </a:rPr>
              <a:t>Future of Intelligent </a:t>
            </a:r>
            <a:r>
              <a:rPr lang="en-US" sz="3600" dirty="0" smtClean="0">
                <a:latin typeface="+mj-lt"/>
              </a:rPr>
              <a:t>Systems </a:t>
            </a:r>
            <a:r>
              <a:rPr lang="en-IN" sz="2800" dirty="0" smtClean="0">
                <a:latin typeface="+mj-lt"/>
              </a:rPr>
              <a:t>(2 </a:t>
            </a:r>
            <a:r>
              <a:rPr lang="en-IN" sz="2800" dirty="0">
                <a:latin typeface="+mj-lt"/>
              </a:rPr>
              <a:t>of 2)</a:t>
            </a:r>
            <a:endParaRPr lang="en-US" sz="2800" dirty="0">
              <a:latin typeface="+mj-lt"/>
            </a:endParaRPr>
          </a:p>
        </p:txBody>
      </p:sp>
      <p:sp>
        <p:nvSpPr>
          <p:cNvPr id="6" name="Content Placeholder 5"/>
          <p:cNvSpPr>
            <a:spLocks noGrp="1"/>
          </p:cNvSpPr>
          <p:nvPr>
            <p:ph idx="13"/>
          </p:nvPr>
        </p:nvSpPr>
        <p:spPr>
          <a:xfrm>
            <a:off x="457200" y="990600"/>
            <a:ext cx="8153400" cy="4578176"/>
          </a:xfrm>
        </p:spPr>
        <p:txBody>
          <a:bodyPr wrap="square">
            <a:spAutoFit/>
          </a:bodyPr>
          <a:lstStyle/>
          <a:p>
            <a:r>
              <a:rPr lang="en-US" sz="2400" dirty="0">
                <a:solidFill>
                  <a:schemeClr val="bg2"/>
                </a:solidFill>
              </a:rPr>
              <a:t>The U.S. – China Competition</a:t>
            </a:r>
          </a:p>
          <a:p>
            <a:pPr lvl="1"/>
            <a:r>
              <a:rPr lang="en-US" sz="2400" dirty="0"/>
              <a:t>Who will control </a:t>
            </a:r>
            <a:r>
              <a:rPr lang="en-US" sz="2400" spc="-300" dirty="0" smtClean="0"/>
              <a:t>A </a:t>
            </a:r>
            <a:r>
              <a:rPr lang="en-US" sz="2400" dirty="0" smtClean="0"/>
              <a:t>I</a:t>
            </a:r>
            <a:r>
              <a:rPr lang="en-US" sz="2400" dirty="0"/>
              <a:t>?</a:t>
            </a:r>
          </a:p>
          <a:p>
            <a:pPr lvl="1"/>
            <a:r>
              <a:rPr lang="en-US" sz="2400" dirty="0"/>
              <a:t>At the moment, U.S. companies are ahead of Chinese companies, but the future is anybody’s guess</a:t>
            </a:r>
          </a:p>
          <a:p>
            <a:r>
              <a:rPr lang="en-US" sz="2400" dirty="0"/>
              <a:t>The Largest Opportunity in Business</a:t>
            </a:r>
          </a:p>
          <a:p>
            <a:pPr lvl="1"/>
            <a:r>
              <a:rPr lang="en-US" sz="2400" dirty="0"/>
              <a:t>Tech companies has been the beneficiary of </a:t>
            </a:r>
            <a:r>
              <a:rPr lang="en-US" sz="2400" spc="-300" dirty="0" smtClean="0"/>
              <a:t>A </a:t>
            </a:r>
            <a:r>
              <a:rPr lang="en-US" sz="2400" dirty="0" smtClean="0"/>
              <a:t>I</a:t>
            </a:r>
            <a:endParaRPr lang="en-US" sz="2400" dirty="0"/>
          </a:p>
          <a:p>
            <a:pPr lvl="1"/>
            <a:r>
              <a:rPr lang="en-US" sz="2400" dirty="0"/>
              <a:t>Despite their rivalry, Facebook, Amazon, Google, </a:t>
            </a:r>
            <a:r>
              <a:rPr lang="en-US" sz="2400" spc="-300" dirty="0" smtClean="0"/>
              <a:t>I B </a:t>
            </a:r>
            <a:r>
              <a:rPr lang="en-US" sz="2400" dirty="0" smtClean="0"/>
              <a:t>M</a:t>
            </a:r>
            <a:r>
              <a:rPr lang="en-US" sz="2400" dirty="0"/>
              <a:t>, and Microsoft partner to advance practices in </a:t>
            </a:r>
            <a:r>
              <a:rPr lang="en-US" sz="2400" spc="-300" dirty="0" smtClean="0"/>
              <a:t>A </a:t>
            </a:r>
            <a:r>
              <a:rPr lang="en-US" sz="2400" dirty="0" smtClean="0"/>
              <a:t>I</a:t>
            </a:r>
            <a:endParaRPr lang="en-US" sz="2400" dirty="0"/>
          </a:p>
          <a:p>
            <a:r>
              <a:rPr lang="en-US" sz="2400" dirty="0"/>
              <a:t>Impact on Business</a:t>
            </a:r>
          </a:p>
          <a:p>
            <a:r>
              <a:rPr lang="en-US" sz="2400" dirty="0"/>
              <a:t>Impact on Quality of </a:t>
            </a:r>
            <a:r>
              <a:rPr lang="en-US" sz="2400" dirty="0" smtClean="0"/>
              <a:t>Life</a:t>
            </a:r>
            <a:endParaRPr lang="en-US" sz="2400" dirty="0"/>
          </a:p>
        </p:txBody>
      </p:sp>
    </p:spTree>
    <p:extLst>
      <p:ext uri="{BB962C8B-B14F-4D97-AF65-F5344CB8AC3E}">
        <p14:creationId xmlns:p14="http://schemas.microsoft.com/office/powerpoint/2010/main" val="230574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dirty="0">
                <a:latin typeface="+mj-lt"/>
              </a:rPr>
              <a:t>End of Chapter 14</a:t>
            </a:r>
          </a:p>
        </p:txBody>
      </p:sp>
      <p:sp>
        <p:nvSpPr>
          <p:cNvPr id="6" name="Content Placeholder 5"/>
          <p:cNvSpPr>
            <a:spLocks noGrp="1"/>
          </p:cNvSpPr>
          <p:nvPr>
            <p:ph idx="13"/>
          </p:nvPr>
        </p:nvSpPr>
        <p:spPr>
          <a:xfrm>
            <a:off x="457200" y="990600"/>
            <a:ext cx="8153400" cy="369332"/>
          </a:xfrm>
        </p:spPr>
        <p:txBody>
          <a:bodyPr wrap="square">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922791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Implementing Intelligent Systems</a:t>
            </a:r>
            <a:endParaRPr lang="en-US" dirty="0"/>
          </a:p>
        </p:txBody>
      </p:sp>
      <p:sp>
        <p:nvSpPr>
          <p:cNvPr id="3" name="Content Placeholder 2"/>
          <p:cNvSpPr>
            <a:spLocks noGrp="1"/>
          </p:cNvSpPr>
          <p:nvPr>
            <p:ph idx="1"/>
          </p:nvPr>
        </p:nvSpPr>
        <p:spPr>
          <a:xfrm>
            <a:off x="456154" y="990600"/>
            <a:ext cx="8153400" cy="4755148"/>
          </a:xfrm>
        </p:spPr>
        <p:txBody>
          <a:bodyPr wrap="square">
            <a:spAutoFit/>
          </a:bodyPr>
          <a:lstStyle/>
          <a:p>
            <a:r>
              <a:rPr lang="en-US" sz="2400" dirty="0"/>
              <a:t>What can you do with the output of analytics?</a:t>
            </a:r>
          </a:p>
          <a:p>
            <a:pPr lvl="1"/>
            <a:r>
              <a:rPr lang="en-US" sz="2400" dirty="0"/>
              <a:t>Implement them!</a:t>
            </a:r>
          </a:p>
          <a:p>
            <a:pPr lvl="1"/>
            <a:r>
              <a:rPr lang="en-US" sz="2400" dirty="0"/>
              <a:t>Some results are “good  to know” and done</a:t>
            </a:r>
          </a:p>
          <a:p>
            <a:pPr lvl="1"/>
            <a:r>
              <a:rPr lang="en-US" sz="2400" dirty="0"/>
              <a:t>Most require perpetual use (as a </a:t>
            </a:r>
            <a:r>
              <a:rPr lang="en-US" sz="2400" spc="-350" dirty="0" smtClean="0"/>
              <a:t>D S </a:t>
            </a:r>
            <a:r>
              <a:rPr lang="en-US" sz="2400" dirty="0" smtClean="0"/>
              <a:t>S</a:t>
            </a:r>
            <a:r>
              <a:rPr lang="en-US" sz="2400" dirty="0"/>
              <a:t>) in the </a:t>
            </a:r>
            <a:r>
              <a:rPr lang="en-US" sz="2400" dirty="0" err="1"/>
              <a:t>organizaiton</a:t>
            </a:r>
            <a:endParaRPr lang="en-US" sz="2400" dirty="0"/>
          </a:p>
          <a:p>
            <a:r>
              <a:rPr lang="en-US" sz="2400" dirty="0"/>
              <a:t>Implementing </a:t>
            </a:r>
            <a:r>
              <a:rPr lang="en-US" sz="2400" spc="-300" dirty="0" smtClean="0"/>
              <a:t>A </a:t>
            </a:r>
            <a:r>
              <a:rPr lang="en-US" sz="2400" dirty="0" smtClean="0"/>
              <a:t>I/analytic </a:t>
            </a:r>
            <a:r>
              <a:rPr lang="en-US" sz="2400" dirty="0"/>
              <a:t>solution is not easy... </a:t>
            </a:r>
          </a:p>
          <a:p>
            <a:pPr lvl="1"/>
            <a:r>
              <a:rPr lang="en-US" sz="2400" dirty="0"/>
              <a:t>In addition to common issues related to any computer based system implementation, </a:t>
            </a:r>
            <a:r>
              <a:rPr lang="en-US" sz="2400" spc="-300" dirty="0" smtClean="0"/>
              <a:t>A </a:t>
            </a:r>
            <a:r>
              <a:rPr lang="en-US" sz="2400" dirty="0" smtClean="0"/>
              <a:t>I/analytics </a:t>
            </a:r>
            <a:r>
              <a:rPr lang="en-US" sz="2400" dirty="0"/>
              <a:t>implementation has specific issues to deal with</a:t>
            </a:r>
          </a:p>
          <a:p>
            <a:r>
              <a:rPr lang="en-US" sz="2400" dirty="0"/>
              <a:t>Before talking about the issues, let us first look at the process…</a:t>
            </a:r>
          </a:p>
        </p:txBody>
      </p:sp>
    </p:spTree>
    <p:extLst>
      <p:ext uri="{BB962C8B-B14F-4D97-AF65-F5344CB8AC3E}">
        <p14:creationId xmlns:p14="http://schemas.microsoft.com/office/powerpoint/2010/main" val="363228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altLang="en-US" dirty="0"/>
              <a:t>The Intelligent </a:t>
            </a:r>
            <a:r>
              <a:rPr lang="en-IN" altLang="en-US" dirty="0" smtClean="0"/>
              <a:t>Systems Implementation </a:t>
            </a:r>
            <a:r>
              <a:rPr lang="en-IN" altLang="en-US" dirty="0"/>
              <a:t>Process</a:t>
            </a:r>
            <a:endParaRPr lang="en-US" dirty="0"/>
          </a:p>
        </p:txBody>
      </p:sp>
      <p:sp>
        <p:nvSpPr>
          <p:cNvPr id="3" name="Content Placeholder 2"/>
          <p:cNvSpPr>
            <a:spLocks noGrp="1"/>
          </p:cNvSpPr>
          <p:nvPr>
            <p:ph idx="1"/>
          </p:nvPr>
        </p:nvSpPr>
        <p:spPr>
          <a:xfrm>
            <a:off x="456154" y="1362075"/>
            <a:ext cx="8153400" cy="3239348"/>
          </a:xfrm>
        </p:spPr>
        <p:txBody>
          <a:bodyPr wrap="square">
            <a:spAutoFit/>
          </a:bodyPr>
          <a:lstStyle/>
          <a:p>
            <a:pPr marL="0" indent="0">
              <a:buNone/>
            </a:pPr>
            <a:r>
              <a:rPr lang="en-US" sz="2800" dirty="0">
                <a:solidFill>
                  <a:schemeClr val="bg2"/>
                </a:solidFill>
              </a:rPr>
              <a:t>Five major steps of implementation</a:t>
            </a:r>
          </a:p>
          <a:p>
            <a:r>
              <a:rPr lang="en-US" sz="2400" dirty="0"/>
              <a:t>Step </a:t>
            </a:r>
            <a:r>
              <a:rPr lang="en-US" sz="2400" dirty="0" smtClean="0"/>
              <a:t>1. </a:t>
            </a:r>
            <a:r>
              <a:rPr lang="en-US" sz="2400" dirty="0"/>
              <a:t>Need assessment (business case)</a:t>
            </a:r>
          </a:p>
          <a:p>
            <a:r>
              <a:rPr lang="en-US" sz="2400" dirty="0"/>
              <a:t>Step 2. Preparation (readiness)</a:t>
            </a:r>
          </a:p>
          <a:p>
            <a:r>
              <a:rPr lang="en-US" sz="2400" dirty="0"/>
              <a:t>Step 3. System acquisition (in-house/outsource)</a:t>
            </a:r>
          </a:p>
          <a:p>
            <a:r>
              <a:rPr lang="en-US" sz="2400" dirty="0"/>
              <a:t>Step 4. System development </a:t>
            </a:r>
          </a:p>
          <a:p>
            <a:r>
              <a:rPr lang="en-US" sz="2400" dirty="0"/>
              <a:t>Step 5. Impact assessment </a:t>
            </a:r>
          </a:p>
        </p:txBody>
      </p:sp>
    </p:spTree>
    <p:extLst>
      <p:ext uri="{BB962C8B-B14F-4D97-AF65-F5344CB8AC3E}">
        <p14:creationId xmlns:p14="http://schemas.microsoft.com/office/powerpoint/2010/main" val="3121759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altLang="en-US" sz="3600" dirty="0">
                <a:latin typeface="+mj-lt"/>
              </a:rPr>
              <a:t>The impact of Intelligent Systems</a:t>
            </a:r>
            <a:endParaRPr lang="en-US" sz="3600" dirty="0">
              <a:latin typeface="+mj-lt"/>
            </a:endParaRPr>
          </a:p>
        </p:txBody>
      </p:sp>
      <p:sp>
        <p:nvSpPr>
          <p:cNvPr id="3" name="Content Placeholder 2"/>
          <p:cNvSpPr>
            <a:spLocks noGrp="1"/>
          </p:cNvSpPr>
          <p:nvPr>
            <p:ph idx="1"/>
          </p:nvPr>
        </p:nvSpPr>
        <p:spPr>
          <a:xfrm>
            <a:off x="457200" y="990600"/>
            <a:ext cx="8153400" cy="369332"/>
          </a:xfrm>
        </p:spPr>
        <p:txBody>
          <a:bodyPr wrap="square">
            <a:spAutoFit/>
          </a:bodyPr>
          <a:lstStyle/>
          <a:p>
            <a:pPr marL="0" indent="0">
              <a:buNone/>
            </a:pPr>
            <a:r>
              <a:rPr lang="en-US" sz="2400" b="1" dirty="0"/>
              <a:t>Figure 14.2 </a:t>
            </a:r>
            <a:r>
              <a:rPr lang="en-US" sz="2400" dirty="0"/>
              <a:t>Impact Landscape.</a:t>
            </a:r>
          </a:p>
        </p:txBody>
      </p:sp>
      <p:pic>
        <p:nvPicPr>
          <p:cNvPr id="1026" name="Picture 2" descr="The flow chart heading is Impacts of Intelligent Systems. Downward arrows lead to three different categories of impacts. Each category is associated with a section number. The details of each category and the points listed under each are as follows: &#10;• Impacts on Organization: Section 14.5&#10;• Structure&#10;• Employees&#10;• Management and D slash M&#10;• Industries &#10;• Competition&#10;• Work and Jobs: Section 14.6&#10;• Jobs to be automated&#10;• Safe jobs&#10;• Changes on the nature of work&#10;• Potential Unintended Impacts: Section 14.7&#10;• Dangers of A I and robots&#10;• Dangers of analytical model&#10;• Mitigating the dangers"/>
          <p:cNvPicPr>
            <a:picLocks noChangeAspect="1" noChangeArrowheads="1"/>
          </p:cNvPicPr>
          <p:nvPr/>
        </p:nvPicPr>
        <p:blipFill rotWithShape="1">
          <a:blip r:embed="rId3">
            <a:extLst>
              <a:ext uri="{28A0092B-C50C-407E-A947-70E740481C1C}">
                <a14:useLocalDpi xmlns:a14="http://schemas.microsoft.com/office/drawing/2010/main" val="0"/>
              </a:ext>
            </a:extLst>
          </a:blip>
          <a:srcRect b="3719"/>
          <a:stretch/>
        </p:blipFill>
        <p:spPr bwMode="auto">
          <a:xfrm>
            <a:off x="685800" y="1514665"/>
            <a:ext cx="7758422" cy="44133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68854"/>
            <a:ext cx="8153400" cy="246221"/>
          </a:xfrm>
        </p:spPr>
        <p:txBody>
          <a:bodyPr wrap="square">
            <a:spAutoFit/>
          </a:bodyPr>
          <a:lstStyle/>
          <a:p>
            <a:pPr marL="0" indent="0">
              <a:buNone/>
            </a:pPr>
            <a:r>
              <a:rPr lang="en-IN" dirty="0"/>
              <a:t>Drawn by E. Turban</a:t>
            </a:r>
            <a:endParaRPr lang="en-US" dirty="0"/>
          </a:p>
        </p:txBody>
      </p:sp>
    </p:spTree>
    <p:extLst>
      <p:ext uri="{BB962C8B-B14F-4D97-AF65-F5344CB8AC3E}">
        <p14:creationId xmlns:p14="http://schemas.microsoft.com/office/powerpoint/2010/main" val="248690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Legal, Privacy and Ethical </a:t>
            </a:r>
            <a:r>
              <a:rPr lang="en-IN" altLang="en-US" dirty="0" smtClean="0"/>
              <a:t>Issues      </a:t>
            </a:r>
            <a:r>
              <a:rPr lang="en-IN" altLang="en-US" sz="2800" dirty="0" smtClean="0"/>
              <a:t>(1 of 12)</a:t>
            </a:r>
            <a:endParaRPr lang="en-US" dirty="0"/>
          </a:p>
        </p:txBody>
      </p:sp>
      <p:sp>
        <p:nvSpPr>
          <p:cNvPr id="3" name="Content Placeholder 2"/>
          <p:cNvSpPr>
            <a:spLocks noGrp="1"/>
          </p:cNvSpPr>
          <p:nvPr>
            <p:ph idx="1"/>
          </p:nvPr>
        </p:nvSpPr>
        <p:spPr>
          <a:xfrm>
            <a:off x="456154" y="1371600"/>
            <a:ext cx="8153400" cy="3978012"/>
          </a:xfrm>
        </p:spPr>
        <p:txBody>
          <a:bodyPr wrap="square">
            <a:spAutoFit/>
          </a:bodyPr>
          <a:lstStyle/>
          <a:p>
            <a:r>
              <a:rPr lang="en-US" sz="2400" dirty="0"/>
              <a:t>As data science, analytics, cognitive computing, and </a:t>
            </a:r>
            <a:r>
              <a:rPr lang="en-US" sz="2400" spc="-300" dirty="0" smtClean="0"/>
              <a:t>A </a:t>
            </a:r>
            <a:r>
              <a:rPr lang="en-US" sz="2400" dirty="0" smtClean="0"/>
              <a:t>I </a:t>
            </a:r>
            <a:r>
              <a:rPr lang="en-US" sz="2400" dirty="0"/>
              <a:t>grow in reach and pervasiveness, everyone may be affected by these applications</a:t>
            </a:r>
          </a:p>
          <a:p>
            <a:r>
              <a:rPr lang="en-US" sz="2400" dirty="0"/>
              <a:t>Just because something is doable through technology does not make it appropriate, legal, or ethical</a:t>
            </a:r>
          </a:p>
          <a:p>
            <a:r>
              <a:rPr lang="en-US" sz="2400" dirty="0"/>
              <a:t>Data science and </a:t>
            </a:r>
            <a:r>
              <a:rPr lang="en-US" sz="2400" spc="-300" dirty="0" smtClean="0"/>
              <a:t>A </a:t>
            </a:r>
            <a:r>
              <a:rPr lang="en-US" sz="2400" dirty="0" smtClean="0"/>
              <a:t>I </a:t>
            </a:r>
            <a:r>
              <a:rPr lang="en-US" sz="2400" dirty="0"/>
              <a:t>professionals/manager must be aware of these concerns</a:t>
            </a:r>
          </a:p>
          <a:p>
            <a:r>
              <a:rPr lang="en-US" sz="2400" dirty="0"/>
              <a:t>Legality versus Privacy versus Ethics </a:t>
            </a:r>
          </a:p>
          <a:p>
            <a:pPr lvl="1"/>
            <a:r>
              <a:rPr lang="en-US" sz="2400" dirty="0"/>
              <a:t>Something legal may not be ethical… </a:t>
            </a:r>
          </a:p>
        </p:txBody>
      </p:sp>
    </p:spTree>
    <p:extLst>
      <p:ext uri="{BB962C8B-B14F-4D97-AF65-F5344CB8AC3E}">
        <p14:creationId xmlns:p14="http://schemas.microsoft.com/office/powerpoint/2010/main" val="1429109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23934</TotalTime>
  <Words>4457</Words>
  <Application>Microsoft Office PowerPoint</Application>
  <PresentationFormat>On-screen Show (4:3)</PresentationFormat>
  <Paragraphs>514</Paragraphs>
  <Slides>54</Slides>
  <Notes>53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508 Lecture</vt:lpstr>
      <vt:lpstr>Analytics, Data Science and A I: Systems for Decision Support</vt:lpstr>
      <vt:lpstr>Learning Objectives (1 of 2)</vt:lpstr>
      <vt:lpstr>Learning Objectives (2 of 2)</vt:lpstr>
      <vt:lpstr>Opening Vignette (1 of 2)</vt:lpstr>
      <vt:lpstr>Opening Vignette (2 of 2)</vt:lpstr>
      <vt:lpstr>Implementing Intelligent Systems</vt:lpstr>
      <vt:lpstr>The Intelligent Systems Implementation Process</vt:lpstr>
      <vt:lpstr>The impact of Intelligent Systems</vt:lpstr>
      <vt:lpstr>Legal, Privacy and Ethical Issues      (1 of 12)</vt:lpstr>
      <vt:lpstr>Legal, Privacy and Ethical Issues      (2 of 12)</vt:lpstr>
      <vt:lpstr>Legal, Privacy and Ethical Issues      (3 of 12)</vt:lpstr>
      <vt:lpstr>Legal, Privacy and Ethical Issues      (4 of 12)</vt:lpstr>
      <vt:lpstr>Legal, Privacy and Ethical Issues      (5 of 12)</vt:lpstr>
      <vt:lpstr>Legal, Privacy and Ethical Issues      (6 of 12)</vt:lpstr>
      <vt:lpstr>Legal, Privacy and Ethical Issues      (7 of 12)</vt:lpstr>
      <vt:lpstr>Legal, Privacy and Ethical Issues      (8 of 12)</vt:lpstr>
      <vt:lpstr>Legal, Privacy and Ethical Issues      (9 of 12)</vt:lpstr>
      <vt:lpstr>Legal, Privacy and Ethical Issues      (10 of 12)</vt:lpstr>
      <vt:lpstr>Legal, Privacy and Ethical Issues      (11 of 12)</vt:lpstr>
      <vt:lpstr>Legal, Privacy and Ethical Issues      (12 of 12)</vt:lpstr>
      <vt:lpstr>Deployment of Intelligent Systems    (1 of 4)</vt:lpstr>
      <vt:lpstr>Deployment of Intelligent Systems    (2 of 4)</vt:lpstr>
      <vt:lpstr>Deployment of Intelligent Systems    (3 of 4)</vt:lpstr>
      <vt:lpstr>Deployment of Intelligent Systems    (4 of 4)</vt:lpstr>
      <vt:lpstr>Impact of Intelligent Systems on Organizations</vt:lpstr>
      <vt:lpstr>Application Case 14.1</vt:lpstr>
      <vt:lpstr>Impact of Intelligent Systems on Organizations (1 of 3)</vt:lpstr>
      <vt:lpstr>Impact of Intelligent Systems on Organizations (2 of 3)</vt:lpstr>
      <vt:lpstr>Technology Insight 14.1</vt:lpstr>
      <vt:lpstr>Impact of Intelligent Systems on Organizations (3 of 3)</vt:lpstr>
      <vt:lpstr>Impact on Jobs and Work (1 of 9)</vt:lpstr>
      <vt:lpstr>Impact on Jobs and Work (2 of 9)</vt:lpstr>
      <vt:lpstr>Application Case 14.2</vt:lpstr>
      <vt:lpstr>Impact on Jobs and Work (3 of 9)</vt:lpstr>
      <vt:lpstr>Impact on Jobs and Work (4 of 9)</vt:lpstr>
      <vt:lpstr>Impact on Jobs and Work (5 of 9)</vt:lpstr>
      <vt:lpstr>Impact on Jobs and Work (6 of 9)</vt:lpstr>
      <vt:lpstr>Impact on Jobs and Work (7 of 9)</vt:lpstr>
      <vt:lpstr>Impact on Jobs and Work (8 of 9)</vt:lpstr>
      <vt:lpstr>Impact on Jobs and Work (9 of 9)</vt:lpstr>
      <vt:lpstr>Potential Dangers f Robots, A I, and Analytical Modeling (1 of 3)</vt:lpstr>
      <vt:lpstr>Potential Dangers f Robots, A I, and Analytical Modeling (2 of 3)</vt:lpstr>
      <vt:lpstr>Potential Dangers f Robots, A I, and Analytical Modeling (3 of 3)</vt:lpstr>
      <vt:lpstr>Relevant Technology Trends (1 of 4)</vt:lpstr>
      <vt:lpstr>Relevant Technology Trends (2 of 4)</vt:lpstr>
      <vt:lpstr>Relevant Technology Trends (3 of 4)</vt:lpstr>
      <vt:lpstr>Relevant Technology Trends (4 of 4)</vt:lpstr>
      <vt:lpstr>Future of Intelligent Systems (1 of 2)</vt:lpstr>
      <vt:lpstr>Application Case 14.3 (1 of 3)</vt:lpstr>
      <vt:lpstr>Application Case 14.3 (2 of 3)</vt:lpstr>
      <vt:lpstr>Application Case 14.3 (3 of 3)</vt:lpstr>
      <vt:lpstr>Future of Intelligent Systems (2 of 2)</vt:lpstr>
      <vt:lpstr>End of Chapter 14</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Revathy Natarajan</cp:lastModifiedBy>
  <cp:revision>4564</cp:revision>
  <dcterms:created xsi:type="dcterms:W3CDTF">2014-07-14T20:04:21Z</dcterms:created>
  <dcterms:modified xsi:type="dcterms:W3CDTF">2019-03-29T14:54:12Z</dcterms:modified>
</cp:coreProperties>
</file>