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401E5EA-8A38-445E-AFFB-19A5DD3E8C73}" type="datetimeFigureOut">
              <a:rPr lang="en-US" smtClean="0"/>
              <a:t>2/15/2024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B12991B8-6B41-4F06-A194-6757D9C02645}" type="slidenum">
              <a:rPr lang="en-US" smtClean="0"/>
              <a:t>‹#›</a:t>
            </a:fld>
            <a:endParaRPr lang="en-US"/>
          </a:p>
        </p:txBody>
      </p:sp>
    </p:spTree>
    <p:extLst>
      <p:ext uri="{BB962C8B-B14F-4D97-AF65-F5344CB8AC3E}">
        <p14:creationId xmlns:p14="http://schemas.microsoft.com/office/powerpoint/2010/main" val="2933621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1E5EA-8A38-445E-AFFB-19A5DD3E8C73}"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991B8-6B41-4F06-A194-6757D9C02645}" type="slidenum">
              <a:rPr lang="en-US" smtClean="0"/>
              <a:t>‹#›</a:t>
            </a:fld>
            <a:endParaRPr lang="en-US"/>
          </a:p>
        </p:txBody>
      </p:sp>
    </p:spTree>
    <p:extLst>
      <p:ext uri="{BB962C8B-B14F-4D97-AF65-F5344CB8AC3E}">
        <p14:creationId xmlns:p14="http://schemas.microsoft.com/office/powerpoint/2010/main" val="169181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401E5EA-8A38-445E-AFFB-19A5DD3E8C73}" type="datetimeFigureOut">
              <a:rPr lang="en-US" smtClean="0"/>
              <a:t>2/15/2024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B12991B8-6B41-4F06-A194-6757D9C02645}" type="slidenum">
              <a:rPr lang="en-US" smtClean="0"/>
              <a:t>‹#›</a:t>
            </a:fld>
            <a:endParaRPr lang="en-US"/>
          </a:p>
        </p:txBody>
      </p:sp>
    </p:spTree>
    <p:extLst>
      <p:ext uri="{BB962C8B-B14F-4D97-AF65-F5344CB8AC3E}">
        <p14:creationId xmlns:p14="http://schemas.microsoft.com/office/powerpoint/2010/main" val="298346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1E5EA-8A38-445E-AFFB-19A5DD3E8C73}"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991B8-6B41-4F06-A194-6757D9C02645}" type="slidenum">
              <a:rPr lang="en-US" smtClean="0"/>
              <a:t>‹#›</a:t>
            </a:fld>
            <a:endParaRPr lang="en-US"/>
          </a:p>
        </p:txBody>
      </p:sp>
    </p:spTree>
    <p:extLst>
      <p:ext uri="{BB962C8B-B14F-4D97-AF65-F5344CB8AC3E}">
        <p14:creationId xmlns:p14="http://schemas.microsoft.com/office/powerpoint/2010/main" val="278199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401E5EA-8A38-445E-AFFB-19A5DD3E8C73}" type="datetimeFigureOut">
              <a:rPr lang="en-US" smtClean="0"/>
              <a:t>2/15/2024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B12991B8-6B41-4F06-A194-6757D9C02645}" type="slidenum">
              <a:rPr lang="en-US" smtClean="0"/>
              <a:t>‹#›</a:t>
            </a:fld>
            <a:endParaRPr lang="en-US"/>
          </a:p>
        </p:txBody>
      </p:sp>
    </p:spTree>
    <p:extLst>
      <p:ext uri="{BB962C8B-B14F-4D97-AF65-F5344CB8AC3E}">
        <p14:creationId xmlns:p14="http://schemas.microsoft.com/office/powerpoint/2010/main" val="950525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401E5EA-8A38-445E-AFFB-19A5DD3E8C73}" type="datetimeFigureOut">
              <a:rPr lang="en-US" smtClean="0"/>
              <a:t>2/15/2024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B12991B8-6B41-4F06-A194-6757D9C02645}" type="slidenum">
              <a:rPr lang="en-US" smtClean="0"/>
              <a:t>‹#›</a:t>
            </a:fld>
            <a:endParaRPr lang="en-US"/>
          </a:p>
        </p:txBody>
      </p:sp>
    </p:spTree>
    <p:extLst>
      <p:ext uri="{BB962C8B-B14F-4D97-AF65-F5344CB8AC3E}">
        <p14:creationId xmlns:p14="http://schemas.microsoft.com/office/powerpoint/2010/main" val="34762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401E5EA-8A38-445E-AFFB-19A5DD3E8C73}" type="datetimeFigureOut">
              <a:rPr lang="en-US" smtClean="0"/>
              <a:t>2/15/2024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B12991B8-6B41-4F06-A194-6757D9C02645}" type="slidenum">
              <a:rPr lang="en-US" smtClean="0"/>
              <a:t>‹#›</a:t>
            </a:fld>
            <a:endParaRPr lang="en-US"/>
          </a:p>
        </p:txBody>
      </p:sp>
    </p:spTree>
    <p:extLst>
      <p:ext uri="{BB962C8B-B14F-4D97-AF65-F5344CB8AC3E}">
        <p14:creationId xmlns:p14="http://schemas.microsoft.com/office/powerpoint/2010/main" val="226704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01E5EA-8A38-445E-AFFB-19A5DD3E8C73}" type="datetimeFigureOut">
              <a:rPr lang="en-US" smtClean="0"/>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991B8-6B41-4F06-A194-6757D9C02645}" type="slidenum">
              <a:rPr lang="en-US" smtClean="0"/>
              <a:t>‹#›</a:t>
            </a:fld>
            <a:endParaRPr lang="en-US"/>
          </a:p>
        </p:txBody>
      </p:sp>
    </p:spTree>
    <p:extLst>
      <p:ext uri="{BB962C8B-B14F-4D97-AF65-F5344CB8AC3E}">
        <p14:creationId xmlns:p14="http://schemas.microsoft.com/office/powerpoint/2010/main" val="319430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401E5EA-8A38-445E-AFFB-19A5DD3E8C73}" type="datetimeFigureOut">
              <a:rPr lang="en-US" smtClean="0"/>
              <a:t>2/15/2024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B12991B8-6B41-4F06-A194-6757D9C02645}" type="slidenum">
              <a:rPr lang="en-US" smtClean="0"/>
              <a:t>‹#›</a:t>
            </a:fld>
            <a:endParaRPr lang="en-US"/>
          </a:p>
        </p:txBody>
      </p:sp>
    </p:spTree>
    <p:extLst>
      <p:ext uri="{BB962C8B-B14F-4D97-AF65-F5344CB8AC3E}">
        <p14:creationId xmlns:p14="http://schemas.microsoft.com/office/powerpoint/2010/main" val="247457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1E5EA-8A38-445E-AFFB-19A5DD3E8C73}"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991B8-6B41-4F06-A194-6757D9C02645}" type="slidenum">
              <a:rPr lang="en-US" smtClean="0"/>
              <a:t>‹#›</a:t>
            </a:fld>
            <a:endParaRPr lang="en-US"/>
          </a:p>
        </p:txBody>
      </p:sp>
    </p:spTree>
    <p:extLst>
      <p:ext uri="{BB962C8B-B14F-4D97-AF65-F5344CB8AC3E}">
        <p14:creationId xmlns:p14="http://schemas.microsoft.com/office/powerpoint/2010/main" val="325024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B401E5EA-8A38-445E-AFFB-19A5DD3E8C73}" type="datetimeFigureOut">
              <a:rPr lang="en-US" smtClean="0"/>
              <a:t>2/15/2024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B12991B8-6B41-4F06-A194-6757D9C02645}" type="slidenum">
              <a:rPr lang="en-US" smtClean="0"/>
              <a:t>‹#›</a:t>
            </a:fld>
            <a:endParaRPr lang="en-US"/>
          </a:p>
        </p:txBody>
      </p:sp>
    </p:spTree>
    <p:extLst>
      <p:ext uri="{BB962C8B-B14F-4D97-AF65-F5344CB8AC3E}">
        <p14:creationId xmlns:p14="http://schemas.microsoft.com/office/powerpoint/2010/main" val="14233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401E5EA-8A38-445E-AFFB-19A5DD3E8C73}" type="datetimeFigureOut">
              <a:rPr lang="en-US" smtClean="0"/>
              <a:t>2/15/2024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B12991B8-6B41-4F06-A194-6757D9C02645}" type="slidenum">
              <a:rPr lang="en-US" smtClean="0"/>
              <a:t>‹#›</a:t>
            </a:fld>
            <a:endParaRPr lang="en-US"/>
          </a:p>
        </p:txBody>
      </p:sp>
    </p:spTree>
    <p:extLst>
      <p:ext uri="{BB962C8B-B14F-4D97-AF65-F5344CB8AC3E}">
        <p14:creationId xmlns:p14="http://schemas.microsoft.com/office/powerpoint/2010/main" val="1517167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F660-8B18-83DC-975D-323B7BAB1215}"/>
              </a:ext>
            </a:extLst>
          </p:cNvPr>
          <p:cNvSpPr>
            <a:spLocks noGrp="1"/>
          </p:cNvSpPr>
          <p:nvPr>
            <p:ph type="ctrTitle"/>
          </p:nvPr>
        </p:nvSpPr>
        <p:spPr/>
        <p:txBody>
          <a:bodyPr/>
          <a:lstStyle/>
          <a:p>
            <a:r>
              <a:rPr lang="en-US" dirty="0"/>
              <a:t>Anomaly Detection in Data Mining</a:t>
            </a:r>
          </a:p>
        </p:txBody>
      </p:sp>
      <p:sp>
        <p:nvSpPr>
          <p:cNvPr id="3" name="Subtitle 2">
            <a:extLst>
              <a:ext uri="{FF2B5EF4-FFF2-40B4-BE49-F238E27FC236}">
                <a16:creationId xmlns:a16="http://schemas.microsoft.com/office/drawing/2014/main" id="{00C0396F-9595-2201-B4D0-D6B47E5A32E0}"/>
              </a:ext>
            </a:extLst>
          </p:cNvPr>
          <p:cNvSpPr>
            <a:spLocks noGrp="1"/>
          </p:cNvSpPr>
          <p:nvPr>
            <p:ph type="subTitle" idx="1"/>
          </p:nvPr>
        </p:nvSpPr>
        <p:spPr/>
        <p:txBody>
          <a:bodyPr/>
          <a:lstStyle/>
          <a:p>
            <a:r>
              <a:rPr lang="en-US" dirty="0"/>
              <a:t>DSA 2014-6B</a:t>
            </a:r>
          </a:p>
        </p:txBody>
      </p:sp>
    </p:spTree>
    <p:extLst>
      <p:ext uri="{BB962C8B-B14F-4D97-AF65-F5344CB8AC3E}">
        <p14:creationId xmlns:p14="http://schemas.microsoft.com/office/powerpoint/2010/main" val="2783765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0210-B991-7366-151D-CE0136DA4714}"/>
              </a:ext>
            </a:extLst>
          </p:cNvPr>
          <p:cNvSpPr>
            <a:spLocks noGrp="1"/>
          </p:cNvSpPr>
          <p:nvPr>
            <p:ph type="title"/>
          </p:nvPr>
        </p:nvSpPr>
        <p:spPr/>
        <p:txBody>
          <a:bodyPr/>
          <a:lstStyle/>
          <a:p>
            <a:r>
              <a:rPr lang="en-US" dirty="0"/>
              <a:t>Z-score</a:t>
            </a:r>
          </a:p>
        </p:txBody>
      </p:sp>
      <p:sp>
        <p:nvSpPr>
          <p:cNvPr id="3" name="Content Placeholder 2">
            <a:extLst>
              <a:ext uri="{FF2B5EF4-FFF2-40B4-BE49-F238E27FC236}">
                <a16:creationId xmlns:a16="http://schemas.microsoft.com/office/drawing/2014/main" id="{7DB9626B-CF9D-F433-B4E7-25FE98AC9407}"/>
              </a:ext>
            </a:extLst>
          </p:cNvPr>
          <p:cNvSpPr>
            <a:spLocks noGrp="1"/>
          </p:cNvSpPr>
          <p:nvPr>
            <p:ph idx="1"/>
          </p:nvPr>
        </p:nvSpPr>
        <p:spPr>
          <a:xfrm>
            <a:off x="4657726" y="635317"/>
            <a:ext cx="7114070" cy="5248622"/>
          </a:xfrm>
        </p:spPr>
        <p:txBody>
          <a:bodyPr>
            <a:normAutofit fontScale="92500" lnSpcReduction="20000"/>
          </a:bodyPr>
          <a:lstStyle/>
          <a:p>
            <a:r>
              <a:rPr lang="en-US" dirty="0"/>
              <a:t># Calculate Z-scores for the 'Measles' attribute directly within the 'frac' dataframe. The abs() function is used to get the absolute value because we're interested in deviations on both sides of the mean.</a:t>
            </a:r>
          </a:p>
          <a:p>
            <a:r>
              <a:rPr lang="en-US" dirty="0" err="1"/>
              <a:t>frac$z_score</a:t>
            </a:r>
            <a:r>
              <a:rPr lang="en-US" dirty="0"/>
              <a:t> &lt;- abs((</a:t>
            </a:r>
            <a:r>
              <a:rPr lang="en-US" dirty="0" err="1"/>
              <a:t>frac$Measles</a:t>
            </a:r>
            <a:r>
              <a:rPr lang="en-US" dirty="0"/>
              <a:t> - mean(</a:t>
            </a:r>
            <a:r>
              <a:rPr lang="en-US" dirty="0" err="1"/>
              <a:t>frac$Measles</a:t>
            </a:r>
            <a:r>
              <a:rPr lang="en-US" dirty="0"/>
              <a:t>)) / </a:t>
            </a:r>
            <a:r>
              <a:rPr lang="en-US" dirty="0" err="1"/>
              <a:t>sd</a:t>
            </a:r>
            <a:r>
              <a:rPr lang="en-US" dirty="0"/>
              <a:t>(</a:t>
            </a:r>
            <a:r>
              <a:rPr lang="en-US" dirty="0" err="1"/>
              <a:t>frac$Measles</a:t>
            </a:r>
            <a:r>
              <a:rPr lang="en-US" dirty="0"/>
              <a:t>))</a:t>
            </a:r>
          </a:p>
          <a:p>
            <a:r>
              <a:rPr lang="en-US" dirty="0"/>
              <a:t># Define a threshold for anomalies (e.g., Z-score &gt; 3)</a:t>
            </a:r>
          </a:p>
          <a:p>
            <a:r>
              <a:rPr lang="en-US" dirty="0"/>
              <a:t>threshold &lt;- 3</a:t>
            </a:r>
          </a:p>
          <a:p>
            <a:r>
              <a:rPr lang="en-US" dirty="0"/>
              <a:t># Identify anomalies</a:t>
            </a:r>
          </a:p>
          <a:p>
            <a:r>
              <a:rPr lang="en-US" dirty="0" err="1"/>
              <a:t>frac$anomalies</a:t>
            </a:r>
            <a:r>
              <a:rPr lang="en-US" dirty="0"/>
              <a:t> &lt;- </a:t>
            </a:r>
            <a:r>
              <a:rPr lang="en-US" dirty="0" err="1"/>
              <a:t>frac$z_score</a:t>
            </a:r>
            <a:r>
              <a:rPr lang="en-US" dirty="0"/>
              <a:t> &gt; threshold</a:t>
            </a:r>
          </a:p>
          <a:p>
            <a:r>
              <a:rPr lang="en-US" dirty="0"/>
              <a:t>Plot5 &lt;- ggplot(frac, </a:t>
            </a:r>
            <a:r>
              <a:rPr lang="en-US" dirty="0" err="1"/>
              <a:t>aes</a:t>
            </a:r>
            <a:r>
              <a:rPr lang="en-US" dirty="0"/>
              <a:t>(x = </a:t>
            </a:r>
            <a:r>
              <a:rPr lang="en-US" dirty="0" err="1"/>
              <a:t>Adult_Mortality</a:t>
            </a:r>
            <a:r>
              <a:rPr lang="en-US" dirty="0"/>
              <a:t>, y = Measles)) +  </a:t>
            </a:r>
            <a:r>
              <a:rPr lang="en-US" dirty="0" err="1"/>
              <a:t>geom_point</a:t>
            </a:r>
            <a:r>
              <a:rPr lang="en-US" dirty="0"/>
              <a:t>(</a:t>
            </a:r>
            <a:r>
              <a:rPr lang="en-US" dirty="0" err="1"/>
              <a:t>aes</a:t>
            </a:r>
            <a:r>
              <a:rPr lang="en-US" dirty="0"/>
              <a:t>(color = </a:t>
            </a:r>
            <a:r>
              <a:rPr lang="en-US" dirty="0" err="1"/>
              <a:t>as.logical</a:t>
            </a:r>
            <a:r>
              <a:rPr lang="en-US" dirty="0"/>
              <a:t>(anomalies)), alpha = 0.6) + # Corrected line  </a:t>
            </a:r>
            <a:r>
              <a:rPr lang="en-US" dirty="0" err="1"/>
              <a:t>scale_color_manual</a:t>
            </a:r>
            <a:r>
              <a:rPr lang="en-US" dirty="0"/>
              <a:t>(values = c("FALSE" = "black", "TRUE" = "red")) +  </a:t>
            </a:r>
            <a:r>
              <a:rPr lang="en-US" dirty="0" err="1"/>
              <a:t>theme_minimal</a:t>
            </a:r>
            <a:r>
              <a:rPr lang="en-US" dirty="0"/>
              <a:t>() + labs(title = "Statistical Anomaly </a:t>
            </a:r>
            <a:r>
              <a:rPr lang="en-US" dirty="0" err="1"/>
              <a:t>Detection",x</a:t>
            </a:r>
            <a:r>
              <a:rPr lang="en-US" dirty="0"/>
              <a:t> = "Adult Mortality", y = "Measles", color = "Anomaly Indicator")</a:t>
            </a:r>
          </a:p>
          <a:p>
            <a:r>
              <a:rPr lang="en-US" dirty="0"/>
              <a:t>Plot5 </a:t>
            </a:r>
          </a:p>
        </p:txBody>
      </p:sp>
    </p:spTree>
    <p:extLst>
      <p:ext uri="{BB962C8B-B14F-4D97-AF65-F5344CB8AC3E}">
        <p14:creationId xmlns:p14="http://schemas.microsoft.com/office/powerpoint/2010/main" val="619717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A3BD-063B-AC28-2B54-749B3234ECD5}"/>
              </a:ext>
            </a:extLst>
          </p:cNvPr>
          <p:cNvSpPr>
            <a:spLocks noGrp="1"/>
          </p:cNvSpPr>
          <p:nvPr>
            <p:ph type="title"/>
          </p:nvPr>
        </p:nvSpPr>
        <p:spPr/>
        <p:txBody>
          <a:bodyPr/>
          <a:lstStyle/>
          <a:p>
            <a:r>
              <a:rPr lang="en-US" dirty="0"/>
              <a:t>Significance of Anomaly detection</a:t>
            </a:r>
          </a:p>
        </p:txBody>
      </p:sp>
      <p:sp>
        <p:nvSpPr>
          <p:cNvPr id="3" name="Content Placeholder 2">
            <a:extLst>
              <a:ext uri="{FF2B5EF4-FFF2-40B4-BE49-F238E27FC236}">
                <a16:creationId xmlns:a16="http://schemas.microsoft.com/office/drawing/2014/main" id="{5B52DA1C-08CF-0CD2-ED44-A5F39C303632}"/>
              </a:ext>
            </a:extLst>
          </p:cNvPr>
          <p:cNvSpPr>
            <a:spLocks noGrp="1"/>
          </p:cNvSpPr>
          <p:nvPr>
            <p:ph idx="1"/>
          </p:nvPr>
        </p:nvSpPr>
        <p:spPr/>
        <p:txBody>
          <a:bodyPr/>
          <a:lstStyle/>
          <a:p>
            <a:r>
              <a:rPr lang="en-US" b="0" i="0" dirty="0">
                <a:solidFill>
                  <a:srgbClr val="0D0D0D"/>
                </a:solidFill>
                <a:effectLst/>
                <a:latin typeface="Söhne"/>
              </a:rPr>
              <a:t>Anomaly detection serves as an early warning system for businesses and organizations by identifying outliers that could signify problems, such as system failures, fraudulent activity, or security breaches.</a:t>
            </a:r>
          </a:p>
          <a:p>
            <a:pPr algn="l"/>
            <a:r>
              <a:rPr lang="en-US" b="1" i="0" dirty="0">
                <a:solidFill>
                  <a:srgbClr val="0D0D0D"/>
                </a:solidFill>
                <a:effectLst/>
                <a:latin typeface="Söhne"/>
              </a:rPr>
              <a:t>Improving Data Quality-</a:t>
            </a:r>
            <a:r>
              <a:rPr lang="en-US" b="0" i="0" dirty="0">
                <a:solidFill>
                  <a:srgbClr val="0D0D0D"/>
                </a:solidFill>
                <a:effectLst/>
                <a:latin typeface="Söhne"/>
              </a:rPr>
              <a:t>Anomaly detection helps in cleaning datasets by identifying and removing outliers that may skew the results of data analysis</a:t>
            </a:r>
          </a:p>
          <a:p>
            <a:pPr algn="l"/>
            <a:r>
              <a:rPr lang="en-US" b="1" i="0" dirty="0">
                <a:solidFill>
                  <a:srgbClr val="0D0D0D"/>
                </a:solidFill>
                <a:effectLst/>
                <a:latin typeface="Söhne"/>
              </a:rPr>
              <a:t>Healthcare Monitoring-</a:t>
            </a:r>
            <a:r>
              <a:rPr lang="en-US" b="0" i="0" dirty="0">
                <a:solidFill>
                  <a:srgbClr val="0D0D0D"/>
                </a:solidFill>
                <a:effectLst/>
                <a:latin typeface="Söhne"/>
              </a:rPr>
              <a:t>In the healthcare sector, anomaly detection can identify unusual patterns in patient data,</a:t>
            </a:r>
          </a:p>
          <a:p>
            <a:endParaRPr lang="en-US" b="0" i="0" dirty="0">
              <a:solidFill>
                <a:srgbClr val="0D0D0D"/>
              </a:solidFill>
              <a:effectLst/>
              <a:latin typeface="Söhne"/>
            </a:endParaRPr>
          </a:p>
          <a:p>
            <a:endParaRPr lang="en-US" dirty="0"/>
          </a:p>
        </p:txBody>
      </p:sp>
    </p:spTree>
    <p:extLst>
      <p:ext uri="{BB962C8B-B14F-4D97-AF65-F5344CB8AC3E}">
        <p14:creationId xmlns:p14="http://schemas.microsoft.com/office/powerpoint/2010/main" val="44504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AB4C-61A6-C5F7-82DD-0E76AB217246}"/>
              </a:ext>
            </a:extLst>
          </p:cNvPr>
          <p:cNvSpPr>
            <a:spLocks noGrp="1"/>
          </p:cNvSpPr>
          <p:nvPr>
            <p:ph type="title"/>
          </p:nvPr>
        </p:nvSpPr>
        <p:spPr/>
        <p:txBody>
          <a:bodyPr>
            <a:normAutofit fontScale="90000"/>
          </a:bodyPr>
          <a:lstStyle/>
          <a:p>
            <a:r>
              <a:rPr lang="en-US" b="1" i="0" dirty="0">
                <a:solidFill>
                  <a:srgbClr val="0D0D0D"/>
                </a:solidFill>
                <a:effectLst/>
                <a:latin typeface="Söhne"/>
              </a:rPr>
              <a:t>Pros and Cons of Anomaly Detection</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23B2B89B-843F-EA5A-0A38-5FE6DC81A271}"/>
              </a:ext>
            </a:extLst>
          </p:cNvPr>
          <p:cNvSpPr>
            <a:spLocks noGrp="1"/>
          </p:cNvSpPr>
          <p:nvPr>
            <p:ph idx="1"/>
          </p:nvPr>
        </p:nvSpPr>
        <p:spPr/>
        <p:txBody>
          <a:bodyPr>
            <a:normAutofit lnSpcReduction="10000"/>
          </a:bodyPr>
          <a:lstStyle/>
          <a:p>
            <a:pPr lvl="1">
              <a:buFont typeface="Arial" panose="020B0604020202020204" pitchFamily="34" charset="0"/>
              <a:buChar char="•"/>
            </a:pPr>
            <a:r>
              <a:rPr lang="en-US" b="1" i="0" dirty="0">
                <a:solidFill>
                  <a:srgbClr val="0D0D0D"/>
                </a:solidFill>
                <a:effectLst/>
                <a:latin typeface="Söhne"/>
              </a:rPr>
              <a:t>Proactive Problem Solving</a:t>
            </a:r>
            <a:r>
              <a:rPr lang="en-US" b="0" i="0" dirty="0">
                <a:solidFill>
                  <a:srgbClr val="0D0D0D"/>
                </a:solidFill>
                <a:effectLst/>
                <a:latin typeface="Söhne"/>
              </a:rPr>
              <a:t>: Allows for early detection and resolution of issues before they escalate.</a:t>
            </a:r>
          </a:p>
          <a:p>
            <a:pPr lvl="1">
              <a:buFont typeface="Arial" panose="020B0604020202020204" pitchFamily="34" charset="0"/>
              <a:buChar char="•"/>
            </a:pPr>
            <a:r>
              <a:rPr lang="en-US" b="1" i="0" dirty="0">
                <a:solidFill>
                  <a:srgbClr val="0D0D0D"/>
                </a:solidFill>
                <a:effectLst/>
                <a:latin typeface="Söhne"/>
              </a:rPr>
              <a:t>Cost Savings</a:t>
            </a:r>
            <a:r>
              <a:rPr lang="en-US" b="0" i="0" dirty="0">
                <a:solidFill>
                  <a:srgbClr val="0D0D0D"/>
                </a:solidFill>
                <a:effectLst/>
                <a:latin typeface="Söhne"/>
              </a:rPr>
              <a:t>: Reduces potential losses from fraud, system failures, and other issues.</a:t>
            </a:r>
          </a:p>
          <a:p>
            <a:pPr lvl="1">
              <a:buFont typeface="Arial" panose="020B0604020202020204" pitchFamily="34" charset="0"/>
              <a:buChar char="•"/>
            </a:pPr>
            <a:r>
              <a:rPr lang="en-US" b="1" i="0" dirty="0">
                <a:solidFill>
                  <a:srgbClr val="0D0D0D"/>
                </a:solidFill>
                <a:effectLst/>
                <a:latin typeface="Söhne"/>
              </a:rPr>
              <a:t>Improved Decision Making</a:t>
            </a:r>
            <a:r>
              <a:rPr lang="en-US" b="0" i="0" dirty="0">
                <a:solidFill>
                  <a:srgbClr val="0D0D0D"/>
                </a:solidFill>
                <a:effectLst/>
                <a:latin typeface="Söhne"/>
              </a:rPr>
              <a:t>: Enhances the quality of data analysis by identifying and possibly removing outliers.</a:t>
            </a:r>
          </a:p>
          <a:p>
            <a:pPr algn="l"/>
            <a:r>
              <a:rPr lang="en-US" b="1" i="0" dirty="0">
                <a:solidFill>
                  <a:srgbClr val="0D0D0D"/>
                </a:solidFill>
                <a:effectLst/>
                <a:latin typeface="Söhne"/>
              </a:rPr>
              <a:t>Cons</a:t>
            </a:r>
            <a:r>
              <a:rPr lang="en-US" b="0" i="0" dirty="0">
                <a:solidFill>
                  <a:srgbClr val="0D0D0D"/>
                </a:solidFill>
                <a:effectLst/>
                <a:latin typeface="Söhne"/>
              </a:rPr>
              <a:t>:</a:t>
            </a:r>
          </a:p>
          <a:p>
            <a:pPr lvl="1">
              <a:buFont typeface="Arial" panose="020B0604020202020204" pitchFamily="34" charset="0"/>
              <a:buChar char="•"/>
            </a:pPr>
            <a:r>
              <a:rPr lang="en-US" b="1" i="0" dirty="0">
                <a:solidFill>
                  <a:srgbClr val="0D0D0D"/>
                </a:solidFill>
                <a:effectLst/>
                <a:latin typeface="Söhne"/>
              </a:rPr>
              <a:t>False Positives/Negatives</a:t>
            </a:r>
            <a:r>
              <a:rPr lang="en-US" b="0" i="0" dirty="0">
                <a:solidFill>
                  <a:srgbClr val="0D0D0D"/>
                </a:solidFill>
                <a:effectLst/>
                <a:latin typeface="Söhne"/>
              </a:rPr>
              <a:t>: Incorrectly identifying normal behavior as an anomaly (false positive) or failing to detect an actual anomaly (false negative) can lead to wasted resources or overlooked issues.</a:t>
            </a:r>
          </a:p>
          <a:p>
            <a:pPr lvl="1">
              <a:buFont typeface="Arial" panose="020B0604020202020204" pitchFamily="34" charset="0"/>
              <a:buChar char="•"/>
            </a:pPr>
            <a:r>
              <a:rPr lang="en-US" b="1" i="0" dirty="0">
                <a:solidFill>
                  <a:srgbClr val="0D0D0D"/>
                </a:solidFill>
                <a:effectLst/>
                <a:latin typeface="Söhne"/>
              </a:rPr>
              <a:t>Parameter Sensitivity</a:t>
            </a:r>
            <a:r>
              <a:rPr lang="en-US" b="0" i="0" dirty="0">
                <a:solidFill>
                  <a:srgbClr val="0D0D0D"/>
                </a:solidFill>
                <a:effectLst/>
                <a:latin typeface="Söhne"/>
              </a:rPr>
              <a:t>: The effectiveness of anomaly detection algorithms can be highly sensitive to the choice of parameters, requiring careful tuning.</a:t>
            </a:r>
          </a:p>
          <a:p>
            <a:pPr lvl="1">
              <a:buFont typeface="Arial" panose="020B0604020202020204" pitchFamily="34" charset="0"/>
              <a:buChar char="•"/>
            </a:pPr>
            <a:r>
              <a:rPr lang="en-US" b="1" i="0" dirty="0">
                <a:solidFill>
                  <a:srgbClr val="0D0D0D"/>
                </a:solidFill>
                <a:effectLst/>
                <a:latin typeface="Söhne"/>
              </a:rPr>
              <a:t>Complexity in High-Dimensional Data</a:t>
            </a:r>
            <a:r>
              <a:rPr lang="en-US" b="0" i="0" dirty="0">
                <a:solidFill>
                  <a:srgbClr val="0D0D0D"/>
                </a:solidFill>
                <a:effectLst/>
                <a:latin typeface="Söhne"/>
              </a:rPr>
              <a:t>: Anomaly detection in high-dimensional data can be challenging due to the curse of dimensionality.</a:t>
            </a:r>
          </a:p>
          <a:p>
            <a:endParaRPr lang="en-US" dirty="0"/>
          </a:p>
        </p:txBody>
      </p:sp>
    </p:spTree>
    <p:extLst>
      <p:ext uri="{BB962C8B-B14F-4D97-AF65-F5344CB8AC3E}">
        <p14:creationId xmlns:p14="http://schemas.microsoft.com/office/powerpoint/2010/main" val="235654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BAAE3-DC9C-B490-F9D0-CE3BF4F565AF}"/>
              </a:ext>
            </a:extLst>
          </p:cNvPr>
          <p:cNvSpPr>
            <a:spLocks noGrp="1"/>
          </p:cNvSpPr>
          <p:nvPr>
            <p:ph type="title"/>
          </p:nvPr>
        </p:nvSpPr>
        <p:spPr/>
        <p:txBody>
          <a:bodyPr/>
          <a:lstStyle/>
          <a:p>
            <a:r>
              <a:rPr lang="en-US" dirty="0"/>
              <a:t>Anomaly detection approaches</a:t>
            </a:r>
          </a:p>
        </p:txBody>
      </p:sp>
      <p:sp>
        <p:nvSpPr>
          <p:cNvPr id="3" name="Content Placeholder 2">
            <a:extLst>
              <a:ext uri="{FF2B5EF4-FFF2-40B4-BE49-F238E27FC236}">
                <a16:creationId xmlns:a16="http://schemas.microsoft.com/office/drawing/2014/main" id="{2A5CE60D-8273-5824-CBFE-F441D76FABA9}"/>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latin typeface="Söhne"/>
              </a:rPr>
              <a:t>KNN</a:t>
            </a:r>
            <a:r>
              <a:rPr lang="en-US" b="0" i="0" dirty="0">
                <a:solidFill>
                  <a:srgbClr val="0D0D0D"/>
                </a:solidFill>
                <a:effectLst/>
                <a:latin typeface="Söhne"/>
              </a:rPr>
              <a:t> identifies anomalies based on the distance from each point to its neighbors, assuming that anomalies are far from their nearest neighbors.</a:t>
            </a:r>
          </a:p>
          <a:p>
            <a:pPr algn="l">
              <a:buFont typeface="Arial" panose="020B0604020202020204" pitchFamily="34" charset="0"/>
              <a:buChar char="•"/>
            </a:pPr>
            <a:r>
              <a:rPr lang="en-US" b="1" i="0" dirty="0">
                <a:solidFill>
                  <a:srgbClr val="0D0D0D"/>
                </a:solidFill>
                <a:effectLst/>
                <a:latin typeface="Söhne"/>
              </a:rPr>
              <a:t>DBSCAN</a:t>
            </a:r>
            <a:r>
              <a:rPr lang="en-US" b="0" i="0" dirty="0">
                <a:solidFill>
                  <a:srgbClr val="0D0D0D"/>
                </a:solidFill>
                <a:effectLst/>
                <a:latin typeface="Söhne"/>
              </a:rPr>
              <a:t> considers anomalies as points in low-density areas, not part of any cluster.</a:t>
            </a:r>
          </a:p>
          <a:p>
            <a:pPr algn="l">
              <a:buFont typeface="Arial" panose="020B0604020202020204" pitchFamily="34" charset="0"/>
              <a:buChar char="•"/>
            </a:pPr>
            <a:r>
              <a:rPr lang="en-US" b="1" i="0" dirty="0">
                <a:solidFill>
                  <a:srgbClr val="0D0D0D"/>
                </a:solidFill>
                <a:effectLst/>
                <a:latin typeface="Söhne"/>
              </a:rPr>
              <a:t>Statistical Z-score</a:t>
            </a:r>
            <a:r>
              <a:rPr lang="en-US" b="0" i="0" dirty="0">
                <a:solidFill>
                  <a:srgbClr val="0D0D0D"/>
                </a:solidFill>
                <a:effectLst/>
                <a:latin typeface="Söhne"/>
              </a:rPr>
              <a:t> identifies anomalies based on how unusually high or low a value is compared to the overall distribution of the data.</a:t>
            </a:r>
          </a:p>
          <a:p>
            <a:endParaRPr lang="en-US" dirty="0"/>
          </a:p>
        </p:txBody>
      </p:sp>
    </p:spTree>
    <p:extLst>
      <p:ext uri="{BB962C8B-B14F-4D97-AF65-F5344CB8AC3E}">
        <p14:creationId xmlns:p14="http://schemas.microsoft.com/office/powerpoint/2010/main" val="3356649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EB74-E0F8-28D0-BD6A-DBCF1651EB25}"/>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A36752CE-B73F-F9F4-0B59-CC80D4090EDA}"/>
              </a:ext>
            </a:extLst>
          </p:cNvPr>
          <p:cNvSpPr>
            <a:spLocks noGrp="1"/>
          </p:cNvSpPr>
          <p:nvPr>
            <p:ph idx="1"/>
          </p:nvPr>
        </p:nvSpPr>
        <p:spPr/>
        <p:txBody>
          <a:bodyPr/>
          <a:lstStyle/>
          <a:p>
            <a:r>
              <a:rPr lang="en-US" b="0" i="0" dirty="0">
                <a:solidFill>
                  <a:srgbClr val="0D0D0D"/>
                </a:solidFill>
                <a:effectLst/>
                <a:latin typeface="Söhne"/>
              </a:rPr>
              <a:t>KNN identifies anomalies by calculating the distance from each point to its k nearest neighbors. Points that are significantly farther from their neighbors are considered anomalies. We can only use when: </a:t>
            </a:r>
          </a:p>
          <a:p>
            <a:pPr algn="l">
              <a:buFont typeface="Arial" panose="020B0604020202020204" pitchFamily="34" charset="0"/>
              <a:buChar char="•"/>
            </a:pPr>
            <a:r>
              <a:rPr lang="en-US" b="0" i="0" dirty="0">
                <a:solidFill>
                  <a:srgbClr val="0D0D0D"/>
                </a:solidFill>
                <a:effectLst/>
                <a:latin typeface="Söhne"/>
              </a:rPr>
              <a:t>When the dataset has a notion of distance that can meaningfully distinguish between normal and anomalous observations.</a:t>
            </a:r>
          </a:p>
          <a:p>
            <a:pPr algn="l">
              <a:buFont typeface="Arial" panose="020B0604020202020204" pitchFamily="34" charset="0"/>
              <a:buChar char="•"/>
            </a:pPr>
            <a:r>
              <a:rPr lang="en-US" b="0" i="0" dirty="0">
                <a:solidFill>
                  <a:srgbClr val="0D0D0D"/>
                </a:solidFill>
                <a:effectLst/>
                <a:latin typeface="Söhne"/>
              </a:rPr>
              <a:t>In datasets where anomalies are expected to be isolated from dense regions.</a:t>
            </a:r>
          </a:p>
          <a:p>
            <a:r>
              <a:rPr lang="en-US" b="0" i="0" dirty="0">
                <a:solidFill>
                  <a:srgbClr val="0D0D0D"/>
                </a:solidFill>
                <a:effectLst/>
                <a:latin typeface="Söhne"/>
              </a:rPr>
              <a:t>Sensitive to the choice of k: The number of neighbors (k) significantly affects the detection outcome, and there's no one-size-fits-all value.</a:t>
            </a:r>
            <a:endParaRPr lang="en-US" dirty="0"/>
          </a:p>
        </p:txBody>
      </p:sp>
    </p:spTree>
    <p:extLst>
      <p:ext uri="{BB962C8B-B14F-4D97-AF65-F5344CB8AC3E}">
        <p14:creationId xmlns:p14="http://schemas.microsoft.com/office/powerpoint/2010/main" val="169561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8C63-7457-E150-EC60-BB97A10168DB}"/>
              </a:ext>
            </a:extLst>
          </p:cNvPr>
          <p:cNvSpPr>
            <a:spLocks noGrp="1"/>
          </p:cNvSpPr>
          <p:nvPr>
            <p:ph type="title"/>
          </p:nvPr>
        </p:nvSpPr>
        <p:spPr/>
        <p:txBody>
          <a:bodyPr>
            <a:normAutofit fontScale="90000"/>
          </a:bodyPr>
          <a:lstStyle/>
          <a:p>
            <a:r>
              <a:rPr lang="en-US" b="1" i="0" dirty="0">
                <a:solidFill>
                  <a:srgbClr val="0D0D0D"/>
                </a:solidFill>
                <a:effectLst/>
                <a:latin typeface="Söhne"/>
              </a:rPr>
              <a:t>DBSCAN for Anomaly Detection</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033E8BC4-AD4F-0A16-B36C-2A7522BB3C69}"/>
              </a:ext>
            </a:extLst>
          </p:cNvPr>
          <p:cNvSpPr>
            <a:spLocks noGrp="1"/>
          </p:cNvSpPr>
          <p:nvPr>
            <p:ph idx="1"/>
          </p:nvPr>
        </p:nvSpPr>
        <p:spPr/>
        <p:txBody>
          <a:bodyPr>
            <a:normAutofit fontScale="85000" lnSpcReduction="20000"/>
          </a:bodyPr>
          <a:lstStyle/>
          <a:p>
            <a:r>
              <a:rPr lang="en-US" dirty="0"/>
              <a:t>DBSCAN groups together closely packed points into clusters and marks points that lie alone in low-density regions as anomalies. It does this based on two parameters: eps (the maximum distance between two points for one to be considered as in the neighborhood of the other) and </a:t>
            </a:r>
            <a:r>
              <a:rPr lang="en-US" dirty="0" err="1"/>
              <a:t>minPts</a:t>
            </a:r>
            <a:r>
              <a:rPr lang="en-US" dirty="0"/>
              <a:t> (the minimum number of points to form a dense region). (</a:t>
            </a:r>
            <a:r>
              <a:rPr lang="en-US" b="1" i="0" dirty="0">
                <a:solidFill>
                  <a:srgbClr val="5F6368"/>
                </a:solidFill>
                <a:effectLst/>
                <a:latin typeface="arial" panose="020B0604020202020204" pitchFamily="34" charset="0"/>
              </a:rPr>
              <a:t>Density-based spatial clustering of applications with noise)</a:t>
            </a:r>
            <a:endParaRPr lang="en-US" dirty="0"/>
          </a:p>
          <a:p>
            <a:pPr algn="l"/>
            <a:r>
              <a:rPr lang="en-US" b="1" i="0" dirty="0">
                <a:solidFill>
                  <a:srgbClr val="0D0D0D"/>
                </a:solidFill>
                <a:effectLst/>
                <a:latin typeface="Söhne"/>
              </a:rPr>
              <a:t>When to Use</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When anomalies are defined as observations that do not belong to a cluster.</a:t>
            </a:r>
          </a:p>
          <a:p>
            <a:pPr algn="l">
              <a:buFont typeface="Arial" panose="020B0604020202020204" pitchFamily="34" charset="0"/>
              <a:buChar char="•"/>
            </a:pPr>
            <a:r>
              <a:rPr lang="en-US" b="0" i="0" dirty="0">
                <a:solidFill>
                  <a:srgbClr val="0D0D0D"/>
                </a:solidFill>
                <a:effectLst/>
                <a:latin typeface="Söhne"/>
              </a:rPr>
              <a:t>In datasets with clusters of varying density and shape.</a:t>
            </a:r>
          </a:p>
          <a:p>
            <a:pPr algn="l">
              <a:buFont typeface="Arial" panose="020B0604020202020204" pitchFamily="34" charset="0"/>
              <a:buChar char="•"/>
            </a:pPr>
            <a:r>
              <a:rPr lang="en-US" b="0" i="0" dirty="0">
                <a:solidFill>
                  <a:srgbClr val="0D0D0D"/>
                </a:solidFill>
                <a:effectLst/>
                <a:latin typeface="Söhne"/>
              </a:rPr>
              <a:t>Does not require specifying the number of clusters in advance.</a:t>
            </a:r>
          </a:p>
          <a:p>
            <a:pPr algn="l">
              <a:buFont typeface="Arial" panose="020B0604020202020204" pitchFamily="34" charset="0"/>
              <a:buChar char="•"/>
            </a:pPr>
            <a:r>
              <a:rPr lang="en-US" b="0" i="0" dirty="0">
                <a:solidFill>
                  <a:srgbClr val="0D0D0D"/>
                </a:solidFill>
                <a:effectLst/>
                <a:latin typeface="Söhne"/>
              </a:rPr>
              <a:t>Can find arbitrarily shaped clusters.</a:t>
            </a:r>
          </a:p>
          <a:p>
            <a:pPr algn="l">
              <a:buFont typeface="Arial" panose="020B0604020202020204" pitchFamily="34" charset="0"/>
              <a:buChar char="•"/>
            </a:pPr>
            <a:r>
              <a:rPr lang="en-US" b="0" i="0" dirty="0">
                <a:solidFill>
                  <a:srgbClr val="0D0D0D"/>
                </a:solidFill>
                <a:effectLst/>
                <a:latin typeface="Söhne"/>
              </a:rPr>
              <a:t>Points not belonging to any cluster are automatically considered anomalies.</a:t>
            </a:r>
          </a:p>
          <a:p>
            <a:pPr algn="l">
              <a:buFont typeface="Arial" panose="020B0604020202020204" pitchFamily="34" charset="0"/>
              <a:buChar char="•"/>
            </a:pPr>
            <a:r>
              <a:rPr lang="en-US" b="0" i="0" dirty="0">
                <a:solidFill>
                  <a:srgbClr val="0D0D0D"/>
                </a:solidFill>
                <a:effectLst/>
                <a:latin typeface="Söhne"/>
              </a:rPr>
              <a:t>Cons:</a:t>
            </a:r>
          </a:p>
          <a:p>
            <a:pPr lvl="1">
              <a:buFont typeface="Arial" panose="020B0604020202020204" pitchFamily="34" charset="0"/>
              <a:buChar char="•"/>
            </a:pPr>
            <a:r>
              <a:rPr lang="en-US" b="1" i="0" dirty="0">
                <a:solidFill>
                  <a:srgbClr val="0D0D0D"/>
                </a:solidFill>
                <a:effectLst/>
                <a:latin typeface="Söhne"/>
              </a:rPr>
              <a:t>Choosing eps and </a:t>
            </a:r>
            <a:r>
              <a:rPr lang="en-US" b="1" i="0" dirty="0" err="1">
                <a:solidFill>
                  <a:srgbClr val="0D0D0D"/>
                </a:solidFill>
                <a:effectLst/>
                <a:latin typeface="Söhne"/>
              </a:rPr>
              <a:t>minPts</a:t>
            </a:r>
            <a:r>
              <a:rPr lang="en-US" b="1" i="0" dirty="0">
                <a:solidFill>
                  <a:srgbClr val="0D0D0D"/>
                </a:solidFill>
                <a:effectLst/>
                <a:latin typeface="Söhne"/>
              </a:rPr>
              <a:t> can be challenging without prior knowledge of the data.</a:t>
            </a:r>
          </a:p>
        </p:txBody>
      </p:sp>
    </p:spTree>
    <p:extLst>
      <p:ext uri="{BB962C8B-B14F-4D97-AF65-F5344CB8AC3E}">
        <p14:creationId xmlns:p14="http://schemas.microsoft.com/office/powerpoint/2010/main" val="83844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74BC-CE31-2782-2A23-0AAB65AA5C98}"/>
              </a:ext>
            </a:extLst>
          </p:cNvPr>
          <p:cNvSpPr>
            <a:spLocks noGrp="1"/>
          </p:cNvSpPr>
          <p:nvPr>
            <p:ph type="title"/>
          </p:nvPr>
        </p:nvSpPr>
        <p:spPr/>
        <p:txBody>
          <a:bodyPr>
            <a:normAutofit fontScale="90000"/>
          </a:bodyPr>
          <a:lstStyle/>
          <a:p>
            <a:r>
              <a:rPr lang="en-US" b="1" i="0" dirty="0">
                <a:solidFill>
                  <a:srgbClr val="0D0D0D"/>
                </a:solidFill>
                <a:effectLst/>
                <a:latin typeface="Söhne"/>
              </a:rPr>
              <a:t>Statistical Z-Score for Anomaly Detection</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5E478CB3-85EE-1A04-827E-E9D95D434141}"/>
              </a:ext>
            </a:extLst>
          </p:cNvPr>
          <p:cNvSpPr>
            <a:spLocks noGrp="1"/>
          </p:cNvSpPr>
          <p:nvPr>
            <p:ph idx="1"/>
          </p:nvPr>
        </p:nvSpPr>
        <p:spPr/>
        <p:txBody>
          <a:bodyPr>
            <a:normAutofit/>
          </a:bodyPr>
          <a:lstStyle/>
          <a:p>
            <a:r>
              <a:rPr lang="en-US" b="0" i="0" dirty="0">
                <a:solidFill>
                  <a:srgbClr val="0D0D0D"/>
                </a:solidFill>
                <a:effectLst/>
                <a:latin typeface="Söhne"/>
              </a:rPr>
              <a:t>The Z-score method identifies anomalies based on how unusually high or low a value is in the context of the overall distribution of the dataset. Values with a Z-score beyond a certain threshold (commonly 3, representing three standard deviations from the mean) are considered anomalies.</a:t>
            </a:r>
          </a:p>
          <a:p>
            <a:pPr algn="l">
              <a:buFont typeface="Arial" panose="020B0604020202020204" pitchFamily="34" charset="0"/>
              <a:buChar char="•"/>
            </a:pPr>
            <a:r>
              <a:rPr lang="en-US" b="0" i="0" dirty="0">
                <a:solidFill>
                  <a:srgbClr val="0D0D0D"/>
                </a:solidFill>
                <a:effectLst/>
                <a:latin typeface="Söhne"/>
              </a:rPr>
              <a:t>When looking to identify outliers based solely on their deviation from the mean Z-score is a good technique</a:t>
            </a:r>
          </a:p>
          <a:p>
            <a:pPr algn="l">
              <a:buFont typeface="Arial" panose="020B0604020202020204" pitchFamily="34" charset="0"/>
              <a:buChar char="•"/>
            </a:pPr>
            <a:r>
              <a:rPr lang="en-US" b="0" i="0" dirty="0">
                <a:solidFill>
                  <a:srgbClr val="0D0D0D"/>
                </a:solidFill>
                <a:effectLst/>
                <a:latin typeface="Söhne"/>
              </a:rPr>
              <a:t>It is also Effective for datasets where the underlying distribution is known and approximately normal.</a:t>
            </a:r>
          </a:p>
          <a:p>
            <a:r>
              <a:rPr lang="en-US" dirty="0"/>
              <a:t>Weaknesses.</a:t>
            </a:r>
          </a:p>
          <a:p>
            <a:pPr lvl="1">
              <a:buFont typeface="Arial" panose="020B0604020202020204" pitchFamily="34" charset="0"/>
              <a:buChar char="•"/>
            </a:pPr>
            <a:r>
              <a:rPr lang="en-US" b="0" i="0" dirty="0">
                <a:solidFill>
                  <a:srgbClr val="0D0D0D"/>
                </a:solidFill>
                <a:effectLst/>
                <a:latin typeface="Söhne"/>
              </a:rPr>
              <a:t>Assumes data follows a normal distribution, which may not always be the case.</a:t>
            </a:r>
          </a:p>
          <a:p>
            <a:pPr lvl="1">
              <a:buFont typeface="Arial" panose="020B0604020202020204" pitchFamily="34" charset="0"/>
              <a:buChar char="•"/>
            </a:pPr>
            <a:r>
              <a:rPr lang="en-US" b="0" i="0" dirty="0">
                <a:solidFill>
                  <a:srgbClr val="0D0D0D"/>
                </a:solidFill>
                <a:effectLst/>
                <a:latin typeface="Söhne"/>
              </a:rPr>
              <a:t>Sensitive to the mean and standard deviation, which can be influenced by the presence of outliers.</a:t>
            </a:r>
          </a:p>
          <a:p>
            <a:endParaRPr lang="en-US" dirty="0"/>
          </a:p>
        </p:txBody>
      </p:sp>
    </p:spTree>
    <p:extLst>
      <p:ext uri="{BB962C8B-B14F-4D97-AF65-F5344CB8AC3E}">
        <p14:creationId xmlns:p14="http://schemas.microsoft.com/office/powerpoint/2010/main" val="426395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7E9A-B533-4AB7-5DD7-A5C754A7CF68}"/>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6AA50932-BD94-D1D0-A4DC-5CA568A7EF0B}"/>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latin typeface="Söhne"/>
              </a:rPr>
              <a:t>KNN</a:t>
            </a:r>
            <a:r>
              <a:rPr lang="en-US" b="0" i="0" dirty="0">
                <a:solidFill>
                  <a:srgbClr val="0D0D0D"/>
                </a:solidFill>
                <a:effectLst/>
                <a:latin typeface="Söhne"/>
              </a:rPr>
              <a:t> is best for scenarios where the concept of distance meaningfully separates anomalies from normal observations but can be computationally demanding.</a:t>
            </a:r>
          </a:p>
          <a:p>
            <a:pPr algn="l">
              <a:buFont typeface="Arial" panose="020B0604020202020204" pitchFamily="34" charset="0"/>
              <a:buChar char="•"/>
            </a:pPr>
            <a:r>
              <a:rPr lang="en-US" b="1" i="0" dirty="0">
                <a:solidFill>
                  <a:srgbClr val="0D0D0D"/>
                </a:solidFill>
                <a:effectLst/>
                <a:latin typeface="Söhne"/>
              </a:rPr>
              <a:t>DBSCAN</a:t>
            </a:r>
            <a:r>
              <a:rPr lang="en-US" b="0" i="0" dirty="0">
                <a:solidFill>
                  <a:srgbClr val="0D0D0D"/>
                </a:solidFill>
                <a:effectLst/>
                <a:latin typeface="Söhne"/>
              </a:rPr>
              <a:t> excels in identifying non-linear clusters and outliers in spatial data but requires careful tuning of its parameters.</a:t>
            </a:r>
          </a:p>
          <a:p>
            <a:pPr algn="l">
              <a:buFont typeface="Arial" panose="020B0604020202020204" pitchFamily="34" charset="0"/>
              <a:buChar char="•"/>
            </a:pPr>
            <a:r>
              <a:rPr lang="en-US" b="1" i="0" dirty="0">
                <a:solidFill>
                  <a:srgbClr val="0D0D0D"/>
                </a:solidFill>
                <a:effectLst/>
                <a:latin typeface="Söhne"/>
              </a:rPr>
              <a:t>Statistical Z-Score</a:t>
            </a:r>
            <a:r>
              <a:rPr lang="en-US" b="0" i="0" dirty="0">
                <a:solidFill>
                  <a:srgbClr val="0D0D0D"/>
                </a:solidFill>
                <a:effectLst/>
                <a:latin typeface="Söhne"/>
              </a:rPr>
              <a:t> is useful for quickly identifying outliers in datasets that follow a normal distribution but lacks the nuance of spatial or relational context between data points.</a:t>
            </a:r>
          </a:p>
          <a:p>
            <a:endParaRPr lang="en-US" dirty="0"/>
          </a:p>
        </p:txBody>
      </p:sp>
    </p:spTree>
    <p:extLst>
      <p:ext uri="{BB962C8B-B14F-4D97-AF65-F5344CB8AC3E}">
        <p14:creationId xmlns:p14="http://schemas.microsoft.com/office/powerpoint/2010/main" val="122363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77B9-123C-EBFD-28E6-9DF715ED1288}"/>
              </a:ext>
            </a:extLst>
          </p:cNvPr>
          <p:cNvSpPr>
            <a:spLocks noGrp="1"/>
          </p:cNvSpPr>
          <p:nvPr>
            <p:ph type="title"/>
          </p:nvPr>
        </p:nvSpPr>
        <p:spPr/>
        <p:txBody>
          <a:bodyPr/>
          <a:lstStyle/>
          <a:p>
            <a:r>
              <a:rPr lang="en-US" dirty="0"/>
              <a:t>Libraries </a:t>
            </a:r>
          </a:p>
        </p:txBody>
      </p:sp>
      <p:sp>
        <p:nvSpPr>
          <p:cNvPr id="3" name="Content Placeholder 2">
            <a:extLst>
              <a:ext uri="{FF2B5EF4-FFF2-40B4-BE49-F238E27FC236}">
                <a16:creationId xmlns:a16="http://schemas.microsoft.com/office/drawing/2014/main" id="{BA5DE8CF-AF25-FBA4-E0A4-547D9E29CEFF}"/>
              </a:ext>
            </a:extLst>
          </p:cNvPr>
          <p:cNvSpPr>
            <a:spLocks noGrp="1"/>
          </p:cNvSpPr>
          <p:nvPr>
            <p:ph idx="1"/>
          </p:nvPr>
        </p:nvSpPr>
        <p:spPr/>
        <p:txBody>
          <a:bodyPr/>
          <a:lstStyle/>
          <a:p>
            <a:r>
              <a:rPr lang="en-US" dirty="0"/>
              <a:t>library(ggplot2)</a:t>
            </a:r>
          </a:p>
          <a:p>
            <a:r>
              <a:rPr lang="en-US" dirty="0"/>
              <a:t>library(</a:t>
            </a:r>
            <a:r>
              <a:rPr lang="en-US" dirty="0" err="1"/>
              <a:t>dbscan</a:t>
            </a:r>
            <a:r>
              <a:rPr lang="en-US" dirty="0"/>
              <a:t>)</a:t>
            </a:r>
          </a:p>
          <a:p>
            <a:r>
              <a:rPr lang="en-US" dirty="0"/>
              <a:t>library(class)</a:t>
            </a:r>
          </a:p>
          <a:p>
            <a:r>
              <a:rPr lang="en-US" dirty="0"/>
              <a:t>library(</a:t>
            </a:r>
            <a:r>
              <a:rPr lang="en-US" dirty="0" err="1"/>
              <a:t>dplyr</a:t>
            </a:r>
            <a:r>
              <a:rPr lang="en-US" dirty="0"/>
              <a:t>)#</a:t>
            </a:r>
          </a:p>
          <a:p>
            <a:r>
              <a:rPr lang="en-US" dirty="0"/>
              <a:t>library(</a:t>
            </a:r>
            <a:r>
              <a:rPr lang="en-US" dirty="0" err="1"/>
              <a:t>dplyr</a:t>
            </a:r>
            <a:r>
              <a:rPr lang="en-US" dirty="0"/>
              <a:t>)</a:t>
            </a:r>
          </a:p>
          <a:p>
            <a:r>
              <a:rPr lang="en-US" dirty="0"/>
              <a:t>library(FNN)</a:t>
            </a:r>
          </a:p>
        </p:txBody>
      </p:sp>
    </p:spTree>
    <p:extLst>
      <p:ext uri="{BB962C8B-B14F-4D97-AF65-F5344CB8AC3E}">
        <p14:creationId xmlns:p14="http://schemas.microsoft.com/office/powerpoint/2010/main" val="395087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D14D-42D9-17F5-1B4E-481AF4B5F9EB}"/>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56608C8F-A308-9460-70CA-5C60800C2D5D}"/>
              </a:ext>
            </a:extLst>
          </p:cNvPr>
          <p:cNvSpPr>
            <a:spLocks noGrp="1"/>
          </p:cNvSpPr>
          <p:nvPr>
            <p:ph idx="1"/>
          </p:nvPr>
        </p:nvSpPr>
        <p:spPr/>
        <p:txBody>
          <a:bodyPr>
            <a:normAutofit fontScale="77500" lnSpcReduction="20000"/>
          </a:bodyPr>
          <a:lstStyle/>
          <a:p>
            <a:r>
              <a:rPr lang="en-US" dirty="0" err="1"/>
              <a:t>s_frac</a:t>
            </a:r>
            <a:r>
              <a:rPr lang="en-US" dirty="0"/>
              <a:t> &lt;- </a:t>
            </a:r>
            <a:r>
              <a:rPr lang="en-US" dirty="0" err="1"/>
              <a:t>sample_frac</a:t>
            </a:r>
            <a:r>
              <a:rPr lang="en-US" dirty="0"/>
              <a:t>(life, size = 0.5) # samples 5% of the data</a:t>
            </a:r>
          </a:p>
          <a:p>
            <a:r>
              <a:rPr lang="en-US" dirty="0"/>
              <a:t>frac  &lt;- </a:t>
            </a:r>
            <a:r>
              <a:rPr lang="en-US" dirty="0" err="1"/>
              <a:t>s_frac</a:t>
            </a:r>
            <a:r>
              <a:rPr lang="en-US" dirty="0"/>
              <a:t>  %&gt;% select(</a:t>
            </a:r>
            <a:r>
              <a:rPr lang="en-US" dirty="0" err="1"/>
              <a:t>Adult_Mortality</a:t>
            </a:r>
            <a:r>
              <a:rPr lang="en-US" dirty="0"/>
              <a:t>, Measles )# Set the number of neighbors</a:t>
            </a:r>
          </a:p>
          <a:p>
            <a:r>
              <a:rPr lang="en-US" dirty="0"/>
              <a:t>k &lt;- 5</a:t>
            </a:r>
          </a:p>
          <a:p>
            <a:r>
              <a:rPr lang="en-US" dirty="0"/>
              <a:t># Calculate the k-nearest neighbors and their distances</a:t>
            </a:r>
          </a:p>
          <a:p>
            <a:r>
              <a:rPr lang="en-US" dirty="0" err="1"/>
              <a:t>knn_result</a:t>
            </a:r>
            <a:r>
              <a:rPr lang="en-US" dirty="0"/>
              <a:t> &lt;- </a:t>
            </a:r>
            <a:r>
              <a:rPr lang="en-US" dirty="0" err="1"/>
              <a:t>get.knnx</a:t>
            </a:r>
            <a:r>
              <a:rPr lang="en-US" dirty="0"/>
              <a:t>(data = </a:t>
            </a:r>
            <a:r>
              <a:rPr lang="en-US" dirty="0" err="1"/>
              <a:t>as.matrix</a:t>
            </a:r>
            <a:r>
              <a:rPr lang="en-US" dirty="0"/>
              <a:t>(frac), query = </a:t>
            </a:r>
            <a:r>
              <a:rPr lang="en-US" dirty="0" err="1"/>
              <a:t>as.matrix</a:t>
            </a:r>
            <a:r>
              <a:rPr lang="en-US" dirty="0"/>
              <a:t>(frac), k = k)</a:t>
            </a:r>
          </a:p>
          <a:p>
            <a:r>
              <a:rPr lang="en-US" dirty="0"/>
              <a:t># Extract the distances to the kth nearest neighbor</a:t>
            </a:r>
          </a:p>
          <a:p>
            <a:r>
              <a:rPr lang="en-US" dirty="0"/>
              <a:t>distances &lt;- </a:t>
            </a:r>
            <a:r>
              <a:rPr lang="en-US" dirty="0" err="1"/>
              <a:t>knn_result$nn.dist</a:t>
            </a:r>
            <a:r>
              <a:rPr lang="en-US" dirty="0"/>
              <a:t>[,k]</a:t>
            </a:r>
          </a:p>
          <a:p>
            <a:r>
              <a:rPr lang="en-US" dirty="0"/>
              <a:t># Determine a threshold for anomalies (e.g., 95th percentile of distances)</a:t>
            </a:r>
          </a:p>
          <a:p>
            <a:r>
              <a:rPr lang="en-US" dirty="0"/>
              <a:t>threshold &lt;- quantile(distances, 0.95)</a:t>
            </a:r>
          </a:p>
          <a:p>
            <a:r>
              <a:rPr lang="en-US" dirty="0" err="1"/>
              <a:t>anomalies_knn</a:t>
            </a:r>
            <a:r>
              <a:rPr lang="en-US" dirty="0"/>
              <a:t> &lt;- distances &gt; threshold</a:t>
            </a:r>
          </a:p>
          <a:p>
            <a:r>
              <a:rPr lang="en-US" dirty="0"/>
              <a:t>Plot3&lt;-ggplot(frac, </a:t>
            </a:r>
            <a:r>
              <a:rPr lang="en-US" dirty="0" err="1"/>
              <a:t>aes</a:t>
            </a:r>
            <a:r>
              <a:rPr lang="en-US" dirty="0"/>
              <a:t>(x = </a:t>
            </a:r>
            <a:r>
              <a:rPr lang="en-US" dirty="0" err="1"/>
              <a:t>Adult_Mortality</a:t>
            </a:r>
            <a:r>
              <a:rPr lang="en-US" dirty="0"/>
              <a:t>, y =  Measles)) +  </a:t>
            </a:r>
            <a:r>
              <a:rPr lang="en-US" dirty="0" err="1"/>
              <a:t>geom_point</a:t>
            </a:r>
            <a:r>
              <a:rPr lang="en-US" dirty="0"/>
              <a:t>(</a:t>
            </a:r>
            <a:r>
              <a:rPr lang="en-US" dirty="0" err="1"/>
              <a:t>aes</a:t>
            </a:r>
            <a:r>
              <a:rPr lang="en-US" dirty="0"/>
              <a:t>(color = </a:t>
            </a:r>
            <a:r>
              <a:rPr lang="en-US" dirty="0" err="1"/>
              <a:t>anomalies_knn</a:t>
            </a:r>
            <a:r>
              <a:rPr lang="en-US" dirty="0"/>
              <a:t>), alpha = 0.6) +  </a:t>
            </a:r>
            <a:r>
              <a:rPr lang="en-US" dirty="0" err="1"/>
              <a:t>scale_color_manual</a:t>
            </a:r>
            <a:r>
              <a:rPr lang="en-US" dirty="0"/>
              <a:t>(values = c("FALSE" = "black", "TRUE" = "red")) +  </a:t>
            </a:r>
            <a:r>
              <a:rPr lang="en-US" dirty="0" err="1"/>
              <a:t>theme_minimal</a:t>
            </a:r>
            <a:r>
              <a:rPr lang="en-US" dirty="0"/>
              <a:t>() +  labs(title = "Anomaly Detection with KNN on Sampled Diamonds Dataset",       x = "Adult",       y = "Measles")</a:t>
            </a:r>
          </a:p>
        </p:txBody>
      </p:sp>
    </p:spTree>
    <p:extLst>
      <p:ext uri="{BB962C8B-B14F-4D97-AF65-F5344CB8AC3E}">
        <p14:creationId xmlns:p14="http://schemas.microsoft.com/office/powerpoint/2010/main" val="283611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69ED-062E-C08B-F589-5A7618926A1C}"/>
              </a:ext>
            </a:extLst>
          </p:cNvPr>
          <p:cNvSpPr>
            <a:spLocks noGrp="1"/>
          </p:cNvSpPr>
          <p:nvPr>
            <p:ph type="title"/>
          </p:nvPr>
        </p:nvSpPr>
        <p:spPr/>
        <p:txBody>
          <a:bodyPr/>
          <a:lstStyle/>
          <a:p>
            <a:r>
              <a:rPr lang="en-US" dirty="0"/>
              <a:t>DBSCAN</a:t>
            </a:r>
          </a:p>
        </p:txBody>
      </p:sp>
      <p:sp>
        <p:nvSpPr>
          <p:cNvPr id="3" name="Content Placeholder 2">
            <a:extLst>
              <a:ext uri="{FF2B5EF4-FFF2-40B4-BE49-F238E27FC236}">
                <a16:creationId xmlns:a16="http://schemas.microsoft.com/office/drawing/2014/main" id="{0BD1234C-26E2-A14B-3A82-E8D6D5AC7832}"/>
              </a:ext>
            </a:extLst>
          </p:cNvPr>
          <p:cNvSpPr>
            <a:spLocks noGrp="1"/>
          </p:cNvSpPr>
          <p:nvPr>
            <p:ph idx="1"/>
          </p:nvPr>
        </p:nvSpPr>
        <p:spPr/>
        <p:txBody>
          <a:bodyPr>
            <a:normAutofit/>
          </a:bodyPr>
          <a:lstStyle/>
          <a:p>
            <a:r>
              <a:rPr lang="en-US" dirty="0"/>
              <a:t># Apply DBSCAN, you may need to adjust eps and </a:t>
            </a:r>
            <a:r>
              <a:rPr lang="en-US" dirty="0" err="1"/>
              <a:t>minPts</a:t>
            </a:r>
            <a:r>
              <a:rPr lang="en-US" dirty="0"/>
              <a:t> based on your data</a:t>
            </a:r>
          </a:p>
          <a:p>
            <a:r>
              <a:rPr lang="en-US" dirty="0" err="1"/>
              <a:t>dbscan_result</a:t>
            </a:r>
            <a:r>
              <a:rPr lang="en-US" dirty="0"/>
              <a:t> &lt;- </a:t>
            </a:r>
            <a:r>
              <a:rPr lang="en-US" dirty="0" err="1"/>
              <a:t>dbscan</a:t>
            </a:r>
            <a:r>
              <a:rPr lang="en-US" dirty="0"/>
              <a:t>(frac, eps = 0.2, </a:t>
            </a:r>
            <a:r>
              <a:rPr lang="en-US" dirty="0" err="1"/>
              <a:t>minPts</a:t>
            </a:r>
            <a:r>
              <a:rPr lang="en-US" dirty="0"/>
              <a:t> = 5)</a:t>
            </a:r>
          </a:p>
          <a:p>
            <a:r>
              <a:rPr lang="en-US" dirty="0"/>
              <a:t># Identify anomalies (points not assigned to any cluster are considered anomalies)</a:t>
            </a:r>
          </a:p>
          <a:p>
            <a:r>
              <a:rPr lang="en-US" dirty="0"/>
              <a:t># Visualizing anomalies detected by DBSCANPlot4&lt;-ggplot(frac, </a:t>
            </a:r>
            <a:r>
              <a:rPr lang="en-US" dirty="0" err="1"/>
              <a:t>aes</a:t>
            </a:r>
            <a:r>
              <a:rPr lang="en-US" dirty="0"/>
              <a:t>(x = </a:t>
            </a:r>
            <a:r>
              <a:rPr lang="en-US" dirty="0" err="1"/>
              <a:t>Adult_Mortality</a:t>
            </a:r>
            <a:r>
              <a:rPr lang="en-US" dirty="0"/>
              <a:t>, y = Measles)) +  </a:t>
            </a:r>
            <a:r>
              <a:rPr lang="en-US" dirty="0" err="1"/>
              <a:t>geom_point</a:t>
            </a:r>
            <a:r>
              <a:rPr lang="en-US" dirty="0"/>
              <a:t>(</a:t>
            </a:r>
            <a:r>
              <a:rPr lang="en-US" dirty="0" err="1"/>
              <a:t>aes</a:t>
            </a:r>
            <a:r>
              <a:rPr lang="en-US" dirty="0"/>
              <a:t>(color = </a:t>
            </a:r>
            <a:r>
              <a:rPr lang="en-US" dirty="0" err="1"/>
              <a:t>as.factor</a:t>
            </a:r>
            <a:r>
              <a:rPr lang="en-US" dirty="0"/>
              <a:t>(</a:t>
            </a:r>
            <a:r>
              <a:rPr lang="en-US" dirty="0" err="1"/>
              <a:t>anomalies_dbscan</a:t>
            </a:r>
            <a:r>
              <a:rPr lang="en-US" dirty="0"/>
              <a:t>)), alpha = 0.6) +  </a:t>
            </a:r>
            <a:r>
              <a:rPr lang="en-US" dirty="0" err="1"/>
              <a:t>scale_color_manual</a:t>
            </a:r>
            <a:r>
              <a:rPr lang="en-US" dirty="0"/>
              <a:t>(values = c("FALSE" = "black", "TRUE" = "red")) +  </a:t>
            </a:r>
            <a:r>
              <a:rPr lang="en-US" dirty="0" err="1"/>
              <a:t>theme_minimal</a:t>
            </a:r>
            <a:r>
              <a:rPr lang="en-US" dirty="0"/>
              <a:t>() +  labs(title = "DBSCAN Anomaly Detection on Sampled Diamonds Dataset",       x = "Mortality",       y = "Measles",       color = "Anomaly")Plot4alies_dbscan &lt;- </a:t>
            </a:r>
            <a:r>
              <a:rPr lang="en-US" dirty="0" err="1"/>
              <a:t>dbscan_result$cluster</a:t>
            </a:r>
            <a:r>
              <a:rPr lang="en-US" dirty="0"/>
              <a:t> == 0</a:t>
            </a:r>
          </a:p>
        </p:txBody>
      </p:sp>
    </p:spTree>
    <p:extLst>
      <p:ext uri="{BB962C8B-B14F-4D97-AF65-F5344CB8AC3E}">
        <p14:creationId xmlns:p14="http://schemas.microsoft.com/office/powerpoint/2010/main" val="1584711484"/>
      </p:ext>
    </p:extLst>
  </p:cSld>
  <p:clrMapOvr>
    <a:masterClrMapping/>
  </p:clrMapOvr>
</p:sld>
</file>

<file path=ppt/theme/theme1.xml><?xml version="1.0" encoding="utf-8"?>
<a:theme xmlns:a="http://schemas.openxmlformats.org/drawingml/2006/main" name="Atlas">
  <a:themeElements>
    <a:clrScheme name="Custom 3">
      <a:dk1>
        <a:sysClr val="windowText" lastClr="000000"/>
      </a:dk1>
      <a:lt1>
        <a:sysClr val="window" lastClr="FFFFFF"/>
      </a:lt1>
      <a:dk2>
        <a:srgbClr val="454545"/>
      </a:dk2>
      <a:lt2>
        <a:srgbClr val="E0E0E0"/>
      </a:lt2>
      <a:accent1>
        <a:srgbClr val="9231B5"/>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98</TotalTime>
  <Words>1317</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vt:lpstr>
      <vt:lpstr>Calibri Light</vt:lpstr>
      <vt:lpstr>Rockwell</vt:lpstr>
      <vt:lpstr>Söhne</vt:lpstr>
      <vt:lpstr>Wingdings</vt:lpstr>
      <vt:lpstr>Atlas</vt:lpstr>
      <vt:lpstr>Anomaly Detection in Data Mining</vt:lpstr>
      <vt:lpstr>Anomaly detection approaches</vt:lpstr>
      <vt:lpstr>KNN</vt:lpstr>
      <vt:lpstr>DBSCAN for Anomaly Detection </vt:lpstr>
      <vt:lpstr>Statistical Z-Score for Anomaly Detection </vt:lpstr>
      <vt:lpstr>Comparison</vt:lpstr>
      <vt:lpstr>Libraries </vt:lpstr>
      <vt:lpstr>KNN</vt:lpstr>
      <vt:lpstr>DBSCAN</vt:lpstr>
      <vt:lpstr>Z-score</vt:lpstr>
      <vt:lpstr>Significance of Anomaly detection</vt:lpstr>
      <vt:lpstr>Pros and Cons of Anomaly Detection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Data Mining</dc:title>
  <dc:creator>ADMIN</dc:creator>
  <cp:lastModifiedBy>ADMIN</cp:lastModifiedBy>
  <cp:revision>4</cp:revision>
  <dcterms:created xsi:type="dcterms:W3CDTF">2024-02-15T07:58:03Z</dcterms:created>
  <dcterms:modified xsi:type="dcterms:W3CDTF">2024-02-15T12:36:30Z</dcterms:modified>
</cp:coreProperties>
</file>