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65" r:id="rId4"/>
    <p:sldId id="267" r:id="rId5"/>
    <p:sldId id="268" r:id="rId6"/>
    <p:sldId id="269" r:id="rId7"/>
    <p:sldId id="261" r:id="rId8"/>
    <p:sldId id="259" r:id="rId9"/>
    <p:sldId id="262" r:id="rId10"/>
    <p:sldId id="260" r:id="rId11"/>
    <p:sldId id="257" r:id="rId12"/>
    <p:sldId id="258" r:id="rId13"/>
    <p:sldId id="263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E119A3EC-E090-4B81-8BBA-4C43C82AD5A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63C07C5-95E9-47C4-9446-C2B84316C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6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A3EC-E090-4B81-8BBA-4C43C82AD5A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07C5-95E9-47C4-9446-C2B84316C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4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119A3EC-E090-4B81-8BBA-4C43C82AD5A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63C07C5-95E9-47C4-9446-C2B84316C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8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A3EC-E090-4B81-8BBA-4C43C82AD5A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07C5-95E9-47C4-9446-C2B84316C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119A3EC-E090-4B81-8BBA-4C43C82AD5A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63C07C5-95E9-47C4-9446-C2B84316C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8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119A3EC-E090-4B81-8BBA-4C43C82AD5A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63C07C5-95E9-47C4-9446-C2B84316C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7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119A3EC-E090-4B81-8BBA-4C43C82AD5A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63C07C5-95E9-47C4-9446-C2B84316C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57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A3EC-E090-4B81-8BBA-4C43C82AD5A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07C5-95E9-47C4-9446-C2B84316C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0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119A3EC-E090-4B81-8BBA-4C43C82AD5A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63C07C5-95E9-47C4-9446-C2B84316C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9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A3EC-E090-4B81-8BBA-4C43C82AD5A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07C5-95E9-47C4-9446-C2B84316C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21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119A3EC-E090-4B81-8BBA-4C43C82AD5A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863C07C5-95E9-47C4-9446-C2B84316C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5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9A3EC-E090-4B81-8BBA-4C43C82AD5A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C07C5-95E9-47C4-9446-C2B84316C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8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2AC3-13FE-1FF7-318C-0D8A8F5844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Apriori  and ECLAT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29719-64E7-1274-B06A-D6F72CF0C6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Itemset Mining</a:t>
            </a:r>
          </a:p>
        </p:txBody>
      </p:sp>
    </p:spTree>
    <p:extLst>
      <p:ext uri="{BB962C8B-B14F-4D97-AF65-F5344CB8AC3E}">
        <p14:creationId xmlns:p14="http://schemas.microsoft.com/office/powerpoint/2010/main" val="4261413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71A61-2303-5F36-5F17-124305530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606D-B178-A7AC-C361-5B71869DB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Steps:</a:t>
            </a:r>
          </a:p>
          <a:p>
            <a:pPr lvl="1"/>
            <a:r>
              <a:rPr lang="en-US" dirty="0"/>
              <a:t>Item Appearances: No specific item appearances were set.</a:t>
            </a:r>
          </a:p>
          <a:p>
            <a:pPr lvl="1"/>
            <a:r>
              <a:rPr lang="en-US" dirty="0"/>
              <a:t>Sorting and Recoding: Items were sorted and recoded.</a:t>
            </a:r>
          </a:p>
          <a:p>
            <a:pPr lvl="1"/>
            <a:r>
              <a:rPr lang="en-US" dirty="0"/>
              <a:t>Transaction Tree Creation: A transaction tree was created.</a:t>
            </a:r>
          </a:p>
          <a:p>
            <a:pPr lvl="1"/>
            <a:r>
              <a:rPr lang="en-US" dirty="0"/>
              <a:t>Checking Subsets: Subsets of size 1 and 2 were checked.</a:t>
            </a:r>
          </a:p>
          <a:p>
            <a:pPr lvl="1"/>
            <a:r>
              <a:rPr lang="en-US" dirty="0"/>
              <a:t>Rule Writing: No rules were generated based on the given support and confidence thresholds.</a:t>
            </a:r>
          </a:p>
          <a:p>
            <a:r>
              <a:rPr lang="en-US" dirty="0"/>
              <a:t>Summary:</a:t>
            </a:r>
          </a:p>
          <a:p>
            <a:pPr lvl="1"/>
            <a:r>
              <a:rPr lang="en-US" dirty="0"/>
              <a:t>The algorithm did not find any association rules that satisfy the specified support and confidence thresholds (minimum support of 0.01 and minimum confidence of 0.8).</a:t>
            </a:r>
          </a:p>
        </p:txBody>
      </p:sp>
    </p:spTree>
    <p:extLst>
      <p:ext uri="{BB962C8B-B14F-4D97-AF65-F5344CB8AC3E}">
        <p14:creationId xmlns:p14="http://schemas.microsoft.com/office/powerpoint/2010/main" val="1010022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E6B26-28A7-F267-0B70-FAECBCEBB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ECLAT Parameters: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71F9B-741E-54E7-CFD0-86DA97C5B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Support: The minimum support for an itemset to be considered is set to 0.01, indicating that only </a:t>
            </a:r>
            <a:r>
              <a:rPr lang="en-US" dirty="0" err="1"/>
              <a:t>itemsets</a:t>
            </a:r>
            <a:r>
              <a:rPr lang="en-US" dirty="0"/>
              <a:t> that appear in at least 1% of the transactions will be considered.</a:t>
            </a:r>
          </a:p>
          <a:p>
            <a:r>
              <a:rPr lang="en-US" dirty="0"/>
              <a:t>Minimum Length (</a:t>
            </a:r>
            <a:r>
              <a:rPr lang="en-US" dirty="0" err="1"/>
              <a:t>minlen</a:t>
            </a:r>
            <a:r>
              <a:rPr lang="en-US" dirty="0"/>
              <a:t>): The minimum length of the </a:t>
            </a:r>
            <a:r>
              <a:rPr lang="en-US" dirty="0" err="1"/>
              <a:t>itemsets</a:t>
            </a:r>
            <a:r>
              <a:rPr lang="en-US" dirty="0"/>
              <a:t> generated is set to 2, indicating that only </a:t>
            </a:r>
            <a:r>
              <a:rPr lang="en-US" dirty="0" err="1"/>
              <a:t>itemsets</a:t>
            </a:r>
            <a:r>
              <a:rPr lang="en-US" dirty="0"/>
              <a:t> with a minimum of two items will be considered.</a:t>
            </a:r>
          </a:p>
        </p:txBody>
      </p:sp>
    </p:spTree>
    <p:extLst>
      <p:ext uri="{BB962C8B-B14F-4D97-AF65-F5344CB8AC3E}">
        <p14:creationId xmlns:p14="http://schemas.microsoft.com/office/powerpoint/2010/main" val="1849930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5A4C8-A1F5-12F6-18A2-34698D36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Interpreting the Rules: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98B45-1E1A-A23A-E63B-93274E34D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{cut=Ideal, clarity=IF}: Appears in 1% of the transactions with a count of 5.</a:t>
            </a:r>
          </a:p>
          <a:p>
            <a:pPr lvl="1"/>
            <a:r>
              <a:rPr lang="en-US" dirty="0"/>
              <a:t>{cut=Premium, clarity=I1}: Appears in 1% of the transactions with a count of 5.</a:t>
            </a:r>
          </a:p>
          <a:p>
            <a:pPr lvl="1"/>
            <a:r>
              <a:rPr lang="en-US" dirty="0"/>
              <a:t>{cut=Fair, clarity=VS2}: Appears in 1.2% of the transactions with a count of 6.</a:t>
            </a:r>
          </a:p>
          <a:p>
            <a:pPr lvl="1"/>
            <a:r>
              <a:rPr lang="en-US" dirty="0"/>
              <a:t>{cut=Fair, clarity=SI2}: Appears in 2.2% of the transactions with a count of 11.</a:t>
            </a:r>
          </a:p>
          <a:p>
            <a:r>
              <a:rPr lang="en-US" dirty="0"/>
              <a:t>The ECLAT algorithm identified 25 frequent </a:t>
            </a:r>
            <a:r>
              <a:rPr lang="en-US" dirty="0" err="1"/>
              <a:t>itemsets</a:t>
            </a:r>
            <a:r>
              <a:rPr lang="en-US" dirty="0"/>
              <a:t> that satisfy the specified minimum support and minimum length constraints.</a:t>
            </a:r>
          </a:p>
          <a:p>
            <a:r>
              <a:rPr lang="en-US" dirty="0"/>
              <a:t>Each itemset is associated with its support (percentage of transactions it appears in) and count (the actual number of transactions).</a:t>
            </a:r>
          </a:p>
          <a:p>
            <a:r>
              <a:rPr lang="en-US" dirty="0"/>
              <a:t>These results provide insights into the co-occurrence of different cuts and clarities in the Diamonds dataset.</a:t>
            </a:r>
          </a:p>
        </p:txBody>
      </p:sp>
    </p:spTree>
    <p:extLst>
      <p:ext uri="{BB962C8B-B14F-4D97-AF65-F5344CB8AC3E}">
        <p14:creationId xmlns:p14="http://schemas.microsoft.com/office/powerpoint/2010/main" val="2775840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A50A-466E-BDF1-79CA-59AE4FD79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Grocery dataset-Apriori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21DE6-2CB1-C8BA-6C29-080D013A7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using </a:t>
            </a:r>
            <a:r>
              <a:rPr lang="en-US" dirty="0" err="1"/>
              <a:t>apriori</a:t>
            </a:r>
            <a:r>
              <a:rPr lang="en-US" dirty="0"/>
              <a:t>() function</a:t>
            </a:r>
          </a:p>
          <a:p>
            <a:r>
              <a:rPr lang="en-US" dirty="0" err="1"/>
              <a:t>Grocery_rules</a:t>
            </a:r>
            <a:r>
              <a:rPr lang="en-US" dirty="0"/>
              <a:t> &lt;- </a:t>
            </a:r>
            <a:r>
              <a:rPr lang="en-US" dirty="0" err="1"/>
              <a:t>apriori</a:t>
            </a:r>
            <a:r>
              <a:rPr lang="en-US" dirty="0"/>
              <a:t>(Groceries,                  parameter = list(supp = 0.04, conf = 0.3))</a:t>
            </a:r>
          </a:p>
          <a:p>
            <a:r>
              <a:rPr lang="en-US" dirty="0"/>
              <a:t># using inspect() function</a:t>
            </a:r>
          </a:p>
          <a:p>
            <a:r>
              <a:rPr lang="en-US" dirty="0"/>
              <a:t>inspect(rules[1:10])</a:t>
            </a:r>
          </a:p>
          <a:p>
            <a:r>
              <a:rPr lang="en-US" dirty="0"/>
              <a:t># using item</a:t>
            </a:r>
          </a:p>
          <a:p>
            <a:r>
              <a:rPr lang="en-US" dirty="0" err="1"/>
              <a:t>FrequencyPlot</a:t>
            </a:r>
            <a:r>
              <a:rPr lang="en-US" dirty="0"/>
              <a:t>() </a:t>
            </a:r>
            <a:r>
              <a:rPr lang="en-US" dirty="0" err="1"/>
              <a:t>functionarules</a:t>
            </a:r>
            <a:r>
              <a:rPr lang="en-US" dirty="0"/>
              <a:t>::</a:t>
            </a:r>
            <a:r>
              <a:rPr lang="en-US" dirty="0" err="1"/>
              <a:t>itemFrequencyPlot</a:t>
            </a:r>
            <a:r>
              <a:rPr lang="en-US" dirty="0"/>
              <a:t>(Groceries, </a:t>
            </a:r>
          </a:p>
          <a:p>
            <a:pPr lvl="5"/>
            <a:r>
              <a:rPr lang="en-US" dirty="0" err="1"/>
              <a:t>topN</a:t>
            </a:r>
            <a:r>
              <a:rPr lang="en-US" dirty="0"/>
              <a:t> = 10,                  </a:t>
            </a:r>
          </a:p>
          <a:p>
            <a:pPr lvl="5"/>
            <a:r>
              <a:rPr lang="en-US" dirty="0"/>
              <a:t>col = </a:t>
            </a:r>
            <a:r>
              <a:rPr lang="en-US" dirty="0" err="1"/>
              <a:t>brewer.pal</a:t>
            </a:r>
            <a:r>
              <a:rPr lang="en-US" dirty="0"/>
              <a:t>(8, 'Pastel2'),                          </a:t>
            </a:r>
          </a:p>
          <a:p>
            <a:pPr lvl="5"/>
            <a:r>
              <a:rPr lang="en-US" dirty="0"/>
              <a:t>main = 'Relative Item Frequency Plot',                       type = "relative",     </a:t>
            </a:r>
            <a:r>
              <a:rPr lang="en-US" dirty="0" err="1"/>
              <a:t>ylab</a:t>
            </a:r>
            <a:r>
              <a:rPr lang="en-US" dirty="0"/>
              <a:t> = "Item Frequency (Relative)")</a:t>
            </a:r>
          </a:p>
        </p:txBody>
      </p:sp>
    </p:spTree>
    <p:extLst>
      <p:ext uri="{BB962C8B-B14F-4D97-AF65-F5344CB8AC3E}">
        <p14:creationId xmlns:p14="http://schemas.microsoft.com/office/powerpoint/2010/main" val="3929658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71099-7CDA-73BB-F298-3C098C60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Eclat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237B8-EF73-B6B9-92EA-60886A6C9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2525" y="803186"/>
            <a:ext cx="6437795" cy="5248622"/>
          </a:xfrm>
        </p:spPr>
        <p:txBody>
          <a:bodyPr/>
          <a:lstStyle/>
          <a:p>
            <a:r>
              <a:rPr lang="en-US" dirty="0"/>
              <a:t># Run ECLAT algorithm</a:t>
            </a:r>
          </a:p>
          <a:p>
            <a:r>
              <a:rPr lang="en-US" dirty="0" err="1"/>
              <a:t>eclat_rules</a:t>
            </a:r>
            <a:r>
              <a:rPr lang="en-US" dirty="0"/>
              <a:t> &lt;- </a:t>
            </a:r>
            <a:r>
              <a:rPr lang="en-US" dirty="0" err="1"/>
              <a:t>eclat</a:t>
            </a:r>
            <a:r>
              <a:rPr lang="en-US" dirty="0"/>
              <a:t>(Groceries, parameter = list(supp = 0.01, </a:t>
            </a:r>
            <a:r>
              <a:rPr lang="en-US" dirty="0" err="1"/>
              <a:t>maxlen</a:t>
            </a:r>
            <a:r>
              <a:rPr lang="en-US" dirty="0"/>
              <a:t> = 10))</a:t>
            </a:r>
          </a:p>
          <a:p>
            <a:r>
              <a:rPr lang="en-US" dirty="0"/>
              <a:t># Inspect the rules</a:t>
            </a:r>
          </a:p>
          <a:p>
            <a:r>
              <a:rPr lang="en-US" dirty="0"/>
              <a:t>inspect(head(</a:t>
            </a:r>
            <a:r>
              <a:rPr lang="en-US" dirty="0" err="1"/>
              <a:t>eclat_rules</a:t>
            </a:r>
            <a:r>
              <a:rPr lang="en-US" dirty="0"/>
              <a:t>))</a:t>
            </a:r>
          </a:p>
          <a:p>
            <a:pPr lvl="1" algn="just"/>
            <a:r>
              <a:rPr lang="en-US" dirty="0"/>
              <a:t>#Visualize rules using </a:t>
            </a:r>
            <a:r>
              <a:rPr lang="en-US" dirty="0" err="1"/>
              <a:t>itemFrequencyPlotarules</a:t>
            </a:r>
            <a:r>
              <a:rPr lang="en-US" dirty="0"/>
              <a:t>::</a:t>
            </a:r>
            <a:r>
              <a:rPr lang="en-US" dirty="0" err="1"/>
              <a:t>itemFrequencyPlot</a:t>
            </a:r>
            <a:r>
              <a:rPr lang="en-US" dirty="0"/>
              <a:t>(Groceries, 			</a:t>
            </a:r>
            <a:r>
              <a:rPr lang="en-US" dirty="0" err="1"/>
              <a:t>topN</a:t>
            </a:r>
            <a:r>
              <a:rPr lang="en-US" dirty="0"/>
              <a:t> = 10,    </a:t>
            </a:r>
          </a:p>
          <a:p>
            <a:pPr marL="457200" lvl="1" indent="0" algn="just">
              <a:buNone/>
            </a:pPr>
            <a:r>
              <a:rPr lang="en-US" dirty="0"/>
              <a:t>col = </a:t>
            </a:r>
            <a:r>
              <a:rPr lang="en-US" dirty="0" err="1"/>
              <a:t>brewer.pal</a:t>
            </a:r>
            <a:r>
              <a:rPr lang="en-US" dirty="0"/>
              <a:t>(8, 'Pastel2'),                     </a:t>
            </a:r>
          </a:p>
          <a:p>
            <a:pPr lvl="1" algn="just"/>
            <a:r>
              <a:rPr lang="en-US" dirty="0"/>
              <a:t>  main = 'Relative Item Frequency Plot',          </a:t>
            </a:r>
          </a:p>
          <a:p>
            <a:pPr lvl="1" algn="just"/>
            <a:r>
              <a:rPr lang="en-US" dirty="0"/>
              <a:t>              type = "relative",               </a:t>
            </a:r>
          </a:p>
          <a:p>
            <a:pPr lvl="1" algn="just"/>
            <a:r>
              <a:rPr lang="en-US" dirty="0"/>
              <a:t>           </a:t>
            </a:r>
            <a:r>
              <a:rPr lang="en-US" dirty="0" err="1"/>
              <a:t>ylab</a:t>
            </a:r>
            <a:r>
              <a:rPr lang="en-US" dirty="0"/>
              <a:t> = "Item Frequency (Relative)")</a:t>
            </a:r>
          </a:p>
        </p:txBody>
      </p:sp>
    </p:spTree>
    <p:extLst>
      <p:ext uri="{BB962C8B-B14F-4D97-AF65-F5344CB8AC3E}">
        <p14:creationId xmlns:p14="http://schemas.microsoft.com/office/powerpoint/2010/main" val="4267348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B81C8-5269-4CB7-C169-FCA718730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Apriori Algorithm</a:t>
            </a:r>
            <a:b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16415-2372-9BC2-CBF0-C47212562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unito" pitchFamily="2" charset="0"/>
              </a:rPr>
              <a:t>Apriori algorithm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used for finding frequent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itemsets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in a dataset for </a:t>
            </a:r>
            <a:r>
              <a:rPr lang="en-US" b="1" i="0" dirty="0">
                <a:effectLst/>
                <a:latin typeface="Nunito" pitchFamily="2" charset="0"/>
              </a:rPr>
              <a:t>association rule mining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It is called Apriori because it 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uses prior knowledge 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of frequent itemset properties</a:t>
            </a: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It employs a level-wise, bottom-up approach to find frequent item sets.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It uses the Apriori principle: Any subset of a frequent itemset must also be frequent.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It generates candidate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itemsets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iteratively and prunes them based on their support (frequency).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93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C09D-AADC-2044-C9A8-E5153AD6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ECLAT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CD08B-7C78-6F27-BD6C-BC98F2D50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Depth-First Search: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Uses a depth-first search strategy to explore the itemset lattice.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Employs equivalence classes for efficient counting of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itemsets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Suitable for dense datasets and vertical data formats.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Comparison with Apriori and FP-Growth: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Generally faster than Apriori, especially for dense datasets.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Can be slower than FP-Growth for large datasets with long patterns.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More memory-efficient than Apriori but less efficient than FP-Growth.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31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7F117-4F30-73D4-9CC6-E662B241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&amp; 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9D52B-2B85-EB8D-0F80-09C114264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Breadth-First Search (BFS):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You start on one floor and systematically visit every shelf on that floor before moving on to the next floor.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You're like a methodical librarian, checking every possible location at the same level before diving deeper.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This is good if you prioritize finding the book quickly, even if it's on a higher floor.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Depth-First Search (DFS):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You pick a random aisle and follow it as far as it goes, exploring all its branches (sub-aisles) before backtracking and trying another aisle.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You're like an adventurous explorer, delving deep into specific sections based on intuition or chance.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This is good if you're open to discovering unexpected books along the way, even if it takes longer to find the specific one you seek.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79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EFA0-4567-A0D3-E1A3-99449B05B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of association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F7329-3550-BACC-9999-71E348E74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Breadth-First Search (BFS):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 the context of Apriori or horizontal data layout, the algorithm explores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itemsets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of different lengths in a breadth-first manner.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starts by looking at all the frequent individual items (singletons) and then moves on to pairs of items, triples, and so 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idea is to explore all possible combinations of items at a certain length before moving to the next length.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Depth-First Search (DFS):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 the context of ECLAT or vertical data layout, the algorithm explores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itemsets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in a depth-first manner.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starts with a single item and extends it by adding one more item at a time. It goes deeper into the combination space before exploring other branches.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focus is on exploring a specific path in depth before backtracking and exploring other paths.</a:t>
            </a:r>
          </a:p>
        </p:txBody>
      </p:sp>
    </p:spTree>
    <p:extLst>
      <p:ext uri="{BB962C8B-B14F-4D97-AF65-F5344CB8AC3E}">
        <p14:creationId xmlns:p14="http://schemas.microsoft.com/office/powerpoint/2010/main" val="2089052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69438-5130-1BC7-BA1B-7FE2F8115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OR DFS?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65077-B6D1-D115-2677-6A221DFD5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choice between BFS and DFS in association rule mining algorithms depends on how the data is represented and stored. Apriori uses a horizontal layout, making it more akin to BFS, while ECLAT uses a vertical layout, making it more akin to DFS.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elaborate further, Apriori scans the database multiple times to discover frequent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itemsets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of different lengths. On the other hand, ECLAT builds a tree-like structure in a recursive manner, exploring combinations in depth.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13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0718A-1976-6C2A-91BE-62844572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Apriori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29A28-DFBD-2254-7A85-F6686A228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library(ggplot2)</a:t>
            </a:r>
          </a:p>
          <a:p>
            <a:r>
              <a:rPr lang="en-US" dirty="0" err="1"/>
              <a:t>subset_data</a:t>
            </a:r>
            <a:r>
              <a:rPr lang="en-US" dirty="0"/>
              <a:t> &lt;- diamonds[1:500, ]library(</a:t>
            </a:r>
            <a:r>
              <a:rPr lang="en-US" dirty="0" err="1"/>
              <a:t>arules</a:t>
            </a:r>
            <a:r>
              <a:rPr lang="en-US" dirty="0"/>
              <a:t>)</a:t>
            </a:r>
          </a:p>
          <a:p>
            <a:r>
              <a:rPr lang="en-US" dirty="0"/>
              <a:t>data("diamonds")</a:t>
            </a:r>
          </a:p>
          <a:p>
            <a:r>
              <a:rPr lang="en-US" dirty="0"/>
              <a:t>View(subset2)</a:t>
            </a:r>
          </a:p>
          <a:p>
            <a:r>
              <a:rPr lang="en-US" dirty="0"/>
              <a:t>subset2 &lt;- </a:t>
            </a:r>
            <a:r>
              <a:rPr lang="en-US" dirty="0" err="1"/>
              <a:t>subset_data</a:t>
            </a:r>
            <a:r>
              <a:rPr lang="en-US" dirty="0"/>
              <a:t>[, c("cut", "clarity")]</a:t>
            </a:r>
          </a:p>
          <a:p>
            <a:r>
              <a:rPr lang="en-US" dirty="0"/>
              <a:t>transactions &lt;- as(subset2, "transactions")</a:t>
            </a:r>
          </a:p>
          <a:p>
            <a:r>
              <a:rPr lang="en-US" dirty="0"/>
              <a:t>rules &lt;- </a:t>
            </a:r>
            <a:r>
              <a:rPr lang="en-US" dirty="0" err="1"/>
              <a:t>apriori</a:t>
            </a:r>
            <a:r>
              <a:rPr lang="en-US" dirty="0"/>
              <a:t>(transactions, parameter = list(support = 0.01, confidence = 0.8))</a:t>
            </a:r>
          </a:p>
          <a:p>
            <a:r>
              <a:rPr lang="en-US" dirty="0"/>
              <a:t>inspect(rules)</a:t>
            </a:r>
          </a:p>
        </p:txBody>
      </p:sp>
    </p:spTree>
    <p:extLst>
      <p:ext uri="{BB962C8B-B14F-4D97-AF65-F5344CB8AC3E}">
        <p14:creationId xmlns:p14="http://schemas.microsoft.com/office/powerpoint/2010/main" val="3401483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2E5A-6DC5-6109-2496-D87FBEE1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Apriori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8B04C-7D70-300B-4180-C65062640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Parameters Used:</a:t>
            </a:r>
          </a:p>
          <a:p>
            <a:pPr lvl="1"/>
            <a:r>
              <a:rPr lang="en-US" dirty="0"/>
              <a:t>Support: The minimum support for an itemset to be considered is set to 0.01, indicating that only </a:t>
            </a:r>
            <a:r>
              <a:rPr lang="en-US" dirty="0" err="1"/>
              <a:t>itemsets</a:t>
            </a:r>
            <a:r>
              <a:rPr lang="en-US" dirty="0"/>
              <a:t> that appear in at least 1% of the transactions will be considered.</a:t>
            </a:r>
          </a:p>
          <a:p>
            <a:pPr lvl="1"/>
            <a:r>
              <a:rPr lang="en-US" dirty="0"/>
              <a:t>Confidence: The minimum confidence for generating association rules is set to 0.8, meaning that only rules with a confidence of at least 80% will be generated.</a:t>
            </a:r>
          </a:p>
          <a:p>
            <a:r>
              <a:rPr lang="en-US" dirty="0"/>
              <a:t>Algorithmic Control:</a:t>
            </a:r>
          </a:p>
          <a:p>
            <a:pPr lvl="1"/>
            <a:r>
              <a:rPr lang="en-US" dirty="0"/>
              <a:t>Filter: The filtering of redundant rules is enabled with a minimum confidence difference of 0.1.</a:t>
            </a:r>
          </a:p>
          <a:p>
            <a:pPr lvl="1"/>
            <a:r>
              <a:rPr lang="en-US" dirty="0"/>
              <a:t>Tree: The tree structure for the Apriori algorithm is utilized.</a:t>
            </a:r>
          </a:p>
          <a:p>
            <a:pPr lvl="1"/>
            <a:r>
              <a:rPr lang="en-US" dirty="0"/>
              <a:t>Heap: Memory optimization is enabled.</a:t>
            </a:r>
          </a:p>
          <a:p>
            <a:pPr lvl="1"/>
            <a:r>
              <a:rPr lang="en-US" dirty="0"/>
              <a:t>Sort: Sorting of rules based on various measures is enabled.</a:t>
            </a:r>
          </a:p>
          <a:p>
            <a:pPr lvl="1"/>
            <a:r>
              <a:rPr lang="en-US" dirty="0"/>
              <a:t>Verbose: Detailed output during the mining process is enabled.</a:t>
            </a:r>
          </a:p>
        </p:txBody>
      </p:sp>
    </p:spTree>
    <p:extLst>
      <p:ext uri="{BB962C8B-B14F-4D97-AF65-F5344CB8AC3E}">
        <p14:creationId xmlns:p14="http://schemas.microsoft.com/office/powerpoint/2010/main" val="726448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F2CE-10BB-387E-91A0-8566AA21C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Eclat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518E4-A878-E1CD-5515-5041CCE0E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library(</a:t>
            </a:r>
            <a:r>
              <a:rPr lang="en-US" dirty="0" err="1"/>
              <a:t>arules</a:t>
            </a:r>
            <a:r>
              <a:rPr lang="en-US" dirty="0"/>
              <a:t>)</a:t>
            </a:r>
          </a:p>
          <a:p>
            <a:r>
              <a:rPr lang="en-US" dirty="0"/>
              <a:t>data("diamonds")</a:t>
            </a:r>
          </a:p>
          <a:p>
            <a:r>
              <a:rPr lang="en-US" dirty="0"/>
              <a:t>transactions &lt;- as(diamonds, "transactions")</a:t>
            </a:r>
          </a:p>
          <a:p>
            <a:r>
              <a:rPr lang="en-US" dirty="0"/>
              <a:t>rules3 &lt;- </a:t>
            </a:r>
            <a:r>
              <a:rPr lang="en-US" dirty="0" err="1"/>
              <a:t>eclat</a:t>
            </a:r>
            <a:r>
              <a:rPr lang="en-US" dirty="0"/>
              <a:t>(transactions, parameter = list(support = 0.01, </a:t>
            </a:r>
            <a:r>
              <a:rPr lang="en-US" dirty="0" err="1"/>
              <a:t>minlen</a:t>
            </a:r>
            <a:r>
              <a:rPr lang="en-US" dirty="0"/>
              <a:t> = 2))</a:t>
            </a:r>
          </a:p>
          <a:p>
            <a:r>
              <a:rPr lang="en-US" dirty="0"/>
              <a:t>inspect(rules3)</a:t>
            </a:r>
          </a:p>
        </p:txBody>
      </p:sp>
    </p:spTree>
    <p:extLst>
      <p:ext uri="{BB962C8B-B14F-4D97-AF65-F5344CB8AC3E}">
        <p14:creationId xmlns:p14="http://schemas.microsoft.com/office/powerpoint/2010/main" val="254065578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328</TotalTime>
  <Words>1265</Words>
  <Application>Microsoft Office PowerPoint</Application>
  <PresentationFormat>Widescreen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 Light</vt:lpstr>
      <vt:lpstr>Google Sans</vt:lpstr>
      <vt:lpstr>Nunito</vt:lpstr>
      <vt:lpstr>Rockwell</vt:lpstr>
      <vt:lpstr>Söhne</vt:lpstr>
      <vt:lpstr>Wingdings</vt:lpstr>
      <vt:lpstr>Atlas</vt:lpstr>
      <vt:lpstr>Apriori  and ECLAT Algorithm</vt:lpstr>
      <vt:lpstr>Apriori Algorithm </vt:lpstr>
      <vt:lpstr>ECLAT Algorithm</vt:lpstr>
      <vt:lpstr>BFS &amp; DFS</vt:lpstr>
      <vt:lpstr>Context of association mining</vt:lpstr>
      <vt:lpstr>BFS OR DFS?</vt:lpstr>
      <vt:lpstr>Apriori Implementation</vt:lpstr>
      <vt:lpstr>Apriori Results</vt:lpstr>
      <vt:lpstr>Eclat implementation</vt:lpstr>
      <vt:lpstr>Results</vt:lpstr>
      <vt:lpstr>ECLAT Parameters: </vt:lpstr>
      <vt:lpstr>Interpreting the Rules:</vt:lpstr>
      <vt:lpstr>Grocery dataset-Apriori Function</vt:lpstr>
      <vt:lpstr>Eclat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Apriori Algorithm</dc:title>
  <dc:creator>ADMIN</dc:creator>
  <cp:lastModifiedBy>ADMIN</cp:lastModifiedBy>
  <cp:revision>4</cp:revision>
  <dcterms:created xsi:type="dcterms:W3CDTF">2024-02-01T06:51:13Z</dcterms:created>
  <dcterms:modified xsi:type="dcterms:W3CDTF">2024-02-01T12:19:15Z</dcterms:modified>
</cp:coreProperties>
</file>