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85" r:id="rId4"/>
    <p:sldId id="269" r:id="rId5"/>
    <p:sldId id="270" r:id="rId6"/>
    <p:sldId id="264" r:id="rId7"/>
    <p:sldId id="265" r:id="rId8"/>
    <p:sldId id="258" r:id="rId9"/>
    <p:sldId id="259" r:id="rId10"/>
    <p:sldId id="266" r:id="rId11"/>
    <p:sldId id="267" r:id="rId12"/>
    <p:sldId id="268" r:id="rId13"/>
    <p:sldId id="272" r:id="rId14"/>
    <p:sldId id="260" r:id="rId15"/>
    <p:sldId id="273" r:id="rId16"/>
    <p:sldId id="274" r:id="rId17"/>
    <p:sldId id="275" r:id="rId18"/>
    <p:sldId id="276" r:id="rId19"/>
    <p:sldId id="277" r:id="rId20"/>
    <p:sldId id="261" r:id="rId21"/>
    <p:sldId id="278" r:id="rId22"/>
    <p:sldId id="282" r:id="rId23"/>
    <p:sldId id="283" r:id="rId24"/>
    <p:sldId id="284" r:id="rId25"/>
    <p:sldId id="279" r:id="rId26"/>
    <p:sldId id="280" r:id="rId27"/>
    <p:sldId id="281"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DBADC85-D6CB-406D-8084-840A4CA07A7D}" type="datetimeFigureOut">
              <a:rPr lang="en-US" smtClean="0"/>
              <a:t>1/11/2024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350028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ADC85-D6CB-406D-8084-840A4CA07A7D}"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251990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DBADC85-D6CB-406D-8084-840A4CA07A7D}" type="datetimeFigureOut">
              <a:rPr lang="en-US" smtClean="0"/>
              <a:t>1/11/2024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177738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ADC85-D6CB-406D-8084-840A4CA07A7D}"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325818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DBADC85-D6CB-406D-8084-840A4CA07A7D}" type="datetimeFigureOut">
              <a:rPr lang="en-US" smtClean="0"/>
              <a:t>1/11/2024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23492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DBADC85-D6CB-406D-8084-840A4CA07A7D}" type="datetimeFigureOut">
              <a:rPr lang="en-US" smtClean="0"/>
              <a:t>1/11/2024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303736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DBADC85-D6CB-406D-8084-840A4CA07A7D}" type="datetimeFigureOut">
              <a:rPr lang="en-US" smtClean="0"/>
              <a:t>1/11/2024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95028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BADC85-D6CB-406D-8084-840A4CA07A7D}"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94989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DBADC85-D6CB-406D-8084-840A4CA07A7D}" type="datetimeFigureOut">
              <a:rPr lang="en-US" smtClean="0"/>
              <a:t>1/11/2024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72731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ADC85-D6CB-406D-8084-840A4CA07A7D}"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424843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DBADC85-D6CB-406D-8084-840A4CA07A7D}" type="datetimeFigureOut">
              <a:rPr lang="en-US" smtClean="0"/>
              <a:t>1/11/2024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78ED2349-29CA-4F1F-BF6F-0FBFD55FC372}" type="slidenum">
              <a:rPr lang="en-US" smtClean="0"/>
              <a:t>‹#›</a:t>
            </a:fld>
            <a:endParaRPr lang="en-US"/>
          </a:p>
        </p:txBody>
      </p:sp>
    </p:spTree>
    <p:extLst>
      <p:ext uri="{BB962C8B-B14F-4D97-AF65-F5344CB8AC3E}">
        <p14:creationId xmlns:p14="http://schemas.microsoft.com/office/powerpoint/2010/main" val="358638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DBADC85-D6CB-406D-8084-840A4CA07A7D}" type="datetimeFigureOut">
              <a:rPr lang="en-US" smtClean="0"/>
              <a:t>1/11/2024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8ED2349-29CA-4F1F-BF6F-0FBFD55FC372}" type="slidenum">
              <a:rPr lang="en-US" smtClean="0"/>
              <a:t>‹#›</a:t>
            </a:fld>
            <a:endParaRPr lang="en-US"/>
          </a:p>
        </p:txBody>
      </p:sp>
    </p:spTree>
    <p:extLst>
      <p:ext uri="{BB962C8B-B14F-4D97-AF65-F5344CB8AC3E}">
        <p14:creationId xmlns:p14="http://schemas.microsoft.com/office/powerpoint/2010/main" val="3407631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224C-1D8B-7D0C-6754-13C87BE9C64C}"/>
              </a:ext>
            </a:extLst>
          </p:cNvPr>
          <p:cNvSpPr>
            <a:spLocks noGrp="1"/>
          </p:cNvSpPr>
          <p:nvPr>
            <p:ph type="ctrTitle"/>
          </p:nvPr>
        </p:nvSpPr>
        <p:spPr/>
        <p:txBody>
          <a:bodyPr/>
          <a:lstStyle/>
          <a:p>
            <a:r>
              <a:rPr lang="en-US" dirty="0"/>
              <a:t> Data Warehousing and On-line Analytical Processing</a:t>
            </a:r>
          </a:p>
        </p:txBody>
      </p:sp>
      <p:sp>
        <p:nvSpPr>
          <p:cNvPr id="3" name="Subtitle 2">
            <a:extLst>
              <a:ext uri="{FF2B5EF4-FFF2-40B4-BE49-F238E27FC236}">
                <a16:creationId xmlns:a16="http://schemas.microsoft.com/office/drawing/2014/main" id="{44DA5455-FE17-3E16-34CD-0A334A79DB35}"/>
              </a:ext>
            </a:extLst>
          </p:cNvPr>
          <p:cNvSpPr>
            <a:spLocks noGrp="1"/>
          </p:cNvSpPr>
          <p:nvPr>
            <p:ph type="subTitle" idx="1"/>
          </p:nvPr>
        </p:nvSpPr>
        <p:spPr/>
        <p:txBody>
          <a:bodyPr/>
          <a:lstStyle/>
          <a:p>
            <a:r>
              <a:rPr lang="en-US" dirty="0"/>
              <a:t>Basic Concepts</a:t>
            </a:r>
          </a:p>
        </p:txBody>
      </p:sp>
    </p:spTree>
    <p:extLst>
      <p:ext uri="{BB962C8B-B14F-4D97-AF65-F5344CB8AC3E}">
        <p14:creationId xmlns:p14="http://schemas.microsoft.com/office/powerpoint/2010/main" val="39243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3C97-FC9D-1226-D32E-93BB7FC45AE8}"/>
              </a:ext>
            </a:extLst>
          </p:cNvPr>
          <p:cNvSpPr>
            <a:spLocks noGrp="1"/>
          </p:cNvSpPr>
          <p:nvPr>
            <p:ph type="title"/>
          </p:nvPr>
        </p:nvSpPr>
        <p:spPr/>
        <p:txBody>
          <a:bodyPr/>
          <a:lstStyle/>
          <a:p>
            <a:r>
              <a:rPr lang="en-US" dirty="0"/>
              <a:t>Data Warehouse Features</a:t>
            </a:r>
          </a:p>
        </p:txBody>
      </p:sp>
      <p:sp>
        <p:nvSpPr>
          <p:cNvPr id="3" name="Content Placeholder 2">
            <a:extLst>
              <a:ext uri="{FF2B5EF4-FFF2-40B4-BE49-F238E27FC236}">
                <a16:creationId xmlns:a16="http://schemas.microsoft.com/office/drawing/2014/main" id="{2A9EC552-57E7-C00D-A3E3-4B0A3A13B7EB}"/>
              </a:ext>
            </a:extLst>
          </p:cNvPr>
          <p:cNvSpPr>
            <a:spLocks noGrp="1"/>
          </p:cNvSpPr>
          <p:nvPr>
            <p:ph idx="1"/>
          </p:nvPr>
        </p:nvSpPr>
        <p:spPr/>
        <p:txBody>
          <a:bodyPr/>
          <a:lstStyle/>
          <a:p>
            <a:r>
              <a:rPr lang="en-US" b="1" dirty="0"/>
              <a:t>Subject Oriented </a:t>
            </a:r>
            <a:r>
              <a:rPr lang="en-US" dirty="0"/>
              <a:t>- A data warehouse is subject oriented because it provides information around a subject rather than the organization's ongoing operations. These subjects can be product, customers, suppliers, sales, revenue, etc. A data warehouse does not focus on the ongoing operations, rather it focuses on modelling and analysis of data for decision making.</a:t>
            </a:r>
          </a:p>
          <a:p>
            <a:r>
              <a:rPr lang="en-US" b="1" dirty="0"/>
              <a:t>Integrated </a:t>
            </a:r>
            <a:r>
              <a:rPr lang="en-US" dirty="0"/>
              <a:t>- A data warehouse is constructed by integrating data from heterogeneous sources such as relational databases, flat files, etc. This integration enhances the effective analysis of data.</a:t>
            </a:r>
          </a:p>
        </p:txBody>
      </p:sp>
    </p:spTree>
    <p:extLst>
      <p:ext uri="{BB962C8B-B14F-4D97-AF65-F5344CB8AC3E}">
        <p14:creationId xmlns:p14="http://schemas.microsoft.com/office/powerpoint/2010/main" val="288132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F2E6-9640-BF58-549A-EBC4FDD4E47C}"/>
              </a:ext>
            </a:extLst>
          </p:cNvPr>
          <p:cNvSpPr>
            <a:spLocks noGrp="1"/>
          </p:cNvSpPr>
          <p:nvPr>
            <p:ph type="title"/>
          </p:nvPr>
        </p:nvSpPr>
        <p:spPr/>
        <p:txBody>
          <a:bodyPr/>
          <a:lstStyle/>
          <a:p>
            <a:r>
              <a:rPr lang="en-US" dirty="0"/>
              <a:t>Data Warehouse Features</a:t>
            </a:r>
          </a:p>
        </p:txBody>
      </p:sp>
      <p:sp>
        <p:nvSpPr>
          <p:cNvPr id="3" name="Content Placeholder 2">
            <a:extLst>
              <a:ext uri="{FF2B5EF4-FFF2-40B4-BE49-F238E27FC236}">
                <a16:creationId xmlns:a16="http://schemas.microsoft.com/office/drawing/2014/main" id="{EEA479B7-03B0-9472-F622-26878501E5E0}"/>
              </a:ext>
            </a:extLst>
          </p:cNvPr>
          <p:cNvSpPr>
            <a:spLocks noGrp="1"/>
          </p:cNvSpPr>
          <p:nvPr>
            <p:ph idx="1"/>
          </p:nvPr>
        </p:nvSpPr>
        <p:spPr/>
        <p:txBody>
          <a:bodyPr/>
          <a:lstStyle/>
          <a:p>
            <a:r>
              <a:rPr lang="en-US" b="1" dirty="0"/>
              <a:t>Time Variant </a:t>
            </a:r>
            <a:r>
              <a:rPr lang="en-US" dirty="0"/>
              <a:t>- The data collected in a data warehouse is identified with a particular time period. The data in a data warehouse provides information from the historical point of view.</a:t>
            </a:r>
          </a:p>
          <a:p>
            <a:r>
              <a:rPr lang="en-US" b="1" dirty="0"/>
              <a:t> Non-volatile </a:t>
            </a:r>
            <a:r>
              <a:rPr lang="en-US" dirty="0"/>
              <a:t>- Non-volatile means the previous data is not erased when new data is added to it. A data warehouse is kept separate from the operational database and therefore frequent changes in operational database is not reflected in the data warehouse. Note: A data warehouse does not require transaction processing, recovery, and concurrency controls, because it is physically stored and separate from the operational database. </a:t>
            </a:r>
          </a:p>
        </p:txBody>
      </p:sp>
    </p:spTree>
    <p:extLst>
      <p:ext uri="{BB962C8B-B14F-4D97-AF65-F5344CB8AC3E}">
        <p14:creationId xmlns:p14="http://schemas.microsoft.com/office/powerpoint/2010/main" val="200235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C18C-57F5-DBD0-41C4-7E19DF6EB3B0}"/>
              </a:ext>
            </a:extLst>
          </p:cNvPr>
          <p:cNvSpPr>
            <a:spLocks noGrp="1"/>
          </p:cNvSpPr>
          <p:nvPr>
            <p:ph type="title"/>
          </p:nvPr>
        </p:nvSpPr>
        <p:spPr/>
        <p:txBody>
          <a:bodyPr/>
          <a:lstStyle/>
          <a:p>
            <a:r>
              <a:rPr lang="en-US" dirty="0"/>
              <a:t>Data Warehouse Applications</a:t>
            </a:r>
          </a:p>
        </p:txBody>
      </p:sp>
      <p:sp>
        <p:nvSpPr>
          <p:cNvPr id="3" name="Content Placeholder 2">
            <a:extLst>
              <a:ext uri="{FF2B5EF4-FFF2-40B4-BE49-F238E27FC236}">
                <a16:creationId xmlns:a16="http://schemas.microsoft.com/office/drawing/2014/main" id="{965DC390-335F-A066-3DB1-3D42BFC38EC3}"/>
              </a:ext>
            </a:extLst>
          </p:cNvPr>
          <p:cNvSpPr>
            <a:spLocks noGrp="1"/>
          </p:cNvSpPr>
          <p:nvPr>
            <p:ph idx="1"/>
          </p:nvPr>
        </p:nvSpPr>
        <p:spPr/>
        <p:txBody>
          <a:bodyPr/>
          <a:lstStyle/>
          <a:p>
            <a:r>
              <a:rPr lang="en-US" dirty="0"/>
              <a:t>Financial services </a:t>
            </a:r>
          </a:p>
          <a:p>
            <a:r>
              <a:rPr lang="en-US" dirty="0"/>
              <a:t>Banking services </a:t>
            </a:r>
          </a:p>
          <a:p>
            <a:r>
              <a:rPr lang="en-US" dirty="0"/>
              <a:t>Consumer goods </a:t>
            </a:r>
          </a:p>
          <a:p>
            <a:r>
              <a:rPr lang="en-US" dirty="0"/>
              <a:t>Retail sectors </a:t>
            </a:r>
          </a:p>
          <a:p>
            <a:r>
              <a:rPr lang="en-US" dirty="0"/>
              <a:t>Controlled manufacturing</a:t>
            </a:r>
          </a:p>
        </p:txBody>
      </p:sp>
    </p:spTree>
    <p:extLst>
      <p:ext uri="{BB962C8B-B14F-4D97-AF65-F5344CB8AC3E}">
        <p14:creationId xmlns:p14="http://schemas.microsoft.com/office/powerpoint/2010/main" val="357023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D2E9-9D34-9B2C-D360-0F561651E711}"/>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008828AC-6BB0-78B1-8F1B-966DA3584938}"/>
              </a:ext>
            </a:extLst>
          </p:cNvPr>
          <p:cNvSpPr>
            <a:spLocks noGrp="1"/>
          </p:cNvSpPr>
          <p:nvPr>
            <p:ph idx="1"/>
          </p:nvPr>
        </p:nvSpPr>
        <p:spPr/>
        <p:txBody>
          <a:bodyPr/>
          <a:lstStyle/>
          <a:p>
            <a:r>
              <a:rPr lang="en-US" dirty="0"/>
              <a:t>Metadata-Metadata is simply defined as data about data. The data that are used to represent other data is known as metadata. For example, the index of a book serves as a metadata for the contents in the book. In other words, we can say that metadata is the summarized data that leads us to the detailed data</a:t>
            </a:r>
          </a:p>
        </p:txBody>
      </p:sp>
    </p:spTree>
    <p:extLst>
      <p:ext uri="{BB962C8B-B14F-4D97-AF65-F5344CB8AC3E}">
        <p14:creationId xmlns:p14="http://schemas.microsoft.com/office/powerpoint/2010/main" val="329755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7083-A22B-74AD-1630-B1BEB762CD8F}"/>
              </a:ext>
            </a:extLst>
          </p:cNvPr>
          <p:cNvSpPr>
            <a:spLocks noGrp="1"/>
          </p:cNvSpPr>
          <p:nvPr>
            <p:ph type="title"/>
          </p:nvPr>
        </p:nvSpPr>
        <p:spPr/>
        <p:txBody>
          <a:bodyPr/>
          <a:lstStyle/>
          <a:p>
            <a:r>
              <a:rPr lang="en-US" dirty="0"/>
              <a:t>Metadata Repository</a:t>
            </a:r>
          </a:p>
        </p:txBody>
      </p:sp>
      <p:sp>
        <p:nvSpPr>
          <p:cNvPr id="3" name="Content Placeholder 2">
            <a:extLst>
              <a:ext uri="{FF2B5EF4-FFF2-40B4-BE49-F238E27FC236}">
                <a16:creationId xmlns:a16="http://schemas.microsoft.com/office/drawing/2014/main" id="{A6650647-A212-889E-A9A5-B2B28072C240}"/>
              </a:ext>
            </a:extLst>
          </p:cNvPr>
          <p:cNvSpPr>
            <a:spLocks noGrp="1"/>
          </p:cNvSpPr>
          <p:nvPr>
            <p:ph idx="1"/>
          </p:nvPr>
        </p:nvSpPr>
        <p:spPr/>
        <p:txBody>
          <a:bodyPr>
            <a:normAutofit fontScale="92500" lnSpcReduction="20000"/>
          </a:bodyPr>
          <a:lstStyle/>
          <a:p>
            <a:r>
              <a:rPr lang="en-US" dirty="0"/>
              <a:t>Meta data is the data defining warehouse objects. It stores:</a:t>
            </a:r>
          </a:p>
          <a:p>
            <a:pPr lvl="1"/>
            <a:r>
              <a:rPr lang="en-US" dirty="0"/>
              <a:t> Description of the structure of the data warehouse</a:t>
            </a:r>
          </a:p>
          <a:p>
            <a:pPr lvl="1"/>
            <a:r>
              <a:rPr lang="en-US" dirty="0"/>
              <a:t> schema, view, dimensions, hierarchies, derived data </a:t>
            </a:r>
            <a:r>
              <a:rPr lang="en-US" dirty="0" err="1"/>
              <a:t>defn</a:t>
            </a:r>
            <a:r>
              <a:rPr lang="en-US" dirty="0"/>
              <a:t>, data mart locations and contents</a:t>
            </a:r>
          </a:p>
          <a:p>
            <a:pPr lvl="1"/>
            <a:r>
              <a:rPr lang="en-US" dirty="0"/>
              <a:t> Operational meta-data</a:t>
            </a:r>
          </a:p>
          <a:p>
            <a:pPr lvl="1"/>
            <a:r>
              <a:rPr lang="en-US" dirty="0"/>
              <a:t> data lineage (history of migrated data and transformation path), currency of</a:t>
            </a:r>
          </a:p>
          <a:p>
            <a:r>
              <a:rPr lang="en-US" dirty="0"/>
              <a:t>data (active, archived, or purged), monitoring information (warehouse usage statistics, error reports, audit trails)</a:t>
            </a:r>
          </a:p>
          <a:p>
            <a:r>
              <a:rPr lang="en-US" dirty="0"/>
              <a:t> The algorithms used for summarization</a:t>
            </a:r>
          </a:p>
          <a:p>
            <a:r>
              <a:rPr lang="en-US" dirty="0"/>
              <a:t> The mapping from operational environment to the data warehouse</a:t>
            </a:r>
          </a:p>
          <a:p>
            <a:r>
              <a:rPr lang="en-US" dirty="0"/>
              <a:t> Data related to system performance</a:t>
            </a:r>
          </a:p>
          <a:p>
            <a:r>
              <a:rPr lang="en-US" dirty="0"/>
              <a:t> warehouse schema, view and derived data definitions</a:t>
            </a:r>
          </a:p>
          <a:p>
            <a:r>
              <a:rPr lang="en-US" dirty="0"/>
              <a:t> business terms and definitions, ownership of data, charging policies</a:t>
            </a:r>
          </a:p>
        </p:txBody>
      </p:sp>
    </p:spTree>
    <p:extLst>
      <p:ext uri="{BB962C8B-B14F-4D97-AF65-F5344CB8AC3E}">
        <p14:creationId xmlns:p14="http://schemas.microsoft.com/office/powerpoint/2010/main" val="367465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888A-57D8-D06D-D266-D08E4904A9DB}"/>
              </a:ext>
            </a:extLst>
          </p:cNvPr>
          <p:cNvSpPr>
            <a:spLocks noGrp="1"/>
          </p:cNvSpPr>
          <p:nvPr>
            <p:ph type="title"/>
          </p:nvPr>
        </p:nvSpPr>
        <p:spPr/>
        <p:txBody>
          <a:bodyPr/>
          <a:lstStyle/>
          <a:p>
            <a:r>
              <a:rPr lang="en-US" dirty="0"/>
              <a:t>Metadata Repository</a:t>
            </a:r>
          </a:p>
        </p:txBody>
      </p:sp>
      <p:sp>
        <p:nvSpPr>
          <p:cNvPr id="3" name="Content Placeholder 2">
            <a:extLst>
              <a:ext uri="{FF2B5EF4-FFF2-40B4-BE49-F238E27FC236}">
                <a16:creationId xmlns:a16="http://schemas.microsoft.com/office/drawing/2014/main" id="{1BB9C513-A46E-8708-0AA7-0F2BB5862FA7}"/>
              </a:ext>
            </a:extLst>
          </p:cNvPr>
          <p:cNvSpPr>
            <a:spLocks noGrp="1"/>
          </p:cNvSpPr>
          <p:nvPr>
            <p:ph idx="1"/>
          </p:nvPr>
        </p:nvSpPr>
        <p:spPr/>
        <p:txBody>
          <a:bodyPr>
            <a:normAutofit/>
          </a:bodyPr>
          <a:lstStyle/>
          <a:p>
            <a:r>
              <a:rPr lang="en-US" b="1" dirty="0"/>
              <a:t>Metadata repository is an integral part of a data warehouse system. </a:t>
            </a:r>
            <a:r>
              <a:rPr lang="en-US" dirty="0"/>
              <a:t>It contains the following metadata:</a:t>
            </a:r>
          </a:p>
          <a:p>
            <a:pPr lvl="1"/>
            <a:r>
              <a:rPr lang="en-US" dirty="0"/>
              <a:t> </a:t>
            </a:r>
            <a:r>
              <a:rPr lang="en-US" b="1" dirty="0"/>
              <a:t>Business metadata </a:t>
            </a:r>
            <a:r>
              <a:rPr lang="en-US" dirty="0"/>
              <a:t>- It contains the data ownership information, business definition, and changing policies.</a:t>
            </a:r>
          </a:p>
          <a:p>
            <a:pPr lvl="1"/>
            <a:r>
              <a:rPr lang="en-US" b="1" dirty="0"/>
              <a:t> Operational metadata </a:t>
            </a:r>
            <a:r>
              <a:rPr lang="en-US" dirty="0"/>
              <a:t>- It includes currency of data and data lineage. Currency of data refers to the data being active, archived, or purged. Lineage of data means history of data migrated and transformation applied on it</a:t>
            </a:r>
          </a:p>
          <a:p>
            <a:pPr lvl="1"/>
            <a:r>
              <a:rPr lang="en-US" dirty="0"/>
              <a:t>Data for mapping from operational environment to data warehouse - It metadata includes source databases and their contents, data extraction, data partition, cleaning, transformation rules, data refresh and purging rules.</a:t>
            </a:r>
          </a:p>
          <a:p>
            <a:pPr lvl="1"/>
            <a:r>
              <a:rPr lang="en-US" dirty="0"/>
              <a:t> The algorithms for summarization - It includes dimension algorithms, data on granularity, aggregation, summarizing, etc.</a:t>
            </a:r>
          </a:p>
        </p:txBody>
      </p:sp>
    </p:spTree>
    <p:extLst>
      <p:ext uri="{BB962C8B-B14F-4D97-AF65-F5344CB8AC3E}">
        <p14:creationId xmlns:p14="http://schemas.microsoft.com/office/powerpoint/2010/main" val="52273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02D0-FA8F-C4E9-A868-1A6C47AC9B3C}"/>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AADEA7EA-6856-55FA-4B74-8BC84D9E8D2D}"/>
              </a:ext>
            </a:extLst>
          </p:cNvPr>
          <p:cNvSpPr>
            <a:spLocks noGrp="1"/>
          </p:cNvSpPr>
          <p:nvPr>
            <p:ph idx="1"/>
          </p:nvPr>
        </p:nvSpPr>
        <p:spPr/>
        <p:txBody>
          <a:bodyPr>
            <a:normAutofit/>
          </a:bodyPr>
          <a:lstStyle/>
          <a:p>
            <a:r>
              <a:rPr lang="en-US" dirty="0"/>
              <a:t>Data Cube</a:t>
            </a:r>
          </a:p>
          <a:p>
            <a:pPr lvl="1"/>
            <a:r>
              <a:rPr lang="en-US" dirty="0"/>
              <a:t>A data cube helps us represent data in multiple dimensions. It is defined by dimensions and facts. The dimensions are the entities with respect to which an enterprise preserves the records.</a:t>
            </a:r>
          </a:p>
          <a:p>
            <a:r>
              <a:rPr lang="en-US" dirty="0"/>
              <a:t>Data Mart</a:t>
            </a:r>
          </a:p>
          <a:p>
            <a:pPr lvl="1"/>
            <a:r>
              <a:rPr lang="en-US" dirty="0"/>
              <a:t>Data marts contain a subset of organization-wide data that is valuable to specific groups of people in an organization. In other words, a data mart contains only those data that is specific to a particular group.</a:t>
            </a:r>
          </a:p>
          <a:p>
            <a:r>
              <a:rPr lang="en-US" dirty="0"/>
              <a:t> For example, the marketing data mart may contain only data related to items, customers, and sales. Data marts are confined to subjects</a:t>
            </a:r>
          </a:p>
        </p:txBody>
      </p:sp>
    </p:spTree>
    <p:extLst>
      <p:ext uri="{BB962C8B-B14F-4D97-AF65-F5344CB8AC3E}">
        <p14:creationId xmlns:p14="http://schemas.microsoft.com/office/powerpoint/2010/main" val="348862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BDC5-FD8F-C0D5-3ACE-66ED61F5DACB}"/>
              </a:ext>
            </a:extLst>
          </p:cNvPr>
          <p:cNvSpPr>
            <a:spLocks noGrp="1"/>
          </p:cNvSpPr>
          <p:nvPr>
            <p:ph type="title"/>
          </p:nvPr>
        </p:nvSpPr>
        <p:spPr/>
        <p:txBody>
          <a:bodyPr/>
          <a:lstStyle/>
          <a:p>
            <a:r>
              <a:rPr lang="en-US" dirty="0"/>
              <a:t>Data Marts</a:t>
            </a:r>
          </a:p>
        </p:txBody>
      </p:sp>
      <p:sp>
        <p:nvSpPr>
          <p:cNvPr id="3" name="Content Placeholder 2">
            <a:extLst>
              <a:ext uri="{FF2B5EF4-FFF2-40B4-BE49-F238E27FC236}">
                <a16:creationId xmlns:a16="http://schemas.microsoft.com/office/drawing/2014/main" id="{AE2E32A8-379F-81F7-6930-E3A0C2CE7C3B}"/>
              </a:ext>
            </a:extLst>
          </p:cNvPr>
          <p:cNvSpPr>
            <a:spLocks noGrp="1"/>
          </p:cNvSpPr>
          <p:nvPr>
            <p:ph idx="1"/>
          </p:nvPr>
        </p:nvSpPr>
        <p:spPr>
          <a:xfrm>
            <a:off x="5118447" y="803186"/>
            <a:ext cx="6281873" cy="2702014"/>
          </a:xfrm>
        </p:spPr>
        <p:txBody>
          <a:bodyPr/>
          <a:lstStyle/>
          <a:p>
            <a:r>
              <a:rPr lang="en-US" dirty="0"/>
              <a:t>Data marts are small in size</a:t>
            </a:r>
          </a:p>
          <a:p>
            <a:r>
              <a:rPr lang="en-US" dirty="0"/>
              <a:t>Data marts are customized by department. </a:t>
            </a:r>
          </a:p>
          <a:p>
            <a:r>
              <a:rPr lang="en-US" dirty="0"/>
              <a:t>The source of a data mart is departmentally structured data warehouse. </a:t>
            </a:r>
          </a:p>
          <a:p>
            <a:r>
              <a:rPr lang="en-US" dirty="0"/>
              <a:t>Data marts are flexible.</a:t>
            </a:r>
          </a:p>
          <a:p>
            <a:endParaRPr lang="en-US" dirty="0"/>
          </a:p>
        </p:txBody>
      </p:sp>
      <p:pic>
        <p:nvPicPr>
          <p:cNvPr id="5" name="Picture 4">
            <a:extLst>
              <a:ext uri="{FF2B5EF4-FFF2-40B4-BE49-F238E27FC236}">
                <a16:creationId xmlns:a16="http://schemas.microsoft.com/office/drawing/2014/main" id="{EB23CDC3-A0C1-C7D7-BC79-AEB7643BCA08}"/>
              </a:ext>
            </a:extLst>
          </p:cNvPr>
          <p:cNvPicPr>
            <a:picLocks noChangeAspect="1"/>
          </p:cNvPicPr>
          <p:nvPr/>
        </p:nvPicPr>
        <p:blipFill>
          <a:blip r:embed="rId2"/>
          <a:stretch>
            <a:fillRect/>
          </a:stretch>
        </p:blipFill>
        <p:spPr>
          <a:xfrm>
            <a:off x="5118447" y="2863267"/>
            <a:ext cx="5448300" cy="3886200"/>
          </a:xfrm>
          <a:prstGeom prst="rect">
            <a:avLst/>
          </a:prstGeom>
        </p:spPr>
      </p:pic>
    </p:spTree>
    <p:extLst>
      <p:ext uri="{BB962C8B-B14F-4D97-AF65-F5344CB8AC3E}">
        <p14:creationId xmlns:p14="http://schemas.microsoft.com/office/powerpoint/2010/main" val="29443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3099-1A3A-24F5-5AE0-0818716F5F9C}"/>
              </a:ext>
            </a:extLst>
          </p:cNvPr>
          <p:cNvSpPr>
            <a:spLocks noGrp="1"/>
          </p:cNvSpPr>
          <p:nvPr>
            <p:ph type="title"/>
          </p:nvPr>
        </p:nvSpPr>
        <p:spPr/>
        <p:txBody>
          <a:bodyPr/>
          <a:lstStyle/>
          <a:p>
            <a:r>
              <a:rPr lang="en-US" dirty="0"/>
              <a:t>Data cube example</a:t>
            </a:r>
          </a:p>
        </p:txBody>
      </p:sp>
      <p:sp>
        <p:nvSpPr>
          <p:cNvPr id="3" name="Content Placeholder 2">
            <a:extLst>
              <a:ext uri="{FF2B5EF4-FFF2-40B4-BE49-F238E27FC236}">
                <a16:creationId xmlns:a16="http://schemas.microsoft.com/office/drawing/2014/main" id="{B10647B6-0790-8E61-99B2-3D31E2F8A2FD}"/>
              </a:ext>
            </a:extLst>
          </p:cNvPr>
          <p:cNvSpPr>
            <a:spLocks noGrp="1"/>
          </p:cNvSpPr>
          <p:nvPr>
            <p:ph idx="1"/>
          </p:nvPr>
        </p:nvSpPr>
        <p:spPr/>
        <p:txBody>
          <a:bodyPr>
            <a:normAutofit fontScale="77500" lnSpcReduction="20000"/>
          </a:bodyPr>
          <a:lstStyle/>
          <a:p>
            <a:r>
              <a:rPr lang="en-US" dirty="0"/>
              <a:t>A data cube is a multidimensional data structure that allows users to analyze data from different perspectives. It is typically used in data warehouses and business intelligence (BI) applications.</a:t>
            </a:r>
          </a:p>
          <a:p>
            <a:pPr algn="l"/>
            <a:r>
              <a:rPr lang="en-US" b="0" i="0" dirty="0">
                <a:solidFill>
                  <a:srgbClr val="1F1F1F"/>
                </a:solidFill>
                <a:effectLst/>
                <a:latin typeface="Google Sans"/>
              </a:rPr>
              <a:t>Consider a retail company that sells products in multiple stores to different customers. The company might have a data cube that contains the following dimensions:</a:t>
            </a:r>
          </a:p>
          <a:p>
            <a:pPr lvl="1">
              <a:buFont typeface="Arial" panose="020B0604020202020204" pitchFamily="34" charset="0"/>
              <a:buChar char="•"/>
            </a:pPr>
            <a:r>
              <a:rPr lang="en-US" b="0" i="0" dirty="0">
                <a:solidFill>
                  <a:srgbClr val="1F1F1F"/>
                </a:solidFill>
                <a:effectLst/>
                <a:latin typeface="Google Sans"/>
              </a:rPr>
              <a:t>Product</a:t>
            </a:r>
          </a:p>
          <a:p>
            <a:pPr lvl="1">
              <a:buFont typeface="Arial" panose="020B0604020202020204" pitchFamily="34" charset="0"/>
              <a:buChar char="•"/>
            </a:pPr>
            <a:r>
              <a:rPr lang="en-US" b="0" i="0" dirty="0">
                <a:solidFill>
                  <a:srgbClr val="1F1F1F"/>
                </a:solidFill>
                <a:effectLst/>
                <a:latin typeface="Google Sans"/>
              </a:rPr>
              <a:t>Store</a:t>
            </a:r>
          </a:p>
          <a:p>
            <a:pPr lvl="1">
              <a:buFont typeface="Arial" panose="020B0604020202020204" pitchFamily="34" charset="0"/>
              <a:buChar char="•"/>
            </a:pPr>
            <a:r>
              <a:rPr lang="en-US" b="0" i="0" dirty="0">
                <a:solidFill>
                  <a:srgbClr val="1F1F1F"/>
                </a:solidFill>
                <a:effectLst/>
                <a:latin typeface="Google Sans"/>
              </a:rPr>
              <a:t>Customer</a:t>
            </a:r>
          </a:p>
          <a:p>
            <a:pPr lvl="1">
              <a:buFont typeface="Arial" panose="020B0604020202020204" pitchFamily="34" charset="0"/>
              <a:buChar char="•"/>
            </a:pPr>
            <a:r>
              <a:rPr lang="en-US" b="0" i="0" dirty="0">
                <a:solidFill>
                  <a:srgbClr val="1F1F1F"/>
                </a:solidFill>
                <a:effectLst/>
                <a:latin typeface="Google Sans"/>
              </a:rPr>
              <a:t>Time period</a:t>
            </a:r>
          </a:p>
          <a:p>
            <a:pPr algn="l"/>
            <a:r>
              <a:rPr lang="en-US" b="0" i="0" dirty="0">
                <a:solidFill>
                  <a:srgbClr val="1F1F1F"/>
                </a:solidFill>
                <a:effectLst/>
                <a:latin typeface="Google Sans"/>
              </a:rPr>
              <a:t>The fact table in the data cube might contain the following measures:</a:t>
            </a:r>
          </a:p>
          <a:p>
            <a:pPr lvl="1">
              <a:buFont typeface="Arial" panose="020B0604020202020204" pitchFamily="34" charset="0"/>
              <a:buChar char="•"/>
            </a:pPr>
            <a:r>
              <a:rPr lang="en-US" b="0" i="0" dirty="0">
                <a:solidFill>
                  <a:srgbClr val="1F1F1F"/>
                </a:solidFill>
                <a:effectLst/>
                <a:latin typeface="Google Sans"/>
              </a:rPr>
              <a:t>Sales amount</a:t>
            </a:r>
          </a:p>
          <a:p>
            <a:pPr lvl="1">
              <a:buFont typeface="Arial" panose="020B0604020202020204" pitchFamily="34" charset="0"/>
              <a:buChar char="•"/>
            </a:pPr>
            <a:r>
              <a:rPr lang="en-US" b="0" i="0" dirty="0">
                <a:solidFill>
                  <a:srgbClr val="1F1F1F"/>
                </a:solidFill>
                <a:effectLst/>
                <a:latin typeface="Google Sans"/>
              </a:rPr>
              <a:t>Number of units sold</a:t>
            </a:r>
          </a:p>
          <a:p>
            <a:pPr algn="l"/>
            <a:r>
              <a:rPr lang="en-US" b="0" i="0" dirty="0">
                <a:solidFill>
                  <a:srgbClr val="1F1F1F"/>
                </a:solidFill>
                <a:effectLst/>
                <a:latin typeface="Google Sans"/>
              </a:rPr>
              <a:t>This data cube would allow the company to analyze its sales data from a variety of perspectives. For example, the company could use the data cube to answer the following questions:</a:t>
            </a:r>
          </a:p>
          <a:p>
            <a:pPr lvl="1">
              <a:buFont typeface="Arial" panose="020B0604020202020204" pitchFamily="34" charset="0"/>
              <a:buChar char="•"/>
            </a:pPr>
            <a:r>
              <a:rPr lang="en-US" b="0" i="0" dirty="0">
                <a:solidFill>
                  <a:srgbClr val="1F1F1F"/>
                </a:solidFill>
                <a:effectLst/>
                <a:latin typeface="Google Sans"/>
              </a:rPr>
              <a:t>What are the top-selling products in each store?</a:t>
            </a:r>
          </a:p>
          <a:p>
            <a:pPr lvl="1">
              <a:buFont typeface="Arial" panose="020B0604020202020204" pitchFamily="34" charset="0"/>
              <a:buChar char="•"/>
            </a:pPr>
            <a:r>
              <a:rPr lang="en-US" b="0" i="0" dirty="0">
                <a:solidFill>
                  <a:srgbClr val="1F1F1F"/>
                </a:solidFill>
                <a:effectLst/>
                <a:latin typeface="Google Sans"/>
              </a:rPr>
              <a:t>What are the most popular products among different customer segments?</a:t>
            </a:r>
          </a:p>
          <a:p>
            <a:pPr lvl="1">
              <a:buFont typeface="Arial" panose="020B0604020202020204" pitchFamily="34" charset="0"/>
              <a:buChar char="•"/>
            </a:pPr>
            <a:r>
              <a:rPr lang="en-US" b="0" i="0" dirty="0">
                <a:solidFill>
                  <a:srgbClr val="1F1F1F"/>
                </a:solidFill>
                <a:effectLst/>
                <a:latin typeface="Google Sans"/>
              </a:rPr>
              <a:t>How have sales changed over time?</a:t>
            </a:r>
          </a:p>
          <a:p>
            <a:endParaRPr lang="en-US" dirty="0"/>
          </a:p>
        </p:txBody>
      </p:sp>
    </p:spTree>
    <p:extLst>
      <p:ext uri="{BB962C8B-B14F-4D97-AF65-F5344CB8AC3E}">
        <p14:creationId xmlns:p14="http://schemas.microsoft.com/office/powerpoint/2010/main" val="399838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3E14-754D-35A6-7665-A318A85F3D16}"/>
              </a:ext>
            </a:extLst>
          </p:cNvPr>
          <p:cNvSpPr>
            <a:spLocks noGrp="1"/>
          </p:cNvSpPr>
          <p:nvPr>
            <p:ph type="title"/>
          </p:nvPr>
        </p:nvSpPr>
        <p:spPr/>
        <p:txBody>
          <a:bodyPr/>
          <a:lstStyle/>
          <a:p>
            <a:r>
              <a:rPr lang="en-US" dirty="0"/>
              <a:t>Applications of Dat Cubes</a:t>
            </a:r>
          </a:p>
        </p:txBody>
      </p:sp>
      <p:sp>
        <p:nvSpPr>
          <p:cNvPr id="3" name="Content Placeholder 2">
            <a:extLst>
              <a:ext uri="{FF2B5EF4-FFF2-40B4-BE49-F238E27FC236}">
                <a16:creationId xmlns:a16="http://schemas.microsoft.com/office/drawing/2014/main" id="{4D6AB12F-932D-2B29-1DE4-ABBED584CCD6}"/>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Reporting</a:t>
            </a:r>
          </a:p>
          <a:p>
            <a:pPr lvl="1">
              <a:buFont typeface="Arial" panose="020B0604020202020204" pitchFamily="34" charset="0"/>
              <a:buChar char="•"/>
            </a:pPr>
            <a:r>
              <a:rPr lang="en-US" b="0" i="0" dirty="0">
                <a:solidFill>
                  <a:srgbClr val="1F1F1F"/>
                </a:solidFill>
                <a:effectLst/>
                <a:latin typeface="Google Sans"/>
              </a:rPr>
              <a:t> Data cubes can be used to create reports that summarize data from different dimensions. For example, a company could use a data cube to create a report that shows the total sales for each product category in each region.</a:t>
            </a:r>
          </a:p>
          <a:p>
            <a:pPr algn="l">
              <a:buFont typeface="Arial" panose="020B0604020202020204" pitchFamily="34" charset="0"/>
              <a:buChar char="•"/>
            </a:pPr>
            <a:r>
              <a:rPr lang="en-US" b="0" i="0" dirty="0">
                <a:solidFill>
                  <a:srgbClr val="1F1F1F"/>
                </a:solidFill>
                <a:effectLst/>
                <a:latin typeface="Google Sans"/>
              </a:rPr>
              <a:t>Analytics</a:t>
            </a:r>
          </a:p>
          <a:p>
            <a:pPr lvl="1">
              <a:buFont typeface="Arial" panose="020B0604020202020204" pitchFamily="34" charset="0"/>
              <a:buChar char="•"/>
            </a:pPr>
            <a:r>
              <a:rPr lang="en-US" b="0" i="0" dirty="0">
                <a:solidFill>
                  <a:srgbClr val="1F1F1F"/>
                </a:solidFill>
                <a:effectLst/>
                <a:latin typeface="Google Sans"/>
              </a:rPr>
              <a:t> Data cubes can be used to perform complex analytics on data. For example, a company could use a data cube to identify trends in sales or to predict future sales.</a:t>
            </a:r>
          </a:p>
          <a:p>
            <a:pPr algn="l">
              <a:buFont typeface="Arial" panose="020B0604020202020204" pitchFamily="34" charset="0"/>
              <a:buChar char="•"/>
            </a:pPr>
            <a:r>
              <a:rPr lang="en-US" b="0" i="0" dirty="0">
                <a:solidFill>
                  <a:srgbClr val="1F1F1F"/>
                </a:solidFill>
                <a:effectLst/>
                <a:latin typeface="Google Sans"/>
              </a:rPr>
              <a:t>Data mining</a:t>
            </a:r>
          </a:p>
          <a:p>
            <a:pPr lvl="1">
              <a:buFont typeface="Arial" panose="020B0604020202020204" pitchFamily="34" charset="0"/>
              <a:buChar char="•"/>
            </a:pPr>
            <a:r>
              <a:rPr lang="en-US" b="0" i="0" dirty="0">
                <a:solidFill>
                  <a:srgbClr val="1F1F1F"/>
                </a:solidFill>
                <a:effectLst/>
                <a:latin typeface="Google Sans"/>
              </a:rPr>
              <a:t> Data cubes can be used to mine data for patterns and insights. For example, a company could use a data cube to identify customer segments that are most likely to purchase certain products.</a:t>
            </a:r>
          </a:p>
        </p:txBody>
      </p:sp>
    </p:spTree>
    <p:extLst>
      <p:ext uri="{BB962C8B-B14F-4D97-AF65-F5344CB8AC3E}">
        <p14:creationId xmlns:p14="http://schemas.microsoft.com/office/powerpoint/2010/main" val="11662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0511-75CA-727B-27C1-F205926FC879}"/>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CBE8CE41-5CA8-853C-2248-5009CBB5380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DFAF50BC-CA32-43B3-6D1B-9A27CEF6CA04}"/>
              </a:ext>
            </a:extLst>
          </p:cNvPr>
          <p:cNvPicPr>
            <a:picLocks noChangeAspect="1"/>
          </p:cNvPicPr>
          <p:nvPr/>
        </p:nvPicPr>
        <p:blipFill>
          <a:blip r:embed="rId2"/>
          <a:stretch>
            <a:fillRect/>
          </a:stretch>
        </p:blipFill>
        <p:spPr>
          <a:xfrm>
            <a:off x="689322" y="803186"/>
            <a:ext cx="10797828" cy="6060716"/>
          </a:xfrm>
          <a:prstGeom prst="rect">
            <a:avLst/>
          </a:prstGeom>
        </p:spPr>
      </p:pic>
    </p:spTree>
    <p:extLst>
      <p:ext uri="{BB962C8B-B14F-4D97-AF65-F5344CB8AC3E}">
        <p14:creationId xmlns:p14="http://schemas.microsoft.com/office/powerpoint/2010/main" val="280912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D41C-25C2-0EA2-130E-049838062B52}"/>
              </a:ext>
            </a:extLst>
          </p:cNvPr>
          <p:cNvSpPr>
            <a:spLocks noGrp="1"/>
          </p:cNvSpPr>
          <p:nvPr>
            <p:ph type="title"/>
          </p:nvPr>
        </p:nvSpPr>
        <p:spPr/>
        <p:txBody>
          <a:bodyPr>
            <a:normAutofit fontScale="90000"/>
          </a:bodyPr>
          <a:lstStyle/>
          <a:p>
            <a:r>
              <a:rPr lang="en-US" dirty="0"/>
              <a:t>Data Warehouse Modeling: Data Cube and OLAP</a:t>
            </a:r>
          </a:p>
        </p:txBody>
      </p:sp>
      <p:sp>
        <p:nvSpPr>
          <p:cNvPr id="3" name="Content Placeholder 2">
            <a:extLst>
              <a:ext uri="{FF2B5EF4-FFF2-40B4-BE49-F238E27FC236}">
                <a16:creationId xmlns:a16="http://schemas.microsoft.com/office/drawing/2014/main" id="{1DFFEC64-24D4-1D3C-9E41-69697FBE4A49}"/>
              </a:ext>
            </a:extLst>
          </p:cNvPr>
          <p:cNvSpPr>
            <a:spLocks noGrp="1"/>
          </p:cNvSpPr>
          <p:nvPr>
            <p:ph idx="1"/>
          </p:nvPr>
        </p:nvSpPr>
        <p:spPr/>
        <p:txBody>
          <a:bodyPr>
            <a:normAutofit fontScale="92500" lnSpcReduction="10000"/>
          </a:bodyPr>
          <a:lstStyle/>
          <a:p>
            <a:r>
              <a:rPr lang="en-US" dirty="0"/>
              <a:t>A data warehouse is based on a multidimensional data model which views data in the form of a data cube</a:t>
            </a:r>
          </a:p>
          <a:p>
            <a:r>
              <a:rPr lang="en-US" dirty="0"/>
              <a:t> A data cube, such as sales, allows data to be modeled and viewed in multiple dimensions</a:t>
            </a:r>
          </a:p>
          <a:p>
            <a:r>
              <a:rPr lang="en-US" dirty="0"/>
              <a:t> Dimension tables, such as item (</a:t>
            </a:r>
            <a:r>
              <a:rPr lang="en-US" dirty="0" err="1"/>
              <a:t>item_name</a:t>
            </a:r>
            <a:r>
              <a:rPr lang="en-US" dirty="0"/>
              <a:t>, brand, type), or time(day, week, month, quarter, year)</a:t>
            </a:r>
          </a:p>
          <a:p>
            <a:r>
              <a:rPr lang="en-US" dirty="0"/>
              <a:t> Fact table contains measures (such as </a:t>
            </a:r>
            <a:r>
              <a:rPr lang="en-US" dirty="0" err="1"/>
              <a:t>dollars_sold</a:t>
            </a:r>
            <a:r>
              <a:rPr lang="en-US" dirty="0"/>
              <a:t>) and keys to each of the related dimension tables</a:t>
            </a:r>
          </a:p>
          <a:p>
            <a:r>
              <a:rPr lang="en-US" dirty="0"/>
              <a:t> Data cube: A lattice of cuboids</a:t>
            </a:r>
          </a:p>
          <a:p>
            <a:r>
              <a:rPr lang="en-US" dirty="0"/>
              <a:t> In data warehousing literature, an n-D base cube is called a base cuboid</a:t>
            </a:r>
          </a:p>
          <a:p>
            <a:r>
              <a:rPr lang="en-US" dirty="0"/>
              <a:t> The top most 0-D cuboid, which holds the highest-level of summarization, is called the apex cuboid</a:t>
            </a:r>
          </a:p>
          <a:p>
            <a:r>
              <a:rPr lang="en-US" dirty="0"/>
              <a:t> The lattice of cuboids forms a data cube.</a:t>
            </a:r>
          </a:p>
        </p:txBody>
      </p:sp>
    </p:spTree>
    <p:extLst>
      <p:ext uri="{BB962C8B-B14F-4D97-AF65-F5344CB8AC3E}">
        <p14:creationId xmlns:p14="http://schemas.microsoft.com/office/powerpoint/2010/main" val="242054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D6A9-CCCF-2A14-9D55-71EE877729F6}"/>
              </a:ext>
            </a:extLst>
          </p:cNvPr>
          <p:cNvSpPr>
            <a:spLocks noGrp="1"/>
          </p:cNvSpPr>
          <p:nvPr>
            <p:ph type="title"/>
          </p:nvPr>
        </p:nvSpPr>
        <p:spPr/>
        <p:txBody>
          <a:bodyPr>
            <a:normAutofit fontScale="90000"/>
          </a:bodyPr>
          <a:lstStyle/>
          <a:p>
            <a:r>
              <a:rPr lang="en-US" dirty="0"/>
              <a:t>OLAP(Online analytical Processing)</a:t>
            </a:r>
            <a:br>
              <a:rPr lang="en-US" dirty="0"/>
            </a:br>
            <a:endParaRPr lang="en-US" dirty="0"/>
          </a:p>
        </p:txBody>
      </p:sp>
      <p:sp>
        <p:nvSpPr>
          <p:cNvPr id="3" name="Content Placeholder 2">
            <a:extLst>
              <a:ext uri="{FF2B5EF4-FFF2-40B4-BE49-F238E27FC236}">
                <a16:creationId xmlns:a16="http://schemas.microsoft.com/office/drawing/2014/main" id="{DF81B1BE-C905-128E-1841-A961BB50E29D}"/>
              </a:ext>
            </a:extLst>
          </p:cNvPr>
          <p:cNvSpPr>
            <a:spLocks noGrp="1"/>
          </p:cNvSpPr>
          <p:nvPr>
            <p:ph idx="1"/>
          </p:nvPr>
        </p:nvSpPr>
        <p:spPr/>
        <p:txBody>
          <a:bodyPr/>
          <a:lstStyle/>
          <a:p>
            <a:r>
              <a:rPr lang="en-US" dirty="0"/>
              <a:t>OLAP is an approach to answering multi-dimensional analytical (MDA) queries swiftly.</a:t>
            </a:r>
          </a:p>
          <a:p>
            <a:r>
              <a:rPr lang="en-US" dirty="0"/>
              <a:t>OLAP is part of the broader category of business intelligence, which also encompasses relational database, report writing and data mining.</a:t>
            </a:r>
          </a:p>
          <a:p>
            <a:r>
              <a:rPr lang="en-US" dirty="0"/>
              <a:t>OLAP tools enable users to analyze multidimensional data interactively from multiple perspectives. </a:t>
            </a:r>
          </a:p>
        </p:txBody>
      </p:sp>
    </p:spTree>
    <p:extLst>
      <p:ext uri="{BB962C8B-B14F-4D97-AF65-F5344CB8AC3E}">
        <p14:creationId xmlns:p14="http://schemas.microsoft.com/office/powerpoint/2010/main" val="2073972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9601-B059-B22F-672D-168BBEBFBBF7}"/>
              </a:ext>
            </a:extLst>
          </p:cNvPr>
          <p:cNvSpPr>
            <a:spLocks noGrp="1"/>
          </p:cNvSpPr>
          <p:nvPr>
            <p:ph type="title"/>
          </p:nvPr>
        </p:nvSpPr>
        <p:spPr/>
        <p:txBody>
          <a:bodyPr/>
          <a:lstStyle/>
          <a:p>
            <a:r>
              <a:rPr lang="en-US" b="0" i="0" dirty="0">
                <a:solidFill>
                  <a:srgbClr val="1F1F1F"/>
                </a:solidFill>
                <a:effectLst/>
                <a:latin typeface="Google Sans"/>
              </a:rPr>
              <a:t>ROLAP</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1611E789-7EC2-A4CA-8D5A-FB0F44D90C01}"/>
              </a:ext>
            </a:extLst>
          </p:cNvPr>
          <p:cNvSpPr>
            <a:spLocks noGrp="1"/>
          </p:cNvSpPr>
          <p:nvPr>
            <p:ph idx="1"/>
          </p:nvPr>
        </p:nvSpPr>
        <p:spPr/>
        <p:txBody>
          <a:bodyPr/>
          <a:lstStyle/>
          <a:p>
            <a:pPr algn="l"/>
            <a:r>
              <a:rPr lang="en-US" b="0" i="0" dirty="0">
                <a:solidFill>
                  <a:srgbClr val="1F1F1F"/>
                </a:solidFill>
                <a:effectLst/>
                <a:latin typeface="Google Sans"/>
              </a:rPr>
              <a:t>ROLAP databases can be used to analyze data from data warehouses that store epidemiological data, such as disease surveillance data, vaccination data, and mortality data. ROLAP databases can be used to answer a variety of epidemiological questions, such as:</a:t>
            </a:r>
          </a:p>
          <a:p>
            <a:pPr algn="l">
              <a:buFont typeface="Arial" panose="020B0604020202020204" pitchFamily="34" charset="0"/>
              <a:buChar char="•"/>
            </a:pPr>
            <a:r>
              <a:rPr lang="en-US" b="0" i="0" dirty="0">
                <a:solidFill>
                  <a:srgbClr val="1F1F1F"/>
                </a:solidFill>
                <a:effectLst/>
                <a:latin typeface="Google Sans"/>
              </a:rPr>
              <a:t>What is the prevalence of a particular disease in a given population?</a:t>
            </a:r>
          </a:p>
          <a:p>
            <a:pPr algn="l">
              <a:buFont typeface="Arial" panose="020B0604020202020204" pitchFamily="34" charset="0"/>
              <a:buChar char="•"/>
            </a:pPr>
            <a:r>
              <a:rPr lang="en-US" b="0" i="0" dirty="0">
                <a:solidFill>
                  <a:srgbClr val="1F1F1F"/>
                </a:solidFill>
                <a:effectLst/>
                <a:latin typeface="Google Sans"/>
              </a:rPr>
              <a:t>What are the risk factors for developing a particular disease?</a:t>
            </a:r>
          </a:p>
          <a:p>
            <a:pPr algn="l">
              <a:buFont typeface="Arial" panose="020B0604020202020204" pitchFamily="34" charset="0"/>
              <a:buChar char="•"/>
            </a:pPr>
            <a:r>
              <a:rPr lang="en-US" b="0" i="0" dirty="0">
                <a:solidFill>
                  <a:srgbClr val="1F1F1F"/>
                </a:solidFill>
                <a:effectLst/>
                <a:latin typeface="Google Sans"/>
              </a:rPr>
              <a:t>How effective is a particular vaccine at preventing a particular disease?</a:t>
            </a:r>
          </a:p>
          <a:p>
            <a:pPr algn="l">
              <a:buFont typeface="Arial" panose="020B0604020202020204" pitchFamily="34" charset="0"/>
              <a:buChar char="•"/>
            </a:pPr>
            <a:r>
              <a:rPr lang="en-US" b="0" i="0" dirty="0">
                <a:solidFill>
                  <a:srgbClr val="1F1F1F"/>
                </a:solidFill>
                <a:effectLst/>
                <a:latin typeface="Google Sans"/>
              </a:rPr>
              <a:t>What are the trends in disease prevalence over time?</a:t>
            </a:r>
          </a:p>
          <a:p>
            <a:endParaRPr lang="en-US" dirty="0"/>
          </a:p>
        </p:txBody>
      </p:sp>
    </p:spTree>
    <p:extLst>
      <p:ext uri="{BB962C8B-B14F-4D97-AF65-F5344CB8AC3E}">
        <p14:creationId xmlns:p14="http://schemas.microsoft.com/office/powerpoint/2010/main" val="288778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38BA-136D-5E3F-C80B-A68C7F04A5FD}"/>
              </a:ext>
            </a:extLst>
          </p:cNvPr>
          <p:cNvSpPr>
            <a:spLocks noGrp="1"/>
          </p:cNvSpPr>
          <p:nvPr>
            <p:ph type="title"/>
          </p:nvPr>
        </p:nvSpPr>
        <p:spPr/>
        <p:txBody>
          <a:bodyPr/>
          <a:lstStyle/>
          <a:p>
            <a:r>
              <a:rPr lang="en-US" b="0" i="0" dirty="0">
                <a:solidFill>
                  <a:srgbClr val="1F1F1F"/>
                </a:solidFill>
                <a:effectLst/>
                <a:latin typeface="Google Sans"/>
              </a:rPr>
              <a:t>MOLAP</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B945CFFC-23E0-2348-FF97-884CE1B3F925}"/>
              </a:ext>
            </a:extLst>
          </p:cNvPr>
          <p:cNvSpPr>
            <a:spLocks noGrp="1"/>
          </p:cNvSpPr>
          <p:nvPr>
            <p:ph idx="1"/>
          </p:nvPr>
        </p:nvSpPr>
        <p:spPr/>
        <p:txBody>
          <a:bodyPr/>
          <a:lstStyle/>
          <a:p>
            <a:pPr algn="l"/>
            <a:r>
              <a:rPr lang="en-US" b="0" i="0" dirty="0">
                <a:solidFill>
                  <a:srgbClr val="1F1F1F"/>
                </a:solidFill>
                <a:effectLst/>
                <a:latin typeface="Google Sans"/>
              </a:rPr>
              <a:t>MOLAP databases can be used to analyze large volumes of epidemiological data in real time. This is because MOLAP databases are optimized for OLAP queries. MOLAP databases can be used to answer a variety of epidemiological questions, such as:</a:t>
            </a:r>
          </a:p>
          <a:p>
            <a:pPr algn="l">
              <a:buFont typeface="Arial" panose="020B0604020202020204" pitchFamily="34" charset="0"/>
              <a:buChar char="•"/>
            </a:pPr>
            <a:r>
              <a:rPr lang="en-US" b="0" i="0" dirty="0">
                <a:solidFill>
                  <a:srgbClr val="1F1F1F"/>
                </a:solidFill>
                <a:effectLst/>
                <a:latin typeface="Google Sans"/>
              </a:rPr>
              <a:t>What is the number of new cases of a particular disease in a given area in the past 24 hours?</a:t>
            </a:r>
          </a:p>
          <a:p>
            <a:pPr algn="l">
              <a:buFont typeface="Arial" panose="020B0604020202020204" pitchFamily="34" charset="0"/>
              <a:buChar char="•"/>
            </a:pPr>
            <a:r>
              <a:rPr lang="en-US" b="0" i="0" dirty="0">
                <a:solidFill>
                  <a:srgbClr val="1F1F1F"/>
                </a:solidFill>
                <a:effectLst/>
                <a:latin typeface="Google Sans"/>
              </a:rPr>
              <a:t>What are the most common symptoms of a particular disease in a given population?</a:t>
            </a:r>
          </a:p>
          <a:p>
            <a:pPr algn="l">
              <a:buFont typeface="Arial" panose="020B0604020202020204" pitchFamily="34" charset="0"/>
              <a:buChar char="•"/>
            </a:pPr>
            <a:r>
              <a:rPr lang="en-US" b="0" i="0" dirty="0">
                <a:solidFill>
                  <a:srgbClr val="1F1F1F"/>
                </a:solidFill>
                <a:effectLst/>
                <a:latin typeface="Google Sans"/>
              </a:rPr>
              <a:t>What is the geographic distribution of a particular disease?</a:t>
            </a:r>
          </a:p>
          <a:p>
            <a:pPr algn="l">
              <a:buFont typeface="Arial" panose="020B0604020202020204" pitchFamily="34" charset="0"/>
              <a:buChar char="•"/>
            </a:pPr>
            <a:r>
              <a:rPr lang="en-US" b="0" i="0" dirty="0">
                <a:solidFill>
                  <a:srgbClr val="1F1F1F"/>
                </a:solidFill>
                <a:effectLst/>
                <a:latin typeface="Google Sans"/>
              </a:rPr>
              <a:t>How is a particular disease outbreak progressing over time?</a:t>
            </a:r>
          </a:p>
          <a:p>
            <a:endParaRPr lang="en-US" dirty="0"/>
          </a:p>
        </p:txBody>
      </p:sp>
    </p:spTree>
    <p:extLst>
      <p:ext uri="{BB962C8B-B14F-4D97-AF65-F5344CB8AC3E}">
        <p14:creationId xmlns:p14="http://schemas.microsoft.com/office/powerpoint/2010/main" val="971201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DB07-B042-5B4B-B3FF-4921CB231622}"/>
              </a:ext>
            </a:extLst>
          </p:cNvPr>
          <p:cNvSpPr>
            <a:spLocks noGrp="1"/>
          </p:cNvSpPr>
          <p:nvPr>
            <p:ph type="title"/>
          </p:nvPr>
        </p:nvSpPr>
        <p:spPr/>
        <p:txBody>
          <a:bodyPr/>
          <a:lstStyle/>
          <a:p>
            <a:r>
              <a:rPr lang="en-US" b="0" i="0" dirty="0">
                <a:solidFill>
                  <a:srgbClr val="1F1F1F"/>
                </a:solidFill>
                <a:effectLst/>
                <a:latin typeface="Google Sans"/>
              </a:rPr>
              <a:t>HOLAP</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2182B47E-B9A1-4990-59F8-93D43C5656F3}"/>
              </a:ext>
            </a:extLst>
          </p:cNvPr>
          <p:cNvSpPr>
            <a:spLocks noGrp="1"/>
          </p:cNvSpPr>
          <p:nvPr>
            <p:ph idx="1"/>
          </p:nvPr>
        </p:nvSpPr>
        <p:spPr/>
        <p:txBody>
          <a:bodyPr/>
          <a:lstStyle/>
          <a:p>
            <a:pPr algn="l"/>
            <a:r>
              <a:rPr lang="en-US" b="0" i="0" dirty="0">
                <a:solidFill>
                  <a:srgbClr val="1F1F1F"/>
                </a:solidFill>
                <a:effectLst/>
                <a:latin typeface="Google Sans"/>
              </a:rPr>
              <a:t>HOLAP databases can be used to analyze both historical and real-time epidemiological data. This is because HOLAP databases combine the features of ROLAP and MOLAP databases. HOLAP databases can be used to answer a variety of epidemiological questions, such as:</a:t>
            </a:r>
          </a:p>
          <a:p>
            <a:pPr algn="l">
              <a:buFont typeface="Arial" panose="020B0604020202020204" pitchFamily="34" charset="0"/>
              <a:buChar char="•"/>
            </a:pPr>
            <a:r>
              <a:rPr lang="en-US" b="0" i="0" dirty="0">
                <a:solidFill>
                  <a:srgbClr val="1F1F1F"/>
                </a:solidFill>
                <a:effectLst/>
                <a:latin typeface="Google Sans"/>
              </a:rPr>
              <a:t>What is the impact of a particular intervention on the prevalence of a disease?</a:t>
            </a:r>
          </a:p>
          <a:p>
            <a:pPr algn="l">
              <a:buFont typeface="Arial" panose="020B0604020202020204" pitchFamily="34" charset="0"/>
              <a:buChar char="•"/>
            </a:pPr>
            <a:r>
              <a:rPr lang="en-US" b="0" i="0" dirty="0">
                <a:solidFill>
                  <a:srgbClr val="1F1F1F"/>
                </a:solidFill>
                <a:effectLst/>
                <a:latin typeface="Google Sans"/>
              </a:rPr>
              <a:t>What are the long-term trends in disease mortality?</a:t>
            </a:r>
          </a:p>
          <a:p>
            <a:pPr algn="l">
              <a:buFont typeface="Arial" panose="020B0604020202020204" pitchFamily="34" charset="0"/>
              <a:buChar char="•"/>
            </a:pPr>
            <a:r>
              <a:rPr lang="en-US" b="0" i="0" dirty="0">
                <a:solidFill>
                  <a:srgbClr val="1F1F1F"/>
                </a:solidFill>
                <a:effectLst/>
                <a:latin typeface="Google Sans"/>
              </a:rPr>
              <a:t>What are the most common co-morbidities among patients with a particular disease?</a:t>
            </a:r>
          </a:p>
          <a:p>
            <a:pPr algn="l">
              <a:buFont typeface="Arial" panose="020B0604020202020204" pitchFamily="34" charset="0"/>
              <a:buChar char="•"/>
            </a:pPr>
            <a:r>
              <a:rPr lang="en-US" b="0" i="0" dirty="0">
                <a:solidFill>
                  <a:srgbClr val="1F1F1F"/>
                </a:solidFill>
                <a:effectLst/>
                <a:latin typeface="Google Sans"/>
              </a:rPr>
              <a:t>What is the most cost-effective way to prevent a particular disease?</a:t>
            </a:r>
          </a:p>
          <a:p>
            <a:endParaRPr lang="en-US" dirty="0"/>
          </a:p>
        </p:txBody>
      </p:sp>
    </p:spTree>
    <p:extLst>
      <p:ext uri="{BB962C8B-B14F-4D97-AF65-F5344CB8AC3E}">
        <p14:creationId xmlns:p14="http://schemas.microsoft.com/office/powerpoint/2010/main" val="552001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351F-BB49-F385-1B84-3CAB3C543666}"/>
              </a:ext>
            </a:extLst>
          </p:cNvPr>
          <p:cNvSpPr>
            <a:spLocks noGrp="1"/>
          </p:cNvSpPr>
          <p:nvPr>
            <p:ph type="title"/>
          </p:nvPr>
        </p:nvSpPr>
        <p:spPr/>
        <p:txBody>
          <a:bodyPr/>
          <a:lstStyle/>
          <a:p>
            <a:r>
              <a:rPr lang="en-US" dirty="0"/>
              <a:t>OLAP Analytical operations</a:t>
            </a:r>
          </a:p>
        </p:txBody>
      </p:sp>
      <p:sp>
        <p:nvSpPr>
          <p:cNvPr id="3" name="Content Placeholder 2">
            <a:extLst>
              <a:ext uri="{FF2B5EF4-FFF2-40B4-BE49-F238E27FC236}">
                <a16:creationId xmlns:a16="http://schemas.microsoft.com/office/drawing/2014/main" id="{0505F047-639B-0CA1-D9E7-2AC7FEBFE74D}"/>
              </a:ext>
            </a:extLst>
          </p:cNvPr>
          <p:cNvSpPr>
            <a:spLocks noGrp="1"/>
          </p:cNvSpPr>
          <p:nvPr>
            <p:ph idx="1"/>
          </p:nvPr>
        </p:nvSpPr>
        <p:spPr/>
        <p:txBody>
          <a:bodyPr/>
          <a:lstStyle/>
          <a:p>
            <a:r>
              <a:rPr lang="en-US" b="1" dirty="0"/>
              <a:t>Consolidation </a:t>
            </a:r>
            <a:r>
              <a:rPr lang="en-US" dirty="0"/>
              <a:t>involves the aggregation of data that can be accumulated and computed in one or more dimensions. For example, all sales offices are rolled up to the sales department or sales division to anticipate sales trends. </a:t>
            </a:r>
          </a:p>
          <a:p>
            <a:r>
              <a:rPr lang="en-US" b="1" dirty="0"/>
              <a:t>The drill-down </a:t>
            </a:r>
            <a:r>
              <a:rPr lang="en-US" dirty="0"/>
              <a:t>is a technique that allows users to navigate through the details. For instance, users can view the sales by individual products that make up a region’s sales. </a:t>
            </a:r>
          </a:p>
          <a:p>
            <a:r>
              <a:rPr lang="en-US" b="1" dirty="0"/>
              <a:t>Slicing and dicing </a:t>
            </a:r>
            <a:r>
              <a:rPr lang="en-US" dirty="0"/>
              <a:t>is a feature whereby users can take out (slicing) a specific set of data of the OLAP cube and view (dicing) the slices from different viewpoints.</a:t>
            </a:r>
          </a:p>
        </p:txBody>
      </p:sp>
    </p:spTree>
    <p:extLst>
      <p:ext uri="{BB962C8B-B14F-4D97-AF65-F5344CB8AC3E}">
        <p14:creationId xmlns:p14="http://schemas.microsoft.com/office/powerpoint/2010/main" val="1656753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0584-965E-7C92-F643-6E3730E03A8D}"/>
              </a:ext>
            </a:extLst>
          </p:cNvPr>
          <p:cNvSpPr>
            <a:spLocks noGrp="1"/>
          </p:cNvSpPr>
          <p:nvPr>
            <p:ph type="title"/>
          </p:nvPr>
        </p:nvSpPr>
        <p:spPr/>
        <p:txBody>
          <a:bodyPr/>
          <a:lstStyle/>
          <a:p>
            <a:r>
              <a:rPr lang="en-US" dirty="0"/>
              <a:t>Types of OLAP</a:t>
            </a:r>
          </a:p>
        </p:txBody>
      </p:sp>
      <p:sp>
        <p:nvSpPr>
          <p:cNvPr id="3" name="Content Placeholder 2">
            <a:extLst>
              <a:ext uri="{FF2B5EF4-FFF2-40B4-BE49-F238E27FC236}">
                <a16:creationId xmlns:a16="http://schemas.microsoft.com/office/drawing/2014/main" id="{0F9AF6D2-066F-8C08-49D8-ACC1675F6924}"/>
              </a:ext>
            </a:extLst>
          </p:cNvPr>
          <p:cNvSpPr>
            <a:spLocks noGrp="1"/>
          </p:cNvSpPr>
          <p:nvPr>
            <p:ph idx="1"/>
          </p:nvPr>
        </p:nvSpPr>
        <p:spPr/>
        <p:txBody>
          <a:bodyPr/>
          <a:lstStyle/>
          <a:p>
            <a:r>
              <a:rPr lang="en-US" dirty="0"/>
              <a:t>ROLAP works directly with relational databases. The base data and the dimension tables are stored as relational tables and new tables are created to hold the aggregated information. It depends on a specialized schema design</a:t>
            </a:r>
          </a:p>
          <a:p>
            <a:r>
              <a:rPr lang="en-US" dirty="0"/>
              <a:t>MOLAP stores this data in an optimized multi-dimensional array storage, rather than in a relational database. Therefore it requires the pre-computation and storage of information in the cube - the operation known as processing. MOLAP tools generally utilize a pre-calculated data set referred to as a data cube. The data cube contains all the possible answers to a given range of questions</a:t>
            </a:r>
          </a:p>
        </p:txBody>
      </p:sp>
    </p:spTree>
    <p:extLst>
      <p:ext uri="{BB962C8B-B14F-4D97-AF65-F5344CB8AC3E}">
        <p14:creationId xmlns:p14="http://schemas.microsoft.com/office/powerpoint/2010/main" val="3569661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99F-AEEA-2241-BF61-D77C7CE2C978}"/>
              </a:ext>
            </a:extLst>
          </p:cNvPr>
          <p:cNvSpPr>
            <a:spLocks noGrp="1"/>
          </p:cNvSpPr>
          <p:nvPr>
            <p:ph type="title"/>
          </p:nvPr>
        </p:nvSpPr>
        <p:spPr/>
        <p:txBody>
          <a:bodyPr/>
          <a:lstStyle/>
          <a:p>
            <a:r>
              <a:rPr lang="en-US" dirty="0"/>
              <a:t>Hybrid OLAP (HOLAP)</a:t>
            </a:r>
          </a:p>
        </p:txBody>
      </p:sp>
      <p:sp>
        <p:nvSpPr>
          <p:cNvPr id="3" name="Content Placeholder 2">
            <a:extLst>
              <a:ext uri="{FF2B5EF4-FFF2-40B4-BE49-F238E27FC236}">
                <a16:creationId xmlns:a16="http://schemas.microsoft.com/office/drawing/2014/main" id="{F6E9C527-8501-B09E-DD0E-4090596F34B8}"/>
              </a:ext>
            </a:extLst>
          </p:cNvPr>
          <p:cNvSpPr>
            <a:spLocks noGrp="1"/>
          </p:cNvSpPr>
          <p:nvPr>
            <p:ph idx="1"/>
          </p:nvPr>
        </p:nvSpPr>
        <p:spPr/>
        <p:txBody>
          <a:bodyPr/>
          <a:lstStyle/>
          <a:p>
            <a:r>
              <a:rPr lang="en-US" dirty="0"/>
              <a:t>There is no clear agreement across the industry as to what constitutes Hybrid OLAP, except that a database will divide data between relational and specialized storage. For example, for some vendors, a HOLAP database will use relational tables to hold the larger quantities of detailed data, and use specialized storage for at least some aspects of the smaller quantities of more-aggregate or less-detailed data. HOLAP addresses the shortcomings of MOLAP and ROLAP by combining the capabilities of both approaches. HOLAP tools can utilize both pre-calculated cubes and relational data sources.</a:t>
            </a:r>
          </a:p>
        </p:txBody>
      </p:sp>
    </p:spTree>
    <p:extLst>
      <p:ext uri="{BB962C8B-B14F-4D97-AF65-F5344CB8AC3E}">
        <p14:creationId xmlns:p14="http://schemas.microsoft.com/office/powerpoint/2010/main" val="3415920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90E7-D7E8-BD64-272C-96BF7A8A054D}"/>
              </a:ext>
            </a:extLst>
          </p:cNvPr>
          <p:cNvSpPr>
            <a:spLocks noGrp="1"/>
          </p:cNvSpPr>
          <p:nvPr>
            <p:ph type="title"/>
          </p:nvPr>
        </p:nvSpPr>
        <p:spPr/>
        <p:txBody>
          <a:bodyPr>
            <a:normAutofit fontScale="90000"/>
          </a:bodyPr>
          <a:lstStyle/>
          <a:p>
            <a:r>
              <a:rPr lang="en-US" dirty="0"/>
              <a:t>Conceptual Modeling of Data Warehouses</a:t>
            </a:r>
          </a:p>
        </p:txBody>
      </p:sp>
      <p:sp>
        <p:nvSpPr>
          <p:cNvPr id="3" name="Content Placeholder 2">
            <a:extLst>
              <a:ext uri="{FF2B5EF4-FFF2-40B4-BE49-F238E27FC236}">
                <a16:creationId xmlns:a16="http://schemas.microsoft.com/office/drawing/2014/main" id="{C533B127-DBA4-D523-DA95-9907B41D68C3}"/>
              </a:ext>
            </a:extLst>
          </p:cNvPr>
          <p:cNvSpPr>
            <a:spLocks noGrp="1"/>
          </p:cNvSpPr>
          <p:nvPr>
            <p:ph idx="1"/>
          </p:nvPr>
        </p:nvSpPr>
        <p:spPr/>
        <p:txBody>
          <a:bodyPr/>
          <a:lstStyle/>
          <a:p>
            <a:r>
              <a:rPr lang="en-US" dirty="0"/>
              <a:t>Modeling data warehouses: dimensions &amp; measures</a:t>
            </a:r>
          </a:p>
          <a:p>
            <a:r>
              <a:rPr lang="en-US" dirty="0"/>
              <a:t> Star schema: A fact table in the middle connected to a set of dimension tables</a:t>
            </a:r>
          </a:p>
          <a:p>
            <a:r>
              <a:rPr lang="en-US" dirty="0"/>
              <a:t> Snowflake schema: A refinement of star schema where some dimensional hierarchy is normalized into a set of smaller dimension tables, forming a shape similar to snowflake</a:t>
            </a:r>
          </a:p>
          <a:p>
            <a:r>
              <a:rPr lang="en-US" dirty="0"/>
              <a:t> Fact constellations: Multiple fact tables share dimension tables, viewed as a</a:t>
            </a:r>
          </a:p>
          <a:p>
            <a:r>
              <a:rPr lang="en-US" dirty="0"/>
              <a:t>collection of stars, therefore called galaxy schema or fact constellation</a:t>
            </a:r>
          </a:p>
        </p:txBody>
      </p:sp>
    </p:spTree>
    <p:extLst>
      <p:ext uri="{BB962C8B-B14F-4D97-AF65-F5344CB8AC3E}">
        <p14:creationId xmlns:p14="http://schemas.microsoft.com/office/powerpoint/2010/main" val="415081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5887-F4A7-E839-805C-B1903AEFF157}"/>
              </a:ext>
            </a:extLst>
          </p:cNvPr>
          <p:cNvSpPr>
            <a:spLocks noGrp="1"/>
          </p:cNvSpPr>
          <p:nvPr>
            <p:ph type="title"/>
          </p:nvPr>
        </p:nvSpPr>
        <p:spPr/>
        <p:txBody>
          <a:bodyPr/>
          <a:lstStyle/>
          <a:p>
            <a:r>
              <a:rPr lang="en-US" dirty="0"/>
              <a:t>Databases</a:t>
            </a:r>
          </a:p>
        </p:txBody>
      </p:sp>
      <p:sp>
        <p:nvSpPr>
          <p:cNvPr id="3" name="Content Placeholder 2">
            <a:extLst>
              <a:ext uri="{FF2B5EF4-FFF2-40B4-BE49-F238E27FC236}">
                <a16:creationId xmlns:a16="http://schemas.microsoft.com/office/drawing/2014/main" id="{98806EFB-253F-18BD-A72D-44261AA022F0}"/>
              </a:ext>
            </a:extLst>
          </p:cNvPr>
          <p:cNvSpPr>
            <a:spLocks noGrp="1"/>
          </p:cNvSpPr>
          <p:nvPr>
            <p:ph idx="1"/>
          </p:nvPr>
        </p:nvSpPr>
        <p:spPr/>
        <p:txBody>
          <a:bodyPr/>
          <a:lstStyle/>
          <a:p>
            <a:r>
              <a:rPr lang="en-US" dirty="0"/>
              <a:t>A database is a collection of (in some way related) data. In a DW they must contain a large volume of data, both historical and current</a:t>
            </a:r>
          </a:p>
          <a:p>
            <a:r>
              <a:rPr lang="en-US" dirty="0"/>
              <a:t>There are two types of databases that can be used to contain and manage data in DW:</a:t>
            </a:r>
          </a:p>
          <a:p>
            <a:r>
              <a:rPr lang="en-US" dirty="0"/>
              <a:t> • Relational - A database is called this way when the </a:t>
            </a:r>
            <a:r>
              <a:rPr lang="en-US" b="1" dirty="0"/>
              <a:t>data elements and relationships that exist between them are recorded in tabular form</a:t>
            </a:r>
            <a:r>
              <a:rPr lang="en-US" dirty="0"/>
              <a:t>. It is used both for transactional systems and DWs,</a:t>
            </a:r>
          </a:p>
          <a:p>
            <a:r>
              <a:rPr lang="en-US" dirty="0"/>
              <a:t>• Multi-dimensional- </a:t>
            </a:r>
            <a:r>
              <a:rPr lang="en-US" b="1" dirty="0"/>
              <a:t>represents data in it as dimensions and not tables. It is easier to use and faster than a relational database. I</a:t>
            </a:r>
          </a:p>
        </p:txBody>
      </p:sp>
    </p:spTree>
    <p:extLst>
      <p:ext uri="{BB962C8B-B14F-4D97-AF65-F5344CB8AC3E}">
        <p14:creationId xmlns:p14="http://schemas.microsoft.com/office/powerpoint/2010/main" val="54345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903F-B42D-0B91-BE67-186DB6F97C4D}"/>
              </a:ext>
            </a:extLst>
          </p:cNvPr>
          <p:cNvSpPr>
            <a:spLocks noGrp="1"/>
          </p:cNvSpPr>
          <p:nvPr>
            <p:ph type="title"/>
          </p:nvPr>
        </p:nvSpPr>
        <p:spPr/>
        <p:txBody>
          <a:bodyPr/>
          <a:lstStyle/>
          <a:p>
            <a:r>
              <a:rPr lang="en-US" dirty="0"/>
              <a:t>Data Warehouse</a:t>
            </a:r>
          </a:p>
        </p:txBody>
      </p:sp>
      <p:sp>
        <p:nvSpPr>
          <p:cNvPr id="3" name="Content Placeholder 2">
            <a:extLst>
              <a:ext uri="{FF2B5EF4-FFF2-40B4-BE49-F238E27FC236}">
                <a16:creationId xmlns:a16="http://schemas.microsoft.com/office/drawing/2014/main" id="{6236AEE5-436A-5DEF-DF61-86044B9B23D4}"/>
              </a:ext>
            </a:extLst>
          </p:cNvPr>
          <p:cNvSpPr>
            <a:spLocks noGrp="1"/>
          </p:cNvSpPr>
          <p:nvPr>
            <p:ph idx="1"/>
          </p:nvPr>
        </p:nvSpPr>
        <p:spPr/>
        <p:txBody>
          <a:bodyPr/>
          <a:lstStyle/>
          <a:p>
            <a:r>
              <a:rPr lang="en-US" dirty="0"/>
              <a:t>A data warehouse is a repository (data &amp; metadata) that contains integrated, cleansed, and reconciled data from disparate sources for decision support applications, with an emphasis on online analytical processing. Typically the data is multidimensional, historical, non volatile.</a:t>
            </a:r>
          </a:p>
        </p:txBody>
      </p:sp>
    </p:spTree>
    <p:extLst>
      <p:ext uri="{BB962C8B-B14F-4D97-AF65-F5344CB8AC3E}">
        <p14:creationId xmlns:p14="http://schemas.microsoft.com/office/powerpoint/2010/main" val="155677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9E32-0CAB-69B6-4F3E-9B9120FF9BD2}"/>
              </a:ext>
            </a:extLst>
          </p:cNvPr>
          <p:cNvSpPr>
            <a:spLocks noGrp="1"/>
          </p:cNvSpPr>
          <p:nvPr>
            <p:ph type="title"/>
          </p:nvPr>
        </p:nvSpPr>
        <p:spPr/>
        <p:txBody>
          <a:bodyPr/>
          <a:lstStyle/>
          <a:p>
            <a:r>
              <a:rPr lang="en-US" dirty="0"/>
              <a:t>Data Warehouse architecture</a:t>
            </a:r>
          </a:p>
        </p:txBody>
      </p:sp>
      <p:pic>
        <p:nvPicPr>
          <p:cNvPr id="5" name="Content Placeholder 4">
            <a:extLst>
              <a:ext uri="{FF2B5EF4-FFF2-40B4-BE49-F238E27FC236}">
                <a16:creationId xmlns:a16="http://schemas.microsoft.com/office/drawing/2014/main" id="{AAE27FD5-885B-6A33-CD3A-F75D21A49B02}"/>
              </a:ext>
            </a:extLst>
          </p:cNvPr>
          <p:cNvPicPr>
            <a:picLocks noGrp="1" noChangeAspect="1"/>
          </p:cNvPicPr>
          <p:nvPr>
            <p:ph idx="1"/>
          </p:nvPr>
        </p:nvPicPr>
        <p:blipFill>
          <a:blip r:embed="rId2"/>
          <a:stretch>
            <a:fillRect/>
          </a:stretch>
        </p:blipFill>
        <p:spPr>
          <a:xfrm>
            <a:off x="5118100" y="1225235"/>
            <a:ext cx="6281738" cy="4404354"/>
          </a:xfrm>
        </p:spPr>
      </p:pic>
    </p:spTree>
    <p:extLst>
      <p:ext uri="{BB962C8B-B14F-4D97-AF65-F5344CB8AC3E}">
        <p14:creationId xmlns:p14="http://schemas.microsoft.com/office/powerpoint/2010/main" val="418784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A109-E0EE-7849-2078-24600365DA40}"/>
              </a:ext>
            </a:extLst>
          </p:cNvPr>
          <p:cNvSpPr>
            <a:spLocks noGrp="1"/>
          </p:cNvSpPr>
          <p:nvPr>
            <p:ph type="title"/>
          </p:nvPr>
        </p:nvSpPr>
        <p:spPr/>
        <p:txBody>
          <a:bodyPr/>
          <a:lstStyle/>
          <a:p>
            <a:r>
              <a:rPr lang="en-US" dirty="0"/>
              <a:t>Understanding a warehouse</a:t>
            </a:r>
          </a:p>
        </p:txBody>
      </p:sp>
      <p:sp>
        <p:nvSpPr>
          <p:cNvPr id="3" name="Content Placeholder 2">
            <a:extLst>
              <a:ext uri="{FF2B5EF4-FFF2-40B4-BE49-F238E27FC236}">
                <a16:creationId xmlns:a16="http://schemas.microsoft.com/office/drawing/2014/main" id="{F4FEE1CB-9857-3EFF-4D91-FE4088FB49DD}"/>
              </a:ext>
            </a:extLst>
          </p:cNvPr>
          <p:cNvSpPr>
            <a:spLocks noGrp="1"/>
          </p:cNvSpPr>
          <p:nvPr>
            <p:ph idx="1"/>
          </p:nvPr>
        </p:nvSpPr>
        <p:spPr/>
        <p:txBody>
          <a:bodyPr>
            <a:normAutofit/>
          </a:bodyPr>
          <a:lstStyle/>
          <a:p>
            <a:r>
              <a:rPr lang="en-US" dirty="0"/>
              <a:t>A data warehouse is a database, which is kept separate from the organization's operational database.</a:t>
            </a:r>
          </a:p>
          <a:p>
            <a:r>
              <a:rPr lang="en-US" dirty="0"/>
              <a:t>There is no frequent updating done in a data warehouse.</a:t>
            </a:r>
          </a:p>
          <a:p>
            <a:r>
              <a:rPr lang="en-US" dirty="0"/>
              <a:t>It possesses consolidated historical data, which helps the organization to analyze its business.</a:t>
            </a:r>
          </a:p>
          <a:p>
            <a:r>
              <a:rPr lang="en-US" dirty="0"/>
              <a:t>A data warehouse helps executives to organize, understand, and use their data to take strategic decisions.</a:t>
            </a:r>
          </a:p>
          <a:p>
            <a:r>
              <a:rPr lang="en-US" dirty="0"/>
              <a:t>Data warehouse systems help in the integration of diversity of application systems.</a:t>
            </a:r>
          </a:p>
          <a:p>
            <a:r>
              <a:rPr lang="en-US" dirty="0"/>
              <a:t>A data warehouse system helps in consolidated historical data analysis</a:t>
            </a:r>
          </a:p>
        </p:txBody>
      </p:sp>
    </p:spTree>
    <p:extLst>
      <p:ext uri="{BB962C8B-B14F-4D97-AF65-F5344CB8AC3E}">
        <p14:creationId xmlns:p14="http://schemas.microsoft.com/office/powerpoint/2010/main" val="421504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2091-6627-D12D-671A-8F9AA27BEBB7}"/>
              </a:ext>
            </a:extLst>
          </p:cNvPr>
          <p:cNvSpPr>
            <a:spLocks noGrp="1"/>
          </p:cNvSpPr>
          <p:nvPr>
            <p:ph type="title"/>
          </p:nvPr>
        </p:nvSpPr>
        <p:spPr/>
        <p:txBody>
          <a:bodyPr>
            <a:normAutofit fontScale="90000"/>
          </a:bodyPr>
          <a:lstStyle/>
          <a:p>
            <a:r>
              <a:rPr lang="en-US" dirty="0"/>
              <a:t>Why a Data Warehouse is Separated from Operational Databases</a:t>
            </a:r>
          </a:p>
        </p:txBody>
      </p:sp>
      <p:sp>
        <p:nvSpPr>
          <p:cNvPr id="3" name="Content Placeholder 2">
            <a:extLst>
              <a:ext uri="{FF2B5EF4-FFF2-40B4-BE49-F238E27FC236}">
                <a16:creationId xmlns:a16="http://schemas.microsoft.com/office/drawing/2014/main" id="{EF27B7EE-4C1A-794D-27A6-DD3C0F599010}"/>
              </a:ext>
            </a:extLst>
          </p:cNvPr>
          <p:cNvSpPr>
            <a:spLocks noGrp="1"/>
          </p:cNvSpPr>
          <p:nvPr>
            <p:ph idx="1"/>
          </p:nvPr>
        </p:nvSpPr>
        <p:spPr/>
        <p:txBody>
          <a:bodyPr>
            <a:normAutofit lnSpcReduction="10000"/>
          </a:bodyPr>
          <a:lstStyle/>
          <a:p>
            <a:r>
              <a:rPr lang="en-US" dirty="0"/>
              <a:t>An operational database is constructed for well-known tasks and workloads such as searching particular records, indexing, etc.</a:t>
            </a:r>
          </a:p>
          <a:p>
            <a:r>
              <a:rPr lang="en-US" dirty="0"/>
              <a:t> In contract, </a:t>
            </a:r>
            <a:r>
              <a:rPr lang="en-US" dirty="0">
                <a:highlight>
                  <a:srgbClr val="FFFF00"/>
                </a:highlight>
              </a:rPr>
              <a:t>data warehouse queries are often complex and they present a general form of data.</a:t>
            </a:r>
          </a:p>
          <a:p>
            <a:r>
              <a:rPr lang="en-US" dirty="0"/>
              <a:t>Operational databases support concurrent processing of multiple transactions. Concurrency control and recovery mechanisms are required for operational databases to ensure robustness and consistency of the database.</a:t>
            </a:r>
          </a:p>
          <a:p>
            <a:r>
              <a:rPr lang="en-US" dirty="0"/>
              <a:t>An operational database query allows to read and modify operations, while an OLAP query needs only read only access of stored data.</a:t>
            </a:r>
          </a:p>
          <a:p>
            <a:r>
              <a:rPr lang="en-US" dirty="0"/>
              <a:t>An operational database maintains current data. On the other hand, a data warehouse maintains historical data.</a:t>
            </a:r>
          </a:p>
          <a:p>
            <a:endParaRPr lang="en-US" dirty="0"/>
          </a:p>
        </p:txBody>
      </p:sp>
    </p:spTree>
    <p:extLst>
      <p:ext uri="{BB962C8B-B14F-4D97-AF65-F5344CB8AC3E}">
        <p14:creationId xmlns:p14="http://schemas.microsoft.com/office/powerpoint/2010/main" val="269710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5631-18BA-A6F8-B0C8-C9EB9F86EE5A}"/>
              </a:ext>
            </a:extLst>
          </p:cNvPr>
          <p:cNvSpPr>
            <a:spLocks noGrp="1"/>
          </p:cNvSpPr>
          <p:nvPr>
            <p:ph type="title"/>
          </p:nvPr>
        </p:nvSpPr>
        <p:spPr/>
        <p:txBody>
          <a:bodyPr/>
          <a:lstStyle/>
          <a:p>
            <a:r>
              <a:rPr lang="en-US" dirty="0"/>
              <a:t>Three Data Warehouse Models</a:t>
            </a:r>
          </a:p>
        </p:txBody>
      </p:sp>
      <p:sp>
        <p:nvSpPr>
          <p:cNvPr id="3" name="Content Placeholder 2">
            <a:extLst>
              <a:ext uri="{FF2B5EF4-FFF2-40B4-BE49-F238E27FC236}">
                <a16:creationId xmlns:a16="http://schemas.microsoft.com/office/drawing/2014/main" id="{935D1B62-6220-6C16-44C1-13D880DEF17A}"/>
              </a:ext>
            </a:extLst>
          </p:cNvPr>
          <p:cNvSpPr>
            <a:spLocks noGrp="1"/>
          </p:cNvSpPr>
          <p:nvPr>
            <p:ph idx="1"/>
          </p:nvPr>
        </p:nvSpPr>
        <p:spPr/>
        <p:txBody>
          <a:bodyPr>
            <a:normAutofit fontScale="92500" lnSpcReduction="10000"/>
          </a:bodyPr>
          <a:lstStyle/>
          <a:p>
            <a:r>
              <a:rPr lang="en-US" dirty="0">
                <a:highlight>
                  <a:srgbClr val="FFFF00"/>
                </a:highlight>
              </a:rPr>
              <a:t>Enterprise warehouse</a:t>
            </a:r>
          </a:p>
          <a:p>
            <a:pPr lvl="1"/>
            <a:r>
              <a:rPr lang="en-US" dirty="0"/>
              <a:t> Collects all of the information about subjects spanning the entire organization</a:t>
            </a:r>
          </a:p>
          <a:p>
            <a:pPr lvl="1"/>
            <a:r>
              <a:rPr lang="en-US" dirty="0"/>
              <a:t>It typically contains detailed data </a:t>
            </a:r>
            <a:r>
              <a:rPr lang="en-US" dirty="0" err="1"/>
              <a:t>aswell</a:t>
            </a:r>
            <a:r>
              <a:rPr lang="en-US" dirty="0"/>
              <a:t> as summarized data, and can range in size from a few gigabytes to hundreds of gigabytes, terabytes, or beyond</a:t>
            </a:r>
          </a:p>
          <a:p>
            <a:r>
              <a:rPr lang="en-US" dirty="0"/>
              <a:t> </a:t>
            </a:r>
            <a:r>
              <a:rPr lang="en-US" dirty="0">
                <a:highlight>
                  <a:srgbClr val="FFFF00"/>
                </a:highlight>
              </a:rPr>
              <a:t>Data Mart</a:t>
            </a:r>
          </a:p>
          <a:p>
            <a:pPr lvl="1"/>
            <a:r>
              <a:rPr lang="en-US" dirty="0"/>
              <a:t> A subset of corporate-wide data that is of value to a specific groups of users</a:t>
            </a:r>
          </a:p>
          <a:p>
            <a:pPr lvl="1"/>
            <a:r>
              <a:rPr lang="en-US" dirty="0"/>
              <a:t> Its scope is confined to specific, selected groups, such as marketing data mart</a:t>
            </a:r>
          </a:p>
          <a:p>
            <a:pPr lvl="1"/>
            <a:r>
              <a:rPr lang="en-US" dirty="0"/>
              <a:t> Independent vs. dependent (directly from warehouse) data mart</a:t>
            </a:r>
          </a:p>
          <a:p>
            <a:r>
              <a:rPr lang="en-US" dirty="0">
                <a:highlight>
                  <a:srgbClr val="FFFF00"/>
                </a:highlight>
              </a:rPr>
              <a:t> Virtual warehouse</a:t>
            </a:r>
          </a:p>
          <a:p>
            <a:pPr lvl="1"/>
            <a:r>
              <a:rPr lang="en-US" dirty="0"/>
              <a:t> A set of views over operational databases</a:t>
            </a:r>
          </a:p>
          <a:p>
            <a:pPr lvl="1"/>
            <a:r>
              <a:rPr lang="en-US" dirty="0"/>
              <a:t> Only some of the possible summary views may be materialized</a:t>
            </a:r>
          </a:p>
        </p:txBody>
      </p:sp>
    </p:spTree>
    <p:extLst>
      <p:ext uri="{BB962C8B-B14F-4D97-AF65-F5344CB8AC3E}">
        <p14:creationId xmlns:p14="http://schemas.microsoft.com/office/powerpoint/2010/main" val="176923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11B7-9B97-EFF6-581B-C557EA1ACEFE}"/>
              </a:ext>
            </a:extLst>
          </p:cNvPr>
          <p:cNvSpPr>
            <a:spLocks noGrp="1"/>
          </p:cNvSpPr>
          <p:nvPr>
            <p:ph type="title"/>
          </p:nvPr>
        </p:nvSpPr>
        <p:spPr/>
        <p:txBody>
          <a:bodyPr>
            <a:normAutofit fontScale="90000"/>
          </a:bodyPr>
          <a:lstStyle/>
          <a:p>
            <a:r>
              <a:rPr lang="en-US" dirty="0"/>
              <a:t>Operational Processes-Extraction, Transformation, and Loading (ETL)</a:t>
            </a:r>
          </a:p>
        </p:txBody>
      </p:sp>
      <p:sp>
        <p:nvSpPr>
          <p:cNvPr id="3" name="Content Placeholder 2">
            <a:extLst>
              <a:ext uri="{FF2B5EF4-FFF2-40B4-BE49-F238E27FC236}">
                <a16:creationId xmlns:a16="http://schemas.microsoft.com/office/drawing/2014/main" id="{C9965EA3-11F5-7E7F-F36A-FF971BD5A9B4}"/>
              </a:ext>
            </a:extLst>
          </p:cNvPr>
          <p:cNvSpPr>
            <a:spLocks noGrp="1"/>
          </p:cNvSpPr>
          <p:nvPr>
            <p:ph idx="1"/>
          </p:nvPr>
        </p:nvSpPr>
        <p:spPr/>
        <p:txBody>
          <a:bodyPr>
            <a:normAutofit/>
          </a:bodyPr>
          <a:lstStyle/>
          <a:p>
            <a:r>
              <a:rPr lang="en-US" dirty="0"/>
              <a:t>Data extraction</a:t>
            </a:r>
          </a:p>
          <a:p>
            <a:pPr lvl="1"/>
            <a:r>
              <a:rPr lang="en-US" dirty="0"/>
              <a:t> get data from multiple, heterogeneous, and external sources</a:t>
            </a:r>
          </a:p>
          <a:p>
            <a:r>
              <a:rPr lang="en-US" dirty="0"/>
              <a:t> Data cleaning</a:t>
            </a:r>
          </a:p>
          <a:p>
            <a:pPr lvl="1"/>
            <a:r>
              <a:rPr lang="en-US" dirty="0"/>
              <a:t> detect errors in the data and rectify them when possible</a:t>
            </a:r>
          </a:p>
          <a:p>
            <a:pPr lvl="1"/>
            <a:r>
              <a:rPr lang="en-US" dirty="0"/>
              <a:t> Data transformation</a:t>
            </a:r>
          </a:p>
          <a:p>
            <a:pPr lvl="1"/>
            <a:r>
              <a:rPr lang="en-US" dirty="0"/>
              <a:t> convert data from legacy or host format to warehouse format</a:t>
            </a:r>
          </a:p>
          <a:p>
            <a:r>
              <a:rPr lang="en-US" dirty="0"/>
              <a:t> Load</a:t>
            </a:r>
          </a:p>
          <a:p>
            <a:pPr lvl="1"/>
            <a:r>
              <a:rPr lang="en-US" dirty="0"/>
              <a:t> sort, summarize, consolidate, compute views, check integrity, and build </a:t>
            </a:r>
            <a:r>
              <a:rPr lang="en-US" dirty="0" err="1"/>
              <a:t>indicies</a:t>
            </a:r>
            <a:r>
              <a:rPr lang="en-US" dirty="0"/>
              <a:t> and partitions</a:t>
            </a:r>
          </a:p>
          <a:p>
            <a:r>
              <a:rPr lang="en-US" dirty="0"/>
              <a:t> Refresh</a:t>
            </a:r>
          </a:p>
          <a:p>
            <a:pPr lvl="1"/>
            <a:r>
              <a:rPr lang="en-US" dirty="0"/>
              <a:t> propagate the updates from the data sources to the warehouse</a:t>
            </a:r>
          </a:p>
        </p:txBody>
      </p:sp>
    </p:spTree>
    <p:extLst>
      <p:ext uri="{BB962C8B-B14F-4D97-AF65-F5344CB8AC3E}">
        <p14:creationId xmlns:p14="http://schemas.microsoft.com/office/powerpoint/2010/main" val="977060979"/>
      </p:ext>
    </p:extLst>
  </p:cSld>
  <p:clrMapOvr>
    <a:masterClrMapping/>
  </p:clrMapOvr>
</p:sld>
</file>

<file path=ppt/theme/theme1.xml><?xml version="1.0" encoding="utf-8"?>
<a:theme xmlns:a="http://schemas.openxmlformats.org/drawingml/2006/main" name="Atla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Atlas</Template>
  <TotalTime>601</TotalTime>
  <Words>2421</Words>
  <Application>Microsoft Office PowerPoint</Application>
  <PresentationFormat>Widescreen</PresentationFormat>
  <Paragraphs>155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 Light</vt:lpstr>
      <vt:lpstr>Google Sans</vt:lpstr>
      <vt:lpstr>Rockwell</vt:lpstr>
      <vt:lpstr>Wingdings</vt:lpstr>
      <vt:lpstr>Atlas</vt:lpstr>
      <vt:lpstr> Data Warehousing and On-line Analytical Processing</vt:lpstr>
      <vt:lpstr>PowerPoint Presentation</vt:lpstr>
      <vt:lpstr>Databases</vt:lpstr>
      <vt:lpstr>Data Warehouse</vt:lpstr>
      <vt:lpstr>Data Warehouse architecture</vt:lpstr>
      <vt:lpstr>Understanding a warehouse</vt:lpstr>
      <vt:lpstr>Why a Data Warehouse is Separated from Operational Databases</vt:lpstr>
      <vt:lpstr>Three Data Warehouse Models</vt:lpstr>
      <vt:lpstr>Operational Processes-Extraction, Transformation, and Loading (ETL)</vt:lpstr>
      <vt:lpstr>Data Warehouse Features</vt:lpstr>
      <vt:lpstr>Data Warehouse Features</vt:lpstr>
      <vt:lpstr>Data Warehouse Applications</vt:lpstr>
      <vt:lpstr>Terminologies</vt:lpstr>
      <vt:lpstr>Metadata Repository</vt:lpstr>
      <vt:lpstr>Metadata Repository</vt:lpstr>
      <vt:lpstr>Terms</vt:lpstr>
      <vt:lpstr>Data Marts</vt:lpstr>
      <vt:lpstr>Data cube example</vt:lpstr>
      <vt:lpstr>Applications of Dat Cubes</vt:lpstr>
      <vt:lpstr>Data Warehouse Modeling: Data Cube and OLAP</vt:lpstr>
      <vt:lpstr>OLAP(Online analytical Processing) </vt:lpstr>
      <vt:lpstr>ROLAP </vt:lpstr>
      <vt:lpstr>MOLAP </vt:lpstr>
      <vt:lpstr>HOLAP </vt:lpstr>
      <vt:lpstr>OLAP Analytical operations</vt:lpstr>
      <vt:lpstr>Types of OLAP</vt:lpstr>
      <vt:lpstr>Hybrid OLAP (HOLAP)</vt:lpstr>
      <vt:lpstr>Conceptual Modeling of Data Warehouses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and On-line Analytical Processing</dc:title>
  <dc:creator>Japheth Mursi</dc:creator>
  <cp:lastModifiedBy>Japheth Mursi</cp:lastModifiedBy>
  <cp:revision>6</cp:revision>
  <dcterms:created xsi:type="dcterms:W3CDTF">2023-10-23T05:30:58Z</dcterms:created>
  <dcterms:modified xsi:type="dcterms:W3CDTF">2024-01-11T09:32:16Z</dcterms:modified>
</cp:coreProperties>
</file>