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60" r:id="rId5"/>
    <p:sldId id="278" r:id="rId6"/>
    <p:sldId id="261" r:id="rId7"/>
    <p:sldId id="262" r:id="rId8"/>
    <p:sldId id="263" r:id="rId9"/>
    <p:sldId id="272" r:id="rId10"/>
    <p:sldId id="266" r:id="rId11"/>
    <p:sldId id="273" r:id="rId12"/>
    <p:sldId id="265" r:id="rId13"/>
    <p:sldId id="274" r:id="rId14"/>
    <p:sldId id="282" r:id="rId15"/>
    <p:sldId id="267" r:id="rId16"/>
    <p:sldId id="275" r:id="rId17"/>
    <p:sldId id="268" r:id="rId18"/>
    <p:sldId id="276" r:id="rId19"/>
    <p:sldId id="269" r:id="rId20"/>
    <p:sldId id="277"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4F22CE9-8F8D-4380-B1F5-1C5BE1720B63}" type="datetimeFigureOut">
              <a:rPr lang="en-US" smtClean="0"/>
              <a:t>1/23/2024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0B6800D8-1BFF-43EF-8486-150B3E5C432A}" type="slidenum">
              <a:rPr lang="en-US" smtClean="0"/>
              <a:t>‹#›</a:t>
            </a:fld>
            <a:endParaRPr lang="en-US"/>
          </a:p>
        </p:txBody>
      </p:sp>
    </p:spTree>
    <p:extLst>
      <p:ext uri="{BB962C8B-B14F-4D97-AF65-F5344CB8AC3E}">
        <p14:creationId xmlns:p14="http://schemas.microsoft.com/office/powerpoint/2010/main" val="57455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F22CE9-8F8D-4380-B1F5-1C5BE1720B63}"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800D8-1BFF-43EF-8486-150B3E5C432A}" type="slidenum">
              <a:rPr lang="en-US" smtClean="0"/>
              <a:t>‹#›</a:t>
            </a:fld>
            <a:endParaRPr lang="en-US"/>
          </a:p>
        </p:txBody>
      </p:sp>
    </p:spTree>
    <p:extLst>
      <p:ext uri="{BB962C8B-B14F-4D97-AF65-F5344CB8AC3E}">
        <p14:creationId xmlns:p14="http://schemas.microsoft.com/office/powerpoint/2010/main" val="160541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4F22CE9-8F8D-4380-B1F5-1C5BE1720B63}" type="datetimeFigureOut">
              <a:rPr lang="en-US" smtClean="0"/>
              <a:t>1/23/2024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0B6800D8-1BFF-43EF-8486-150B3E5C432A}" type="slidenum">
              <a:rPr lang="en-US" smtClean="0"/>
              <a:t>‹#›</a:t>
            </a:fld>
            <a:endParaRPr lang="en-US"/>
          </a:p>
        </p:txBody>
      </p:sp>
    </p:spTree>
    <p:extLst>
      <p:ext uri="{BB962C8B-B14F-4D97-AF65-F5344CB8AC3E}">
        <p14:creationId xmlns:p14="http://schemas.microsoft.com/office/powerpoint/2010/main" val="391616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F22CE9-8F8D-4380-B1F5-1C5BE1720B63}"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800D8-1BFF-43EF-8486-150B3E5C432A}" type="slidenum">
              <a:rPr lang="en-US" smtClean="0"/>
              <a:t>‹#›</a:t>
            </a:fld>
            <a:endParaRPr lang="en-US"/>
          </a:p>
        </p:txBody>
      </p:sp>
    </p:spTree>
    <p:extLst>
      <p:ext uri="{BB962C8B-B14F-4D97-AF65-F5344CB8AC3E}">
        <p14:creationId xmlns:p14="http://schemas.microsoft.com/office/powerpoint/2010/main" val="3676474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D4F22CE9-8F8D-4380-B1F5-1C5BE1720B63}" type="datetimeFigureOut">
              <a:rPr lang="en-US" smtClean="0"/>
              <a:t>1/23/2024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0B6800D8-1BFF-43EF-8486-150B3E5C432A}" type="slidenum">
              <a:rPr lang="en-US" smtClean="0"/>
              <a:t>‹#›</a:t>
            </a:fld>
            <a:endParaRPr lang="en-US"/>
          </a:p>
        </p:txBody>
      </p:sp>
    </p:spTree>
    <p:extLst>
      <p:ext uri="{BB962C8B-B14F-4D97-AF65-F5344CB8AC3E}">
        <p14:creationId xmlns:p14="http://schemas.microsoft.com/office/powerpoint/2010/main" val="91818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4F22CE9-8F8D-4380-B1F5-1C5BE1720B63}" type="datetimeFigureOut">
              <a:rPr lang="en-US" smtClean="0"/>
              <a:t>1/23/2024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0B6800D8-1BFF-43EF-8486-150B3E5C432A}" type="slidenum">
              <a:rPr lang="en-US" smtClean="0"/>
              <a:t>‹#›</a:t>
            </a:fld>
            <a:endParaRPr lang="en-US"/>
          </a:p>
        </p:txBody>
      </p:sp>
    </p:spTree>
    <p:extLst>
      <p:ext uri="{BB962C8B-B14F-4D97-AF65-F5344CB8AC3E}">
        <p14:creationId xmlns:p14="http://schemas.microsoft.com/office/powerpoint/2010/main" val="326968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4F22CE9-8F8D-4380-B1F5-1C5BE1720B63}" type="datetimeFigureOut">
              <a:rPr lang="en-US" smtClean="0"/>
              <a:t>1/23/2024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0B6800D8-1BFF-43EF-8486-150B3E5C432A}" type="slidenum">
              <a:rPr lang="en-US" smtClean="0"/>
              <a:t>‹#›</a:t>
            </a:fld>
            <a:endParaRPr lang="en-US"/>
          </a:p>
        </p:txBody>
      </p:sp>
    </p:spTree>
    <p:extLst>
      <p:ext uri="{BB962C8B-B14F-4D97-AF65-F5344CB8AC3E}">
        <p14:creationId xmlns:p14="http://schemas.microsoft.com/office/powerpoint/2010/main" val="2534595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F22CE9-8F8D-4380-B1F5-1C5BE1720B63}"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6800D8-1BFF-43EF-8486-150B3E5C432A}" type="slidenum">
              <a:rPr lang="en-US" smtClean="0"/>
              <a:t>‹#›</a:t>
            </a:fld>
            <a:endParaRPr lang="en-US"/>
          </a:p>
        </p:txBody>
      </p:sp>
    </p:spTree>
    <p:extLst>
      <p:ext uri="{BB962C8B-B14F-4D97-AF65-F5344CB8AC3E}">
        <p14:creationId xmlns:p14="http://schemas.microsoft.com/office/powerpoint/2010/main" val="220445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4F22CE9-8F8D-4380-B1F5-1C5BE1720B63}" type="datetimeFigureOut">
              <a:rPr lang="en-US" smtClean="0"/>
              <a:t>1/23/2024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0B6800D8-1BFF-43EF-8486-150B3E5C432A}" type="slidenum">
              <a:rPr lang="en-US" smtClean="0"/>
              <a:t>‹#›</a:t>
            </a:fld>
            <a:endParaRPr lang="en-US"/>
          </a:p>
        </p:txBody>
      </p:sp>
    </p:spTree>
    <p:extLst>
      <p:ext uri="{BB962C8B-B14F-4D97-AF65-F5344CB8AC3E}">
        <p14:creationId xmlns:p14="http://schemas.microsoft.com/office/powerpoint/2010/main" val="372144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F22CE9-8F8D-4380-B1F5-1C5BE1720B63}"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6800D8-1BFF-43EF-8486-150B3E5C432A}" type="slidenum">
              <a:rPr lang="en-US" smtClean="0"/>
              <a:t>‹#›</a:t>
            </a:fld>
            <a:endParaRPr lang="en-US"/>
          </a:p>
        </p:txBody>
      </p:sp>
    </p:spTree>
    <p:extLst>
      <p:ext uri="{BB962C8B-B14F-4D97-AF65-F5344CB8AC3E}">
        <p14:creationId xmlns:p14="http://schemas.microsoft.com/office/powerpoint/2010/main" val="317957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D4F22CE9-8F8D-4380-B1F5-1C5BE1720B63}" type="datetimeFigureOut">
              <a:rPr lang="en-US" smtClean="0"/>
              <a:t>1/23/2024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0B6800D8-1BFF-43EF-8486-150B3E5C432A}" type="slidenum">
              <a:rPr lang="en-US" smtClean="0"/>
              <a:t>‹#›</a:t>
            </a:fld>
            <a:endParaRPr lang="en-US"/>
          </a:p>
        </p:txBody>
      </p:sp>
    </p:spTree>
    <p:extLst>
      <p:ext uri="{BB962C8B-B14F-4D97-AF65-F5344CB8AC3E}">
        <p14:creationId xmlns:p14="http://schemas.microsoft.com/office/powerpoint/2010/main" val="382295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4F22CE9-8F8D-4380-B1F5-1C5BE1720B63}" type="datetimeFigureOut">
              <a:rPr lang="en-US" smtClean="0"/>
              <a:t>1/23/2024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B6800D8-1BFF-43EF-8486-150B3E5C432A}" type="slidenum">
              <a:rPr lang="en-US" smtClean="0"/>
              <a:t>‹#›</a:t>
            </a:fld>
            <a:endParaRPr lang="en-US"/>
          </a:p>
        </p:txBody>
      </p:sp>
    </p:spTree>
    <p:extLst>
      <p:ext uri="{BB962C8B-B14F-4D97-AF65-F5344CB8AC3E}">
        <p14:creationId xmlns:p14="http://schemas.microsoft.com/office/powerpoint/2010/main" val="9945753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1D4A2-23D8-D75A-0807-C04A620F3B31}"/>
              </a:ext>
            </a:extLst>
          </p:cNvPr>
          <p:cNvSpPr>
            <a:spLocks noGrp="1"/>
          </p:cNvSpPr>
          <p:nvPr>
            <p:ph type="ctrTitle"/>
          </p:nvPr>
        </p:nvSpPr>
        <p:spPr/>
        <p:txBody>
          <a:bodyPr/>
          <a:lstStyle/>
          <a:p>
            <a:r>
              <a:rPr lang="en-US" dirty="0"/>
              <a:t>DAN 2040</a:t>
            </a:r>
          </a:p>
        </p:txBody>
      </p:sp>
      <p:sp>
        <p:nvSpPr>
          <p:cNvPr id="3" name="Subtitle 2">
            <a:extLst>
              <a:ext uri="{FF2B5EF4-FFF2-40B4-BE49-F238E27FC236}">
                <a16:creationId xmlns:a16="http://schemas.microsoft.com/office/drawing/2014/main" id="{68B582D1-AAED-6440-25EE-4765E906EB73}"/>
              </a:ext>
            </a:extLst>
          </p:cNvPr>
          <p:cNvSpPr>
            <a:spLocks noGrp="1"/>
          </p:cNvSpPr>
          <p:nvPr>
            <p:ph type="subTitle" idx="1"/>
          </p:nvPr>
        </p:nvSpPr>
        <p:spPr/>
        <p:txBody>
          <a:bodyPr/>
          <a:lstStyle/>
          <a:p>
            <a:r>
              <a:rPr lang="en-US" dirty="0"/>
              <a:t>Discretization in Data Mining</a:t>
            </a:r>
          </a:p>
        </p:txBody>
      </p:sp>
    </p:spTree>
    <p:extLst>
      <p:ext uri="{BB962C8B-B14F-4D97-AF65-F5344CB8AC3E}">
        <p14:creationId xmlns:p14="http://schemas.microsoft.com/office/powerpoint/2010/main" val="100220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26BB-98D4-44AD-DE76-DF414190B85E}"/>
              </a:ext>
            </a:extLst>
          </p:cNvPr>
          <p:cNvSpPr>
            <a:spLocks noGrp="1"/>
          </p:cNvSpPr>
          <p:nvPr>
            <p:ph type="title"/>
          </p:nvPr>
        </p:nvSpPr>
        <p:spPr/>
        <p:txBody>
          <a:bodyPr>
            <a:normAutofit fontScale="90000"/>
          </a:bodyPr>
          <a:lstStyle/>
          <a:p>
            <a:r>
              <a:rPr lang="en-US" b="1" i="0" u="none" strike="noStrike" dirty="0">
                <a:solidFill>
                  <a:srgbClr val="000000"/>
                </a:solidFill>
                <a:effectLst/>
                <a:latin typeface="PT Sans" panose="020B0503020203020204" pitchFamily="34" charset="0"/>
              </a:rPr>
              <a:t>Equal-frequency discretization</a:t>
            </a:r>
            <a:br>
              <a:rPr lang="en-US" b="1" i="0" u="none" strike="noStrike" dirty="0">
                <a:solidFill>
                  <a:srgbClr val="000000"/>
                </a:solidFill>
                <a:effectLst/>
                <a:latin typeface="PT Sans" panose="020B0503020203020204" pitchFamily="34" charset="0"/>
              </a:rPr>
            </a:br>
            <a:endParaRPr lang="en-US" dirty="0"/>
          </a:p>
        </p:txBody>
      </p:sp>
      <p:sp>
        <p:nvSpPr>
          <p:cNvPr id="3" name="Content Placeholder 2">
            <a:extLst>
              <a:ext uri="{FF2B5EF4-FFF2-40B4-BE49-F238E27FC236}">
                <a16:creationId xmlns:a16="http://schemas.microsoft.com/office/drawing/2014/main" id="{867C29A6-4052-0D42-D6DF-50DAC6FC65DD}"/>
              </a:ext>
            </a:extLst>
          </p:cNvPr>
          <p:cNvSpPr>
            <a:spLocks noGrp="1"/>
          </p:cNvSpPr>
          <p:nvPr>
            <p:ph idx="1"/>
          </p:nvPr>
        </p:nvSpPr>
        <p:spPr/>
        <p:txBody>
          <a:bodyPr/>
          <a:lstStyle/>
          <a:p>
            <a:r>
              <a:rPr lang="en-US" b="0" i="0" dirty="0">
                <a:solidFill>
                  <a:srgbClr val="333333"/>
                </a:solidFill>
                <a:effectLst/>
                <a:latin typeface="PT Serif" panose="020A0603040505020204" pitchFamily="18" charset="0"/>
              </a:rPr>
              <a:t>Equal-frequency discretization sorts the continuous variable into intervals with the same number of observations. The interval width is determined by quantiles. Equal-frequency discretization is particularly useful for skewed variables, as it spreads the observations over the different bins equally.</a:t>
            </a:r>
          </a:p>
          <a:p>
            <a:endParaRPr lang="en-US" dirty="0"/>
          </a:p>
        </p:txBody>
      </p:sp>
    </p:spTree>
    <p:extLst>
      <p:ext uri="{BB962C8B-B14F-4D97-AF65-F5344CB8AC3E}">
        <p14:creationId xmlns:p14="http://schemas.microsoft.com/office/powerpoint/2010/main" val="23586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C235A-F9D7-9D9A-A2D3-5940FEBF3FCC}"/>
              </a:ext>
            </a:extLst>
          </p:cNvPr>
          <p:cNvSpPr>
            <a:spLocks noGrp="1"/>
          </p:cNvSpPr>
          <p:nvPr>
            <p:ph type="title"/>
          </p:nvPr>
        </p:nvSpPr>
        <p:spPr/>
        <p:txBody>
          <a:bodyPr>
            <a:normAutofit fontScale="90000"/>
          </a:bodyPr>
          <a:lstStyle/>
          <a:p>
            <a:r>
              <a:rPr lang="en-US" dirty="0"/>
              <a:t># 2. Equal-frequency discretization</a:t>
            </a:r>
            <a:br>
              <a:rPr lang="en-US" dirty="0"/>
            </a:br>
            <a:endParaRPr lang="en-US" dirty="0"/>
          </a:p>
        </p:txBody>
      </p:sp>
      <p:sp>
        <p:nvSpPr>
          <p:cNvPr id="3" name="Content Placeholder 2">
            <a:extLst>
              <a:ext uri="{FF2B5EF4-FFF2-40B4-BE49-F238E27FC236}">
                <a16:creationId xmlns:a16="http://schemas.microsoft.com/office/drawing/2014/main" id="{BE5C9B73-06C9-5E1A-DAD2-6EFC2B6C24EB}"/>
              </a:ext>
            </a:extLst>
          </p:cNvPr>
          <p:cNvSpPr>
            <a:spLocks noGrp="1"/>
          </p:cNvSpPr>
          <p:nvPr>
            <p:ph idx="1"/>
          </p:nvPr>
        </p:nvSpPr>
        <p:spPr/>
        <p:txBody>
          <a:bodyPr>
            <a:normAutofit fontScale="92500" lnSpcReduction="10000"/>
          </a:bodyPr>
          <a:lstStyle/>
          <a:p>
            <a:r>
              <a:rPr lang="en-US" dirty="0"/>
              <a:t># 2. Equal-frequency discretization</a:t>
            </a:r>
          </a:p>
          <a:p>
            <a:r>
              <a:rPr lang="en-US" dirty="0" err="1"/>
              <a:t>equal_freq_discretization</a:t>
            </a:r>
            <a:r>
              <a:rPr lang="en-US" dirty="0"/>
              <a:t> &lt;- cut(</a:t>
            </a:r>
            <a:r>
              <a:rPr lang="en-US" dirty="0" err="1"/>
              <a:t>subset_data$price</a:t>
            </a:r>
            <a:r>
              <a:rPr lang="en-US" dirty="0"/>
              <a:t>, breaks = quantile(</a:t>
            </a:r>
            <a:r>
              <a:rPr lang="en-US" dirty="0" err="1"/>
              <a:t>subset_data$price</a:t>
            </a:r>
            <a:r>
              <a:rPr lang="en-US" dirty="0"/>
              <a:t>, probs = seq(0, 1, 0.2)), labels = FALSE)</a:t>
            </a:r>
          </a:p>
          <a:p>
            <a:r>
              <a:rPr lang="en-US" dirty="0" err="1"/>
              <a:t>subset_data$equal_freq_discretization</a:t>
            </a:r>
            <a:r>
              <a:rPr lang="en-US" dirty="0"/>
              <a:t> &lt;- </a:t>
            </a:r>
            <a:r>
              <a:rPr lang="en-US" dirty="0" err="1"/>
              <a:t>equal_freq_discretization</a:t>
            </a:r>
            <a:endParaRPr lang="en-US" dirty="0"/>
          </a:p>
          <a:p>
            <a:r>
              <a:rPr lang="en-US" dirty="0"/>
              <a:t># Visualize Equal-frequency Discretization</a:t>
            </a:r>
          </a:p>
          <a:p>
            <a:r>
              <a:rPr lang="en-US" dirty="0"/>
              <a:t>ggplot(</a:t>
            </a:r>
            <a:r>
              <a:rPr lang="en-US" dirty="0" err="1"/>
              <a:t>subset_data</a:t>
            </a:r>
            <a:r>
              <a:rPr lang="en-US" dirty="0"/>
              <a:t>, </a:t>
            </a:r>
            <a:r>
              <a:rPr lang="en-US" dirty="0" err="1"/>
              <a:t>aes</a:t>
            </a:r>
            <a:r>
              <a:rPr lang="en-US" dirty="0"/>
              <a:t>(x = </a:t>
            </a:r>
            <a:r>
              <a:rPr lang="en-US" dirty="0" err="1"/>
              <a:t>equal_freq_discretization</a:t>
            </a:r>
            <a:r>
              <a:rPr lang="en-US" dirty="0"/>
              <a:t>, fill = </a:t>
            </a:r>
            <a:r>
              <a:rPr lang="en-US" dirty="0" err="1"/>
              <a:t>as.factor</a:t>
            </a:r>
            <a:r>
              <a:rPr lang="en-US" dirty="0"/>
              <a:t>(</a:t>
            </a:r>
            <a:r>
              <a:rPr lang="en-US" dirty="0" err="1"/>
              <a:t>equal_freq_discretization</a:t>
            </a:r>
            <a:r>
              <a:rPr lang="en-US" dirty="0"/>
              <a:t>))) +</a:t>
            </a:r>
          </a:p>
          <a:p>
            <a:r>
              <a:rPr lang="en-US" dirty="0"/>
              <a:t>  </a:t>
            </a:r>
            <a:r>
              <a:rPr lang="en-US" dirty="0" err="1"/>
              <a:t>geom_bar</a:t>
            </a:r>
            <a:r>
              <a:rPr lang="en-US" dirty="0"/>
              <a:t>() +</a:t>
            </a:r>
          </a:p>
          <a:p>
            <a:r>
              <a:rPr lang="en-US" dirty="0"/>
              <a:t>  labs(title = "Equal-Frequency Discretization",</a:t>
            </a:r>
          </a:p>
          <a:p>
            <a:r>
              <a:rPr lang="en-US" dirty="0"/>
              <a:t>       x = "Discretized Bins",</a:t>
            </a:r>
          </a:p>
          <a:p>
            <a:r>
              <a:rPr lang="en-US" dirty="0"/>
              <a:t>       y = "Frequency") +</a:t>
            </a:r>
          </a:p>
          <a:p>
            <a:r>
              <a:rPr lang="en-US" dirty="0"/>
              <a:t>  </a:t>
            </a:r>
            <a:r>
              <a:rPr lang="en-US" dirty="0" err="1"/>
              <a:t>theme_minimal</a:t>
            </a:r>
            <a:r>
              <a:rPr lang="en-US" dirty="0"/>
              <a:t>()</a:t>
            </a:r>
          </a:p>
        </p:txBody>
      </p:sp>
    </p:spTree>
    <p:extLst>
      <p:ext uri="{BB962C8B-B14F-4D97-AF65-F5344CB8AC3E}">
        <p14:creationId xmlns:p14="http://schemas.microsoft.com/office/powerpoint/2010/main" val="605483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8F776-CEEC-8AAE-A25D-8F019B39167F}"/>
              </a:ext>
            </a:extLst>
          </p:cNvPr>
          <p:cNvSpPr>
            <a:spLocks noGrp="1"/>
          </p:cNvSpPr>
          <p:nvPr>
            <p:ph type="title"/>
          </p:nvPr>
        </p:nvSpPr>
        <p:spPr/>
        <p:txBody>
          <a:bodyPr>
            <a:normAutofit fontScale="90000"/>
          </a:bodyPr>
          <a:lstStyle/>
          <a:p>
            <a:r>
              <a:rPr lang="en-US" b="1" i="0" u="none" strike="noStrike" dirty="0">
                <a:solidFill>
                  <a:srgbClr val="000000"/>
                </a:solidFill>
                <a:effectLst/>
                <a:latin typeface="PT Sans" panose="020B0503020203020204" pitchFamily="34" charset="0"/>
              </a:rPr>
              <a:t>Discretization with k-means clustering</a:t>
            </a:r>
            <a:br>
              <a:rPr lang="en-US" b="1" i="0" u="none" strike="noStrike" dirty="0">
                <a:solidFill>
                  <a:srgbClr val="000000"/>
                </a:solidFill>
                <a:effectLst/>
                <a:latin typeface="PT Sans" panose="020B0503020203020204" pitchFamily="34" charset="0"/>
              </a:rPr>
            </a:br>
            <a:endParaRPr lang="en-US" dirty="0"/>
          </a:p>
        </p:txBody>
      </p:sp>
      <p:sp>
        <p:nvSpPr>
          <p:cNvPr id="3" name="Content Placeholder 2">
            <a:extLst>
              <a:ext uri="{FF2B5EF4-FFF2-40B4-BE49-F238E27FC236}">
                <a16:creationId xmlns:a16="http://schemas.microsoft.com/office/drawing/2014/main" id="{8BFB3C43-C296-B873-F7DD-BAA31755A9C2}"/>
              </a:ext>
            </a:extLst>
          </p:cNvPr>
          <p:cNvSpPr>
            <a:spLocks noGrp="1"/>
          </p:cNvSpPr>
          <p:nvPr>
            <p:ph idx="1"/>
          </p:nvPr>
        </p:nvSpPr>
        <p:spPr/>
        <p:txBody>
          <a:bodyPr/>
          <a:lstStyle/>
          <a:p>
            <a:pPr algn="l" fontAlgn="base"/>
            <a:r>
              <a:rPr lang="en-US" b="0" i="0" dirty="0">
                <a:solidFill>
                  <a:srgbClr val="333333"/>
                </a:solidFill>
                <a:effectLst/>
                <a:latin typeface="PT Serif" panose="020A0603040505020204" pitchFamily="18" charset="0"/>
              </a:rPr>
              <a:t>To create intervals or bins that group similar observations, we can use clustering algorithms like k-means. In discretization using k-means clustering, the partitions are the clusters identified by the k-means algorithm.</a:t>
            </a:r>
          </a:p>
          <a:p>
            <a:pPr algn="l" fontAlgn="base"/>
            <a:r>
              <a:rPr lang="en-US" b="0" i="0" dirty="0">
                <a:solidFill>
                  <a:srgbClr val="333333"/>
                </a:solidFill>
                <a:effectLst/>
                <a:latin typeface="PT Serif" panose="020A0603040505020204" pitchFamily="18" charset="0"/>
              </a:rPr>
              <a:t>Discretization with k-means requires one parameter, which is k, the number of clusters or the number of bins. We can carry out k-means discretization with scikit-learn.</a:t>
            </a:r>
          </a:p>
          <a:p>
            <a:endParaRPr lang="en-US" dirty="0"/>
          </a:p>
        </p:txBody>
      </p:sp>
    </p:spTree>
    <p:extLst>
      <p:ext uri="{BB962C8B-B14F-4D97-AF65-F5344CB8AC3E}">
        <p14:creationId xmlns:p14="http://schemas.microsoft.com/office/powerpoint/2010/main" val="238589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60E0-36F8-632B-EFBA-0C6E7BD16F15}"/>
              </a:ext>
            </a:extLst>
          </p:cNvPr>
          <p:cNvSpPr>
            <a:spLocks noGrp="1"/>
          </p:cNvSpPr>
          <p:nvPr>
            <p:ph type="title"/>
          </p:nvPr>
        </p:nvSpPr>
        <p:spPr/>
        <p:txBody>
          <a:bodyPr>
            <a:normAutofit fontScale="90000"/>
          </a:bodyPr>
          <a:lstStyle/>
          <a:p>
            <a:r>
              <a:rPr lang="en-US" dirty="0"/>
              <a:t># 3. Discretization with k-means clustering</a:t>
            </a:r>
          </a:p>
        </p:txBody>
      </p:sp>
      <p:sp>
        <p:nvSpPr>
          <p:cNvPr id="3" name="Content Placeholder 2">
            <a:extLst>
              <a:ext uri="{FF2B5EF4-FFF2-40B4-BE49-F238E27FC236}">
                <a16:creationId xmlns:a16="http://schemas.microsoft.com/office/drawing/2014/main" id="{0068E365-9BAA-8576-3F39-6F37C254C009}"/>
              </a:ext>
            </a:extLst>
          </p:cNvPr>
          <p:cNvSpPr>
            <a:spLocks noGrp="1"/>
          </p:cNvSpPr>
          <p:nvPr>
            <p:ph idx="1"/>
          </p:nvPr>
        </p:nvSpPr>
        <p:spPr/>
        <p:txBody>
          <a:bodyPr>
            <a:normAutofit/>
          </a:bodyPr>
          <a:lstStyle/>
          <a:p>
            <a:r>
              <a:rPr lang="en-US" dirty="0" err="1"/>
              <a:t>kmeans_clusters</a:t>
            </a:r>
            <a:r>
              <a:rPr lang="en-US" dirty="0"/>
              <a:t> &lt;- </a:t>
            </a:r>
            <a:r>
              <a:rPr lang="en-US" dirty="0" err="1"/>
              <a:t>kmeans</a:t>
            </a:r>
            <a:r>
              <a:rPr lang="en-US" dirty="0"/>
              <a:t>(</a:t>
            </a:r>
            <a:r>
              <a:rPr lang="en-US" dirty="0" err="1"/>
              <a:t>subset_data$price</a:t>
            </a:r>
            <a:r>
              <a:rPr lang="en-US" dirty="0"/>
              <a:t>, centers = 5)$cluster</a:t>
            </a:r>
          </a:p>
          <a:p>
            <a:r>
              <a:rPr lang="en-US" dirty="0" err="1"/>
              <a:t>subset_data$kmeans_discretization</a:t>
            </a:r>
            <a:r>
              <a:rPr lang="en-US" dirty="0"/>
              <a:t> &lt;- </a:t>
            </a:r>
            <a:r>
              <a:rPr lang="en-US" dirty="0" err="1"/>
              <a:t>as.factor</a:t>
            </a:r>
            <a:r>
              <a:rPr lang="en-US" dirty="0"/>
              <a:t>(</a:t>
            </a:r>
            <a:r>
              <a:rPr lang="en-US" dirty="0" err="1"/>
              <a:t>kmeans_clusters</a:t>
            </a:r>
            <a:r>
              <a:rPr lang="en-US" dirty="0"/>
              <a:t>)</a:t>
            </a:r>
          </a:p>
          <a:p>
            <a:r>
              <a:rPr lang="en-US" dirty="0"/>
              <a:t># Visualize K-means Clustering Discretization</a:t>
            </a:r>
          </a:p>
          <a:p>
            <a:r>
              <a:rPr lang="en-US" dirty="0"/>
              <a:t>ggplot(</a:t>
            </a:r>
            <a:r>
              <a:rPr lang="en-US" dirty="0" err="1"/>
              <a:t>subset_data</a:t>
            </a:r>
            <a:r>
              <a:rPr lang="en-US" dirty="0"/>
              <a:t>, </a:t>
            </a:r>
            <a:r>
              <a:rPr lang="en-US" dirty="0" err="1"/>
              <a:t>aes</a:t>
            </a:r>
            <a:r>
              <a:rPr lang="en-US" dirty="0"/>
              <a:t>(x = </a:t>
            </a:r>
            <a:r>
              <a:rPr lang="en-US" dirty="0" err="1"/>
              <a:t>kmeans_discretization</a:t>
            </a:r>
            <a:r>
              <a:rPr lang="en-US" dirty="0"/>
              <a:t>, fill = </a:t>
            </a:r>
            <a:r>
              <a:rPr lang="en-US" dirty="0" err="1"/>
              <a:t>as.factor</a:t>
            </a:r>
            <a:r>
              <a:rPr lang="en-US" dirty="0"/>
              <a:t>(</a:t>
            </a:r>
            <a:r>
              <a:rPr lang="en-US" dirty="0" err="1"/>
              <a:t>kmeans_discretization</a:t>
            </a:r>
            <a:r>
              <a:rPr lang="en-US" dirty="0"/>
              <a:t>))) +</a:t>
            </a:r>
          </a:p>
          <a:p>
            <a:r>
              <a:rPr lang="en-US" dirty="0"/>
              <a:t>  </a:t>
            </a:r>
            <a:r>
              <a:rPr lang="en-US" dirty="0" err="1"/>
              <a:t>geom_bar</a:t>
            </a:r>
            <a:r>
              <a:rPr lang="en-US" dirty="0"/>
              <a:t>() +</a:t>
            </a:r>
          </a:p>
          <a:p>
            <a:r>
              <a:rPr lang="en-US" dirty="0"/>
              <a:t>  labs(title = "K-means Clustering Discretization",</a:t>
            </a:r>
          </a:p>
          <a:p>
            <a:r>
              <a:rPr lang="en-US" dirty="0"/>
              <a:t>       x = "Discretized Bins",</a:t>
            </a:r>
          </a:p>
          <a:p>
            <a:r>
              <a:rPr lang="en-US" dirty="0"/>
              <a:t>       y = "Frequency") +</a:t>
            </a:r>
          </a:p>
          <a:p>
            <a:r>
              <a:rPr lang="en-US" dirty="0"/>
              <a:t>  </a:t>
            </a:r>
            <a:r>
              <a:rPr lang="en-US" dirty="0" err="1"/>
              <a:t>theme_minimal</a:t>
            </a:r>
            <a:r>
              <a:rPr lang="en-US" dirty="0"/>
              <a:t>()</a:t>
            </a:r>
          </a:p>
        </p:txBody>
      </p:sp>
    </p:spTree>
    <p:extLst>
      <p:ext uri="{BB962C8B-B14F-4D97-AF65-F5344CB8AC3E}">
        <p14:creationId xmlns:p14="http://schemas.microsoft.com/office/powerpoint/2010/main" val="1688703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144C-38E6-B8CB-B838-E782400BBD23}"/>
              </a:ext>
            </a:extLst>
          </p:cNvPr>
          <p:cNvSpPr>
            <a:spLocks noGrp="1"/>
          </p:cNvSpPr>
          <p:nvPr>
            <p:ph type="title"/>
          </p:nvPr>
        </p:nvSpPr>
        <p:spPr/>
        <p:txBody>
          <a:bodyPr/>
          <a:lstStyle/>
          <a:p>
            <a:r>
              <a:rPr lang="en-US" dirty="0"/>
              <a:t>Subset the diamonds data</a:t>
            </a:r>
          </a:p>
        </p:txBody>
      </p:sp>
      <p:sp>
        <p:nvSpPr>
          <p:cNvPr id="3" name="Content Placeholder 2">
            <a:extLst>
              <a:ext uri="{FF2B5EF4-FFF2-40B4-BE49-F238E27FC236}">
                <a16:creationId xmlns:a16="http://schemas.microsoft.com/office/drawing/2014/main" id="{326EFD8B-ADFF-8BDE-4EB3-0CED5417FA93}"/>
              </a:ext>
            </a:extLst>
          </p:cNvPr>
          <p:cNvSpPr>
            <a:spLocks noGrp="1"/>
          </p:cNvSpPr>
          <p:nvPr>
            <p:ph idx="1"/>
          </p:nvPr>
        </p:nvSpPr>
        <p:spPr/>
        <p:txBody>
          <a:bodyPr/>
          <a:lstStyle/>
          <a:p>
            <a:r>
              <a:rPr lang="en-US" dirty="0"/>
              <a:t># Select a subset of the dataset for demonstration purposes</a:t>
            </a:r>
          </a:p>
          <a:p>
            <a:r>
              <a:rPr lang="en-US" dirty="0" err="1"/>
              <a:t>subset_data</a:t>
            </a:r>
            <a:r>
              <a:rPr lang="en-US" dirty="0"/>
              <a:t> &lt;- diamonds[1:1000, ]</a:t>
            </a:r>
          </a:p>
          <a:p>
            <a:r>
              <a:rPr lang="en-US" dirty="0"/>
              <a:t>1:1000: Specifies the rows to include, ranging from the 1st row to the 1000th row. This selects the first 1000 rows of the dataset.</a:t>
            </a:r>
          </a:p>
          <a:p>
            <a:r>
              <a:rPr lang="en-US" dirty="0"/>
              <a:t>,: Indicates that all columns should be included.</a:t>
            </a:r>
          </a:p>
        </p:txBody>
      </p:sp>
    </p:spTree>
    <p:extLst>
      <p:ext uri="{BB962C8B-B14F-4D97-AF65-F5344CB8AC3E}">
        <p14:creationId xmlns:p14="http://schemas.microsoft.com/office/powerpoint/2010/main" val="279402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BA07-AE08-DD0E-2FB0-BEEB591678E8}"/>
              </a:ext>
            </a:extLst>
          </p:cNvPr>
          <p:cNvSpPr>
            <a:spLocks noGrp="1"/>
          </p:cNvSpPr>
          <p:nvPr>
            <p:ph type="title"/>
          </p:nvPr>
        </p:nvSpPr>
        <p:spPr/>
        <p:txBody>
          <a:bodyPr>
            <a:normAutofit fontScale="90000"/>
          </a:bodyPr>
          <a:lstStyle/>
          <a:p>
            <a:r>
              <a:rPr lang="en-US" b="1" i="0" u="none" strike="noStrike" dirty="0">
                <a:solidFill>
                  <a:srgbClr val="000000"/>
                </a:solidFill>
                <a:effectLst/>
                <a:latin typeface="PT Sans" panose="020B0503020203020204" pitchFamily="34" charset="0"/>
              </a:rPr>
              <a:t>Using decision trees for discretization</a:t>
            </a:r>
            <a:br>
              <a:rPr lang="en-US" b="1" i="0" u="none" strike="noStrike" dirty="0">
                <a:solidFill>
                  <a:srgbClr val="000000"/>
                </a:solidFill>
                <a:effectLst/>
                <a:latin typeface="PT Sans" panose="020B0503020203020204" pitchFamily="34" charset="0"/>
              </a:rPr>
            </a:br>
            <a:endParaRPr lang="en-US" dirty="0"/>
          </a:p>
        </p:txBody>
      </p:sp>
      <p:sp>
        <p:nvSpPr>
          <p:cNvPr id="3" name="Content Placeholder 2">
            <a:extLst>
              <a:ext uri="{FF2B5EF4-FFF2-40B4-BE49-F238E27FC236}">
                <a16:creationId xmlns:a16="http://schemas.microsoft.com/office/drawing/2014/main" id="{9196982B-C1C2-8830-40D0-5A5DB07FEEF4}"/>
              </a:ext>
            </a:extLst>
          </p:cNvPr>
          <p:cNvSpPr>
            <a:spLocks noGrp="1"/>
          </p:cNvSpPr>
          <p:nvPr>
            <p:ph idx="1"/>
          </p:nvPr>
        </p:nvSpPr>
        <p:spPr/>
        <p:txBody>
          <a:bodyPr/>
          <a:lstStyle/>
          <a:p>
            <a:pPr algn="l" fontAlgn="base"/>
            <a:r>
              <a:rPr lang="en-US" b="0" i="0" dirty="0">
                <a:solidFill>
                  <a:srgbClr val="333333"/>
                </a:solidFill>
                <a:effectLst/>
                <a:latin typeface="PT Serif" panose="020A0603040505020204" pitchFamily="18" charset="0"/>
              </a:rPr>
              <a:t>Decision tree methods discretize continuous attributes during the learning process.</a:t>
            </a:r>
          </a:p>
          <a:p>
            <a:pPr algn="l" fontAlgn="base"/>
            <a:r>
              <a:rPr lang="en-US" b="0" i="0" dirty="0">
                <a:solidFill>
                  <a:srgbClr val="333333"/>
                </a:solidFill>
                <a:effectLst/>
                <a:latin typeface="PT Serif" panose="020A0603040505020204" pitchFamily="18" charset="0"/>
              </a:rPr>
              <a:t> A decision tree evaluates all possible values of a feature and selects the cut-point that maximizes the class separation by utilizing a performance metric like the entropy or Gini impurity. </a:t>
            </a:r>
          </a:p>
          <a:p>
            <a:pPr algn="l" fontAlgn="base"/>
            <a:r>
              <a:rPr lang="en-US" b="0" i="0" dirty="0">
                <a:solidFill>
                  <a:srgbClr val="333333"/>
                </a:solidFill>
                <a:effectLst/>
                <a:latin typeface="PT Serif" panose="020A0603040505020204" pitchFamily="18" charset="0"/>
              </a:rPr>
              <a:t>Then it repeats the process for each node of the first data separation and for each node of the subsequent data splits, until a certain stopping criteria is reached.</a:t>
            </a:r>
          </a:p>
          <a:p>
            <a:pPr algn="l" fontAlgn="base"/>
            <a:r>
              <a:rPr lang="en-US" b="0" i="0" dirty="0">
                <a:solidFill>
                  <a:srgbClr val="333333"/>
                </a:solidFill>
                <a:effectLst/>
                <a:latin typeface="PT Serif" panose="020A0603040505020204" pitchFamily="18" charset="0"/>
              </a:rPr>
              <a:t>Therefore, decision trees can, by design, find the set of cut-points that partition a variable into intervals with good class coherence.</a:t>
            </a:r>
          </a:p>
          <a:p>
            <a:endParaRPr lang="en-US" dirty="0"/>
          </a:p>
        </p:txBody>
      </p:sp>
    </p:spTree>
    <p:extLst>
      <p:ext uri="{BB962C8B-B14F-4D97-AF65-F5344CB8AC3E}">
        <p14:creationId xmlns:p14="http://schemas.microsoft.com/office/powerpoint/2010/main" val="2283619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7812-ABFA-3895-C850-17DE9AE25EFB}"/>
              </a:ext>
            </a:extLst>
          </p:cNvPr>
          <p:cNvSpPr>
            <a:spLocks noGrp="1"/>
          </p:cNvSpPr>
          <p:nvPr>
            <p:ph type="title"/>
          </p:nvPr>
        </p:nvSpPr>
        <p:spPr/>
        <p:txBody>
          <a:bodyPr>
            <a:normAutofit fontScale="90000"/>
          </a:bodyPr>
          <a:lstStyle/>
          <a:p>
            <a:r>
              <a:rPr lang="en-US" dirty="0"/>
              <a:t># 4. Using decision trees for discretization</a:t>
            </a:r>
            <a:br>
              <a:rPr lang="en-US" dirty="0"/>
            </a:br>
            <a:endParaRPr lang="en-US" dirty="0"/>
          </a:p>
        </p:txBody>
      </p:sp>
      <p:sp>
        <p:nvSpPr>
          <p:cNvPr id="3" name="Content Placeholder 2">
            <a:extLst>
              <a:ext uri="{FF2B5EF4-FFF2-40B4-BE49-F238E27FC236}">
                <a16:creationId xmlns:a16="http://schemas.microsoft.com/office/drawing/2014/main" id="{7ECD542F-1F5B-E710-22E5-B36DCFE449C6}"/>
              </a:ext>
            </a:extLst>
          </p:cNvPr>
          <p:cNvSpPr>
            <a:spLocks noGrp="1"/>
          </p:cNvSpPr>
          <p:nvPr>
            <p:ph idx="1"/>
          </p:nvPr>
        </p:nvSpPr>
        <p:spPr/>
        <p:txBody>
          <a:bodyPr>
            <a:normAutofit fontScale="77500" lnSpcReduction="20000"/>
          </a:bodyPr>
          <a:lstStyle/>
          <a:p>
            <a:r>
              <a:rPr lang="en-US" dirty="0"/>
              <a:t># 4. Using decision trees for discretization</a:t>
            </a:r>
          </a:p>
          <a:p>
            <a:r>
              <a:rPr lang="en-US" dirty="0" err="1"/>
              <a:t>tree_model</a:t>
            </a:r>
            <a:r>
              <a:rPr lang="en-US" dirty="0"/>
              <a:t> &lt;- </a:t>
            </a:r>
            <a:r>
              <a:rPr lang="en-US" dirty="0" err="1"/>
              <a:t>partykit</a:t>
            </a:r>
            <a:r>
              <a:rPr lang="en-US" dirty="0"/>
              <a:t>::</a:t>
            </a:r>
            <a:r>
              <a:rPr lang="en-US" dirty="0" err="1"/>
              <a:t>ctree</a:t>
            </a:r>
            <a:r>
              <a:rPr lang="en-US" dirty="0"/>
              <a:t>(price ~ ., data = </a:t>
            </a:r>
            <a:r>
              <a:rPr lang="en-US" dirty="0" err="1"/>
              <a:t>subset_data</a:t>
            </a:r>
            <a:r>
              <a:rPr lang="en-US" dirty="0"/>
              <a:t>)</a:t>
            </a:r>
          </a:p>
          <a:p>
            <a:r>
              <a:rPr lang="en-US" dirty="0"/>
              <a:t># Predict using the decision tree model</a:t>
            </a:r>
          </a:p>
          <a:p>
            <a:r>
              <a:rPr lang="en-US" dirty="0" err="1"/>
              <a:t>tree_predictions</a:t>
            </a:r>
            <a:r>
              <a:rPr lang="en-US" dirty="0"/>
              <a:t> &lt;- </a:t>
            </a:r>
            <a:r>
              <a:rPr lang="en-US" dirty="0" err="1"/>
              <a:t>as.integer</a:t>
            </a:r>
            <a:r>
              <a:rPr lang="en-US" dirty="0"/>
              <a:t>(predict(</a:t>
            </a:r>
            <a:r>
              <a:rPr lang="en-US" dirty="0" err="1"/>
              <a:t>tree_model</a:t>
            </a:r>
            <a:r>
              <a:rPr lang="en-US" dirty="0"/>
              <a:t>, </a:t>
            </a:r>
            <a:r>
              <a:rPr lang="en-US" dirty="0" err="1"/>
              <a:t>newdata</a:t>
            </a:r>
            <a:r>
              <a:rPr lang="en-US" dirty="0"/>
              <a:t> = </a:t>
            </a:r>
            <a:r>
              <a:rPr lang="en-US" dirty="0" err="1"/>
              <a:t>subset_data</a:t>
            </a:r>
            <a:r>
              <a:rPr lang="en-US" dirty="0"/>
              <a:t>))</a:t>
            </a:r>
          </a:p>
          <a:p>
            <a:r>
              <a:rPr lang="en-US" dirty="0"/>
              <a:t># Assign the predicted values to a new variable</a:t>
            </a:r>
          </a:p>
          <a:p>
            <a:r>
              <a:rPr lang="en-US" dirty="0" err="1"/>
              <a:t>subset_data$tree_discretization</a:t>
            </a:r>
            <a:r>
              <a:rPr lang="en-US" dirty="0"/>
              <a:t> &lt;- </a:t>
            </a:r>
            <a:r>
              <a:rPr lang="en-US" dirty="0" err="1"/>
              <a:t>as.factor</a:t>
            </a:r>
            <a:r>
              <a:rPr lang="en-US" dirty="0"/>
              <a:t>(</a:t>
            </a:r>
            <a:r>
              <a:rPr lang="en-US" dirty="0" err="1"/>
              <a:t>tree_predictions</a:t>
            </a:r>
            <a:r>
              <a:rPr lang="en-US" dirty="0"/>
              <a:t>)</a:t>
            </a:r>
          </a:p>
          <a:p>
            <a:r>
              <a:rPr lang="en-US" dirty="0"/>
              <a:t># Visualize Decision Tree discretization</a:t>
            </a:r>
          </a:p>
          <a:p>
            <a:r>
              <a:rPr lang="en-US" dirty="0"/>
              <a:t>library(ggplot2)</a:t>
            </a:r>
          </a:p>
          <a:p>
            <a:r>
              <a:rPr lang="en-US" dirty="0"/>
              <a:t>ggplot(</a:t>
            </a:r>
            <a:r>
              <a:rPr lang="en-US" dirty="0" err="1"/>
              <a:t>subset_data</a:t>
            </a:r>
            <a:r>
              <a:rPr lang="en-US" dirty="0"/>
              <a:t>, </a:t>
            </a:r>
            <a:r>
              <a:rPr lang="en-US" dirty="0" err="1"/>
              <a:t>aes</a:t>
            </a:r>
            <a:r>
              <a:rPr lang="en-US" dirty="0"/>
              <a:t>(x = </a:t>
            </a:r>
            <a:r>
              <a:rPr lang="en-US" dirty="0" err="1"/>
              <a:t>tree_discretization</a:t>
            </a:r>
            <a:r>
              <a:rPr lang="en-US" dirty="0"/>
              <a:t>, fill = </a:t>
            </a:r>
            <a:r>
              <a:rPr lang="en-US" dirty="0" err="1"/>
              <a:t>tree_discretization</a:t>
            </a:r>
            <a:r>
              <a:rPr lang="en-US" dirty="0"/>
              <a:t>)) +</a:t>
            </a:r>
          </a:p>
          <a:p>
            <a:r>
              <a:rPr lang="en-US" dirty="0"/>
              <a:t>  </a:t>
            </a:r>
            <a:r>
              <a:rPr lang="en-US" dirty="0" err="1"/>
              <a:t>geom_bar</a:t>
            </a:r>
            <a:r>
              <a:rPr lang="en-US" dirty="0"/>
              <a:t>() +</a:t>
            </a:r>
          </a:p>
          <a:p>
            <a:r>
              <a:rPr lang="en-US" dirty="0"/>
              <a:t>  labs(title = "Decision Tree Discretization",</a:t>
            </a:r>
          </a:p>
          <a:p>
            <a:r>
              <a:rPr lang="en-US" dirty="0"/>
              <a:t>       x = "Discretized Bins",</a:t>
            </a:r>
          </a:p>
          <a:p>
            <a:r>
              <a:rPr lang="en-US" dirty="0"/>
              <a:t>       y = "Frequency") +</a:t>
            </a:r>
          </a:p>
          <a:p>
            <a:r>
              <a:rPr lang="en-US" dirty="0"/>
              <a:t>  </a:t>
            </a:r>
            <a:r>
              <a:rPr lang="en-US" dirty="0" err="1"/>
              <a:t>theme_minimal</a:t>
            </a:r>
            <a:r>
              <a:rPr lang="en-US" dirty="0"/>
              <a:t>()</a:t>
            </a:r>
          </a:p>
        </p:txBody>
      </p:sp>
    </p:spTree>
    <p:extLst>
      <p:ext uri="{BB962C8B-B14F-4D97-AF65-F5344CB8AC3E}">
        <p14:creationId xmlns:p14="http://schemas.microsoft.com/office/powerpoint/2010/main" val="36463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5FE3-7FD2-80B4-49A8-158C8DED76FC}"/>
              </a:ext>
            </a:extLst>
          </p:cNvPr>
          <p:cNvSpPr>
            <a:spLocks noGrp="1"/>
          </p:cNvSpPr>
          <p:nvPr>
            <p:ph type="title"/>
          </p:nvPr>
        </p:nvSpPr>
        <p:spPr/>
        <p:txBody>
          <a:bodyPr/>
          <a:lstStyle/>
          <a:p>
            <a:r>
              <a:rPr lang="en-US" b="1" i="0" u="none" strike="noStrike" dirty="0">
                <a:solidFill>
                  <a:srgbClr val="000000"/>
                </a:solidFill>
                <a:effectLst/>
                <a:latin typeface="PT Sans" panose="020B0503020203020204" pitchFamily="34" charset="0"/>
              </a:rPr>
              <a:t>Chi-merge</a:t>
            </a:r>
            <a:br>
              <a:rPr lang="en-US" b="1" i="0" u="none" strike="noStrike" dirty="0">
                <a:solidFill>
                  <a:srgbClr val="000000"/>
                </a:solidFill>
                <a:effectLst/>
                <a:latin typeface="PT Sans" panose="020B0503020203020204" pitchFamily="34" charset="0"/>
              </a:rPr>
            </a:br>
            <a:endParaRPr lang="en-US" dirty="0"/>
          </a:p>
        </p:txBody>
      </p:sp>
      <p:sp>
        <p:nvSpPr>
          <p:cNvPr id="3" name="Content Placeholder 2">
            <a:extLst>
              <a:ext uri="{FF2B5EF4-FFF2-40B4-BE49-F238E27FC236}">
                <a16:creationId xmlns:a16="http://schemas.microsoft.com/office/drawing/2014/main" id="{32F0FCDB-EA86-66C7-57D0-510D140AE9C0}"/>
              </a:ext>
            </a:extLst>
          </p:cNvPr>
          <p:cNvSpPr>
            <a:spLocks noGrp="1"/>
          </p:cNvSpPr>
          <p:nvPr>
            <p:ph idx="1"/>
          </p:nvPr>
        </p:nvSpPr>
        <p:spPr/>
        <p:txBody>
          <a:bodyPr/>
          <a:lstStyle/>
          <a:p>
            <a:pPr algn="l" fontAlgn="base"/>
            <a:r>
              <a:rPr lang="en-US" b="0" i="0" dirty="0">
                <a:solidFill>
                  <a:srgbClr val="333333"/>
                </a:solidFill>
                <a:effectLst/>
                <a:latin typeface="PT Serif" panose="020A0603040505020204" pitchFamily="18" charset="0"/>
              </a:rPr>
              <a:t>Chi-merge is another univariate supervised discretization procedure. </a:t>
            </a:r>
          </a:p>
          <a:p>
            <a:pPr algn="l" fontAlgn="base"/>
            <a:r>
              <a:rPr lang="en-US" b="0" i="0" dirty="0">
                <a:solidFill>
                  <a:srgbClr val="333333"/>
                </a:solidFill>
                <a:effectLst/>
                <a:latin typeface="PT Serif" panose="020A0603040505020204" pitchFamily="18" charset="0"/>
              </a:rPr>
              <a:t>it sorts the variable values in ascending order.</a:t>
            </a:r>
          </a:p>
          <a:p>
            <a:pPr algn="l" fontAlgn="base"/>
            <a:r>
              <a:rPr lang="en-US" b="0" i="0" dirty="0">
                <a:solidFill>
                  <a:srgbClr val="333333"/>
                </a:solidFill>
                <a:effectLst/>
                <a:latin typeface="PT Serif" panose="020A0603040505020204" pitchFamily="18" charset="0"/>
              </a:rPr>
              <a:t> Next, it groups the values into intervals that contain identical values. </a:t>
            </a:r>
          </a:p>
          <a:p>
            <a:pPr algn="l" fontAlgn="base"/>
            <a:r>
              <a:rPr lang="en-US" b="0" i="0" dirty="0">
                <a:solidFill>
                  <a:srgbClr val="333333"/>
                </a:solidFill>
                <a:effectLst/>
                <a:latin typeface="PT Serif" panose="020A0603040505020204" pitchFamily="18" charset="0"/>
              </a:rPr>
              <a:t>After obtaining these intervals, Chi-merge continuously merges adjacent intervals, if the observations in those intervals are not significantly different based on the chi-square test. </a:t>
            </a:r>
          </a:p>
          <a:p>
            <a:pPr algn="l" fontAlgn="base"/>
            <a:r>
              <a:rPr lang="en-US" b="0" i="0" dirty="0">
                <a:solidFill>
                  <a:srgbClr val="333333"/>
                </a:solidFill>
                <a:effectLst/>
                <a:latin typeface="PT Serif" panose="020A0603040505020204" pitchFamily="18" charset="0"/>
              </a:rPr>
              <a:t>It is then suitable only when the target variable is discrete.</a:t>
            </a:r>
          </a:p>
          <a:p>
            <a:endParaRPr lang="en-US" dirty="0"/>
          </a:p>
        </p:txBody>
      </p:sp>
    </p:spTree>
    <p:extLst>
      <p:ext uri="{BB962C8B-B14F-4D97-AF65-F5344CB8AC3E}">
        <p14:creationId xmlns:p14="http://schemas.microsoft.com/office/powerpoint/2010/main" val="207610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F0E3-3D85-7BD3-819E-363F3EFD4357}"/>
              </a:ext>
            </a:extLst>
          </p:cNvPr>
          <p:cNvSpPr>
            <a:spLocks noGrp="1"/>
          </p:cNvSpPr>
          <p:nvPr>
            <p:ph type="title"/>
          </p:nvPr>
        </p:nvSpPr>
        <p:spPr/>
        <p:txBody>
          <a:bodyPr/>
          <a:lstStyle/>
          <a:p>
            <a:r>
              <a:rPr lang="en-US" dirty="0"/>
              <a:t># 5. Chi-merge</a:t>
            </a:r>
            <a:br>
              <a:rPr lang="en-US" dirty="0"/>
            </a:br>
            <a:endParaRPr lang="en-US" dirty="0"/>
          </a:p>
        </p:txBody>
      </p:sp>
      <p:sp>
        <p:nvSpPr>
          <p:cNvPr id="3" name="Content Placeholder 2">
            <a:extLst>
              <a:ext uri="{FF2B5EF4-FFF2-40B4-BE49-F238E27FC236}">
                <a16:creationId xmlns:a16="http://schemas.microsoft.com/office/drawing/2014/main" id="{7C4FE679-41E8-8FD5-9B03-5644A798D01A}"/>
              </a:ext>
            </a:extLst>
          </p:cNvPr>
          <p:cNvSpPr>
            <a:spLocks noGrp="1"/>
          </p:cNvSpPr>
          <p:nvPr>
            <p:ph idx="1"/>
          </p:nvPr>
        </p:nvSpPr>
        <p:spPr/>
        <p:txBody>
          <a:bodyPr>
            <a:normAutofit fontScale="62500" lnSpcReduction="20000"/>
          </a:bodyPr>
          <a:lstStyle/>
          <a:p>
            <a:r>
              <a:rPr lang="en-US" dirty="0"/>
              <a:t># 5. Chi-merge</a:t>
            </a:r>
          </a:p>
          <a:p>
            <a:r>
              <a:rPr lang="en-US" dirty="0" err="1"/>
              <a:t>chi_merge_discretization</a:t>
            </a:r>
            <a:r>
              <a:rPr lang="en-US" dirty="0"/>
              <a:t> &lt;- discretize(</a:t>
            </a:r>
            <a:r>
              <a:rPr lang="en-US" dirty="0" err="1"/>
              <a:t>subset_data$price</a:t>
            </a:r>
            <a:r>
              <a:rPr lang="en-US" dirty="0"/>
              <a:t>, method = "cluster")</a:t>
            </a:r>
          </a:p>
          <a:p>
            <a:r>
              <a:rPr lang="en-US" dirty="0" err="1"/>
              <a:t>subset_data$chi_merge_discretization</a:t>
            </a:r>
            <a:r>
              <a:rPr lang="en-US" dirty="0"/>
              <a:t> &lt;- </a:t>
            </a:r>
            <a:r>
              <a:rPr lang="en-US" dirty="0" err="1"/>
              <a:t>as.factor</a:t>
            </a:r>
            <a:r>
              <a:rPr lang="en-US" dirty="0"/>
              <a:t>(</a:t>
            </a:r>
            <a:r>
              <a:rPr lang="en-US" dirty="0" err="1"/>
              <a:t>chi_merge_discretization</a:t>
            </a:r>
            <a:r>
              <a:rPr lang="en-US" dirty="0"/>
              <a:t>)</a:t>
            </a:r>
          </a:p>
          <a:p>
            <a:pPr lvl="1"/>
            <a:r>
              <a:rPr lang="en-US" b="0" i="0" dirty="0">
                <a:solidFill>
                  <a:srgbClr val="1F1F1F"/>
                </a:solidFill>
                <a:effectLst/>
                <a:latin typeface="Google Sans"/>
              </a:rPr>
              <a:t># Converts the discretized values into a categorical factor variable, representing distinct bins.</a:t>
            </a:r>
            <a:endParaRPr lang="en-US" dirty="0"/>
          </a:p>
          <a:p>
            <a:r>
              <a:rPr lang="en-US" dirty="0"/>
              <a:t># Visualize Chi-Merge Discretization</a:t>
            </a:r>
          </a:p>
          <a:p>
            <a:r>
              <a:rPr lang="en-US" dirty="0"/>
              <a:t>ggplot(</a:t>
            </a:r>
            <a:r>
              <a:rPr lang="en-US" dirty="0" err="1"/>
              <a:t>subset_data</a:t>
            </a:r>
            <a:r>
              <a:rPr lang="en-US" dirty="0"/>
              <a:t>, </a:t>
            </a:r>
            <a:r>
              <a:rPr lang="en-US" dirty="0" err="1"/>
              <a:t>aes</a:t>
            </a:r>
            <a:r>
              <a:rPr lang="en-US" dirty="0"/>
              <a:t>(x = </a:t>
            </a:r>
            <a:r>
              <a:rPr lang="en-US" dirty="0" err="1"/>
              <a:t>chi_merge_discretization</a:t>
            </a:r>
            <a:r>
              <a:rPr lang="en-US" dirty="0"/>
              <a:t>, fill = </a:t>
            </a:r>
            <a:r>
              <a:rPr lang="en-US" dirty="0" err="1"/>
              <a:t>as.factor</a:t>
            </a:r>
            <a:r>
              <a:rPr lang="en-US" dirty="0"/>
              <a:t>(</a:t>
            </a:r>
            <a:r>
              <a:rPr lang="en-US" dirty="0" err="1"/>
              <a:t>chi_merge_discretization</a:t>
            </a:r>
            <a:r>
              <a:rPr lang="en-US" dirty="0"/>
              <a:t>))) +</a:t>
            </a:r>
          </a:p>
          <a:p>
            <a:r>
              <a:rPr lang="en-US" dirty="0"/>
              <a:t>  </a:t>
            </a:r>
            <a:r>
              <a:rPr lang="en-US" dirty="0" err="1"/>
              <a:t>geom_bar</a:t>
            </a:r>
            <a:r>
              <a:rPr lang="en-US" dirty="0"/>
              <a:t>() +</a:t>
            </a:r>
          </a:p>
          <a:p>
            <a:r>
              <a:rPr lang="en-US" dirty="0"/>
              <a:t>  labs(title = "Chi-Merge Discretization",</a:t>
            </a:r>
          </a:p>
          <a:p>
            <a:r>
              <a:rPr lang="en-US" dirty="0"/>
              <a:t>       x = "Discretized Bins",</a:t>
            </a:r>
          </a:p>
          <a:p>
            <a:r>
              <a:rPr lang="en-US" dirty="0"/>
              <a:t>       y = "Frequency") +</a:t>
            </a:r>
          </a:p>
          <a:p>
            <a:r>
              <a:rPr lang="en-US" dirty="0"/>
              <a:t>  </a:t>
            </a:r>
            <a:r>
              <a:rPr lang="en-US" dirty="0" err="1"/>
              <a:t>theme_minimal</a:t>
            </a:r>
            <a:r>
              <a:rPr lang="en-US" dirty="0"/>
              <a:t>()</a:t>
            </a:r>
          </a:p>
          <a:p>
            <a:r>
              <a:rPr lang="en-US" dirty="0"/>
              <a:t>library(</a:t>
            </a:r>
            <a:r>
              <a:rPr lang="en-US" dirty="0" err="1"/>
              <a:t>dplyr</a:t>
            </a:r>
            <a:r>
              <a:rPr lang="en-US" dirty="0"/>
              <a:t>)</a:t>
            </a:r>
          </a:p>
          <a:p>
            <a:r>
              <a:rPr lang="en-US" dirty="0"/>
              <a:t>library(cluster)l</a:t>
            </a:r>
          </a:p>
          <a:p>
            <a:r>
              <a:rPr lang="en-US" dirty="0" err="1"/>
              <a:t>ibrary</a:t>
            </a:r>
            <a:r>
              <a:rPr lang="en-US" dirty="0"/>
              <a:t>(Ckmeans.1d.dp)</a:t>
            </a:r>
          </a:p>
          <a:p>
            <a:r>
              <a:rPr lang="en-US" dirty="0"/>
              <a:t>library(</a:t>
            </a:r>
            <a:r>
              <a:rPr lang="en-US" dirty="0" err="1"/>
              <a:t>partykit</a:t>
            </a:r>
            <a:r>
              <a:rPr lang="en-US" dirty="0"/>
              <a:t>)</a:t>
            </a:r>
          </a:p>
          <a:p>
            <a:r>
              <a:rPr lang="en-US" dirty="0"/>
              <a:t>library(</a:t>
            </a:r>
            <a:r>
              <a:rPr lang="en-US" dirty="0" err="1"/>
              <a:t>arules</a:t>
            </a:r>
            <a:r>
              <a:rPr lang="en-US" dirty="0"/>
              <a:t>)</a:t>
            </a:r>
          </a:p>
        </p:txBody>
      </p:sp>
    </p:spTree>
    <p:extLst>
      <p:ext uri="{BB962C8B-B14F-4D97-AF65-F5344CB8AC3E}">
        <p14:creationId xmlns:p14="http://schemas.microsoft.com/office/powerpoint/2010/main" val="1286372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39B1-4A6D-C9F4-6463-F6870AAA99AE}"/>
              </a:ext>
            </a:extLst>
          </p:cNvPr>
          <p:cNvSpPr>
            <a:spLocks noGrp="1"/>
          </p:cNvSpPr>
          <p:nvPr>
            <p:ph type="title"/>
          </p:nvPr>
        </p:nvSpPr>
        <p:spPr/>
        <p:txBody>
          <a:bodyPr/>
          <a:lstStyle/>
          <a:p>
            <a:r>
              <a:rPr lang="en-US" b="1" i="0" dirty="0">
                <a:solidFill>
                  <a:srgbClr val="333333"/>
                </a:solidFill>
                <a:effectLst/>
                <a:latin typeface="inter-bold"/>
              </a:rPr>
              <a:t>Histogram analysis</a:t>
            </a:r>
            <a:br>
              <a:rPr lang="en-US" b="0" i="0" dirty="0">
                <a:solidFill>
                  <a:srgbClr val="333333"/>
                </a:solidFill>
                <a:effectLst/>
                <a:latin typeface="inter-regular"/>
              </a:rPr>
            </a:br>
            <a:endParaRPr lang="en-US" dirty="0"/>
          </a:p>
        </p:txBody>
      </p:sp>
      <p:sp>
        <p:nvSpPr>
          <p:cNvPr id="3" name="Content Placeholder 2">
            <a:extLst>
              <a:ext uri="{FF2B5EF4-FFF2-40B4-BE49-F238E27FC236}">
                <a16:creationId xmlns:a16="http://schemas.microsoft.com/office/drawing/2014/main" id="{93491E76-E9E4-F1FC-02F8-3BB43CA78CFC}"/>
              </a:ext>
            </a:extLst>
          </p:cNvPr>
          <p:cNvSpPr>
            <a:spLocks noGrp="1"/>
          </p:cNvSpPr>
          <p:nvPr>
            <p:ph idx="1"/>
          </p:nvPr>
        </p:nvSpPr>
        <p:spPr/>
        <p:txBody>
          <a:bodyPr/>
          <a:lstStyle/>
          <a:p>
            <a:pPr algn="just"/>
            <a:r>
              <a:rPr lang="en-US" b="0" i="0" dirty="0">
                <a:solidFill>
                  <a:srgbClr val="333333"/>
                </a:solidFill>
                <a:effectLst/>
                <a:latin typeface="inter-regular"/>
              </a:rPr>
              <a:t>Histogram refers to a plot used to represent the underlying frequency distribution of a continuous data set. Histogram assists the data inspection for data distribution. For example, Outliers, skewness representation, normal distribution representation, etc.</a:t>
            </a:r>
          </a:p>
          <a:p>
            <a:endParaRPr lang="en-US" dirty="0"/>
          </a:p>
        </p:txBody>
      </p:sp>
    </p:spTree>
    <p:extLst>
      <p:ext uri="{BB962C8B-B14F-4D97-AF65-F5344CB8AC3E}">
        <p14:creationId xmlns:p14="http://schemas.microsoft.com/office/powerpoint/2010/main" val="40919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A3BA-DC79-338F-A18F-19F0E234C609}"/>
              </a:ext>
            </a:extLst>
          </p:cNvPr>
          <p:cNvSpPr>
            <a:spLocks noGrp="1"/>
          </p:cNvSpPr>
          <p:nvPr>
            <p:ph type="title"/>
          </p:nvPr>
        </p:nvSpPr>
        <p:spPr/>
        <p:txBody>
          <a:bodyPr/>
          <a:lstStyle/>
          <a:p>
            <a:r>
              <a:rPr lang="en-US" dirty="0">
                <a:solidFill>
                  <a:srgbClr val="333333"/>
                </a:solidFill>
                <a:latin typeface="PT Serif" panose="020A0603040505020204" pitchFamily="18" charset="0"/>
              </a:rPr>
              <a:t>D</a:t>
            </a:r>
            <a:r>
              <a:rPr lang="en-US" b="0" i="0" dirty="0">
                <a:solidFill>
                  <a:srgbClr val="333333"/>
                </a:solidFill>
                <a:effectLst/>
                <a:latin typeface="PT Serif" panose="020A0603040505020204" pitchFamily="18" charset="0"/>
              </a:rPr>
              <a:t>iscretization</a:t>
            </a:r>
            <a:endParaRPr lang="en-US" dirty="0"/>
          </a:p>
        </p:txBody>
      </p:sp>
      <p:sp>
        <p:nvSpPr>
          <p:cNvPr id="3" name="Content Placeholder 2">
            <a:extLst>
              <a:ext uri="{FF2B5EF4-FFF2-40B4-BE49-F238E27FC236}">
                <a16:creationId xmlns:a16="http://schemas.microsoft.com/office/drawing/2014/main" id="{E931D3FB-F094-A5ED-E722-2CA0401F7A05}"/>
              </a:ext>
            </a:extLst>
          </p:cNvPr>
          <p:cNvSpPr>
            <a:spLocks noGrp="1"/>
          </p:cNvSpPr>
          <p:nvPr>
            <p:ph idx="1"/>
          </p:nvPr>
        </p:nvSpPr>
        <p:spPr/>
        <p:txBody>
          <a:bodyPr/>
          <a:lstStyle/>
          <a:p>
            <a:r>
              <a:rPr lang="en-US" b="0" i="0" dirty="0">
                <a:solidFill>
                  <a:srgbClr val="333333"/>
                </a:solidFill>
                <a:effectLst/>
                <a:latin typeface="PT Serif" panose="020A0603040505020204" pitchFamily="18" charset="0"/>
              </a:rPr>
              <a:t>This procedure transforms continuous variables into discrete variables, and it is commonly used in data mining and data science, as well as to train models for artificial intelligence.</a:t>
            </a:r>
          </a:p>
          <a:p>
            <a:r>
              <a:rPr lang="en-US" b="0" i="0" dirty="0">
                <a:solidFill>
                  <a:srgbClr val="333333"/>
                </a:solidFill>
                <a:effectLst/>
                <a:latin typeface="PT Serif" panose="020A0603040505020204" pitchFamily="18" charset="0"/>
              </a:rPr>
              <a:t>we convert continuous variables into discrete features. To do this, we compute the limits of the contiguous intervals that span the entire variable value range. Next, we sort the original values into those intervals. These intervals, which are now discrete values, are then handled as categorical data</a:t>
            </a:r>
            <a:endParaRPr lang="en-US" dirty="0"/>
          </a:p>
        </p:txBody>
      </p:sp>
    </p:spTree>
    <p:extLst>
      <p:ext uri="{BB962C8B-B14F-4D97-AF65-F5344CB8AC3E}">
        <p14:creationId xmlns:p14="http://schemas.microsoft.com/office/powerpoint/2010/main" val="313992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D97D-7FC4-A103-6955-5FFE469A7980}"/>
              </a:ext>
            </a:extLst>
          </p:cNvPr>
          <p:cNvSpPr>
            <a:spLocks noGrp="1"/>
          </p:cNvSpPr>
          <p:nvPr>
            <p:ph type="title"/>
          </p:nvPr>
        </p:nvSpPr>
        <p:spPr/>
        <p:txBody>
          <a:bodyPr/>
          <a:lstStyle/>
          <a:p>
            <a:r>
              <a:rPr lang="en-US" dirty="0"/>
              <a:t># 6. Histogram analysis</a:t>
            </a:r>
            <a:br>
              <a:rPr lang="en-US" dirty="0"/>
            </a:br>
            <a:endParaRPr lang="en-US" dirty="0"/>
          </a:p>
        </p:txBody>
      </p:sp>
      <p:sp>
        <p:nvSpPr>
          <p:cNvPr id="3" name="Content Placeholder 2">
            <a:extLst>
              <a:ext uri="{FF2B5EF4-FFF2-40B4-BE49-F238E27FC236}">
                <a16:creationId xmlns:a16="http://schemas.microsoft.com/office/drawing/2014/main" id="{07E8AB58-5AF9-6FA5-0384-02CF5CD48BCD}"/>
              </a:ext>
            </a:extLst>
          </p:cNvPr>
          <p:cNvSpPr>
            <a:spLocks noGrp="1"/>
          </p:cNvSpPr>
          <p:nvPr>
            <p:ph idx="1"/>
          </p:nvPr>
        </p:nvSpPr>
        <p:spPr/>
        <p:txBody>
          <a:bodyPr>
            <a:normAutofit fontScale="92500" lnSpcReduction="20000"/>
          </a:bodyPr>
          <a:lstStyle/>
          <a:p>
            <a:r>
              <a:rPr lang="en-US" dirty="0"/>
              <a:t># 6. Histogram analysis</a:t>
            </a:r>
          </a:p>
          <a:p>
            <a:r>
              <a:rPr lang="en-US" dirty="0" err="1"/>
              <a:t>hist_breaks</a:t>
            </a:r>
            <a:r>
              <a:rPr lang="en-US" dirty="0"/>
              <a:t> &lt;- c(0, 500, 1000, 1500, 2000, max(</a:t>
            </a:r>
            <a:r>
              <a:rPr lang="en-US" dirty="0" err="1"/>
              <a:t>subset_data$price</a:t>
            </a:r>
            <a:r>
              <a:rPr lang="en-US" dirty="0"/>
              <a:t>))</a:t>
            </a:r>
          </a:p>
          <a:p>
            <a:r>
              <a:rPr lang="en-US" dirty="0" err="1"/>
              <a:t>hist_counts</a:t>
            </a:r>
            <a:r>
              <a:rPr lang="en-US" dirty="0"/>
              <a:t> &lt;- hist(</a:t>
            </a:r>
            <a:r>
              <a:rPr lang="en-US" dirty="0" err="1"/>
              <a:t>subset_data$price</a:t>
            </a:r>
            <a:r>
              <a:rPr lang="en-US" dirty="0"/>
              <a:t>, breaks = </a:t>
            </a:r>
            <a:r>
              <a:rPr lang="en-US" dirty="0" err="1"/>
              <a:t>hist_breaks</a:t>
            </a:r>
            <a:r>
              <a:rPr lang="en-US" dirty="0"/>
              <a:t>, plot = FALSE)$counts</a:t>
            </a:r>
          </a:p>
          <a:p>
            <a:r>
              <a:rPr lang="en-US" dirty="0" err="1"/>
              <a:t>subset_data$hist_discretization</a:t>
            </a:r>
            <a:r>
              <a:rPr lang="en-US" dirty="0"/>
              <a:t> &lt;- cut(</a:t>
            </a:r>
            <a:r>
              <a:rPr lang="en-US" dirty="0" err="1"/>
              <a:t>subset_data$price</a:t>
            </a:r>
            <a:r>
              <a:rPr lang="en-US" dirty="0"/>
              <a:t>, breaks = </a:t>
            </a:r>
            <a:r>
              <a:rPr lang="en-US" dirty="0" err="1"/>
              <a:t>hist_breaks</a:t>
            </a:r>
            <a:r>
              <a:rPr lang="en-US" dirty="0"/>
              <a:t>, labels = FALSE)</a:t>
            </a:r>
          </a:p>
          <a:p>
            <a:r>
              <a:rPr lang="en-US" dirty="0"/>
              <a:t># Visualize Histogram Discretization</a:t>
            </a:r>
          </a:p>
          <a:p>
            <a:r>
              <a:rPr lang="en-US" dirty="0"/>
              <a:t>ggplot(</a:t>
            </a:r>
            <a:r>
              <a:rPr lang="en-US" dirty="0" err="1"/>
              <a:t>subset_data</a:t>
            </a:r>
            <a:r>
              <a:rPr lang="en-US" dirty="0"/>
              <a:t>, </a:t>
            </a:r>
            <a:r>
              <a:rPr lang="en-US" dirty="0" err="1"/>
              <a:t>aes</a:t>
            </a:r>
            <a:r>
              <a:rPr lang="en-US" dirty="0"/>
              <a:t>(x = </a:t>
            </a:r>
            <a:r>
              <a:rPr lang="en-US" dirty="0" err="1"/>
              <a:t>hist_discretization</a:t>
            </a:r>
            <a:r>
              <a:rPr lang="en-US" dirty="0"/>
              <a:t>, fill = </a:t>
            </a:r>
            <a:r>
              <a:rPr lang="en-US" dirty="0" err="1"/>
              <a:t>as.factor</a:t>
            </a:r>
            <a:r>
              <a:rPr lang="en-US" dirty="0"/>
              <a:t>(</a:t>
            </a:r>
            <a:r>
              <a:rPr lang="en-US" dirty="0" err="1"/>
              <a:t>hist_discretization</a:t>
            </a:r>
            <a:r>
              <a:rPr lang="en-US" dirty="0"/>
              <a:t>))) +</a:t>
            </a:r>
          </a:p>
          <a:p>
            <a:r>
              <a:rPr lang="en-US" dirty="0"/>
              <a:t>  </a:t>
            </a:r>
            <a:r>
              <a:rPr lang="en-US" dirty="0" err="1"/>
              <a:t>geom_bar</a:t>
            </a:r>
            <a:r>
              <a:rPr lang="en-US" dirty="0"/>
              <a:t>() +</a:t>
            </a:r>
          </a:p>
          <a:p>
            <a:r>
              <a:rPr lang="en-US" dirty="0"/>
              <a:t>  labs(title = "Histogram Discretization",</a:t>
            </a:r>
          </a:p>
          <a:p>
            <a:r>
              <a:rPr lang="en-US" dirty="0"/>
              <a:t>       x = "Discretized Bins",</a:t>
            </a:r>
          </a:p>
          <a:p>
            <a:r>
              <a:rPr lang="en-US" dirty="0"/>
              <a:t>       y = "Frequency") +</a:t>
            </a:r>
          </a:p>
          <a:p>
            <a:r>
              <a:rPr lang="en-US" dirty="0"/>
              <a:t>  </a:t>
            </a:r>
            <a:r>
              <a:rPr lang="en-US" dirty="0" err="1"/>
              <a:t>theme_minimal</a:t>
            </a:r>
            <a:r>
              <a:rPr lang="en-US" dirty="0"/>
              <a:t>()</a:t>
            </a:r>
          </a:p>
        </p:txBody>
      </p:sp>
    </p:spTree>
    <p:extLst>
      <p:ext uri="{BB962C8B-B14F-4D97-AF65-F5344CB8AC3E}">
        <p14:creationId xmlns:p14="http://schemas.microsoft.com/office/powerpoint/2010/main" val="935759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28FC-6A60-9229-402C-EF7CDDE69D86}"/>
              </a:ext>
            </a:extLst>
          </p:cNvPr>
          <p:cNvSpPr>
            <a:spLocks noGrp="1"/>
          </p:cNvSpPr>
          <p:nvPr>
            <p:ph type="title"/>
          </p:nvPr>
        </p:nvSpPr>
        <p:spPr/>
        <p:txBody>
          <a:bodyPr/>
          <a:lstStyle/>
          <a:p>
            <a:r>
              <a:rPr lang="en-US" dirty="0"/>
              <a:t># 7. Custom Discretization</a:t>
            </a:r>
          </a:p>
        </p:txBody>
      </p:sp>
      <p:sp>
        <p:nvSpPr>
          <p:cNvPr id="3" name="Content Placeholder 2">
            <a:extLst>
              <a:ext uri="{FF2B5EF4-FFF2-40B4-BE49-F238E27FC236}">
                <a16:creationId xmlns:a16="http://schemas.microsoft.com/office/drawing/2014/main" id="{47BFAA89-BBEA-86E3-9D34-D612D2CDFFE0}"/>
              </a:ext>
            </a:extLst>
          </p:cNvPr>
          <p:cNvSpPr>
            <a:spLocks noGrp="1"/>
          </p:cNvSpPr>
          <p:nvPr>
            <p:ph idx="1"/>
          </p:nvPr>
        </p:nvSpPr>
        <p:spPr/>
        <p:txBody>
          <a:bodyPr>
            <a:normAutofit/>
          </a:bodyPr>
          <a:lstStyle/>
          <a:p>
            <a:r>
              <a:rPr lang="en-US" dirty="0"/>
              <a:t># Load the custom discretization function</a:t>
            </a:r>
          </a:p>
          <a:p>
            <a:r>
              <a:rPr lang="en-US" dirty="0" err="1"/>
              <a:t>custom_discretize</a:t>
            </a:r>
            <a:r>
              <a:rPr lang="en-US" dirty="0"/>
              <a:t> &lt;- function(data, variable, breaks, labels) {</a:t>
            </a:r>
          </a:p>
          <a:p>
            <a:r>
              <a:rPr lang="en-US" dirty="0"/>
              <a:t>  data %&gt;%</a:t>
            </a:r>
          </a:p>
          <a:p>
            <a:r>
              <a:rPr lang="en-US" dirty="0"/>
              <a:t>    mutate(discretized = cut(get(variable), breaks = breaks, labels = labels, </a:t>
            </a:r>
            <a:r>
              <a:rPr lang="en-US" dirty="0" err="1"/>
              <a:t>include.lowest</a:t>
            </a:r>
            <a:r>
              <a:rPr lang="en-US" dirty="0"/>
              <a:t> = TRUE)) }</a:t>
            </a:r>
          </a:p>
        </p:txBody>
      </p:sp>
    </p:spTree>
    <p:extLst>
      <p:ext uri="{BB962C8B-B14F-4D97-AF65-F5344CB8AC3E}">
        <p14:creationId xmlns:p14="http://schemas.microsoft.com/office/powerpoint/2010/main" val="3511709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36EC-CAB5-3627-8B63-07F3F5DBA76E}"/>
              </a:ext>
            </a:extLst>
          </p:cNvPr>
          <p:cNvSpPr>
            <a:spLocks noGrp="1"/>
          </p:cNvSpPr>
          <p:nvPr>
            <p:ph type="title"/>
          </p:nvPr>
        </p:nvSpPr>
        <p:spPr/>
        <p:txBody>
          <a:bodyPr/>
          <a:lstStyle/>
          <a:p>
            <a:r>
              <a:rPr lang="en-US" dirty="0"/>
              <a:t># 7. Custom Discretization</a:t>
            </a:r>
          </a:p>
        </p:txBody>
      </p:sp>
      <p:sp>
        <p:nvSpPr>
          <p:cNvPr id="3" name="Content Placeholder 2">
            <a:extLst>
              <a:ext uri="{FF2B5EF4-FFF2-40B4-BE49-F238E27FC236}">
                <a16:creationId xmlns:a16="http://schemas.microsoft.com/office/drawing/2014/main" id="{E6FC8757-A304-F66E-05D6-955B5532922C}"/>
              </a:ext>
            </a:extLst>
          </p:cNvPr>
          <p:cNvSpPr>
            <a:spLocks noGrp="1"/>
          </p:cNvSpPr>
          <p:nvPr>
            <p:ph idx="1"/>
          </p:nvPr>
        </p:nvSpPr>
        <p:spPr/>
        <p:txBody>
          <a:bodyPr/>
          <a:lstStyle/>
          <a:p>
            <a:r>
              <a:rPr lang="en-US" dirty="0"/>
              <a:t># Custom discretization for the "price" column using equal-width bins</a:t>
            </a:r>
          </a:p>
          <a:p>
            <a:r>
              <a:rPr lang="en-US" dirty="0" err="1"/>
              <a:t>price_breaks</a:t>
            </a:r>
            <a:r>
              <a:rPr lang="en-US" dirty="0"/>
              <a:t> &lt;- seq(min(</a:t>
            </a:r>
            <a:r>
              <a:rPr lang="en-US" dirty="0" err="1"/>
              <a:t>diamonds$price</a:t>
            </a:r>
            <a:r>
              <a:rPr lang="en-US" dirty="0"/>
              <a:t>), max(</a:t>
            </a:r>
            <a:r>
              <a:rPr lang="en-US" dirty="0" err="1"/>
              <a:t>diamonds$price</a:t>
            </a:r>
            <a:r>
              <a:rPr lang="en-US" dirty="0"/>
              <a:t>), </a:t>
            </a:r>
            <a:r>
              <a:rPr lang="en-US" dirty="0" err="1"/>
              <a:t>length.out</a:t>
            </a:r>
            <a:r>
              <a:rPr lang="en-US" dirty="0"/>
              <a:t> = 6)</a:t>
            </a:r>
          </a:p>
          <a:p>
            <a:r>
              <a:rPr lang="en-US" dirty="0" err="1"/>
              <a:t>price_labels</a:t>
            </a:r>
            <a:r>
              <a:rPr lang="en-US" dirty="0"/>
              <a:t> &lt;- c("Very Low", "Low", "Medium", "High", "Very High")</a:t>
            </a:r>
          </a:p>
          <a:p>
            <a:r>
              <a:rPr lang="en-US" dirty="0" err="1"/>
              <a:t>diamonds_discretized_price</a:t>
            </a:r>
            <a:r>
              <a:rPr lang="en-US" dirty="0"/>
              <a:t> &lt;- </a:t>
            </a:r>
            <a:r>
              <a:rPr lang="en-US" dirty="0" err="1"/>
              <a:t>custom_discretize</a:t>
            </a:r>
            <a:r>
              <a:rPr lang="en-US" dirty="0"/>
              <a:t>(</a:t>
            </a:r>
            <a:r>
              <a:rPr lang="en-US" dirty="0" err="1"/>
              <a:t>diamonds_discretized_cut</a:t>
            </a:r>
            <a:r>
              <a:rPr lang="en-US" dirty="0"/>
              <a:t>, variable = "price", breaks = </a:t>
            </a:r>
            <a:r>
              <a:rPr lang="en-US" dirty="0" err="1"/>
              <a:t>price_breaks</a:t>
            </a:r>
            <a:r>
              <a:rPr lang="en-US" dirty="0"/>
              <a:t>, labels = </a:t>
            </a:r>
            <a:r>
              <a:rPr lang="en-US" dirty="0" err="1"/>
              <a:t>price_labels</a:t>
            </a:r>
            <a:r>
              <a:rPr lang="en-US" dirty="0"/>
              <a:t>)</a:t>
            </a:r>
          </a:p>
        </p:txBody>
      </p:sp>
    </p:spTree>
    <p:extLst>
      <p:ext uri="{BB962C8B-B14F-4D97-AF65-F5344CB8AC3E}">
        <p14:creationId xmlns:p14="http://schemas.microsoft.com/office/powerpoint/2010/main" val="457278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9170-5C6B-BD60-A02D-11FE12E164BF}"/>
              </a:ext>
            </a:extLst>
          </p:cNvPr>
          <p:cNvSpPr>
            <a:spLocks noGrp="1"/>
          </p:cNvSpPr>
          <p:nvPr>
            <p:ph type="title"/>
          </p:nvPr>
        </p:nvSpPr>
        <p:spPr/>
        <p:txBody>
          <a:bodyPr/>
          <a:lstStyle/>
          <a:p>
            <a:r>
              <a:rPr lang="en-US" dirty="0"/>
              <a:t>Custom discretization</a:t>
            </a:r>
          </a:p>
        </p:txBody>
      </p:sp>
      <p:sp>
        <p:nvSpPr>
          <p:cNvPr id="3" name="Content Placeholder 2">
            <a:extLst>
              <a:ext uri="{FF2B5EF4-FFF2-40B4-BE49-F238E27FC236}">
                <a16:creationId xmlns:a16="http://schemas.microsoft.com/office/drawing/2014/main" id="{9CCA4CC8-6536-0374-73DA-35E6FA96B9EA}"/>
              </a:ext>
            </a:extLst>
          </p:cNvPr>
          <p:cNvSpPr>
            <a:spLocks noGrp="1"/>
          </p:cNvSpPr>
          <p:nvPr>
            <p:ph idx="1"/>
          </p:nvPr>
        </p:nvSpPr>
        <p:spPr/>
        <p:txBody>
          <a:bodyPr>
            <a:normAutofit/>
          </a:bodyPr>
          <a:lstStyle/>
          <a:p>
            <a:r>
              <a:rPr lang="en-US" dirty="0"/>
              <a:t># Plotting the discretized "cut" column</a:t>
            </a:r>
          </a:p>
          <a:p>
            <a:r>
              <a:rPr lang="en-US" dirty="0"/>
              <a:t>ggplot(</a:t>
            </a:r>
            <a:r>
              <a:rPr lang="en-US" dirty="0" err="1"/>
              <a:t>diamonds_discretized_cut</a:t>
            </a:r>
            <a:r>
              <a:rPr lang="en-US" dirty="0"/>
              <a:t>, </a:t>
            </a:r>
            <a:r>
              <a:rPr lang="en-US" dirty="0" err="1"/>
              <a:t>aes</a:t>
            </a:r>
            <a:r>
              <a:rPr lang="en-US" dirty="0"/>
              <a:t>(x = </a:t>
            </a:r>
            <a:r>
              <a:rPr lang="en-US" dirty="0" err="1"/>
              <a:t>discretized_cut</a:t>
            </a:r>
            <a:r>
              <a:rPr lang="en-US" dirty="0"/>
              <a:t>, fill = cut)) +</a:t>
            </a:r>
          </a:p>
          <a:p>
            <a:r>
              <a:rPr lang="en-US" dirty="0"/>
              <a:t>  </a:t>
            </a:r>
            <a:r>
              <a:rPr lang="en-US" dirty="0" err="1"/>
              <a:t>geom_bar</a:t>
            </a:r>
            <a:r>
              <a:rPr lang="en-US" dirty="0"/>
              <a:t>(position = "fill") +</a:t>
            </a:r>
          </a:p>
          <a:p>
            <a:r>
              <a:rPr lang="en-US" dirty="0"/>
              <a:t>  labs(title = "Custom Discretization of Cut Column") +</a:t>
            </a:r>
          </a:p>
          <a:p>
            <a:r>
              <a:rPr lang="en-US" dirty="0"/>
              <a:t>  </a:t>
            </a:r>
            <a:r>
              <a:rPr lang="en-US" dirty="0" err="1"/>
              <a:t>scale_fill_brewer</a:t>
            </a:r>
            <a:r>
              <a:rPr lang="en-US" dirty="0"/>
              <a:t>(palette = "Set3")</a:t>
            </a:r>
          </a:p>
          <a:p>
            <a:r>
              <a:rPr lang="en-US" dirty="0"/>
              <a:t># Plotting the discretized "price" column</a:t>
            </a:r>
          </a:p>
          <a:p>
            <a:r>
              <a:rPr lang="en-US" dirty="0"/>
              <a:t>ggplot(</a:t>
            </a:r>
            <a:r>
              <a:rPr lang="en-US" dirty="0" err="1"/>
              <a:t>diamonds_discretized_price</a:t>
            </a:r>
            <a:r>
              <a:rPr lang="en-US" dirty="0"/>
              <a:t>, </a:t>
            </a:r>
            <a:r>
              <a:rPr lang="en-US" dirty="0" err="1"/>
              <a:t>aes</a:t>
            </a:r>
            <a:r>
              <a:rPr lang="en-US" dirty="0"/>
              <a:t>(x = discretized, fill = cut)) +</a:t>
            </a:r>
          </a:p>
          <a:p>
            <a:r>
              <a:rPr lang="en-US" dirty="0"/>
              <a:t>  </a:t>
            </a:r>
            <a:r>
              <a:rPr lang="en-US" dirty="0" err="1"/>
              <a:t>geom_bar</a:t>
            </a:r>
            <a:r>
              <a:rPr lang="en-US" dirty="0"/>
              <a:t>(position = "fill") +</a:t>
            </a:r>
          </a:p>
          <a:p>
            <a:r>
              <a:rPr lang="en-US" dirty="0"/>
              <a:t>  labs(title = "Custom Discretization of Price Column") +</a:t>
            </a:r>
          </a:p>
          <a:p>
            <a:r>
              <a:rPr lang="en-US" dirty="0"/>
              <a:t>  </a:t>
            </a:r>
            <a:r>
              <a:rPr lang="en-US" dirty="0" err="1"/>
              <a:t>scale_fill_brewer</a:t>
            </a:r>
            <a:r>
              <a:rPr lang="en-US" dirty="0"/>
              <a:t>(palette = "Set3")</a:t>
            </a:r>
          </a:p>
        </p:txBody>
      </p:sp>
    </p:spTree>
    <p:extLst>
      <p:ext uri="{BB962C8B-B14F-4D97-AF65-F5344CB8AC3E}">
        <p14:creationId xmlns:p14="http://schemas.microsoft.com/office/powerpoint/2010/main" val="36231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BE43-AB96-B29F-C998-F45A06DC46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D414E0-C41B-B5E7-02C9-E668225429AF}"/>
              </a:ext>
            </a:extLst>
          </p:cNvPr>
          <p:cNvSpPr>
            <a:spLocks noGrp="1"/>
          </p:cNvSpPr>
          <p:nvPr>
            <p:ph idx="1"/>
          </p:nvPr>
        </p:nvSpPr>
        <p:spPr/>
        <p:txBody>
          <a:bodyPr/>
          <a:lstStyle/>
          <a:p>
            <a:r>
              <a:rPr lang="en-US" b="0" i="0" dirty="0">
                <a:solidFill>
                  <a:srgbClr val="6D737D"/>
                </a:solidFill>
                <a:effectLst/>
                <a:latin typeface="walsheim"/>
              </a:rPr>
              <a:t>Discretization techniques can be used to convert continuous attributes to nominal attributes. In this way, the number of values for a given continuous attribute is reduced by dividing the attribute into a range of values. Actual data values are replaced with interval value labels.</a:t>
            </a:r>
          </a:p>
          <a:p>
            <a:r>
              <a:rPr lang="en-US" b="0" i="0" dirty="0">
                <a:solidFill>
                  <a:srgbClr val="6D737D"/>
                </a:solidFill>
                <a:effectLst/>
                <a:latin typeface="walsheim"/>
              </a:rPr>
              <a:t>In discretization, the raw values of a numeric attribute are replaced by labels or conceptual labels. For example, the continuous value of the measured temperature in one day can be divided into three bins (</a:t>
            </a:r>
            <a:r>
              <a:rPr lang="en-US" b="0" i="1" dirty="0">
                <a:solidFill>
                  <a:srgbClr val="6D737D"/>
                </a:solidFill>
                <a:effectLst/>
                <a:latin typeface="walsheim"/>
              </a:rPr>
              <a:t>0-10</a:t>
            </a:r>
            <a:r>
              <a:rPr lang="en-US" b="0" i="0" dirty="0">
                <a:solidFill>
                  <a:srgbClr val="6D737D"/>
                </a:solidFill>
                <a:effectLst/>
                <a:latin typeface="walsheim"/>
              </a:rPr>
              <a:t>, </a:t>
            </a:r>
            <a:r>
              <a:rPr lang="en-US" b="0" i="1" dirty="0">
                <a:solidFill>
                  <a:srgbClr val="6D737D"/>
                </a:solidFill>
                <a:effectLst/>
                <a:latin typeface="walsheim"/>
              </a:rPr>
              <a:t>11-20</a:t>
            </a:r>
            <a:r>
              <a:rPr lang="en-US" b="0" i="0" dirty="0">
                <a:solidFill>
                  <a:srgbClr val="6D737D"/>
                </a:solidFill>
                <a:effectLst/>
                <a:latin typeface="walsheim"/>
              </a:rPr>
              <a:t>, </a:t>
            </a:r>
            <a:r>
              <a:rPr lang="en-US" b="0" i="1" dirty="0">
                <a:solidFill>
                  <a:srgbClr val="6D737D"/>
                </a:solidFill>
                <a:effectLst/>
                <a:latin typeface="walsheim"/>
              </a:rPr>
              <a:t>21-30</a:t>
            </a:r>
            <a:r>
              <a:rPr lang="en-US" b="0" i="0" dirty="0">
                <a:solidFill>
                  <a:srgbClr val="6D737D"/>
                </a:solidFill>
                <a:effectLst/>
                <a:latin typeface="walsheim"/>
              </a:rPr>
              <a:t>) or can be divided into the three conceptual labels (low, medium, high).</a:t>
            </a:r>
            <a:endParaRPr lang="en-US" dirty="0"/>
          </a:p>
        </p:txBody>
      </p:sp>
    </p:spTree>
    <p:extLst>
      <p:ext uri="{BB962C8B-B14F-4D97-AF65-F5344CB8AC3E}">
        <p14:creationId xmlns:p14="http://schemas.microsoft.com/office/powerpoint/2010/main" val="28578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4678-37BF-910A-E815-D777FE9DABC1}"/>
              </a:ext>
            </a:extLst>
          </p:cNvPr>
          <p:cNvSpPr>
            <a:spLocks noGrp="1"/>
          </p:cNvSpPr>
          <p:nvPr>
            <p:ph type="title"/>
          </p:nvPr>
        </p:nvSpPr>
        <p:spPr/>
        <p:txBody>
          <a:bodyPr/>
          <a:lstStyle/>
          <a:p>
            <a:r>
              <a:rPr lang="en-US" dirty="0"/>
              <a:t>Importance of Discretization</a:t>
            </a:r>
          </a:p>
        </p:txBody>
      </p:sp>
      <p:sp>
        <p:nvSpPr>
          <p:cNvPr id="3" name="Content Placeholder 2">
            <a:extLst>
              <a:ext uri="{FF2B5EF4-FFF2-40B4-BE49-F238E27FC236}">
                <a16:creationId xmlns:a16="http://schemas.microsoft.com/office/drawing/2014/main" id="{751BA00B-07A7-00E5-3082-D112B78CFCD2}"/>
              </a:ext>
            </a:extLst>
          </p:cNvPr>
          <p:cNvSpPr>
            <a:spLocks noGrp="1"/>
          </p:cNvSpPr>
          <p:nvPr>
            <p:ph idx="1"/>
          </p:nvPr>
        </p:nvSpPr>
        <p:spPr/>
        <p:txBody>
          <a:bodyPr>
            <a:normAutofit lnSpcReduction="10000"/>
          </a:bodyPr>
          <a:lstStyle/>
          <a:p>
            <a:pPr algn="l" fontAlgn="base"/>
            <a:r>
              <a:rPr lang="en-US" b="0" i="0" dirty="0">
                <a:solidFill>
                  <a:srgbClr val="333333"/>
                </a:solidFill>
                <a:effectLst/>
                <a:latin typeface="PT Serif" panose="020A0603040505020204" pitchFamily="18" charset="0"/>
              </a:rPr>
              <a:t>Several regression and classification models, like decision trees and Naive Bayes, perform better with discrete values.</a:t>
            </a:r>
          </a:p>
          <a:p>
            <a:pPr algn="l" fontAlgn="base"/>
            <a:r>
              <a:rPr lang="en-US" b="0" i="0" dirty="0">
                <a:solidFill>
                  <a:srgbClr val="333333"/>
                </a:solidFill>
                <a:effectLst/>
                <a:latin typeface="PT Serif" panose="020A0603040505020204" pitchFamily="18" charset="0"/>
              </a:rPr>
              <a:t>Decision trees make decisions based on discrete attribute partitions. </a:t>
            </a:r>
          </a:p>
          <a:p>
            <a:pPr algn="l" fontAlgn="base"/>
            <a:r>
              <a:rPr lang="en-US" b="0" i="0" dirty="0">
                <a:solidFill>
                  <a:srgbClr val="333333"/>
                </a:solidFill>
                <a:effectLst/>
                <a:latin typeface="PT Serif" panose="020A0603040505020204" pitchFamily="18" charset="0"/>
              </a:rPr>
              <a:t>A decision tree assesses all feature values while training to determine the ideal cut-point. As a result, the more values the feature has, the longer the training time of the decision tree. Therefore, the discretization of continuous features can speed up the training process.</a:t>
            </a:r>
          </a:p>
          <a:p>
            <a:pPr algn="l" fontAlgn="base"/>
            <a:r>
              <a:rPr lang="en-US" b="0" i="0" dirty="0">
                <a:solidFill>
                  <a:srgbClr val="333333"/>
                </a:solidFill>
                <a:effectLst/>
                <a:latin typeface="PT Serif" panose="020A0603040505020204" pitchFamily="18" charset="0"/>
              </a:rPr>
              <a:t>Discretization can also minimize the influence of outliers by placing them in the lower or higher intervals together with the remaining values of the distribution. Like this, the coefficients of the linear regression models will not be biased by the presence of outliers.</a:t>
            </a:r>
          </a:p>
          <a:p>
            <a:endParaRPr lang="en-US" dirty="0"/>
          </a:p>
        </p:txBody>
      </p:sp>
    </p:spTree>
    <p:extLst>
      <p:ext uri="{BB962C8B-B14F-4D97-AF65-F5344CB8AC3E}">
        <p14:creationId xmlns:p14="http://schemas.microsoft.com/office/powerpoint/2010/main" val="299618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5507-CB06-C8BE-6CD3-5F22FAB6F01F}"/>
              </a:ext>
            </a:extLst>
          </p:cNvPr>
          <p:cNvSpPr>
            <a:spLocks noGrp="1"/>
          </p:cNvSpPr>
          <p:nvPr>
            <p:ph type="title"/>
          </p:nvPr>
        </p:nvSpPr>
        <p:spPr/>
        <p:txBody>
          <a:bodyPr/>
          <a:lstStyle/>
          <a:p>
            <a:r>
              <a:rPr lang="en-US" dirty="0"/>
              <a:t>Importance of Discretization</a:t>
            </a:r>
          </a:p>
        </p:txBody>
      </p:sp>
      <p:sp>
        <p:nvSpPr>
          <p:cNvPr id="3" name="Content Placeholder 2">
            <a:extLst>
              <a:ext uri="{FF2B5EF4-FFF2-40B4-BE49-F238E27FC236}">
                <a16:creationId xmlns:a16="http://schemas.microsoft.com/office/drawing/2014/main" id="{B00DD299-4D55-E548-C6E4-AC06479E94CB}"/>
              </a:ext>
            </a:extLst>
          </p:cNvPr>
          <p:cNvSpPr>
            <a:spLocks noGrp="1"/>
          </p:cNvSpPr>
          <p:nvPr>
            <p:ph idx="1"/>
          </p:nvPr>
        </p:nvSpPr>
        <p:spPr/>
        <p:txBody>
          <a:bodyPr/>
          <a:lstStyle/>
          <a:p>
            <a:r>
              <a:rPr lang="en-US" b="0" i="0" dirty="0">
                <a:solidFill>
                  <a:srgbClr val="374151"/>
                </a:solidFill>
                <a:effectLst/>
                <a:latin typeface="Söhne"/>
              </a:rPr>
              <a:t>Some algorithms used in data mining and artificial intelligence models require categorical or discrete inputs. Discretization enables the application of these algorithms to continuous data.</a:t>
            </a:r>
          </a:p>
          <a:p>
            <a:r>
              <a:rPr lang="en-US" b="0" i="0" dirty="0">
                <a:solidFill>
                  <a:srgbClr val="374151"/>
                </a:solidFill>
                <a:effectLst/>
                <a:latin typeface="Söhne"/>
              </a:rPr>
              <a:t>In data science, discretization may improve the interpretability of results, particularly when dealing with models that interpret features as categorical.</a:t>
            </a:r>
            <a:endParaRPr lang="en-US" dirty="0"/>
          </a:p>
        </p:txBody>
      </p:sp>
    </p:spTree>
    <p:extLst>
      <p:ext uri="{BB962C8B-B14F-4D97-AF65-F5344CB8AC3E}">
        <p14:creationId xmlns:p14="http://schemas.microsoft.com/office/powerpoint/2010/main" val="169150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249E-AFE2-071E-0CF1-644B9AFC2434}"/>
              </a:ext>
            </a:extLst>
          </p:cNvPr>
          <p:cNvSpPr>
            <a:spLocks noGrp="1"/>
          </p:cNvSpPr>
          <p:nvPr>
            <p:ph type="title"/>
          </p:nvPr>
        </p:nvSpPr>
        <p:spPr/>
        <p:txBody>
          <a:bodyPr/>
          <a:lstStyle/>
          <a:p>
            <a:r>
              <a:rPr lang="en-US" dirty="0"/>
              <a:t>Importance of Discretization</a:t>
            </a:r>
          </a:p>
        </p:txBody>
      </p:sp>
      <p:sp>
        <p:nvSpPr>
          <p:cNvPr id="3" name="Content Placeholder 2">
            <a:extLst>
              <a:ext uri="{FF2B5EF4-FFF2-40B4-BE49-F238E27FC236}">
                <a16:creationId xmlns:a16="http://schemas.microsoft.com/office/drawing/2014/main" id="{7B2AFFA5-9442-E85D-3823-AA9BC00CCAB7}"/>
              </a:ext>
            </a:extLst>
          </p:cNvPr>
          <p:cNvSpPr>
            <a:spLocks noGrp="1"/>
          </p:cNvSpPr>
          <p:nvPr>
            <p:ph idx="1"/>
          </p:nvPr>
        </p:nvSpPr>
        <p:spPr/>
        <p:txBody>
          <a:bodyPr/>
          <a:lstStyle/>
          <a:p>
            <a:r>
              <a:rPr lang="en-US" b="0" i="0" dirty="0">
                <a:solidFill>
                  <a:srgbClr val="333333"/>
                </a:solidFill>
                <a:effectLst/>
                <a:latin typeface="PT Serif" panose="020A0603040505020204" pitchFamily="18" charset="0"/>
              </a:rPr>
              <a:t>discretization of continuous features makes the data simpler, the learning process faster, and can yield more accurate results.</a:t>
            </a:r>
          </a:p>
          <a:p>
            <a:r>
              <a:rPr lang="en-US" b="0" i="0" dirty="0">
                <a:solidFill>
                  <a:srgbClr val="333333"/>
                </a:solidFill>
                <a:effectLst/>
                <a:latin typeface="PT Serif" panose="020A0603040505020204" pitchFamily="18" charset="0"/>
              </a:rPr>
              <a:t>A discretization algorithm’s goal is to determine the fewest intervals possible without significantly losing information.</a:t>
            </a:r>
          </a:p>
          <a:p>
            <a:r>
              <a:rPr lang="en-US" b="0" i="0" dirty="0">
                <a:solidFill>
                  <a:srgbClr val="374151"/>
                </a:solidFill>
                <a:effectLst/>
                <a:latin typeface="Söhne"/>
              </a:rPr>
              <a:t>The decision to discretize depends on the nature of the data and the specific requirements of the analysis or model being developed. Discretization is a common preprocessing step in data mining and AI to handle continuous features effectively.</a:t>
            </a:r>
            <a:endParaRPr lang="en-US" dirty="0"/>
          </a:p>
        </p:txBody>
      </p:sp>
    </p:spTree>
    <p:extLst>
      <p:ext uri="{BB962C8B-B14F-4D97-AF65-F5344CB8AC3E}">
        <p14:creationId xmlns:p14="http://schemas.microsoft.com/office/powerpoint/2010/main" val="1790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A99C-565D-0ACE-841E-13D8543A1FE3}"/>
              </a:ext>
            </a:extLst>
          </p:cNvPr>
          <p:cNvSpPr>
            <a:spLocks noGrp="1"/>
          </p:cNvSpPr>
          <p:nvPr>
            <p:ph type="title"/>
          </p:nvPr>
        </p:nvSpPr>
        <p:spPr/>
        <p:txBody>
          <a:bodyPr/>
          <a:lstStyle/>
          <a:p>
            <a:r>
              <a:rPr lang="en-US" b="1" i="0" u="none" strike="noStrike" dirty="0">
                <a:solidFill>
                  <a:srgbClr val="000000"/>
                </a:solidFill>
                <a:effectLst/>
                <a:latin typeface="PT Sans" panose="020F0502020204030204" pitchFamily="34" charset="0"/>
              </a:rPr>
              <a:t>Discretization methods</a:t>
            </a:r>
            <a:br>
              <a:rPr lang="en-US" b="1" i="0" u="none" strike="noStrike" dirty="0">
                <a:solidFill>
                  <a:srgbClr val="000000"/>
                </a:solidFill>
                <a:effectLst/>
                <a:latin typeface="PT Sans" panose="020F0502020204030204" pitchFamily="34" charset="0"/>
              </a:rPr>
            </a:br>
            <a:endParaRPr lang="en-US" dirty="0"/>
          </a:p>
        </p:txBody>
      </p:sp>
      <p:sp>
        <p:nvSpPr>
          <p:cNvPr id="3" name="Content Placeholder 2">
            <a:extLst>
              <a:ext uri="{FF2B5EF4-FFF2-40B4-BE49-F238E27FC236}">
                <a16:creationId xmlns:a16="http://schemas.microsoft.com/office/drawing/2014/main" id="{E6FCD614-FB6A-666E-8848-4D11A004979E}"/>
              </a:ext>
            </a:extLst>
          </p:cNvPr>
          <p:cNvSpPr>
            <a:spLocks noGrp="1"/>
          </p:cNvSpPr>
          <p:nvPr>
            <p:ph idx="1"/>
          </p:nvPr>
        </p:nvSpPr>
        <p:spPr/>
        <p:txBody>
          <a:bodyPr/>
          <a:lstStyle/>
          <a:p>
            <a:r>
              <a:rPr lang="en-US" b="0" i="0" dirty="0">
                <a:solidFill>
                  <a:srgbClr val="333333"/>
                </a:solidFill>
                <a:effectLst/>
                <a:latin typeface="PT Serif" panose="020A0603040505020204" pitchFamily="18" charset="0"/>
              </a:rPr>
              <a:t>The most popular discretization algorithms are equal-width and equal-frequency discretization. These are unsupervised discretization techniques because they find the interval limits without considering the target. </a:t>
            </a:r>
          </a:p>
          <a:p>
            <a:r>
              <a:rPr lang="en-US" b="0" i="0" dirty="0">
                <a:solidFill>
                  <a:srgbClr val="333333"/>
                </a:solidFill>
                <a:effectLst/>
                <a:latin typeface="PT Serif" panose="020A0603040505020204" pitchFamily="18" charset="0"/>
              </a:rPr>
              <a:t>Using k-means to find the interval limits is another unsupervised discretization technique. In all these methods, the user needs to define the number of bins into which the continuous data will be sorted beforehand.</a:t>
            </a:r>
          </a:p>
          <a:p>
            <a:r>
              <a:rPr lang="en-US" b="0" i="0" dirty="0">
                <a:solidFill>
                  <a:srgbClr val="333333"/>
                </a:solidFill>
                <a:effectLst/>
                <a:latin typeface="PT Serif" panose="020A0603040505020204" pitchFamily="18" charset="0"/>
              </a:rPr>
              <a:t>Decision tree-based discretization techniques automatically determine the cut-points and optimal number of divisions. </a:t>
            </a:r>
          </a:p>
          <a:p>
            <a:r>
              <a:rPr lang="en-US" b="0" i="0" dirty="0">
                <a:solidFill>
                  <a:srgbClr val="333333"/>
                </a:solidFill>
                <a:effectLst/>
                <a:latin typeface="PT Serif" panose="020A0603040505020204" pitchFamily="18" charset="0"/>
              </a:rPr>
              <a:t>This is a supervised discretization method because it finds the interval limits using the target as guidance.</a:t>
            </a:r>
            <a:endParaRPr lang="en-US" dirty="0"/>
          </a:p>
        </p:txBody>
      </p:sp>
    </p:spTree>
    <p:extLst>
      <p:ext uri="{BB962C8B-B14F-4D97-AF65-F5344CB8AC3E}">
        <p14:creationId xmlns:p14="http://schemas.microsoft.com/office/powerpoint/2010/main" val="3062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A605-3559-729C-D5EA-3C4018D8DE05}"/>
              </a:ext>
            </a:extLst>
          </p:cNvPr>
          <p:cNvSpPr>
            <a:spLocks noGrp="1"/>
          </p:cNvSpPr>
          <p:nvPr>
            <p:ph type="title"/>
          </p:nvPr>
        </p:nvSpPr>
        <p:spPr/>
        <p:txBody>
          <a:bodyPr/>
          <a:lstStyle/>
          <a:p>
            <a:r>
              <a:rPr lang="en-US" b="1" i="0" u="none" strike="noStrike" dirty="0">
                <a:solidFill>
                  <a:srgbClr val="000000"/>
                </a:solidFill>
                <a:effectLst/>
                <a:latin typeface="PT Sans" panose="020B0503020203020204" pitchFamily="34" charset="0"/>
              </a:rPr>
              <a:t>Equal–width discretization</a:t>
            </a:r>
            <a:br>
              <a:rPr lang="en-US" b="1" i="0" u="none" strike="noStrike" dirty="0">
                <a:solidFill>
                  <a:srgbClr val="000000"/>
                </a:solidFill>
                <a:effectLst/>
                <a:latin typeface="PT Sans" panose="020B0503020203020204" pitchFamily="34" charset="0"/>
              </a:rPr>
            </a:br>
            <a:endParaRPr lang="en-US" dirty="0"/>
          </a:p>
        </p:txBody>
      </p:sp>
      <p:sp>
        <p:nvSpPr>
          <p:cNvPr id="3" name="Content Placeholder 2">
            <a:extLst>
              <a:ext uri="{FF2B5EF4-FFF2-40B4-BE49-F238E27FC236}">
                <a16:creationId xmlns:a16="http://schemas.microsoft.com/office/drawing/2014/main" id="{477D6FCE-757A-E268-6B3B-6565F3395B84}"/>
              </a:ext>
            </a:extLst>
          </p:cNvPr>
          <p:cNvSpPr>
            <a:spLocks noGrp="1"/>
          </p:cNvSpPr>
          <p:nvPr>
            <p:ph idx="1"/>
          </p:nvPr>
        </p:nvSpPr>
        <p:spPr/>
        <p:txBody>
          <a:bodyPr>
            <a:normAutofit/>
          </a:bodyPr>
          <a:lstStyle/>
          <a:p>
            <a:r>
              <a:rPr lang="en-US" b="0" i="0" dirty="0">
                <a:solidFill>
                  <a:srgbClr val="333333"/>
                </a:solidFill>
                <a:effectLst/>
                <a:latin typeface="PT Serif" panose="020A0603040505020204" pitchFamily="18" charset="0"/>
              </a:rPr>
              <a:t>Equal-width discretization consists of dividing the range of continuous values into k equally sized intervals. Then, if the values of the variable vary between 0 and 100, the bins can be 0–20, 20–40, 40–60, 80–100.</a:t>
            </a:r>
          </a:p>
          <a:p>
            <a:r>
              <a:rPr lang="en-US" b="0" i="0" dirty="0">
                <a:solidFill>
                  <a:srgbClr val="333333"/>
                </a:solidFill>
                <a:effectLst/>
                <a:latin typeface="PT Serif" panose="020A0603040505020204" pitchFamily="18" charset="0"/>
              </a:rPr>
              <a:t>Equal-width discretization does not alter the variable distribution dramatically. If a variable is skewed before the discretization, it will still be skewed after the discretization.</a:t>
            </a:r>
            <a:endParaRPr lang="en-US" dirty="0">
              <a:solidFill>
                <a:srgbClr val="333333"/>
              </a:solidFill>
              <a:latin typeface="PT Serif" panose="020A0603040505020204" pitchFamily="18" charset="0"/>
            </a:endParaRPr>
          </a:p>
          <a:p>
            <a:endParaRPr lang="en-US" dirty="0"/>
          </a:p>
        </p:txBody>
      </p:sp>
    </p:spTree>
    <p:extLst>
      <p:ext uri="{BB962C8B-B14F-4D97-AF65-F5344CB8AC3E}">
        <p14:creationId xmlns:p14="http://schemas.microsoft.com/office/powerpoint/2010/main" val="136400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1D81-F139-2C85-F462-73B0B9A42BDA}"/>
              </a:ext>
            </a:extLst>
          </p:cNvPr>
          <p:cNvSpPr>
            <a:spLocks noGrp="1"/>
          </p:cNvSpPr>
          <p:nvPr>
            <p:ph type="title"/>
          </p:nvPr>
        </p:nvSpPr>
        <p:spPr/>
        <p:txBody>
          <a:bodyPr/>
          <a:lstStyle/>
          <a:p>
            <a:r>
              <a:rPr lang="en-US" dirty="0"/>
              <a:t># 1. Equal-width discretization</a:t>
            </a:r>
            <a:br>
              <a:rPr lang="en-US" dirty="0"/>
            </a:br>
            <a:endParaRPr lang="en-US" dirty="0"/>
          </a:p>
        </p:txBody>
      </p:sp>
      <p:sp>
        <p:nvSpPr>
          <p:cNvPr id="3" name="Content Placeholder 2">
            <a:extLst>
              <a:ext uri="{FF2B5EF4-FFF2-40B4-BE49-F238E27FC236}">
                <a16:creationId xmlns:a16="http://schemas.microsoft.com/office/drawing/2014/main" id="{5FB6E115-9C3B-15F7-54CD-12AD8C98F397}"/>
              </a:ext>
            </a:extLst>
          </p:cNvPr>
          <p:cNvSpPr>
            <a:spLocks noGrp="1"/>
          </p:cNvSpPr>
          <p:nvPr>
            <p:ph idx="1"/>
          </p:nvPr>
        </p:nvSpPr>
        <p:spPr/>
        <p:txBody>
          <a:bodyPr>
            <a:normAutofit fontScale="85000" lnSpcReduction="10000"/>
          </a:bodyPr>
          <a:lstStyle/>
          <a:p>
            <a:r>
              <a:rPr lang="en-US" dirty="0"/>
              <a:t>Discretization</a:t>
            </a:r>
          </a:p>
          <a:p>
            <a:r>
              <a:rPr lang="en-US" dirty="0"/>
              <a:t># 1. Equal-width discretization</a:t>
            </a:r>
          </a:p>
          <a:p>
            <a:r>
              <a:rPr lang="en-US" dirty="0" err="1"/>
              <a:t>equal_width_discretization</a:t>
            </a:r>
            <a:r>
              <a:rPr lang="en-US" dirty="0"/>
              <a:t> &lt;- cut(</a:t>
            </a:r>
            <a:r>
              <a:rPr lang="en-US" dirty="0" err="1"/>
              <a:t>subset_data$price</a:t>
            </a:r>
            <a:r>
              <a:rPr lang="en-US" dirty="0"/>
              <a:t>, breaks = 5, labels = FALSE)</a:t>
            </a:r>
          </a:p>
          <a:p>
            <a:r>
              <a:rPr lang="en-US" dirty="0" err="1"/>
              <a:t>subset_data$equal_width_discretization</a:t>
            </a:r>
            <a:r>
              <a:rPr lang="en-US" dirty="0"/>
              <a:t> &lt;- </a:t>
            </a:r>
            <a:r>
              <a:rPr lang="en-US" dirty="0" err="1"/>
              <a:t>equal_width_discretization</a:t>
            </a:r>
            <a:endParaRPr lang="en-US" dirty="0"/>
          </a:p>
          <a:p>
            <a:endParaRPr lang="en-US" dirty="0"/>
          </a:p>
          <a:p>
            <a:r>
              <a:rPr lang="en-US" dirty="0"/>
              <a:t># Visualize Equal-width Discretization</a:t>
            </a:r>
          </a:p>
          <a:p>
            <a:r>
              <a:rPr lang="en-US" dirty="0"/>
              <a:t>ggplot(</a:t>
            </a:r>
            <a:r>
              <a:rPr lang="en-US" dirty="0" err="1"/>
              <a:t>subset_data</a:t>
            </a:r>
            <a:r>
              <a:rPr lang="en-US" dirty="0"/>
              <a:t>, </a:t>
            </a:r>
            <a:r>
              <a:rPr lang="en-US" dirty="0" err="1"/>
              <a:t>aes</a:t>
            </a:r>
            <a:r>
              <a:rPr lang="en-US" dirty="0"/>
              <a:t>(x = </a:t>
            </a:r>
            <a:r>
              <a:rPr lang="en-US" dirty="0" err="1"/>
              <a:t>equal_width_discretization</a:t>
            </a:r>
            <a:r>
              <a:rPr lang="en-US" dirty="0"/>
              <a:t>, fill = </a:t>
            </a:r>
            <a:r>
              <a:rPr lang="en-US" dirty="0" err="1"/>
              <a:t>as.factor</a:t>
            </a:r>
            <a:r>
              <a:rPr lang="en-US" dirty="0"/>
              <a:t>(</a:t>
            </a:r>
            <a:r>
              <a:rPr lang="en-US" dirty="0" err="1"/>
              <a:t>equal_width_discretization</a:t>
            </a:r>
            <a:r>
              <a:rPr lang="en-US" dirty="0"/>
              <a:t>))) +</a:t>
            </a:r>
          </a:p>
          <a:p>
            <a:r>
              <a:rPr lang="en-US" dirty="0"/>
              <a:t>  </a:t>
            </a:r>
            <a:r>
              <a:rPr lang="en-US" dirty="0" err="1"/>
              <a:t>geom_bar</a:t>
            </a:r>
            <a:r>
              <a:rPr lang="en-US" dirty="0"/>
              <a:t>() +</a:t>
            </a:r>
          </a:p>
          <a:p>
            <a:r>
              <a:rPr lang="en-US" dirty="0"/>
              <a:t>  labs(title = "Equal-Width Discretization",</a:t>
            </a:r>
          </a:p>
          <a:p>
            <a:r>
              <a:rPr lang="en-US" dirty="0"/>
              <a:t>       x = "Discretized Bins",</a:t>
            </a:r>
          </a:p>
          <a:p>
            <a:r>
              <a:rPr lang="en-US" dirty="0"/>
              <a:t>       y = "Frequency") +</a:t>
            </a:r>
          </a:p>
          <a:p>
            <a:r>
              <a:rPr lang="en-US" dirty="0"/>
              <a:t>  </a:t>
            </a:r>
            <a:r>
              <a:rPr lang="en-US" dirty="0" err="1"/>
              <a:t>theme_minimal</a:t>
            </a:r>
            <a:r>
              <a:rPr lang="en-US" dirty="0"/>
              <a:t>()</a:t>
            </a:r>
          </a:p>
        </p:txBody>
      </p:sp>
    </p:spTree>
    <p:extLst>
      <p:ext uri="{BB962C8B-B14F-4D97-AF65-F5344CB8AC3E}">
        <p14:creationId xmlns:p14="http://schemas.microsoft.com/office/powerpoint/2010/main" val="769195182"/>
      </p:ext>
    </p:extLst>
  </p:cSld>
  <p:clrMapOvr>
    <a:masterClrMapping/>
  </p:clrMapOvr>
</p:sld>
</file>

<file path=ppt/theme/theme1.xml><?xml version="1.0" encoding="utf-8"?>
<a:theme xmlns:a="http://schemas.openxmlformats.org/drawingml/2006/main" name="Atla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emplate>Atlas</Template>
  <TotalTime>2950</TotalTime>
  <Words>2118</Words>
  <Application>Microsoft Office PowerPoint</Application>
  <PresentationFormat>Widescreen</PresentationFormat>
  <Paragraphs>149</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Calibri Light</vt:lpstr>
      <vt:lpstr>Google Sans</vt:lpstr>
      <vt:lpstr>inter-bold</vt:lpstr>
      <vt:lpstr>inter-regular</vt:lpstr>
      <vt:lpstr>PT Sans</vt:lpstr>
      <vt:lpstr>PT Serif</vt:lpstr>
      <vt:lpstr>Rockwell</vt:lpstr>
      <vt:lpstr>Söhne</vt:lpstr>
      <vt:lpstr>walsheim</vt:lpstr>
      <vt:lpstr>Wingdings</vt:lpstr>
      <vt:lpstr>Atlas</vt:lpstr>
      <vt:lpstr>DAN 2040</vt:lpstr>
      <vt:lpstr>Discretization</vt:lpstr>
      <vt:lpstr>PowerPoint Presentation</vt:lpstr>
      <vt:lpstr>Importance of Discretization</vt:lpstr>
      <vt:lpstr>Importance of Discretization</vt:lpstr>
      <vt:lpstr>Importance of Discretization</vt:lpstr>
      <vt:lpstr>Discretization methods </vt:lpstr>
      <vt:lpstr>Equal–width discretization </vt:lpstr>
      <vt:lpstr># 1. Equal-width discretization </vt:lpstr>
      <vt:lpstr>Equal-frequency discretization </vt:lpstr>
      <vt:lpstr># 2. Equal-frequency discretization </vt:lpstr>
      <vt:lpstr>Discretization with k-means clustering </vt:lpstr>
      <vt:lpstr># 3. Discretization with k-means clustering</vt:lpstr>
      <vt:lpstr>Subset the diamonds data</vt:lpstr>
      <vt:lpstr>Using decision trees for discretization </vt:lpstr>
      <vt:lpstr># 4. Using decision trees for discretization </vt:lpstr>
      <vt:lpstr>Chi-merge </vt:lpstr>
      <vt:lpstr># 5. Chi-merge </vt:lpstr>
      <vt:lpstr>Histogram analysis </vt:lpstr>
      <vt:lpstr># 6. Histogram analysis </vt:lpstr>
      <vt:lpstr># 7. Custom Discretization</vt:lpstr>
      <vt:lpstr># 7. Custom Discretization</vt:lpstr>
      <vt:lpstr>Custom discretization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 2014</dc:title>
  <dc:creator>ADMIN</dc:creator>
  <cp:lastModifiedBy>ADMIN</cp:lastModifiedBy>
  <cp:revision>5</cp:revision>
  <dcterms:created xsi:type="dcterms:W3CDTF">2024-01-18T07:35:43Z</dcterms:created>
  <dcterms:modified xsi:type="dcterms:W3CDTF">2024-01-25T03:41:32Z</dcterms:modified>
</cp:coreProperties>
</file>