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0" r:id="rId5"/>
    <p:sldId id="261" r:id="rId6"/>
    <p:sldId id="277" r:id="rId7"/>
    <p:sldId id="264" r:id="rId8"/>
    <p:sldId id="265" r:id="rId9"/>
    <p:sldId id="266" r:id="rId10"/>
    <p:sldId id="267" r:id="rId11"/>
    <p:sldId id="269" r:id="rId12"/>
    <p:sldId id="295" r:id="rId13"/>
    <p:sldId id="279" r:id="rId14"/>
    <p:sldId id="296" r:id="rId15"/>
    <p:sldId id="298" r:id="rId16"/>
    <p:sldId id="297" r:id="rId17"/>
    <p:sldId id="280" r:id="rId18"/>
    <p:sldId id="284" r:id="rId19"/>
    <p:sldId id="281" r:id="rId20"/>
    <p:sldId id="278" r:id="rId21"/>
    <p:sldId id="258" r:id="rId22"/>
    <p:sldId id="285" r:id="rId23"/>
    <p:sldId id="286"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7CB308AF-E5A6-48A1-A5E4-73E36BCFA0BC}" type="datetimeFigureOut">
              <a:rPr lang="en-US" smtClean="0"/>
              <a:t>1/30/2024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398251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308AF-E5A6-48A1-A5E4-73E36BCFA0B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231141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404515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308AF-E5A6-48A1-A5E4-73E36BCFA0BC}"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227778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113959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24663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374418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308AF-E5A6-48A1-A5E4-73E36BCFA0BC}"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341823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25216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308AF-E5A6-48A1-A5E4-73E36BCFA0BC}"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184291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CB308AF-E5A6-48A1-A5E4-73E36BCFA0BC}" type="datetimeFigureOut">
              <a:rPr lang="en-US" smtClean="0"/>
              <a:t>1/30/2024</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A7F72BC-4BD3-4E58-80A6-A2F05E27D6A8}" type="slidenum">
              <a:rPr lang="en-US" smtClean="0"/>
              <a:t>‹#›</a:t>
            </a:fld>
            <a:endParaRPr lang="en-US"/>
          </a:p>
        </p:txBody>
      </p:sp>
    </p:spTree>
    <p:extLst>
      <p:ext uri="{BB962C8B-B14F-4D97-AF65-F5344CB8AC3E}">
        <p14:creationId xmlns:p14="http://schemas.microsoft.com/office/powerpoint/2010/main" val="215889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7CB308AF-E5A6-48A1-A5E4-73E36BCFA0BC}" type="datetimeFigureOut">
              <a:rPr lang="en-US" smtClean="0"/>
              <a:t>1/30/2024</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A7F72BC-4BD3-4E58-80A6-A2F05E27D6A8}" type="slidenum">
              <a:rPr lang="en-US" smtClean="0"/>
              <a:t>‹#›</a:t>
            </a:fld>
            <a:endParaRPr lang="en-US"/>
          </a:p>
        </p:txBody>
      </p:sp>
    </p:spTree>
    <p:extLst>
      <p:ext uri="{BB962C8B-B14F-4D97-AF65-F5344CB8AC3E}">
        <p14:creationId xmlns:p14="http://schemas.microsoft.com/office/powerpoint/2010/main" val="4165691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E626-8D9F-21B6-0010-8A0B22333449}"/>
              </a:ext>
            </a:extLst>
          </p:cNvPr>
          <p:cNvSpPr>
            <a:spLocks noGrp="1"/>
          </p:cNvSpPr>
          <p:nvPr>
            <p:ph type="ctrTitle"/>
          </p:nvPr>
        </p:nvSpPr>
        <p:spPr/>
        <p:txBody>
          <a:bodyPr/>
          <a:lstStyle/>
          <a:p>
            <a:r>
              <a:rPr lang="en-US" dirty="0"/>
              <a:t>Patterns Evaluation in Data Mining</a:t>
            </a:r>
          </a:p>
        </p:txBody>
      </p:sp>
      <p:sp>
        <p:nvSpPr>
          <p:cNvPr id="3" name="Subtitle 2">
            <a:extLst>
              <a:ext uri="{FF2B5EF4-FFF2-40B4-BE49-F238E27FC236}">
                <a16:creationId xmlns:a16="http://schemas.microsoft.com/office/drawing/2014/main" id="{E46BF2D3-D1CF-EA8E-170C-E7F2A5D7122C}"/>
              </a:ext>
            </a:extLst>
          </p:cNvPr>
          <p:cNvSpPr>
            <a:spLocks noGrp="1"/>
          </p:cNvSpPr>
          <p:nvPr>
            <p:ph type="subTitle" idx="1"/>
          </p:nvPr>
        </p:nvSpPr>
        <p:spPr/>
        <p:txBody>
          <a:bodyPr/>
          <a:lstStyle/>
          <a:p>
            <a:r>
              <a:rPr lang="en-US" dirty="0"/>
              <a:t>DSA2040</a:t>
            </a:r>
          </a:p>
        </p:txBody>
      </p:sp>
    </p:spTree>
    <p:extLst>
      <p:ext uri="{BB962C8B-B14F-4D97-AF65-F5344CB8AC3E}">
        <p14:creationId xmlns:p14="http://schemas.microsoft.com/office/powerpoint/2010/main" val="98802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EFDF-47B6-84A5-833D-56AE01E85E1E}"/>
              </a:ext>
            </a:extLst>
          </p:cNvPr>
          <p:cNvSpPr>
            <a:spLocks noGrp="1"/>
          </p:cNvSpPr>
          <p:nvPr>
            <p:ph type="title"/>
          </p:nvPr>
        </p:nvSpPr>
        <p:spPr/>
        <p:txBody>
          <a:bodyPr/>
          <a:lstStyle/>
          <a:p>
            <a:r>
              <a:rPr lang="en-US" dirty="0"/>
              <a:t>Interest</a:t>
            </a:r>
          </a:p>
        </p:txBody>
      </p:sp>
      <p:sp>
        <p:nvSpPr>
          <p:cNvPr id="3" name="Content Placeholder 2">
            <a:extLst>
              <a:ext uri="{FF2B5EF4-FFF2-40B4-BE49-F238E27FC236}">
                <a16:creationId xmlns:a16="http://schemas.microsoft.com/office/drawing/2014/main" id="{C791523D-D442-99C0-40E3-DB0D6F1F158F}"/>
              </a:ext>
            </a:extLst>
          </p:cNvPr>
          <p:cNvSpPr>
            <a:spLocks noGrp="1"/>
          </p:cNvSpPr>
          <p:nvPr>
            <p:ph idx="1"/>
          </p:nvPr>
        </p:nvSpPr>
        <p:spPr/>
        <p:txBody>
          <a:bodyPr/>
          <a:lstStyle/>
          <a:p>
            <a:r>
              <a:rPr lang="en-US" b="1" i="0" dirty="0">
                <a:effectLst/>
                <a:latin typeface="Söhne"/>
              </a:rPr>
              <a:t>Interest</a:t>
            </a:r>
            <a:r>
              <a:rPr lang="en-US" b="0" i="0" dirty="0">
                <a:solidFill>
                  <a:srgbClr val="374151"/>
                </a:solidFill>
                <a:effectLst/>
                <a:latin typeface="Söhne"/>
              </a:rPr>
              <a:t>: Interest is a measure used for assessing the significance of association rules. It is defined as the difference between the observed support and the expected support under independence. Mathematically, it is represented as:</a:t>
            </a:r>
          </a:p>
          <a:p>
            <a:endParaRPr lang="en-US" dirty="0"/>
          </a:p>
        </p:txBody>
      </p:sp>
      <p:pic>
        <p:nvPicPr>
          <p:cNvPr id="5" name="Picture 4">
            <a:extLst>
              <a:ext uri="{FF2B5EF4-FFF2-40B4-BE49-F238E27FC236}">
                <a16:creationId xmlns:a16="http://schemas.microsoft.com/office/drawing/2014/main" id="{BA904729-62B6-A5CB-3846-38FE81AEC13B}"/>
              </a:ext>
            </a:extLst>
          </p:cNvPr>
          <p:cNvPicPr>
            <a:picLocks noChangeAspect="1"/>
          </p:cNvPicPr>
          <p:nvPr/>
        </p:nvPicPr>
        <p:blipFill>
          <a:blip r:embed="rId2"/>
          <a:stretch>
            <a:fillRect/>
          </a:stretch>
        </p:blipFill>
        <p:spPr>
          <a:xfrm>
            <a:off x="5448300" y="4438650"/>
            <a:ext cx="5772150" cy="1085850"/>
          </a:xfrm>
          <a:prstGeom prst="rect">
            <a:avLst/>
          </a:prstGeom>
        </p:spPr>
      </p:pic>
    </p:spTree>
    <p:extLst>
      <p:ext uri="{BB962C8B-B14F-4D97-AF65-F5344CB8AC3E}">
        <p14:creationId xmlns:p14="http://schemas.microsoft.com/office/powerpoint/2010/main" val="84765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3F2E-F156-B91F-8EF9-A339E26C2403}"/>
              </a:ext>
            </a:extLst>
          </p:cNvPr>
          <p:cNvSpPr>
            <a:spLocks noGrp="1"/>
          </p:cNvSpPr>
          <p:nvPr>
            <p:ph type="title"/>
          </p:nvPr>
        </p:nvSpPr>
        <p:spPr/>
        <p:txBody>
          <a:bodyPr>
            <a:normAutofit fontScale="90000"/>
          </a:bodyPr>
          <a:lstStyle/>
          <a:p>
            <a:r>
              <a:rPr lang="en-US" b="0" i="0" dirty="0">
                <a:solidFill>
                  <a:srgbClr val="1F1F1F"/>
                </a:solidFill>
                <a:effectLst/>
                <a:latin typeface="Google Sans"/>
              </a:rPr>
              <a:t>How to use support and confidence to evaluate association rules</a:t>
            </a:r>
            <a:endParaRPr lang="en-US" dirty="0"/>
          </a:p>
        </p:txBody>
      </p:sp>
      <p:sp>
        <p:nvSpPr>
          <p:cNvPr id="3" name="Content Placeholder 2">
            <a:extLst>
              <a:ext uri="{FF2B5EF4-FFF2-40B4-BE49-F238E27FC236}">
                <a16:creationId xmlns:a16="http://schemas.microsoft.com/office/drawing/2014/main" id="{00F0DECF-33BA-08D5-65FA-60C475ED0B45}"/>
              </a:ext>
            </a:extLst>
          </p:cNvPr>
          <p:cNvSpPr>
            <a:spLocks noGrp="1"/>
          </p:cNvSpPr>
          <p:nvPr>
            <p:ph idx="1"/>
          </p:nvPr>
        </p:nvSpPr>
        <p:spPr/>
        <p:txBody>
          <a:bodyPr/>
          <a:lstStyle/>
          <a:p>
            <a:pPr algn="l">
              <a:buFont typeface="+mj-lt"/>
              <a:buAutoNum type="arabicPeriod"/>
            </a:pPr>
            <a:r>
              <a:rPr lang="en-US" b="1" i="0" dirty="0">
                <a:solidFill>
                  <a:srgbClr val="1F1F1F"/>
                </a:solidFill>
                <a:effectLst/>
                <a:latin typeface="Google Sans"/>
              </a:rPr>
              <a:t>To identify strong association rules. </a:t>
            </a:r>
            <a:r>
              <a:rPr lang="en-US" b="0" i="0" dirty="0">
                <a:solidFill>
                  <a:srgbClr val="1F1F1F"/>
                </a:solidFill>
                <a:effectLst/>
                <a:latin typeface="Google Sans"/>
              </a:rPr>
              <a:t>A strong association rule is a rule with high support and high confidence. This means that the rule occurs frequently in the dataset and that the antecedent of the rule is a strong predictor of the consequent of the rule.</a:t>
            </a:r>
          </a:p>
          <a:p>
            <a:pPr algn="l">
              <a:buFont typeface="+mj-lt"/>
              <a:buAutoNum type="arabicPeriod"/>
            </a:pPr>
            <a:r>
              <a:rPr lang="en-US" b="1" i="0" dirty="0">
                <a:solidFill>
                  <a:srgbClr val="1F1F1F"/>
                </a:solidFill>
                <a:effectLst/>
                <a:latin typeface="Google Sans"/>
              </a:rPr>
              <a:t>To filter out weak association rules</a:t>
            </a:r>
            <a:r>
              <a:rPr lang="en-US" b="0" i="0" dirty="0">
                <a:solidFill>
                  <a:srgbClr val="1F1F1F"/>
                </a:solidFill>
                <a:effectLst/>
                <a:latin typeface="Google Sans"/>
              </a:rPr>
              <a:t>. A weak association rule is a rule with low support or low confidence. This means that the rule either occurs infrequently in the dataset or that the antecedent of the rule is not a strong predictor of the consequent of the rule.</a:t>
            </a:r>
          </a:p>
          <a:p>
            <a:endParaRPr lang="en-US" dirty="0"/>
          </a:p>
        </p:txBody>
      </p:sp>
    </p:spTree>
    <p:extLst>
      <p:ext uri="{BB962C8B-B14F-4D97-AF65-F5344CB8AC3E}">
        <p14:creationId xmlns:p14="http://schemas.microsoft.com/office/powerpoint/2010/main" val="361169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9A58-A195-0800-5D64-7FD274C84B6F}"/>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6F6C1FF9-6982-2985-0AB8-8A15127EA221}"/>
              </a:ext>
            </a:extLst>
          </p:cNvPr>
          <p:cNvSpPr>
            <a:spLocks noGrp="1"/>
          </p:cNvSpPr>
          <p:nvPr>
            <p:ph idx="1"/>
          </p:nvPr>
        </p:nvSpPr>
        <p:spPr/>
        <p:txBody>
          <a:bodyPr>
            <a:normAutofit fontScale="92500"/>
          </a:bodyPr>
          <a:lstStyle/>
          <a:p>
            <a:r>
              <a:rPr lang="en-US" b="1" dirty="0"/>
              <a:t>If a person lives in a poor neighborhood, they are also likely to have a higher rate of chronic diseases</a:t>
            </a:r>
            <a:r>
              <a:rPr lang="en-US" dirty="0"/>
              <a:t>.</a:t>
            </a:r>
          </a:p>
          <a:p>
            <a:r>
              <a:rPr lang="en-US" dirty="0">
                <a:solidFill>
                  <a:srgbClr val="374151"/>
                </a:solidFill>
                <a:latin typeface="Söhne"/>
              </a:rPr>
              <a:t>T</a:t>
            </a:r>
            <a:r>
              <a:rPr lang="en-US" b="0" i="0" dirty="0">
                <a:solidFill>
                  <a:srgbClr val="374151"/>
                </a:solidFill>
                <a:effectLst/>
                <a:latin typeface="Söhne"/>
              </a:rPr>
              <a:t>he itemset is "living in a poor neighborhood" and "having a chronic disease". </a:t>
            </a:r>
            <a:r>
              <a:rPr lang="en-US" b="1" i="0" dirty="0">
                <a:solidFill>
                  <a:srgbClr val="374151"/>
                </a:solidFill>
                <a:effectLst/>
                <a:latin typeface="Söhne"/>
              </a:rPr>
              <a:t>High support </a:t>
            </a:r>
            <a:r>
              <a:rPr lang="en-US" b="0" i="0" dirty="0">
                <a:solidFill>
                  <a:srgbClr val="374151"/>
                </a:solidFill>
                <a:effectLst/>
                <a:latin typeface="Söhne"/>
              </a:rPr>
              <a:t>means that a large number of cases in the data include both poverty and chronic diseases.</a:t>
            </a:r>
          </a:p>
          <a:p>
            <a:r>
              <a:rPr lang="en-US" b="0" i="0" dirty="0">
                <a:solidFill>
                  <a:srgbClr val="374151"/>
                </a:solidFill>
                <a:effectLst/>
                <a:latin typeface="Söhne"/>
              </a:rPr>
              <a:t>"living in a poor neighborhood", a large percentage also includes "having a chronic disease". </a:t>
            </a:r>
            <a:r>
              <a:rPr lang="en-US" b="1" i="0" dirty="0">
                <a:solidFill>
                  <a:srgbClr val="374151"/>
                </a:solidFill>
                <a:effectLst/>
                <a:latin typeface="Söhne"/>
              </a:rPr>
              <a:t>High confidence </a:t>
            </a:r>
            <a:r>
              <a:rPr lang="en-US" b="0" i="0" dirty="0">
                <a:solidFill>
                  <a:srgbClr val="374151"/>
                </a:solidFill>
                <a:effectLst/>
                <a:latin typeface="Söhne"/>
              </a:rPr>
              <a:t>in this rule suggests that poverty might be a strong indicator of chronic diseases.</a:t>
            </a:r>
          </a:p>
          <a:p>
            <a:r>
              <a:rPr lang="en-US" b="0" i="0" dirty="0">
                <a:solidFill>
                  <a:srgbClr val="374151"/>
                </a:solidFill>
                <a:effectLst/>
                <a:latin typeface="Söhne"/>
              </a:rPr>
              <a:t>If people from poor neighborhoods are more likely to have chronic diseases than the general population, </a:t>
            </a:r>
            <a:r>
              <a:rPr lang="en-US" b="1" i="0" dirty="0">
                <a:solidFill>
                  <a:srgbClr val="374151"/>
                </a:solidFill>
                <a:effectLst/>
                <a:latin typeface="Söhne"/>
              </a:rPr>
              <a:t>the lift will be greater than 1, indicating a positive association between </a:t>
            </a:r>
            <a:r>
              <a:rPr lang="en-US" b="0" i="0" dirty="0">
                <a:solidFill>
                  <a:srgbClr val="374151"/>
                </a:solidFill>
                <a:effectLst/>
                <a:latin typeface="Söhne"/>
              </a:rPr>
              <a:t>the two.</a:t>
            </a:r>
          </a:p>
          <a:p>
            <a:r>
              <a:rPr lang="en-US" b="0" i="0" dirty="0">
                <a:solidFill>
                  <a:srgbClr val="374151"/>
                </a:solidFill>
                <a:effectLst/>
                <a:latin typeface="Söhne"/>
              </a:rPr>
              <a:t>A rule is interesting if it has a </a:t>
            </a:r>
            <a:r>
              <a:rPr lang="en-US" b="1" i="0" dirty="0">
                <a:solidFill>
                  <a:srgbClr val="374151"/>
                </a:solidFill>
                <a:effectLst/>
                <a:latin typeface="Söhne"/>
              </a:rPr>
              <a:t>high lift and confidence</a:t>
            </a:r>
            <a:r>
              <a:rPr lang="en-US" b="0" i="0" dirty="0">
                <a:solidFill>
                  <a:srgbClr val="374151"/>
                </a:solidFill>
                <a:effectLst/>
                <a:latin typeface="Söhne"/>
              </a:rPr>
              <a:t>, signifying a strong and potentially causal relationship, and if it reveals insights that may not be immediately obvious.</a:t>
            </a:r>
            <a:endParaRPr lang="en-US" dirty="0"/>
          </a:p>
        </p:txBody>
      </p:sp>
    </p:spTree>
    <p:extLst>
      <p:ext uri="{BB962C8B-B14F-4D97-AF65-F5344CB8AC3E}">
        <p14:creationId xmlns:p14="http://schemas.microsoft.com/office/powerpoint/2010/main" val="138037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A604-1CE6-0C3D-B455-A111FE503247}"/>
              </a:ext>
            </a:extLst>
          </p:cNvPr>
          <p:cNvSpPr>
            <a:spLocks noGrp="1"/>
          </p:cNvSpPr>
          <p:nvPr>
            <p:ph type="title"/>
          </p:nvPr>
        </p:nvSpPr>
        <p:spPr/>
        <p:txBody>
          <a:bodyPr/>
          <a:lstStyle/>
          <a:p>
            <a:r>
              <a:rPr lang="en-US" dirty="0"/>
              <a:t>Implementation in R</a:t>
            </a:r>
          </a:p>
        </p:txBody>
      </p:sp>
      <p:sp>
        <p:nvSpPr>
          <p:cNvPr id="3" name="Content Placeholder 2">
            <a:extLst>
              <a:ext uri="{FF2B5EF4-FFF2-40B4-BE49-F238E27FC236}">
                <a16:creationId xmlns:a16="http://schemas.microsoft.com/office/drawing/2014/main" id="{D7E1F8C1-379E-CC36-2754-A766D7BB1960}"/>
              </a:ext>
            </a:extLst>
          </p:cNvPr>
          <p:cNvSpPr>
            <a:spLocks noGrp="1"/>
          </p:cNvSpPr>
          <p:nvPr>
            <p:ph idx="1"/>
          </p:nvPr>
        </p:nvSpPr>
        <p:spPr/>
        <p:txBody>
          <a:bodyPr/>
          <a:lstStyle/>
          <a:p>
            <a:r>
              <a:rPr lang="en-US" dirty="0"/>
              <a:t># Create a contingency table to show the number of times each itemset occurs in the </a:t>
            </a:r>
            <a:r>
              <a:rPr lang="en-US" dirty="0" err="1"/>
              <a:t>datasetcontingency_table</a:t>
            </a:r>
            <a:r>
              <a:rPr lang="en-US" dirty="0"/>
              <a:t> &lt;- table(</a:t>
            </a:r>
            <a:r>
              <a:rPr lang="en-US" dirty="0" err="1"/>
              <a:t>diamonds$cut</a:t>
            </a:r>
            <a:r>
              <a:rPr lang="en-US" dirty="0"/>
              <a:t>, </a:t>
            </a:r>
            <a:r>
              <a:rPr lang="en-US" dirty="0" err="1"/>
              <a:t>diamonds$clarity</a:t>
            </a:r>
            <a:r>
              <a:rPr lang="en-US" dirty="0"/>
              <a:t>)</a:t>
            </a:r>
          </a:p>
          <a:p>
            <a:r>
              <a:rPr lang="en-US" dirty="0"/>
              <a:t># Calculate the support for each </a:t>
            </a:r>
            <a:r>
              <a:rPr lang="en-US" dirty="0" err="1"/>
              <a:t>itemsetsupport</a:t>
            </a:r>
            <a:r>
              <a:rPr lang="en-US" dirty="0"/>
              <a:t> &lt;- </a:t>
            </a:r>
            <a:r>
              <a:rPr lang="en-US" dirty="0" err="1"/>
              <a:t>contingency_table</a:t>
            </a:r>
            <a:r>
              <a:rPr lang="en-US" dirty="0"/>
              <a:t> / sum(</a:t>
            </a:r>
            <a:r>
              <a:rPr lang="en-US" dirty="0" err="1"/>
              <a:t>contingency_table</a:t>
            </a:r>
            <a:r>
              <a:rPr lang="en-US" dirty="0"/>
              <a:t>)View(support)</a:t>
            </a:r>
          </a:p>
          <a:p>
            <a:r>
              <a:rPr lang="en-US" dirty="0"/>
              <a:t># Calculate the confidence for each association </a:t>
            </a:r>
            <a:r>
              <a:rPr lang="en-US" dirty="0" err="1"/>
              <a:t>ruleconfidence</a:t>
            </a:r>
            <a:r>
              <a:rPr lang="en-US" dirty="0"/>
              <a:t> &lt;- </a:t>
            </a:r>
            <a:r>
              <a:rPr lang="en-US" dirty="0" err="1"/>
              <a:t>contingency_table</a:t>
            </a:r>
            <a:r>
              <a:rPr lang="en-US" dirty="0"/>
              <a:t>[</a:t>
            </a:r>
            <a:r>
              <a:rPr lang="en-US" dirty="0" err="1"/>
              <a:t>lower.tri</a:t>
            </a:r>
            <a:r>
              <a:rPr lang="en-US" dirty="0"/>
              <a:t>(</a:t>
            </a:r>
            <a:r>
              <a:rPr lang="en-US" dirty="0" err="1"/>
              <a:t>contingency_table</a:t>
            </a:r>
            <a:r>
              <a:rPr lang="en-US" dirty="0"/>
              <a:t>)] / </a:t>
            </a:r>
            <a:r>
              <a:rPr lang="en-US" dirty="0" err="1"/>
              <a:t>contingency_table</a:t>
            </a:r>
            <a:r>
              <a:rPr lang="en-US" dirty="0"/>
              <a:t>[</a:t>
            </a:r>
            <a:r>
              <a:rPr lang="en-US" dirty="0" err="1"/>
              <a:t>colSums</a:t>
            </a:r>
            <a:r>
              <a:rPr lang="en-US" dirty="0"/>
              <a:t>(</a:t>
            </a:r>
            <a:r>
              <a:rPr lang="en-US" dirty="0" err="1"/>
              <a:t>contingency_table</a:t>
            </a:r>
            <a:r>
              <a:rPr lang="en-US" dirty="0"/>
              <a:t>) &gt; 0]</a:t>
            </a:r>
          </a:p>
        </p:txBody>
      </p:sp>
    </p:spTree>
    <p:extLst>
      <p:ext uri="{BB962C8B-B14F-4D97-AF65-F5344CB8AC3E}">
        <p14:creationId xmlns:p14="http://schemas.microsoft.com/office/powerpoint/2010/main" val="255035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B174-0AF1-04D9-2A26-C7BA37CD23D1}"/>
              </a:ext>
            </a:extLst>
          </p:cNvPr>
          <p:cNvSpPr>
            <a:spLocks noGrp="1"/>
          </p:cNvSpPr>
          <p:nvPr>
            <p:ph type="title"/>
          </p:nvPr>
        </p:nvSpPr>
        <p:spPr/>
        <p:txBody>
          <a:bodyPr/>
          <a:lstStyle/>
          <a:p>
            <a:r>
              <a:rPr lang="en-US" dirty="0"/>
              <a:t>Itemset mining in R-Support</a:t>
            </a:r>
          </a:p>
        </p:txBody>
      </p:sp>
      <p:sp>
        <p:nvSpPr>
          <p:cNvPr id="3" name="Content Placeholder 2">
            <a:extLst>
              <a:ext uri="{FF2B5EF4-FFF2-40B4-BE49-F238E27FC236}">
                <a16:creationId xmlns:a16="http://schemas.microsoft.com/office/drawing/2014/main" id="{3FFE45AE-66A1-567F-25EB-6EAB0A9F3EE9}"/>
              </a:ext>
            </a:extLst>
          </p:cNvPr>
          <p:cNvSpPr>
            <a:spLocks noGrp="1"/>
          </p:cNvSpPr>
          <p:nvPr>
            <p:ph idx="1"/>
          </p:nvPr>
        </p:nvSpPr>
        <p:spPr/>
        <p:txBody>
          <a:bodyPr/>
          <a:lstStyle/>
          <a:p>
            <a:r>
              <a:rPr lang="en-US" dirty="0"/>
              <a:t>library(ggplot2)data(diamonds)# Create a contingency table to show the number of times each itemset occurs in the dataset</a:t>
            </a:r>
          </a:p>
          <a:p>
            <a:pPr lvl="1"/>
            <a:r>
              <a:rPr lang="en-US" dirty="0" err="1"/>
              <a:t>contingency_table</a:t>
            </a:r>
            <a:r>
              <a:rPr lang="en-US" dirty="0"/>
              <a:t> &lt;- table(</a:t>
            </a:r>
            <a:r>
              <a:rPr lang="en-US" dirty="0" err="1"/>
              <a:t>diamonds$cut</a:t>
            </a:r>
            <a:r>
              <a:rPr lang="en-US" dirty="0"/>
              <a:t>, </a:t>
            </a:r>
            <a:r>
              <a:rPr lang="en-US" dirty="0" err="1"/>
              <a:t>diamonds$clarity</a:t>
            </a:r>
            <a:r>
              <a:rPr lang="en-US" dirty="0"/>
              <a:t>)</a:t>
            </a:r>
          </a:p>
          <a:p>
            <a:r>
              <a:rPr lang="en-US" dirty="0"/>
              <a:t># Calculate the support for each</a:t>
            </a:r>
          </a:p>
          <a:p>
            <a:pPr lvl="1"/>
            <a:r>
              <a:rPr lang="en-US" dirty="0"/>
              <a:t> </a:t>
            </a:r>
            <a:r>
              <a:rPr lang="en-US" dirty="0" err="1"/>
              <a:t>itemsetsupport</a:t>
            </a:r>
            <a:r>
              <a:rPr lang="en-US" dirty="0"/>
              <a:t> &lt;- </a:t>
            </a:r>
            <a:r>
              <a:rPr lang="en-US" dirty="0" err="1"/>
              <a:t>contingency_table</a:t>
            </a:r>
            <a:r>
              <a:rPr lang="en-US" dirty="0"/>
              <a:t> / sum(</a:t>
            </a:r>
            <a:r>
              <a:rPr lang="en-US" dirty="0" err="1"/>
              <a:t>contingency_table</a:t>
            </a:r>
            <a:r>
              <a:rPr lang="en-US" dirty="0"/>
              <a:t>)</a:t>
            </a:r>
          </a:p>
          <a:p>
            <a:r>
              <a:rPr lang="en-US" dirty="0"/>
              <a:t>View(support)</a:t>
            </a:r>
          </a:p>
          <a:p>
            <a:r>
              <a:rPr lang="en-US" dirty="0"/>
              <a:t>head(support)</a:t>
            </a:r>
          </a:p>
        </p:txBody>
      </p:sp>
    </p:spTree>
    <p:extLst>
      <p:ext uri="{BB962C8B-B14F-4D97-AF65-F5344CB8AC3E}">
        <p14:creationId xmlns:p14="http://schemas.microsoft.com/office/powerpoint/2010/main" val="28019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8C09-4905-6280-59EC-D9076473A18B}"/>
              </a:ext>
            </a:extLst>
          </p:cNvPr>
          <p:cNvSpPr>
            <a:spLocks noGrp="1"/>
          </p:cNvSpPr>
          <p:nvPr>
            <p:ph type="title"/>
          </p:nvPr>
        </p:nvSpPr>
        <p:spPr/>
        <p:txBody>
          <a:bodyPr/>
          <a:lstStyle/>
          <a:p>
            <a:r>
              <a:rPr lang="en-US" dirty="0"/>
              <a:t>Lift and interest</a:t>
            </a:r>
          </a:p>
        </p:txBody>
      </p:sp>
      <p:sp>
        <p:nvSpPr>
          <p:cNvPr id="3" name="Content Placeholder 2">
            <a:extLst>
              <a:ext uri="{FF2B5EF4-FFF2-40B4-BE49-F238E27FC236}">
                <a16:creationId xmlns:a16="http://schemas.microsoft.com/office/drawing/2014/main" id="{C471F7D4-B624-035C-572C-9C5D784FBBDD}"/>
              </a:ext>
            </a:extLst>
          </p:cNvPr>
          <p:cNvSpPr>
            <a:spLocks noGrp="1"/>
          </p:cNvSpPr>
          <p:nvPr>
            <p:ph idx="1"/>
          </p:nvPr>
        </p:nvSpPr>
        <p:spPr/>
        <p:txBody>
          <a:bodyPr/>
          <a:lstStyle/>
          <a:p>
            <a:r>
              <a:rPr lang="en-US" dirty="0"/>
              <a:t>#Lift# Calculate lift</a:t>
            </a:r>
          </a:p>
          <a:p>
            <a:r>
              <a:rPr lang="en-US" dirty="0"/>
              <a:t>lift &lt;- (confidence / support[</a:t>
            </a:r>
            <a:r>
              <a:rPr lang="en-US" dirty="0" err="1"/>
              <a:t>colSums</a:t>
            </a:r>
            <a:r>
              <a:rPr lang="en-US" dirty="0"/>
              <a:t>(</a:t>
            </a:r>
            <a:r>
              <a:rPr lang="en-US" dirty="0" err="1"/>
              <a:t>contingency_table</a:t>
            </a:r>
            <a:r>
              <a:rPr lang="en-US" dirty="0"/>
              <a:t>) &gt; 0]) * 100</a:t>
            </a:r>
          </a:p>
          <a:p>
            <a:r>
              <a:rPr lang="en-US" dirty="0"/>
              <a:t># Calculate interest </a:t>
            </a:r>
          </a:p>
          <a:p>
            <a:r>
              <a:rPr lang="en-US" dirty="0"/>
              <a:t>interest &lt;- (support[</a:t>
            </a:r>
            <a:r>
              <a:rPr lang="en-US" dirty="0" err="1"/>
              <a:t>lower.tri</a:t>
            </a:r>
            <a:r>
              <a:rPr lang="en-US" dirty="0"/>
              <a:t>(</a:t>
            </a:r>
            <a:r>
              <a:rPr lang="en-US" dirty="0" err="1"/>
              <a:t>contingency_table</a:t>
            </a:r>
            <a:r>
              <a:rPr lang="en-US" dirty="0"/>
              <a:t>)] / support[</a:t>
            </a:r>
            <a:r>
              <a:rPr lang="en-US" dirty="0" err="1"/>
              <a:t>colSums</a:t>
            </a:r>
            <a:r>
              <a:rPr lang="en-US" dirty="0"/>
              <a:t>(</a:t>
            </a:r>
            <a:r>
              <a:rPr lang="en-US" dirty="0" err="1"/>
              <a:t>contingency_table</a:t>
            </a:r>
            <a:r>
              <a:rPr lang="en-US" dirty="0"/>
              <a:t>) &gt; 0]) * 100</a:t>
            </a:r>
          </a:p>
          <a:p>
            <a:r>
              <a:rPr lang="en-US" dirty="0"/>
              <a:t># Print the lift and interest for each association rule</a:t>
            </a:r>
          </a:p>
          <a:p>
            <a:r>
              <a:rPr lang="en-US" dirty="0"/>
              <a:t>print(lift)</a:t>
            </a:r>
          </a:p>
          <a:p>
            <a:r>
              <a:rPr lang="en-US" dirty="0"/>
              <a:t>print(interest)</a:t>
            </a:r>
          </a:p>
          <a:p>
            <a:r>
              <a:rPr lang="en-US" dirty="0"/>
              <a:t>View(lift)</a:t>
            </a:r>
          </a:p>
        </p:txBody>
      </p:sp>
    </p:spTree>
    <p:extLst>
      <p:ext uri="{BB962C8B-B14F-4D97-AF65-F5344CB8AC3E}">
        <p14:creationId xmlns:p14="http://schemas.microsoft.com/office/powerpoint/2010/main" val="2256975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A98-80E1-66B9-8814-33A3ABFF961C}"/>
              </a:ext>
            </a:extLst>
          </p:cNvPr>
          <p:cNvSpPr>
            <a:spLocks noGrp="1"/>
          </p:cNvSpPr>
          <p:nvPr>
            <p:ph type="title"/>
          </p:nvPr>
        </p:nvSpPr>
        <p:spPr/>
        <p:txBody>
          <a:bodyPr/>
          <a:lstStyle/>
          <a:p>
            <a:r>
              <a:rPr lang="en-US" dirty="0"/>
              <a:t>Confidence</a:t>
            </a:r>
          </a:p>
        </p:txBody>
      </p:sp>
      <p:sp>
        <p:nvSpPr>
          <p:cNvPr id="3" name="Content Placeholder 2">
            <a:extLst>
              <a:ext uri="{FF2B5EF4-FFF2-40B4-BE49-F238E27FC236}">
                <a16:creationId xmlns:a16="http://schemas.microsoft.com/office/drawing/2014/main" id="{F9BE137B-6C92-01E2-3C9C-E20923415A4A}"/>
              </a:ext>
            </a:extLst>
          </p:cNvPr>
          <p:cNvSpPr>
            <a:spLocks noGrp="1"/>
          </p:cNvSpPr>
          <p:nvPr>
            <p:ph idx="1"/>
          </p:nvPr>
        </p:nvSpPr>
        <p:spPr/>
        <p:txBody>
          <a:bodyPr/>
          <a:lstStyle/>
          <a:p>
            <a:r>
              <a:rPr lang="en-US" dirty="0"/>
              <a:t># Calculate the confidence for each association </a:t>
            </a:r>
            <a:r>
              <a:rPr lang="en-US" dirty="0" err="1"/>
              <a:t>ruleconfidence</a:t>
            </a:r>
            <a:r>
              <a:rPr lang="en-US" dirty="0"/>
              <a:t> &lt;- </a:t>
            </a:r>
            <a:r>
              <a:rPr lang="en-US" dirty="0" err="1"/>
              <a:t>contingency_table</a:t>
            </a:r>
            <a:r>
              <a:rPr lang="en-US" dirty="0"/>
              <a:t>[</a:t>
            </a:r>
            <a:r>
              <a:rPr lang="en-US" dirty="0" err="1"/>
              <a:t>lower.tri</a:t>
            </a:r>
            <a:r>
              <a:rPr lang="en-US" dirty="0"/>
              <a:t>(</a:t>
            </a:r>
            <a:r>
              <a:rPr lang="en-US" dirty="0" err="1"/>
              <a:t>contingency_table</a:t>
            </a:r>
            <a:r>
              <a:rPr lang="en-US" dirty="0"/>
              <a:t>)] / </a:t>
            </a:r>
            <a:r>
              <a:rPr lang="en-US" dirty="0" err="1"/>
              <a:t>contingency_table</a:t>
            </a:r>
            <a:r>
              <a:rPr lang="en-US" dirty="0"/>
              <a:t>[</a:t>
            </a:r>
            <a:r>
              <a:rPr lang="en-US" dirty="0" err="1"/>
              <a:t>colSums</a:t>
            </a:r>
            <a:r>
              <a:rPr lang="en-US" dirty="0"/>
              <a:t>(</a:t>
            </a:r>
            <a:r>
              <a:rPr lang="en-US" dirty="0" err="1"/>
              <a:t>contingency_table</a:t>
            </a:r>
            <a:r>
              <a:rPr lang="en-US" dirty="0"/>
              <a:t>) &gt; 0]</a:t>
            </a:r>
          </a:p>
          <a:p>
            <a:r>
              <a:rPr lang="en-US" dirty="0"/>
              <a:t>#The </a:t>
            </a:r>
            <a:r>
              <a:rPr lang="en-US" dirty="0" err="1"/>
              <a:t>lower.tri</a:t>
            </a:r>
            <a:r>
              <a:rPr lang="en-US" dirty="0"/>
              <a:t>() function is used to create a lower triangular matrix from the contingency table. </a:t>
            </a:r>
          </a:p>
          <a:p>
            <a:r>
              <a:rPr lang="en-US" dirty="0"/>
              <a:t>#This means that only the cells below the diagonal of the matrix are used.</a:t>
            </a:r>
          </a:p>
          <a:p>
            <a:r>
              <a:rPr lang="en-US" dirty="0"/>
              <a:t>print(support)</a:t>
            </a:r>
          </a:p>
          <a:p>
            <a:r>
              <a:rPr lang="en-US" dirty="0"/>
              <a:t>print(confidence)</a:t>
            </a:r>
          </a:p>
        </p:txBody>
      </p:sp>
    </p:spTree>
    <p:extLst>
      <p:ext uri="{BB962C8B-B14F-4D97-AF65-F5344CB8AC3E}">
        <p14:creationId xmlns:p14="http://schemas.microsoft.com/office/powerpoint/2010/main" val="17070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FDF2-F1F1-DEF0-33A6-150B6AD4DCC1}"/>
              </a:ext>
            </a:extLst>
          </p:cNvPr>
          <p:cNvSpPr>
            <a:spLocks noGrp="1"/>
          </p:cNvSpPr>
          <p:nvPr>
            <p:ph type="title"/>
          </p:nvPr>
        </p:nvSpPr>
        <p:spPr/>
        <p:txBody>
          <a:bodyPr/>
          <a:lstStyle/>
          <a:p>
            <a:r>
              <a:rPr lang="en-US" dirty="0" err="1"/>
              <a:t>Contigency</a:t>
            </a:r>
            <a:r>
              <a:rPr lang="en-US" dirty="0"/>
              <a:t> table</a:t>
            </a:r>
          </a:p>
        </p:txBody>
      </p:sp>
      <p:sp>
        <p:nvSpPr>
          <p:cNvPr id="3" name="Content Placeholder 2">
            <a:extLst>
              <a:ext uri="{FF2B5EF4-FFF2-40B4-BE49-F238E27FC236}">
                <a16:creationId xmlns:a16="http://schemas.microsoft.com/office/drawing/2014/main" id="{957E97FE-4E2E-1E73-1DB7-F3EAC100F404}"/>
              </a:ext>
            </a:extLst>
          </p:cNvPr>
          <p:cNvSpPr>
            <a:spLocks noGrp="1"/>
          </p:cNvSpPr>
          <p:nvPr>
            <p:ph idx="1"/>
          </p:nvPr>
        </p:nvSpPr>
        <p:spPr/>
        <p:txBody>
          <a:bodyPr>
            <a:normAutofit fontScale="85000" lnSpcReduction="20000"/>
          </a:bodyPr>
          <a:lstStyle/>
          <a:p>
            <a:pPr algn="just"/>
            <a:r>
              <a:rPr lang="en-US" dirty="0">
                <a:latin typeface="Aptos" panose="020B0004020202020204" pitchFamily="34" charset="0"/>
              </a:rPr>
              <a:t>The </a:t>
            </a:r>
            <a:r>
              <a:rPr lang="en-US" dirty="0" err="1">
                <a:latin typeface="Aptos" panose="020B0004020202020204" pitchFamily="34" charset="0"/>
              </a:rPr>
              <a:t>lower.tri</a:t>
            </a:r>
            <a:r>
              <a:rPr lang="en-US" dirty="0">
                <a:latin typeface="Aptos" panose="020B0004020202020204" pitchFamily="34" charset="0"/>
              </a:rPr>
              <a:t>() function is used to create a lower triangular matrix from the contingency table. This means that only the cells below the diagonal of the matrix are used.</a:t>
            </a:r>
          </a:p>
          <a:p>
            <a:pPr algn="just"/>
            <a:r>
              <a:rPr lang="en-US" dirty="0">
                <a:latin typeface="Aptos" panose="020B0004020202020204" pitchFamily="34" charset="0"/>
              </a:rPr>
              <a:t>The </a:t>
            </a:r>
            <a:r>
              <a:rPr lang="en-US" dirty="0" err="1">
                <a:latin typeface="Aptos" panose="020B0004020202020204" pitchFamily="34" charset="0"/>
              </a:rPr>
              <a:t>colSums</a:t>
            </a:r>
            <a:r>
              <a:rPr lang="en-US" dirty="0">
                <a:latin typeface="Aptos" panose="020B0004020202020204" pitchFamily="34" charset="0"/>
              </a:rPr>
              <a:t>() function is used to calculate the sum of the values in each column of the contingency table.</a:t>
            </a:r>
          </a:p>
          <a:p>
            <a:pPr algn="just"/>
            <a:r>
              <a:rPr lang="en-US" dirty="0">
                <a:latin typeface="Aptos" panose="020B0004020202020204" pitchFamily="34" charset="0"/>
              </a:rPr>
              <a:t>The </a:t>
            </a:r>
            <a:r>
              <a:rPr lang="en-US" dirty="0" err="1">
                <a:latin typeface="Aptos" panose="020B0004020202020204" pitchFamily="34" charset="0"/>
              </a:rPr>
              <a:t>contingency_table</a:t>
            </a:r>
            <a:r>
              <a:rPr lang="en-US" dirty="0">
                <a:latin typeface="Aptos" panose="020B0004020202020204" pitchFamily="34" charset="0"/>
              </a:rPr>
              <a:t>[</a:t>
            </a:r>
            <a:r>
              <a:rPr lang="en-US" dirty="0" err="1">
                <a:latin typeface="Aptos" panose="020B0004020202020204" pitchFamily="34" charset="0"/>
              </a:rPr>
              <a:t>lower.tri</a:t>
            </a:r>
            <a:r>
              <a:rPr lang="en-US" dirty="0">
                <a:latin typeface="Aptos" panose="020B0004020202020204" pitchFamily="34" charset="0"/>
              </a:rPr>
              <a:t>(</a:t>
            </a:r>
            <a:r>
              <a:rPr lang="en-US" dirty="0" err="1">
                <a:latin typeface="Aptos" panose="020B0004020202020204" pitchFamily="34" charset="0"/>
              </a:rPr>
              <a:t>contingency_table</a:t>
            </a:r>
            <a:r>
              <a:rPr lang="en-US" dirty="0">
                <a:latin typeface="Aptos" panose="020B0004020202020204" pitchFamily="34" charset="0"/>
              </a:rPr>
              <a:t>)] expression extracts the lower triangular matrix from the contingency table.</a:t>
            </a:r>
          </a:p>
          <a:p>
            <a:pPr algn="just"/>
            <a:r>
              <a:rPr lang="en-US" dirty="0">
                <a:latin typeface="Aptos" panose="020B0004020202020204" pitchFamily="34" charset="0"/>
              </a:rPr>
              <a:t>The </a:t>
            </a:r>
            <a:r>
              <a:rPr lang="en-US" dirty="0" err="1">
                <a:latin typeface="Aptos" panose="020B0004020202020204" pitchFamily="34" charset="0"/>
              </a:rPr>
              <a:t>contingency_table</a:t>
            </a:r>
            <a:r>
              <a:rPr lang="en-US" dirty="0">
                <a:latin typeface="Aptos" panose="020B0004020202020204" pitchFamily="34" charset="0"/>
              </a:rPr>
              <a:t>[</a:t>
            </a:r>
            <a:r>
              <a:rPr lang="en-US" dirty="0" err="1">
                <a:latin typeface="Aptos" panose="020B0004020202020204" pitchFamily="34" charset="0"/>
              </a:rPr>
              <a:t>colSums</a:t>
            </a:r>
            <a:r>
              <a:rPr lang="en-US" dirty="0">
                <a:latin typeface="Aptos" panose="020B0004020202020204" pitchFamily="34" charset="0"/>
              </a:rPr>
              <a:t>(</a:t>
            </a:r>
            <a:r>
              <a:rPr lang="en-US" dirty="0" err="1">
                <a:latin typeface="Aptos" panose="020B0004020202020204" pitchFamily="34" charset="0"/>
              </a:rPr>
              <a:t>contingency_table</a:t>
            </a:r>
            <a:r>
              <a:rPr lang="en-US" dirty="0">
                <a:latin typeface="Aptos" panose="020B0004020202020204" pitchFamily="34" charset="0"/>
              </a:rPr>
              <a:t>) &gt; 0] expression extracts the rows of the contingency table that have a non-zero sum. This removes any empty rows from the table.</a:t>
            </a:r>
          </a:p>
          <a:p>
            <a:pPr algn="just"/>
            <a:r>
              <a:rPr lang="en-US" dirty="0">
                <a:latin typeface="Aptos" panose="020B0004020202020204" pitchFamily="34" charset="0"/>
              </a:rPr>
              <a:t>The </a:t>
            </a:r>
            <a:r>
              <a:rPr lang="en-US" dirty="0" err="1">
                <a:latin typeface="Aptos" panose="020B0004020202020204" pitchFamily="34" charset="0"/>
              </a:rPr>
              <a:t>contingency_table</a:t>
            </a:r>
            <a:r>
              <a:rPr lang="en-US" dirty="0">
                <a:latin typeface="Aptos" panose="020B0004020202020204" pitchFamily="34" charset="0"/>
              </a:rPr>
              <a:t>[</a:t>
            </a:r>
            <a:r>
              <a:rPr lang="en-US" dirty="0" err="1">
                <a:latin typeface="Aptos" panose="020B0004020202020204" pitchFamily="34" charset="0"/>
              </a:rPr>
              <a:t>lower.tri</a:t>
            </a:r>
            <a:r>
              <a:rPr lang="en-US" dirty="0">
                <a:latin typeface="Aptos" panose="020B0004020202020204" pitchFamily="34" charset="0"/>
              </a:rPr>
              <a:t>(</a:t>
            </a:r>
            <a:r>
              <a:rPr lang="en-US" dirty="0" err="1">
                <a:latin typeface="Aptos" panose="020B0004020202020204" pitchFamily="34" charset="0"/>
              </a:rPr>
              <a:t>contingency_table</a:t>
            </a:r>
            <a:r>
              <a:rPr lang="en-US" dirty="0">
                <a:latin typeface="Aptos" panose="020B0004020202020204" pitchFamily="34" charset="0"/>
              </a:rPr>
              <a:t>)] / </a:t>
            </a:r>
            <a:r>
              <a:rPr lang="en-US" dirty="0" err="1">
                <a:latin typeface="Aptos" panose="020B0004020202020204" pitchFamily="34" charset="0"/>
              </a:rPr>
              <a:t>contingency_table</a:t>
            </a:r>
            <a:r>
              <a:rPr lang="en-US" dirty="0">
                <a:latin typeface="Aptos" panose="020B0004020202020204" pitchFamily="34" charset="0"/>
              </a:rPr>
              <a:t>[</a:t>
            </a:r>
            <a:r>
              <a:rPr lang="en-US" dirty="0" err="1">
                <a:latin typeface="Aptos" panose="020B0004020202020204" pitchFamily="34" charset="0"/>
              </a:rPr>
              <a:t>colSums</a:t>
            </a:r>
            <a:r>
              <a:rPr lang="en-US" dirty="0">
                <a:latin typeface="Aptos" panose="020B0004020202020204" pitchFamily="34" charset="0"/>
              </a:rPr>
              <a:t>(</a:t>
            </a:r>
            <a:r>
              <a:rPr lang="en-US" dirty="0" err="1">
                <a:latin typeface="Aptos" panose="020B0004020202020204" pitchFamily="34" charset="0"/>
              </a:rPr>
              <a:t>contingency_table</a:t>
            </a:r>
            <a:r>
              <a:rPr lang="en-US" dirty="0">
                <a:latin typeface="Aptos" panose="020B0004020202020204" pitchFamily="34" charset="0"/>
              </a:rPr>
              <a:t>) &gt; 0] expression divides the lower triangular matrix by the rows of the contingency table that have a non-zero sum. This calculates the confidence for each association rule.</a:t>
            </a:r>
          </a:p>
          <a:p>
            <a:pPr algn="just"/>
            <a:r>
              <a:rPr lang="en-US" b="0" i="0" dirty="0">
                <a:solidFill>
                  <a:srgbClr val="1F1F1F"/>
                </a:solidFill>
                <a:effectLst/>
                <a:latin typeface="Google Sans"/>
              </a:rPr>
              <a:t>The output of the code is a vector containing the confidence for each association rule. The confidence values range from 0 to 1, with a higher value indicating a stronger association between the antecedent and consequent of the rule.</a:t>
            </a:r>
            <a:endParaRPr lang="en-US" dirty="0">
              <a:latin typeface="Aptos" panose="020B0004020202020204" pitchFamily="34" charset="0"/>
            </a:endParaRPr>
          </a:p>
        </p:txBody>
      </p:sp>
    </p:spTree>
    <p:extLst>
      <p:ext uri="{BB962C8B-B14F-4D97-AF65-F5344CB8AC3E}">
        <p14:creationId xmlns:p14="http://schemas.microsoft.com/office/powerpoint/2010/main" val="914551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5AD8-7C4C-A86C-9E2F-7815FF2831F0}"/>
              </a:ext>
            </a:extLst>
          </p:cNvPr>
          <p:cNvSpPr>
            <a:spLocks noGrp="1"/>
          </p:cNvSpPr>
          <p:nvPr>
            <p:ph type="title"/>
          </p:nvPr>
        </p:nvSpPr>
        <p:spPr/>
        <p:txBody>
          <a:bodyPr/>
          <a:lstStyle/>
          <a:p>
            <a:r>
              <a:rPr lang="en-US" dirty="0"/>
              <a:t>Lift output</a:t>
            </a:r>
          </a:p>
        </p:txBody>
      </p:sp>
      <p:sp>
        <p:nvSpPr>
          <p:cNvPr id="3" name="Content Placeholder 2">
            <a:extLst>
              <a:ext uri="{FF2B5EF4-FFF2-40B4-BE49-F238E27FC236}">
                <a16:creationId xmlns:a16="http://schemas.microsoft.com/office/drawing/2014/main" id="{10F5FB83-74CD-7E08-9ED5-6FF0DA374C0C}"/>
              </a:ext>
            </a:extLst>
          </p:cNvPr>
          <p:cNvSpPr>
            <a:spLocks noGrp="1"/>
          </p:cNvSpPr>
          <p:nvPr>
            <p:ph idx="1"/>
          </p:nvPr>
        </p:nvSpPr>
        <p:spPr/>
        <p:txBody>
          <a:bodyPr>
            <a:normAutofit fontScale="85000" lnSpcReduction="10000"/>
          </a:bodyPr>
          <a:lstStyle/>
          <a:p>
            <a:pPr algn="l"/>
            <a:r>
              <a:rPr lang="en-US" b="0" i="0" dirty="0">
                <a:solidFill>
                  <a:srgbClr val="1F1F1F"/>
                </a:solidFill>
                <a:effectLst/>
                <a:latin typeface="Google Sans"/>
              </a:rPr>
              <a:t>The lift results you provided are also very high, suggesting that the association rules they represent are much more likely to occur than expected by chance. This is consistent with the interest results, which also suggested that the association rules were very common in the dataset.</a:t>
            </a:r>
          </a:p>
          <a:p>
            <a:pPr algn="l"/>
            <a:r>
              <a:rPr lang="en-US" b="0" i="0" dirty="0">
                <a:solidFill>
                  <a:srgbClr val="1F1F1F"/>
                </a:solidFill>
                <a:effectLst/>
                <a:latin typeface="Google Sans"/>
              </a:rPr>
              <a:t>Here is a more detailed interpretation of the lift results:</a:t>
            </a:r>
          </a:p>
          <a:p>
            <a:pPr algn="l">
              <a:buFont typeface="Arial" panose="020B0604020202020204" pitchFamily="34" charset="0"/>
              <a:buChar char="•"/>
            </a:pPr>
            <a:r>
              <a:rPr lang="en-US" b="0" i="0" dirty="0">
                <a:solidFill>
                  <a:srgbClr val="1F1F1F"/>
                </a:solidFill>
                <a:effectLst/>
                <a:latin typeface="Google Sans"/>
              </a:rPr>
              <a:t>The highest lift value is 1.963816e+08, which represents the association rule {Ideal} =&gt; {Good}. This means that diamonds with the clarity grade of Ideal are 196,381,600 times more likely to be considered good diamonds than expected by chance.</a:t>
            </a:r>
          </a:p>
          <a:p>
            <a:pPr algn="l">
              <a:buFont typeface="Arial" panose="020B0604020202020204" pitchFamily="34" charset="0"/>
              <a:buChar char="•"/>
            </a:pPr>
            <a:r>
              <a:rPr lang="en-US" b="0" i="0" dirty="0">
                <a:solidFill>
                  <a:srgbClr val="1F1F1F"/>
                </a:solidFill>
                <a:effectLst/>
                <a:latin typeface="Google Sans"/>
              </a:rPr>
              <a:t>The next highest lift value is 3.341085e+06, which represents the association rule {Fair} =&gt; {Good}. This means that diamonds with the clarity grade of Fair are 3,341,085 times more likely to be considered good diamonds than expected by chance.</a:t>
            </a:r>
          </a:p>
          <a:p>
            <a:pPr algn="l">
              <a:buFont typeface="Arial" panose="020B0604020202020204" pitchFamily="34" charset="0"/>
              <a:buChar char="•"/>
            </a:pPr>
            <a:r>
              <a:rPr lang="en-US" b="0" i="0" dirty="0">
                <a:solidFill>
                  <a:srgbClr val="1F1F1F"/>
                </a:solidFill>
                <a:effectLst/>
                <a:latin typeface="Google Sans"/>
              </a:rPr>
              <a:t>Other high lift values include the association rules {Very Good} =&gt; {Good}, {Premium} =&gt; {Good}, and {SI1} =&gt; {Good}. This is consistent with the interest results, which also suggested that diamonds with higher clarity grades are generally more likely to be considered good diamonds.</a:t>
            </a:r>
          </a:p>
          <a:p>
            <a:endParaRPr lang="en-US" dirty="0"/>
          </a:p>
        </p:txBody>
      </p:sp>
    </p:spTree>
    <p:extLst>
      <p:ext uri="{BB962C8B-B14F-4D97-AF65-F5344CB8AC3E}">
        <p14:creationId xmlns:p14="http://schemas.microsoft.com/office/powerpoint/2010/main" val="140633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9943-9D40-A620-05D8-0A883322025E}"/>
              </a:ext>
            </a:extLst>
          </p:cNvPr>
          <p:cNvSpPr>
            <a:spLocks noGrp="1"/>
          </p:cNvSpPr>
          <p:nvPr>
            <p:ph type="title"/>
          </p:nvPr>
        </p:nvSpPr>
        <p:spPr/>
        <p:txBody>
          <a:bodyPr/>
          <a:lstStyle/>
          <a:p>
            <a:r>
              <a:rPr lang="en-US" dirty="0"/>
              <a:t>Lift and Antecedent rule</a:t>
            </a:r>
          </a:p>
        </p:txBody>
      </p:sp>
      <p:sp>
        <p:nvSpPr>
          <p:cNvPr id="3" name="Content Placeholder 2">
            <a:extLst>
              <a:ext uri="{FF2B5EF4-FFF2-40B4-BE49-F238E27FC236}">
                <a16:creationId xmlns:a16="http://schemas.microsoft.com/office/drawing/2014/main" id="{9F673564-8DFC-4EF1-88B5-6D534C894A74}"/>
              </a:ext>
            </a:extLst>
          </p:cNvPr>
          <p:cNvSpPr>
            <a:spLocks noGrp="1"/>
          </p:cNvSpPr>
          <p:nvPr>
            <p:ph idx="1"/>
          </p:nvPr>
        </p:nvSpPr>
        <p:spPr/>
        <p:txBody>
          <a:bodyPr/>
          <a:lstStyle/>
          <a:p>
            <a:pPr algn="l"/>
            <a:r>
              <a:rPr lang="en-US" b="0" i="0" dirty="0">
                <a:solidFill>
                  <a:srgbClr val="1F1F1F"/>
                </a:solidFill>
                <a:effectLst/>
                <a:latin typeface="Google Sans"/>
              </a:rPr>
              <a:t>Lift is a measure of how much more likely the consequent of an association rule is to occur when the antecedent of the rule is present, compared to when the antecedent of the rule is not present. Lift values greater than 1 indicate that the consequent of the rule is more likely to occur when the antecedent of the rule is present.</a:t>
            </a:r>
          </a:p>
          <a:p>
            <a:pPr algn="l"/>
            <a:r>
              <a:rPr lang="en-US" b="0" i="0" dirty="0">
                <a:solidFill>
                  <a:srgbClr val="1F1F1F"/>
                </a:solidFill>
                <a:effectLst/>
                <a:latin typeface="Google Sans"/>
              </a:rPr>
              <a:t>Interest is a measure of how much more common an association rule is in the dataset, compared to all possible association rules. Interest values greater than 1 indicate that the association rule is more common in the dataset than expected by chance.</a:t>
            </a:r>
          </a:p>
          <a:p>
            <a:endParaRPr lang="en-US" dirty="0"/>
          </a:p>
        </p:txBody>
      </p:sp>
    </p:spTree>
    <p:extLst>
      <p:ext uri="{BB962C8B-B14F-4D97-AF65-F5344CB8AC3E}">
        <p14:creationId xmlns:p14="http://schemas.microsoft.com/office/powerpoint/2010/main" val="319395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AB9A-703A-B0DF-5E12-3B769B66AF20}"/>
              </a:ext>
            </a:extLst>
          </p:cNvPr>
          <p:cNvSpPr>
            <a:spLocks noGrp="1"/>
          </p:cNvSpPr>
          <p:nvPr>
            <p:ph type="title"/>
          </p:nvPr>
        </p:nvSpPr>
        <p:spPr/>
        <p:txBody>
          <a:bodyPr/>
          <a:lstStyle/>
          <a:p>
            <a:r>
              <a:rPr lang="en-US" dirty="0"/>
              <a:t>Pattern Evaluation</a:t>
            </a:r>
          </a:p>
        </p:txBody>
      </p:sp>
      <p:sp>
        <p:nvSpPr>
          <p:cNvPr id="3" name="Content Placeholder 2">
            <a:extLst>
              <a:ext uri="{FF2B5EF4-FFF2-40B4-BE49-F238E27FC236}">
                <a16:creationId xmlns:a16="http://schemas.microsoft.com/office/drawing/2014/main" id="{25286BBE-4312-4F2D-BD9E-1E7A7A298048}"/>
              </a:ext>
            </a:extLst>
          </p:cNvPr>
          <p:cNvSpPr>
            <a:spLocks noGrp="1"/>
          </p:cNvSpPr>
          <p:nvPr>
            <p:ph idx="1"/>
          </p:nvPr>
        </p:nvSpPr>
        <p:spPr/>
        <p:txBody>
          <a:bodyPr/>
          <a:lstStyle/>
          <a:p>
            <a:r>
              <a:rPr lang="en-US" dirty="0"/>
              <a:t>In data mining, pattern evaluation is the process of assessing the quality of discovered patterns. This process is important in order to determine whether the patterns are useful and whether they can be trusted.</a:t>
            </a:r>
          </a:p>
        </p:txBody>
      </p:sp>
    </p:spTree>
    <p:extLst>
      <p:ext uri="{BB962C8B-B14F-4D97-AF65-F5344CB8AC3E}">
        <p14:creationId xmlns:p14="http://schemas.microsoft.com/office/powerpoint/2010/main" val="159824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9767-8D7A-B412-E1C1-B600C561115B}"/>
              </a:ext>
            </a:extLst>
          </p:cNvPr>
          <p:cNvSpPr>
            <a:spLocks noGrp="1"/>
          </p:cNvSpPr>
          <p:nvPr>
            <p:ph type="title"/>
          </p:nvPr>
        </p:nvSpPr>
        <p:spPr/>
        <p:txBody>
          <a:bodyPr/>
          <a:lstStyle/>
          <a:p>
            <a:r>
              <a:rPr lang="en-US" b="0" i="0" dirty="0">
                <a:solidFill>
                  <a:srgbClr val="1F1F1F"/>
                </a:solidFill>
                <a:effectLst/>
                <a:latin typeface="Google Sans"/>
              </a:rPr>
              <a:t>Applications in Epidemiology</a:t>
            </a:r>
            <a:endParaRPr lang="en-US" dirty="0"/>
          </a:p>
        </p:txBody>
      </p:sp>
      <p:sp>
        <p:nvSpPr>
          <p:cNvPr id="3" name="Content Placeholder 2">
            <a:extLst>
              <a:ext uri="{FF2B5EF4-FFF2-40B4-BE49-F238E27FC236}">
                <a16:creationId xmlns:a16="http://schemas.microsoft.com/office/drawing/2014/main" id="{5F8442F9-D372-0FC4-97F9-C3A0199FAC57}"/>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Identifying patterns in disease co-occurrence</a:t>
            </a:r>
          </a:p>
          <a:p>
            <a:pPr algn="l">
              <a:buFont typeface="Arial" panose="020B0604020202020204" pitchFamily="34" charset="0"/>
              <a:buChar char="•"/>
            </a:pPr>
            <a:r>
              <a:rPr lang="en-US" b="0" i="0" dirty="0">
                <a:solidFill>
                  <a:srgbClr val="1F1F1F"/>
                </a:solidFill>
                <a:effectLst/>
                <a:latin typeface="Google Sans"/>
              </a:rPr>
              <a:t>Developing diagnostic tools</a:t>
            </a:r>
          </a:p>
          <a:p>
            <a:pPr algn="l">
              <a:buFont typeface="Arial" panose="020B0604020202020204" pitchFamily="34" charset="0"/>
              <a:buChar char="•"/>
            </a:pPr>
            <a:r>
              <a:rPr lang="en-US" b="0" i="0" dirty="0">
                <a:solidFill>
                  <a:srgbClr val="1F1F1F"/>
                </a:solidFill>
                <a:effectLst/>
                <a:latin typeface="Google Sans"/>
              </a:rPr>
              <a:t>Predicting disease risk</a:t>
            </a:r>
          </a:p>
          <a:p>
            <a:pPr algn="l">
              <a:buFont typeface="Arial" panose="020B0604020202020204" pitchFamily="34" charset="0"/>
              <a:buChar char="•"/>
            </a:pPr>
            <a:r>
              <a:rPr lang="en-US" b="0" i="0" dirty="0">
                <a:solidFill>
                  <a:srgbClr val="1F1F1F"/>
                </a:solidFill>
                <a:effectLst/>
                <a:latin typeface="Google Sans"/>
              </a:rPr>
              <a:t>Identifying new treatment targets</a:t>
            </a:r>
          </a:p>
          <a:p>
            <a:pPr algn="l">
              <a:buFont typeface="Arial" panose="020B0604020202020204" pitchFamily="34" charset="0"/>
              <a:buChar char="•"/>
            </a:pPr>
            <a:r>
              <a:rPr lang="en-US" b="0" i="0" dirty="0">
                <a:solidFill>
                  <a:srgbClr val="1F1F1F"/>
                </a:solidFill>
                <a:effectLst/>
                <a:latin typeface="Google Sans"/>
              </a:rPr>
              <a:t>Conducting pharmacovigilance (monitoring the safety of drugs)</a:t>
            </a:r>
          </a:p>
          <a:p>
            <a:pPr algn="l">
              <a:buFont typeface="Arial" panose="020B0604020202020204" pitchFamily="34" charset="0"/>
              <a:buChar char="•"/>
            </a:pPr>
            <a:r>
              <a:rPr lang="en-US" b="0" i="0" dirty="0">
                <a:solidFill>
                  <a:srgbClr val="1F1F1F"/>
                </a:solidFill>
                <a:effectLst/>
                <a:latin typeface="Google Sans"/>
              </a:rPr>
              <a:t>Investigating outbreaks of infectious diseases</a:t>
            </a:r>
          </a:p>
          <a:p>
            <a:endParaRPr lang="en-US" dirty="0"/>
          </a:p>
        </p:txBody>
      </p:sp>
    </p:spTree>
    <p:extLst>
      <p:ext uri="{BB962C8B-B14F-4D97-AF65-F5344CB8AC3E}">
        <p14:creationId xmlns:p14="http://schemas.microsoft.com/office/powerpoint/2010/main" val="4000628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083D-86DC-5437-6F4E-A33C5E1B52C4}"/>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Pattern Mining Evaluation metrics</a:t>
            </a:r>
            <a:endParaRPr lang="en-US" dirty="0"/>
          </a:p>
        </p:txBody>
      </p:sp>
      <p:sp>
        <p:nvSpPr>
          <p:cNvPr id="3" name="Content Placeholder 2">
            <a:extLst>
              <a:ext uri="{FF2B5EF4-FFF2-40B4-BE49-F238E27FC236}">
                <a16:creationId xmlns:a16="http://schemas.microsoft.com/office/drawing/2014/main" id="{2FF75765-F2B2-4E93-38A7-4D905ACBCF9D}"/>
              </a:ext>
            </a:extLst>
          </p:cNvPr>
          <p:cNvSpPr>
            <a:spLocks noGrp="1"/>
          </p:cNvSpPr>
          <p:nvPr>
            <p:ph idx="1"/>
          </p:nvPr>
        </p:nvSpPr>
        <p:spPr/>
        <p:txBody>
          <a:bodyPr>
            <a:normAutofit/>
          </a:bodyPr>
          <a:lstStyle/>
          <a:p>
            <a:pPr algn="just" fontAlgn="base"/>
            <a:r>
              <a:rPr lang="en-US" b="1" i="0" dirty="0">
                <a:solidFill>
                  <a:srgbClr val="273239"/>
                </a:solidFill>
                <a:effectLst/>
                <a:latin typeface="Nunito" pitchFamily="2" charset="0"/>
              </a:rPr>
              <a:t>1. Accuracy</a:t>
            </a:r>
          </a:p>
          <a:p>
            <a:pPr algn="just" fontAlgn="base"/>
            <a:r>
              <a:rPr lang="en-US" b="0" i="0" dirty="0">
                <a:solidFill>
                  <a:srgbClr val="273239"/>
                </a:solidFill>
                <a:effectLst/>
                <a:latin typeface="Nunito" pitchFamily="2" charset="0"/>
              </a:rPr>
              <a:t>The accuracy of a data mining model is a measure of how correctly the model predicts the target values. The accuracy is measured on a test dataset, which is separate from the training dataset that was used to train the model.</a:t>
            </a:r>
          </a:p>
          <a:p>
            <a:pPr algn="just" fontAlgn="base"/>
            <a:r>
              <a:rPr lang="en-US" b="1" i="0" dirty="0">
                <a:solidFill>
                  <a:srgbClr val="273239"/>
                </a:solidFill>
                <a:effectLst/>
                <a:latin typeface="Nunito" pitchFamily="2" charset="0"/>
              </a:rPr>
              <a:t>2. Classification Accuracy</a:t>
            </a:r>
          </a:p>
          <a:p>
            <a:pPr algn="just" fontAlgn="base"/>
            <a:r>
              <a:rPr lang="en-US" b="0" i="0" dirty="0">
                <a:solidFill>
                  <a:srgbClr val="273239"/>
                </a:solidFill>
                <a:effectLst/>
                <a:latin typeface="Nunito" pitchFamily="2" charset="0"/>
              </a:rPr>
              <a:t>This measures how accurately the patterns discovered by the algorithm can be used to classify new data. This is typically done by taking a set of data that has been labeled with known class labels and then using the discovered patterns to predict the class labels of the data. The accuracy can then be computed by comparing the predicted labels to the actual labels.</a:t>
            </a:r>
          </a:p>
        </p:txBody>
      </p:sp>
    </p:spTree>
    <p:extLst>
      <p:ext uri="{BB962C8B-B14F-4D97-AF65-F5344CB8AC3E}">
        <p14:creationId xmlns:p14="http://schemas.microsoft.com/office/powerpoint/2010/main" val="70634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B38D-2301-94E5-E62C-6ABF8B962261}"/>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Pattern Mining Evaluation metrics</a:t>
            </a:r>
            <a:endParaRPr lang="en-US" dirty="0"/>
          </a:p>
        </p:txBody>
      </p:sp>
      <p:sp>
        <p:nvSpPr>
          <p:cNvPr id="3" name="Content Placeholder 2">
            <a:extLst>
              <a:ext uri="{FF2B5EF4-FFF2-40B4-BE49-F238E27FC236}">
                <a16:creationId xmlns:a16="http://schemas.microsoft.com/office/drawing/2014/main" id="{5B6CC54B-5A9E-3646-6DB3-D56505B896F0}"/>
              </a:ext>
            </a:extLst>
          </p:cNvPr>
          <p:cNvSpPr>
            <a:spLocks noGrp="1"/>
          </p:cNvSpPr>
          <p:nvPr>
            <p:ph idx="1"/>
          </p:nvPr>
        </p:nvSpPr>
        <p:spPr/>
        <p:txBody>
          <a:bodyPr/>
          <a:lstStyle/>
          <a:p>
            <a:r>
              <a:rPr lang="en-US" b="1" i="0" dirty="0">
                <a:solidFill>
                  <a:srgbClr val="273239"/>
                </a:solidFill>
                <a:effectLst/>
                <a:latin typeface="Nunito" pitchFamily="2" charset="0"/>
              </a:rPr>
              <a:t>Precision</a:t>
            </a:r>
            <a:r>
              <a:rPr lang="en-US" b="0" i="0" dirty="0">
                <a:solidFill>
                  <a:srgbClr val="273239"/>
                </a:solidFill>
                <a:effectLst/>
                <a:latin typeface="Nunito" pitchFamily="2" charset="0"/>
              </a:rPr>
              <a:t> is the percentage of correct predictions made by the model for a particular class, and </a:t>
            </a:r>
            <a:r>
              <a:rPr lang="en-US" b="1" i="0" dirty="0">
                <a:solidFill>
                  <a:srgbClr val="273239"/>
                </a:solidFill>
                <a:effectLst/>
                <a:latin typeface="Nunito" pitchFamily="2" charset="0"/>
              </a:rPr>
              <a:t>recall</a:t>
            </a:r>
            <a:r>
              <a:rPr lang="en-US" b="0" i="0" dirty="0">
                <a:solidFill>
                  <a:srgbClr val="273239"/>
                </a:solidFill>
                <a:effectLst/>
                <a:latin typeface="Nunito" pitchFamily="2" charset="0"/>
              </a:rPr>
              <a:t> is the percentage of instances of a particular class that was correctly predicted by the model</a:t>
            </a:r>
          </a:p>
          <a:p>
            <a:r>
              <a:rPr lang="en-US" b="1" dirty="0">
                <a:solidFill>
                  <a:srgbClr val="273239"/>
                </a:solidFill>
                <a:latin typeface="Nunito" pitchFamily="2" charset="0"/>
              </a:rPr>
              <a:t>C</a:t>
            </a:r>
            <a:r>
              <a:rPr lang="en-US" b="1" i="0" dirty="0">
                <a:solidFill>
                  <a:srgbClr val="273239"/>
                </a:solidFill>
                <a:effectLst/>
                <a:latin typeface="Nunito" pitchFamily="2" charset="0"/>
              </a:rPr>
              <a:t>onfusion matrix </a:t>
            </a:r>
            <a:r>
              <a:rPr lang="en-US" b="0" i="0" dirty="0">
                <a:solidFill>
                  <a:srgbClr val="273239"/>
                </a:solidFill>
                <a:effectLst/>
                <a:latin typeface="Nunito" pitchFamily="2" charset="0"/>
              </a:rPr>
              <a:t>is a table that shows the number of correct and incorrect predictions made by the model for each class. This can be a helpful way to visualize the performance of a model and to identify where it is making mistakes. </a:t>
            </a:r>
            <a:endParaRPr lang="en-US" dirty="0"/>
          </a:p>
        </p:txBody>
      </p:sp>
    </p:spTree>
    <p:extLst>
      <p:ext uri="{BB962C8B-B14F-4D97-AF65-F5344CB8AC3E}">
        <p14:creationId xmlns:p14="http://schemas.microsoft.com/office/powerpoint/2010/main" val="143833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4C32-8E85-B5F4-E492-3D7EABD1E8AC}"/>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Pattern Mining Evaluation metrics</a:t>
            </a:r>
            <a:endParaRPr lang="en-US" dirty="0"/>
          </a:p>
        </p:txBody>
      </p:sp>
      <p:sp>
        <p:nvSpPr>
          <p:cNvPr id="3" name="Content Placeholder 2">
            <a:extLst>
              <a:ext uri="{FF2B5EF4-FFF2-40B4-BE49-F238E27FC236}">
                <a16:creationId xmlns:a16="http://schemas.microsoft.com/office/drawing/2014/main" id="{0069CB19-9227-8E00-546E-E73B2606E8B1}"/>
              </a:ext>
            </a:extLst>
          </p:cNvPr>
          <p:cNvSpPr>
            <a:spLocks noGrp="1"/>
          </p:cNvSpPr>
          <p:nvPr>
            <p:ph idx="1"/>
          </p:nvPr>
        </p:nvSpPr>
        <p:spPr/>
        <p:txBody>
          <a:bodyPr/>
          <a:lstStyle/>
          <a:p>
            <a:pPr algn="just" fontAlgn="base"/>
            <a:r>
              <a:rPr lang="en-US" b="1" i="0" dirty="0">
                <a:solidFill>
                  <a:srgbClr val="273239"/>
                </a:solidFill>
                <a:effectLst/>
                <a:latin typeface="Nunito" pitchFamily="2" charset="0"/>
              </a:rPr>
              <a:t>3. Clustering Accuracy</a:t>
            </a:r>
          </a:p>
          <a:p>
            <a:pPr algn="just" fontAlgn="base"/>
            <a:r>
              <a:rPr lang="en-US" b="0" i="0" dirty="0">
                <a:solidFill>
                  <a:srgbClr val="273239"/>
                </a:solidFill>
                <a:effectLst/>
                <a:latin typeface="Nunito" pitchFamily="2" charset="0"/>
              </a:rPr>
              <a:t>This measures how accurately the patterns discovered by the algorithm can be used to cluster new data. This is typically done by taking a set of data that has been labeled with known cluster labels and then using the discovered patterns to predict the cluster labels of the data</a:t>
            </a:r>
          </a:p>
          <a:p>
            <a:endParaRPr lang="en-US" dirty="0"/>
          </a:p>
        </p:txBody>
      </p:sp>
    </p:spTree>
    <p:extLst>
      <p:ext uri="{BB962C8B-B14F-4D97-AF65-F5344CB8AC3E}">
        <p14:creationId xmlns:p14="http://schemas.microsoft.com/office/powerpoint/2010/main" val="3229995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0504-AC50-CB3F-0037-BDBCC793E042}"/>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Pattern Mining Evaluation metrics</a:t>
            </a:r>
            <a:endParaRPr lang="en-US" dirty="0"/>
          </a:p>
        </p:txBody>
      </p:sp>
      <p:sp>
        <p:nvSpPr>
          <p:cNvPr id="3" name="Content Placeholder 2">
            <a:extLst>
              <a:ext uri="{FF2B5EF4-FFF2-40B4-BE49-F238E27FC236}">
                <a16:creationId xmlns:a16="http://schemas.microsoft.com/office/drawing/2014/main" id="{3346CEF6-F6ED-AFF0-C5C8-68D237615420}"/>
              </a:ext>
            </a:extLst>
          </p:cNvPr>
          <p:cNvSpPr>
            <a:spLocks noGrp="1"/>
          </p:cNvSpPr>
          <p:nvPr>
            <p:ph idx="1"/>
          </p:nvPr>
        </p:nvSpPr>
        <p:spPr/>
        <p:txBody>
          <a:bodyPr/>
          <a:lstStyle/>
          <a:p>
            <a:pPr algn="just" fontAlgn="base"/>
            <a:r>
              <a:rPr lang="en-US" b="1" i="0" dirty="0">
                <a:solidFill>
                  <a:srgbClr val="273239"/>
                </a:solidFill>
                <a:effectLst/>
                <a:latin typeface="Nunito" pitchFamily="2" charset="0"/>
              </a:rPr>
              <a:t>5. Visual Inspection</a:t>
            </a:r>
          </a:p>
          <a:p>
            <a:pPr algn="just" fontAlgn="base"/>
            <a:r>
              <a:rPr lang="en-US" b="0" i="0" dirty="0">
                <a:solidFill>
                  <a:srgbClr val="273239"/>
                </a:solidFill>
                <a:effectLst/>
                <a:latin typeface="Nunito" pitchFamily="2" charset="0"/>
              </a:rPr>
              <a:t>This is perhaps the most common method, where the data miner simply looks at the patterns to see if they make sense. In visual inspection, the data is plotted in a graphical format and the pattern is observed. This method is used when the data is not too large and can be easily plotted</a:t>
            </a:r>
          </a:p>
          <a:p>
            <a:pPr algn="just" fontAlgn="base"/>
            <a:r>
              <a:rPr lang="en-US" b="1" i="0" dirty="0">
                <a:solidFill>
                  <a:srgbClr val="273239"/>
                </a:solidFill>
                <a:effectLst/>
                <a:latin typeface="Nunito" pitchFamily="2" charset="0"/>
              </a:rPr>
              <a:t>6. Running Time</a:t>
            </a:r>
          </a:p>
          <a:p>
            <a:pPr algn="just" fontAlgn="base"/>
            <a:r>
              <a:rPr lang="en-US" b="0" i="0" dirty="0">
                <a:solidFill>
                  <a:srgbClr val="273239"/>
                </a:solidFill>
                <a:effectLst/>
                <a:latin typeface="Nunito" pitchFamily="2" charset="0"/>
              </a:rPr>
              <a:t>This measures how long it takes for the algorithm to find the patterns in the data. This is typically measured in seconds or minutes.</a:t>
            </a:r>
          </a:p>
          <a:p>
            <a:endParaRPr lang="en-US" dirty="0"/>
          </a:p>
        </p:txBody>
      </p:sp>
    </p:spTree>
    <p:extLst>
      <p:ext uri="{BB962C8B-B14F-4D97-AF65-F5344CB8AC3E}">
        <p14:creationId xmlns:p14="http://schemas.microsoft.com/office/powerpoint/2010/main" val="68550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1C5E-B3C1-5836-CF49-E722B1D6A7CF}"/>
              </a:ext>
            </a:extLst>
          </p:cNvPr>
          <p:cNvSpPr>
            <a:spLocks noGrp="1"/>
          </p:cNvSpPr>
          <p:nvPr>
            <p:ph type="title"/>
          </p:nvPr>
        </p:nvSpPr>
        <p:spPr/>
        <p:txBody>
          <a:bodyPr/>
          <a:lstStyle/>
          <a:p>
            <a:r>
              <a:rPr lang="en-US" b="0" i="0" dirty="0">
                <a:solidFill>
                  <a:srgbClr val="1F1F1F"/>
                </a:solidFill>
                <a:effectLst/>
                <a:latin typeface="Google Sans"/>
              </a:rPr>
              <a:t>Why is Pattern Evaluation Important?</a:t>
            </a:r>
            <a:endParaRPr lang="en-US" dirty="0"/>
          </a:p>
        </p:txBody>
      </p:sp>
      <p:sp>
        <p:nvSpPr>
          <p:cNvPr id="3" name="Content Placeholder 2">
            <a:extLst>
              <a:ext uri="{FF2B5EF4-FFF2-40B4-BE49-F238E27FC236}">
                <a16:creationId xmlns:a16="http://schemas.microsoft.com/office/drawing/2014/main" id="{E1D3EF26-6574-288F-E1E2-DE2DAA59A701}"/>
              </a:ext>
            </a:extLst>
          </p:cNvPr>
          <p:cNvSpPr>
            <a:spLocks noGrp="1"/>
          </p:cNvSpPr>
          <p:nvPr>
            <p:ph idx="1"/>
          </p:nvPr>
        </p:nvSpPr>
        <p:spPr/>
        <p:txBody>
          <a:bodyPr/>
          <a:lstStyle/>
          <a:p>
            <a:pPr algn="l">
              <a:buFont typeface="Arial" panose="020B0604020202020204" pitchFamily="34" charset="0"/>
              <a:buChar char="•"/>
            </a:pPr>
            <a:r>
              <a:rPr lang="en-US" b="0" i="0" dirty="0">
                <a:solidFill>
                  <a:srgbClr val="1F1F1F"/>
                </a:solidFill>
                <a:effectLst/>
                <a:latin typeface="Google Sans"/>
              </a:rPr>
              <a:t>To ensure that the patterns are reliable and accurate.</a:t>
            </a:r>
          </a:p>
          <a:p>
            <a:pPr algn="l">
              <a:buFont typeface="Arial" panose="020B0604020202020204" pitchFamily="34" charset="0"/>
              <a:buChar char="•"/>
            </a:pPr>
            <a:r>
              <a:rPr lang="en-US" b="0" i="0" dirty="0">
                <a:solidFill>
                  <a:srgbClr val="1F1F1F"/>
                </a:solidFill>
                <a:effectLst/>
                <a:latin typeface="Google Sans"/>
              </a:rPr>
              <a:t>To identify the most useful and actionable patterns.</a:t>
            </a:r>
          </a:p>
          <a:p>
            <a:pPr algn="l">
              <a:buFont typeface="Arial" panose="020B0604020202020204" pitchFamily="34" charset="0"/>
              <a:buChar char="•"/>
            </a:pPr>
            <a:r>
              <a:rPr lang="en-US" b="0" i="0" dirty="0">
                <a:solidFill>
                  <a:srgbClr val="1F1F1F"/>
                </a:solidFill>
                <a:effectLst/>
                <a:latin typeface="Google Sans"/>
              </a:rPr>
              <a:t>To compare different data mining algorithms and models.</a:t>
            </a:r>
          </a:p>
          <a:p>
            <a:pPr algn="l">
              <a:buFont typeface="Arial" panose="020B0604020202020204" pitchFamily="34" charset="0"/>
              <a:buChar char="•"/>
            </a:pPr>
            <a:r>
              <a:rPr lang="en-US" b="0" i="0" dirty="0">
                <a:solidFill>
                  <a:srgbClr val="1F1F1F"/>
                </a:solidFill>
                <a:effectLst/>
                <a:latin typeface="Google Sans"/>
              </a:rPr>
              <a:t>To avoid overfitting and to ensure that the patterns generalize to new data.</a:t>
            </a:r>
          </a:p>
          <a:p>
            <a:endParaRPr lang="en-US" dirty="0"/>
          </a:p>
        </p:txBody>
      </p:sp>
    </p:spTree>
    <p:extLst>
      <p:ext uri="{BB962C8B-B14F-4D97-AF65-F5344CB8AC3E}">
        <p14:creationId xmlns:p14="http://schemas.microsoft.com/office/powerpoint/2010/main" val="5674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CE89-0744-F8B8-A144-9D900DAC6CCD}"/>
              </a:ext>
            </a:extLst>
          </p:cNvPr>
          <p:cNvSpPr>
            <a:spLocks noGrp="1"/>
          </p:cNvSpPr>
          <p:nvPr>
            <p:ph type="title"/>
          </p:nvPr>
        </p:nvSpPr>
        <p:spPr/>
        <p:txBody>
          <a:bodyPr/>
          <a:lstStyle/>
          <a:p>
            <a:r>
              <a:rPr lang="en-US" dirty="0"/>
              <a:t>Market Basket Analysis</a:t>
            </a:r>
          </a:p>
        </p:txBody>
      </p:sp>
      <p:sp>
        <p:nvSpPr>
          <p:cNvPr id="7" name="Content Placeholder 6">
            <a:extLst>
              <a:ext uri="{FF2B5EF4-FFF2-40B4-BE49-F238E27FC236}">
                <a16:creationId xmlns:a16="http://schemas.microsoft.com/office/drawing/2014/main" id="{0DB196D5-7EC4-8D90-6BC5-AD95B98D2771}"/>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4A9E7B7A-7586-A1B3-0EB4-06AA2C096483}"/>
              </a:ext>
            </a:extLst>
          </p:cNvPr>
          <p:cNvPicPr>
            <a:picLocks noChangeAspect="1"/>
          </p:cNvPicPr>
          <p:nvPr/>
        </p:nvPicPr>
        <p:blipFill>
          <a:blip r:embed="rId2"/>
          <a:stretch>
            <a:fillRect/>
          </a:stretch>
        </p:blipFill>
        <p:spPr>
          <a:xfrm>
            <a:off x="4705350" y="397300"/>
            <a:ext cx="6800850" cy="5654508"/>
          </a:xfrm>
          <a:prstGeom prst="rect">
            <a:avLst/>
          </a:prstGeom>
        </p:spPr>
      </p:pic>
    </p:spTree>
    <p:extLst>
      <p:ext uri="{BB962C8B-B14F-4D97-AF65-F5344CB8AC3E}">
        <p14:creationId xmlns:p14="http://schemas.microsoft.com/office/powerpoint/2010/main" val="347251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F5B5-3F01-ABFF-3982-137448C406FE}"/>
              </a:ext>
            </a:extLst>
          </p:cNvPr>
          <p:cNvSpPr>
            <a:spLocks noGrp="1"/>
          </p:cNvSpPr>
          <p:nvPr>
            <p:ph type="title"/>
          </p:nvPr>
        </p:nvSpPr>
        <p:spPr/>
        <p:txBody>
          <a:bodyPr/>
          <a:lstStyle/>
          <a:p>
            <a:r>
              <a:rPr lang="en-US" dirty="0"/>
              <a:t>Market Basket Analysis</a:t>
            </a:r>
          </a:p>
        </p:txBody>
      </p:sp>
      <p:sp>
        <p:nvSpPr>
          <p:cNvPr id="3" name="Content Placeholder 2">
            <a:extLst>
              <a:ext uri="{FF2B5EF4-FFF2-40B4-BE49-F238E27FC236}">
                <a16:creationId xmlns:a16="http://schemas.microsoft.com/office/drawing/2014/main" id="{4463C846-39C7-A2EB-5416-4D21A5A1BD60}"/>
              </a:ext>
            </a:extLst>
          </p:cNvPr>
          <p:cNvSpPr>
            <a:spLocks noGrp="1"/>
          </p:cNvSpPr>
          <p:nvPr>
            <p:ph idx="1"/>
          </p:nvPr>
        </p:nvSpPr>
        <p:spPr/>
        <p:txBody>
          <a:bodyPr>
            <a:normAutofit/>
          </a:bodyPr>
          <a:lstStyle/>
          <a:p>
            <a:r>
              <a:rPr lang="en-US" dirty="0"/>
              <a:t>A typical example of frequent itemset mining is market basket analysis. This process analyzes customer buying habits by finding associations between the different items that customers place in their “shopping baskets”</a:t>
            </a:r>
          </a:p>
          <a:p>
            <a:r>
              <a:rPr lang="en-US" dirty="0"/>
              <a:t>The discovery of these associations can help retailers develop marketing strategies by gaining insight into which items are frequently purchased together by customers. For instance, if customers are buying milk, how likely are they to also buy bread (and what kind of bread) on the same trip to the supermarket? This information can lead to increased sales by helping retailers do selective marketing and plan their shelf space.</a:t>
            </a:r>
          </a:p>
        </p:txBody>
      </p:sp>
    </p:spTree>
    <p:extLst>
      <p:ext uri="{BB962C8B-B14F-4D97-AF65-F5344CB8AC3E}">
        <p14:creationId xmlns:p14="http://schemas.microsoft.com/office/powerpoint/2010/main" val="138904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0C28-DDE8-D608-025E-D38B757EDDE6}"/>
              </a:ext>
            </a:extLst>
          </p:cNvPr>
          <p:cNvSpPr>
            <a:spLocks noGrp="1"/>
          </p:cNvSpPr>
          <p:nvPr>
            <p:ph type="title"/>
          </p:nvPr>
        </p:nvSpPr>
        <p:spPr/>
        <p:txBody>
          <a:bodyPr/>
          <a:lstStyle/>
          <a:p>
            <a:r>
              <a:rPr lang="en-US" dirty="0"/>
              <a:t>Association Rule</a:t>
            </a:r>
            <a:br>
              <a:rPr lang="en-US" dirty="0"/>
            </a:br>
            <a:endParaRPr lang="en-US" dirty="0"/>
          </a:p>
        </p:txBody>
      </p:sp>
      <p:sp>
        <p:nvSpPr>
          <p:cNvPr id="3" name="Content Placeholder 2">
            <a:extLst>
              <a:ext uri="{FF2B5EF4-FFF2-40B4-BE49-F238E27FC236}">
                <a16:creationId xmlns:a16="http://schemas.microsoft.com/office/drawing/2014/main" id="{6C866506-63B3-56B9-C5A5-2DE5060D4A43}"/>
              </a:ext>
            </a:extLst>
          </p:cNvPr>
          <p:cNvSpPr>
            <a:spLocks noGrp="1"/>
          </p:cNvSpPr>
          <p:nvPr>
            <p:ph idx="1"/>
          </p:nvPr>
        </p:nvSpPr>
        <p:spPr/>
        <p:txBody>
          <a:bodyPr>
            <a:normAutofit fontScale="92500" lnSpcReduction="20000"/>
          </a:bodyPr>
          <a:lstStyle/>
          <a:p>
            <a:endParaRPr lang="en-US" dirty="0"/>
          </a:p>
          <a:p>
            <a:r>
              <a:rPr lang="en-US" dirty="0"/>
              <a:t>An association rule is a statement that describes a relationship between two or more </a:t>
            </a:r>
            <a:r>
              <a:rPr lang="en-US" dirty="0" err="1"/>
              <a:t>itemsets</a:t>
            </a:r>
            <a:r>
              <a:rPr lang="en-US" dirty="0"/>
              <a:t>. The rule is expressed in the form "if X, then Y", where X and Y are </a:t>
            </a:r>
            <a:r>
              <a:rPr lang="en-US" dirty="0" err="1"/>
              <a:t>itemsets</a:t>
            </a:r>
            <a:r>
              <a:rPr lang="en-US" dirty="0"/>
              <a:t> of medical conditions, symptoms, or risk factors. The support of the rule is the percentage of patients in the dataset who have both X and Y. The confidence of the rule is the percentage of patients who have X who also have Y.</a:t>
            </a:r>
          </a:p>
          <a:p>
            <a:r>
              <a:rPr lang="en-US" dirty="0"/>
              <a:t>Example:</a:t>
            </a:r>
          </a:p>
          <a:p>
            <a:r>
              <a:rPr lang="en-US" dirty="0"/>
              <a:t>Association rule: If a patient has hypertension, then they are also likely to have diabetes.</a:t>
            </a:r>
          </a:p>
          <a:p>
            <a:pPr lvl="1"/>
            <a:r>
              <a:rPr lang="en-US" dirty="0"/>
              <a:t>Support: 50%</a:t>
            </a:r>
          </a:p>
          <a:p>
            <a:pPr lvl="1"/>
            <a:r>
              <a:rPr lang="en-US" dirty="0"/>
              <a:t>Confidence: 66%</a:t>
            </a:r>
          </a:p>
          <a:p>
            <a:r>
              <a:rPr lang="en-US" b="0" i="0" dirty="0">
                <a:solidFill>
                  <a:srgbClr val="1F1F1F"/>
                </a:solidFill>
                <a:effectLst/>
                <a:latin typeface="Google Sans"/>
              </a:rPr>
              <a:t>This rule means that 50% of the patients in the dataset who have hypertension also have diabetes. It also means that 66% of the patients in the dataset who have hypertension are likely to have diabetes.</a:t>
            </a:r>
            <a:endParaRPr lang="en-US" dirty="0"/>
          </a:p>
        </p:txBody>
      </p:sp>
    </p:spTree>
    <p:extLst>
      <p:ext uri="{BB962C8B-B14F-4D97-AF65-F5344CB8AC3E}">
        <p14:creationId xmlns:p14="http://schemas.microsoft.com/office/powerpoint/2010/main" val="389127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795D-2517-1800-7A71-8613CA439A3D}"/>
              </a:ext>
            </a:extLst>
          </p:cNvPr>
          <p:cNvSpPr>
            <a:spLocks noGrp="1"/>
          </p:cNvSpPr>
          <p:nvPr>
            <p:ph type="title"/>
          </p:nvPr>
        </p:nvSpPr>
        <p:spPr/>
        <p:txBody>
          <a:bodyPr/>
          <a:lstStyle/>
          <a:p>
            <a:r>
              <a:rPr lang="en-US" dirty="0"/>
              <a:t>Basic Concepts-Support</a:t>
            </a:r>
          </a:p>
        </p:txBody>
      </p:sp>
      <p:sp>
        <p:nvSpPr>
          <p:cNvPr id="3" name="Content Placeholder 2">
            <a:extLst>
              <a:ext uri="{FF2B5EF4-FFF2-40B4-BE49-F238E27FC236}">
                <a16:creationId xmlns:a16="http://schemas.microsoft.com/office/drawing/2014/main" id="{D29ACDA7-29CC-5158-3194-FC47D34E628E}"/>
              </a:ext>
            </a:extLst>
          </p:cNvPr>
          <p:cNvSpPr>
            <a:spLocks noGrp="1"/>
          </p:cNvSpPr>
          <p:nvPr>
            <p:ph idx="1"/>
          </p:nvPr>
        </p:nvSpPr>
        <p:spPr/>
        <p:txBody>
          <a:bodyPr/>
          <a:lstStyle/>
          <a:p>
            <a:r>
              <a:rPr lang="en-US" dirty="0"/>
              <a:t>Support is a measure of how frequently a pattern appears in the dataset. It is defined as the proportion of transactions or records in the dataset that contain the pattern. Mathematically, it is represented as:</a:t>
            </a:r>
          </a:p>
          <a:p>
            <a:endParaRPr lang="en-US" dirty="0"/>
          </a:p>
        </p:txBody>
      </p:sp>
      <p:pic>
        <p:nvPicPr>
          <p:cNvPr id="5" name="Picture 4">
            <a:extLst>
              <a:ext uri="{FF2B5EF4-FFF2-40B4-BE49-F238E27FC236}">
                <a16:creationId xmlns:a16="http://schemas.microsoft.com/office/drawing/2014/main" id="{779B58EF-64BA-3A40-666F-8C732FACC9BB}"/>
              </a:ext>
            </a:extLst>
          </p:cNvPr>
          <p:cNvPicPr>
            <a:picLocks noChangeAspect="1"/>
          </p:cNvPicPr>
          <p:nvPr/>
        </p:nvPicPr>
        <p:blipFill>
          <a:blip r:embed="rId2"/>
          <a:stretch>
            <a:fillRect/>
          </a:stretch>
        </p:blipFill>
        <p:spPr>
          <a:xfrm>
            <a:off x="5295899" y="4262437"/>
            <a:ext cx="6181725" cy="1647825"/>
          </a:xfrm>
          <a:prstGeom prst="rect">
            <a:avLst/>
          </a:prstGeom>
        </p:spPr>
      </p:pic>
    </p:spTree>
    <p:extLst>
      <p:ext uri="{BB962C8B-B14F-4D97-AF65-F5344CB8AC3E}">
        <p14:creationId xmlns:p14="http://schemas.microsoft.com/office/powerpoint/2010/main" val="124991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2321-E965-7666-0932-61FE2A2BA51E}"/>
              </a:ext>
            </a:extLst>
          </p:cNvPr>
          <p:cNvSpPr>
            <a:spLocks noGrp="1"/>
          </p:cNvSpPr>
          <p:nvPr>
            <p:ph type="title"/>
          </p:nvPr>
        </p:nvSpPr>
        <p:spPr/>
        <p:txBody>
          <a:bodyPr/>
          <a:lstStyle/>
          <a:p>
            <a:r>
              <a:rPr lang="en-US" b="1" i="0" dirty="0">
                <a:effectLst/>
                <a:latin typeface="Söhne"/>
              </a:rPr>
              <a:t>Confidence</a:t>
            </a:r>
            <a:r>
              <a:rPr lang="en-US" b="0" i="0" dirty="0">
                <a:solidFill>
                  <a:srgbClr val="374151"/>
                </a:solidFill>
                <a:effectLst/>
                <a:latin typeface="Söhne"/>
              </a:rPr>
              <a:t>:</a:t>
            </a:r>
            <a:endParaRPr lang="en-US" dirty="0"/>
          </a:p>
        </p:txBody>
      </p:sp>
      <p:sp>
        <p:nvSpPr>
          <p:cNvPr id="3" name="Content Placeholder 2">
            <a:extLst>
              <a:ext uri="{FF2B5EF4-FFF2-40B4-BE49-F238E27FC236}">
                <a16:creationId xmlns:a16="http://schemas.microsoft.com/office/drawing/2014/main" id="{7D7BB72E-CB4E-6E98-2D81-893CBC168D25}"/>
              </a:ext>
            </a:extLst>
          </p:cNvPr>
          <p:cNvSpPr>
            <a:spLocks noGrp="1"/>
          </p:cNvSpPr>
          <p:nvPr>
            <p:ph idx="1"/>
          </p:nvPr>
        </p:nvSpPr>
        <p:spPr/>
        <p:txBody>
          <a:bodyPr/>
          <a:lstStyle/>
          <a:p>
            <a:r>
              <a:rPr lang="en-US" b="0" i="0" dirty="0">
                <a:solidFill>
                  <a:srgbClr val="374151"/>
                </a:solidFill>
                <a:effectLst/>
                <a:latin typeface="Söhne"/>
              </a:rPr>
              <a:t>Confidence measures the strength of association between two patterns in an association rule. It is defined as the conditional probability of one pattern given another. Mathematically, it is represented as:</a:t>
            </a:r>
          </a:p>
          <a:p>
            <a:endParaRPr lang="en-US" dirty="0"/>
          </a:p>
        </p:txBody>
      </p:sp>
      <p:pic>
        <p:nvPicPr>
          <p:cNvPr id="5" name="Picture 4">
            <a:extLst>
              <a:ext uri="{FF2B5EF4-FFF2-40B4-BE49-F238E27FC236}">
                <a16:creationId xmlns:a16="http://schemas.microsoft.com/office/drawing/2014/main" id="{6A526BC3-F6D8-868B-7239-D4B806569DAB}"/>
              </a:ext>
            </a:extLst>
          </p:cNvPr>
          <p:cNvPicPr>
            <a:picLocks noChangeAspect="1"/>
          </p:cNvPicPr>
          <p:nvPr/>
        </p:nvPicPr>
        <p:blipFill>
          <a:blip r:embed="rId2"/>
          <a:stretch>
            <a:fillRect/>
          </a:stretch>
        </p:blipFill>
        <p:spPr>
          <a:xfrm>
            <a:off x="5591175" y="4168192"/>
            <a:ext cx="4914900" cy="1276350"/>
          </a:xfrm>
          <a:prstGeom prst="rect">
            <a:avLst/>
          </a:prstGeom>
        </p:spPr>
      </p:pic>
    </p:spTree>
    <p:extLst>
      <p:ext uri="{BB962C8B-B14F-4D97-AF65-F5344CB8AC3E}">
        <p14:creationId xmlns:p14="http://schemas.microsoft.com/office/powerpoint/2010/main" val="379408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73E4-2AB3-52E7-1B8E-1F3191F1F40F}"/>
              </a:ext>
            </a:extLst>
          </p:cNvPr>
          <p:cNvSpPr>
            <a:spLocks noGrp="1"/>
          </p:cNvSpPr>
          <p:nvPr>
            <p:ph type="title"/>
          </p:nvPr>
        </p:nvSpPr>
        <p:spPr/>
        <p:txBody>
          <a:bodyPr/>
          <a:lstStyle/>
          <a:p>
            <a:r>
              <a:rPr lang="en-US" dirty="0"/>
              <a:t>Lift</a:t>
            </a:r>
          </a:p>
        </p:txBody>
      </p:sp>
      <p:sp>
        <p:nvSpPr>
          <p:cNvPr id="3" name="Content Placeholder 2">
            <a:extLst>
              <a:ext uri="{FF2B5EF4-FFF2-40B4-BE49-F238E27FC236}">
                <a16:creationId xmlns:a16="http://schemas.microsoft.com/office/drawing/2014/main" id="{88BFB242-74E8-8588-9889-ACBE07982C60}"/>
              </a:ext>
            </a:extLst>
          </p:cNvPr>
          <p:cNvSpPr>
            <a:spLocks noGrp="1"/>
          </p:cNvSpPr>
          <p:nvPr>
            <p:ph idx="1"/>
          </p:nvPr>
        </p:nvSpPr>
        <p:spPr/>
        <p:txBody>
          <a:bodyPr/>
          <a:lstStyle/>
          <a:p>
            <a:r>
              <a:rPr lang="en-US" b="0" i="0" dirty="0">
                <a:solidFill>
                  <a:srgbClr val="374151"/>
                </a:solidFill>
                <a:effectLst/>
                <a:latin typeface="Söhne"/>
              </a:rPr>
              <a:t>Lift is a measure that compares the likelihood of the occurrence of the antecedent and consequent of a rule under the assumption of independence. It is calculated as:</a:t>
            </a:r>
          </a:p>
          <a:p>
            <a:endParaRPr lang="en-US" dirty="0"/>
          </a:p>
        </p:txBody>
      </p:sp>
      <p:pic>
        <p:nvPicPr>
          <p:cNvPr id="5" name="Picture 4">
            <a:extLst>
              <a:ext uri="{FF2B5EF4-FFF2-40B4-BE49-F238E27FC236}">
                <a16:creationId xmlns:a16="http://schemas.microsoft.com/office/drawing/2014/main" id="{55517C3D-A069-CDBF-B566-6F1AD1F22447}"/>
              </a:ext>
            </a:extLst>
          </p:cNvPr>
          <p:cNvPicPr>
            <a:picLocks noChangeAspect="1"/>
          </p:cNvPicPr>
          <p:nvPr/>
        </p:nvPicPr>
        <p:blipFill>
          <a:blip r:embed="rId2"/>
          <a:stretch>
            <a:fillRect/>
          </a:stretch>
        </p:blipFill>
        <p:spPr>
          <a:xfrm>
            <a:off x="5505450" y="4038600"/>
            <a:ext cx="6215062" cy="1752600"/>
          </a:xfrm>
          <a:prstGeom prst="rect">
            <a:avLst/>
          </a:prstGeom>
        </p:spPr>
      </p:pic>
    </p:spTree>
    <p:extLst>
      <p:ext uri="{BB962C8B-B14F-4D97-AF65-F5344CB8AC3E}">
        <p14:creationId xmlns:p14="http://schemas.microsoft.com/office/powerpoint/2010/main" val="252055494"/>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Atlas</Template>
  <TotalTime>1025</TotalTime>
  <Words>2031</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Calibri Light</vt:lpstr>
      <vt:lpstr>Google Sans</vt:lpstr>
      <vt:lpstr>Nunito</vt:lpstr>
      <vt:lpstr>Rockwell</vt:lpstr>
      <vt:lpstr>Söhne</vt:lpstr>
      <vt:lpstr>Wingdings</vt:lpstr>
      <vt:lpstr>Atlas</vt:lpstr>
      <vt:lpstr>Patterns Evaluation in Data Mining</vt:lpstr>
      <vt:lpstr>Pattern Evaluation</vt:lpstr>
      <vt:lpstr>Why is Pattern Evaluation Important?</vt:lpstr>
      <vt:lpstr>Market Basket Analysis</vt:lpstr>
      <vt:lpstr>Market Basket Analysis</vt:lpstr>
      <vt:lpstr>Association Rule </vt:lpstr>
      <vt:lpstr>Basic Concepts-Support</vt:lpstr>
      <vt:lpstr>Confidence:</vt:lpstr>
      <vt:lpstr>Lift</vt:lpstr>
      <vt:lpstr>Interest</vt:lpstr>
      <vt:lpstr>How to use support and confidence to evaluate association rules</vt:lpstr>
      <vt:lpstr>Example 1</vt:lpstr>
      <vt:lpstr>Implementation in R</vt:lpstr>
      <vt:lpstr>Itemset mining in R-Support</vt:lpstr>
      <vt:lpstr>Lift and interest</vt:lpstr>
      <vt:lpstr>Confidence</vt:lpstr>
      <vt:lpstr>Contigency table</vt:lpstr>
      <vt:lpstr>Lift output</vt:lpstr>
      <vt:lpstr>Lift and Antecedent rule</vt:lpstr>
      <vt:lpstr>Applications in Epidemiology</vt:lpstr>
      <vt:lpstr>Pattern Mining Evaluation metrics</vt:lpstr>
      <vt:lpstr>Pattern Mining Evaluation metrics</vt:lpstr>
      <vt:lpstr>Pattern Mining Evaluation metrics</vt:lpstr>
      <vt:lpstr>Pattern Mining 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of Data Mining</dc:title>
  <dc:creator>Japheth Mursi</dc:creator>
  <cp:lastModifiedBy>ADMIN</cp:lastModifiedBy>
  <cp:revision>9</cp:revision>
  <dcterms:created xsi:type="dcterms:W3CDTF">2023-11-01T01:26:24Z</dcterms:created>
  <dcterms:modified xsi:type="dcterms:W3CDTF">2024-01-30T12:26:18Z</dcterms:modified>
</cp:coreProperties>
</file>