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6" r:id="rId3"/>
    <p:sldId id="267" r:id="rId4"/>
    <p:sldId id="269" r:id="rId5"/>
    <p:sldId id="272" r:id="rId6"/>
    <p:sldId id="273" r:id="rId7"/>
    <p:sldId id="285" r:id="rId8"/>
    <p:sldId id="275" r:id="rId9"/>
    <p:sldId id="260" r:id="rId10"/>
    <p:sldId id="277" r:id="rId11"/>
    <p:sldId id="261" r:id="rId12"/>
    <p:sldId id="287" r:id="rId13"/>
    <p:sldId id="264" r:id="rId14"/>
    <p:sldId id="259" r:id="rId15"/>
    <p:sldId id="274" r:id="rId16"/>
    <p:sldId id="282" r:id="rId17"/>
    <p:sldId id="288" r:id="rId18"/>
    <p:sldId id="286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85872" autoAdjust="0"/>
  </p:normalViewPr>
  <p:slideViewPr>
    <p:cSldViewPr snapToGrid="0">
      <p:cViewPr varScale="1">
        <p:scale>
          <a:sx n="28" d="100"/>
          <a:sy n="2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6FC02-B30D-4391-ADD1-DA1EA9658D80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51CB3-890F-48FA-A7BB-5F0F80006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Natural languages have evolved as they pass from generation to generation, and are hard to pin down with explicit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1CB3-890F-48FA-A7BB-5F0F800068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Linguistics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scientific study of language. It involves the analysis of language form, language meaning, and language in context.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Linguists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traditionally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human language by observing an interplay between sound and meaning.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1CB3-890F-48FA-A7BB-5F0F800068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Summarization 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Dialogue and Conversational Agents</a:t>
            </a:r>
          </a:p>
          <a:p>
            <a:pPr lvl="1"/>
            <a:r>
              <a:rPr lang="en-US" dirty="0" smtClean="0"/>
              <a:t>Speech-to-Text ; Text-to-Speech </a:t>
            </a:r>
          </a:p>
          <a:p>
            <a:pPr lvl="1"/>
            <a:r>
              <a:rPr lang="en-US" dirty="0" smtClean="0"/>
              <a:t>Machine Translation,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1CB3-890F-48FA-A7BB-5F0F800068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https://www.microsoft.com/en-us/research/research-area/human-language-technologies/?facet%5Btax%5D%5Bmsr-research-area%5D%5B0%5D=13545&amp;sort_by=most-recent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1CB3-890F-48FA-A7BB-5F0F800068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Representations: encode background knowledge about the world. Grammars, and lexicon</a:t>
            </a:r>
          </a:p>
          <a:p>
            <a:r>
              <a:rPr lang="en-US" dirty="0" smtClean="0"/>
              <a:t>Procedures:</a:t>
            </a:r>
            <a:r>
              <a:rPr lang="en-US" baseline="0" dirty="0" smtClean="0"/>
              <a:t> process of transforming input to output . E.g. Parsing, Generation, Translation</a:t>
            </a:r>
          </a:p>
          <a:p>
            <a:r>
              <a:rPr lang="en-US" baseline="0" dirty="0" smtClean="0"/>
              <a:t>Architectures: Sequential, Parallel, or incremental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1CB3-890F-48FA-A7BB-5F0F800068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3684C7-F99B-4484-90C5-87A5CA61C225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dirty="0" smtClean="0"/>
              <a:t>CCI508: Language Technology   by Ombui Edward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1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2BAA-4186-4239-A036-9C32086E6AC9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7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881A-414F-4EB7-8A9E-9A92B33E173F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5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EFCE-0724-4F07-82C7-833A4692F107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45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0A15-3051-47AB-AC83-9D6C5734D3E7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2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648F-8329-4CC4-9D0C-FD39148AA13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93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E02E-3927-481B-A7BB-4E2341D9B428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4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4F52-907B-4E43-8D94-0FD36CAA4B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7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87DD-E101-4915-A2C7-F95EC1252FE7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92FF-B0F6-47EB-B71C-9EBA02F93FBA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DAC7-34A3-4057-9F2F-97AA3F0F940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83FA-D246-4ECD-AC4F-17CB9098F26F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A1FE-714A-4398-86D2-26957DBD24A3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1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085D-AF8B-4070-BE20-1971D36E5283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AAF6-1DB3-4871-8A41-F68469B2C0F5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0F88-7DFE-4E3A-9820-23D2B995EF9F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2CA8-4D2A-4A35-91E7-C8F5317B1BF9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218D08-F696-4496-9BB6-025C330E6BF6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CCI508: Language Technology   by Ombui Edward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E5D712-90D7-41B1-9519-657D587CE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4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DSA4020</a:t>
            </a:r>
            <a:endParaRPr lang="en-US" dirty="0" smtClean="0"/>
          </a:p>
          <a:p>
            <a:r>
              <a:rPr lang="en-US" dirty="0" smtClean="0"/>
              <a:t>Edward Ombui,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Natural Language 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811" y="2532869"/>
            <a:ext cx="1150218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language : a </a:t>
            </a:r>
            <a:r>
              <a:rPr lang="en-US" dirty="0"/>
              <a:t>language that is used for everyday communication by </a:t>
            </a:r>
            <a:r>
              <a:rPr lang="en-US" dirty="0" smtClean="0"/>
              <a:t>humans e.g. Kiswahili, English, Kinyarwanda, Xhosa, Yoruba, Amharic, </a:t>
            </a:r>
            <a:r>
              <a:rPr lang="en-US" dirty="0" err="1" smtClean="0"/>
              <a:t>etc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/>
              <a:t>Artificial Languages: </a:t>
            </a:r>
            <a:r>
              <a:rPr lang="en-US" dirty="0" smtClean="0"/>
              <a:t>e.g. programming </a:t>
            </a:r>
            <a:r>
              <a:rPr lang="en-US" dirty="0"/>
              <a:t>languages and mathematical </a:t>
            </a:r>
            <a:r>
              <a:rPr lang="en-US" dirty="0" smtClean="0"/>
              <a:t>notations</a:t>
            </a:r>
          </a:p>
          <a:p>
            <a:r>
              <a:rPr lang="en-US" dirty="0" smtClean="0"/>
              <a:t>NLP: Teaching </a:t>
            </a:r>
            <a:r>
              <a:rPr lang="en-US" dirty="0" smtClean="0"/>
              <a:t>computers to </a:t>
            </a:r>
            <a:r>
              <a:rPr lang="en-US" dirty="0" smtClean="0"/>
              <a:t>manipulate or understand </a:t>
            </a:r>
            <a:r>
              <a:rPr lang="en-US" dirty="0" smtClean="0"/>
              <a:t>human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Manipulate : </a:t>
            </a:r>
            <a:r>
              <a:rPr lang="en-US" dirty="0"/>
              <a:t>it could be as simple as counting word </a:t>
            </a:r>
            <a:r>
              <a:rPr lang="en-US" dirty="0" smtClean="0"/>
              <a:t>frequencies to comparing </a:t>
            </a:r>
            <a:r>
              <a:rPr lang="en-US" dirty="0"/>
              <a:t>different writing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Understand of human utterances and giving useful responses</a:t>
            </a:r>
          </a:p>
          <a:p>
            <a:r>
              <a:rPr lang="en-US" dirty="0"/>
              <a:t>NLP is also known by the name of "Computational Linguistics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Applications: Google search by voice, Machine translation, handwriting recognition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7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62" y="-36096"/>
            <a:ext cx="9601196" cy="1303867"/>
          </a:xfrm>
        </p:spPr>
        <p:txBody>
          <a:bodyPr/>
          <a:lstStyle/>
          <a:p>
            <a:r>
              <a:rPr lang="en-US" dirty="0" smtClean="0"/>
              <a:t>History and Evolution of NLP</a:t>
            </a:r>
            <a:endParaRPr lang="en-US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16504"/>
            <a:ext cx="121920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Early Beginnings (1950s-1960s)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1950: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Alan Turing's paper "Computing Machinery and Intelligence" introduces the Turing Test, sparking interest in machine language understanding.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1954: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Georgetown-IBM experiment demonstrates early Russian-to-English translation, using rule-based systems and symbolic approaches.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1960s: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NLP focuses on manually crafted rules and dictionaries for language processing, with limited success in automating language tasks.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Statistical Methods and Machine Learning (1980s-1990s)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1980s: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Shift from rule-based to statistical methods, leveraging probabilistic models like Hidden Markov Models (HMMs) for tasks such as part-of-speech tagging and speech recognition.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Emergence of machine learning techniques, allowing models to be trained on large datasets to learn language patterns automatically.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Space Model: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of the vector space model for information retrieval and early statistical machine translation systems, exemplified by IBM's models.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The Deep Learning Revolution (2010s-Present)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learning transforms NLP, significantly improving performance across tasks.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Embeddings: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of Word2Vec, GloVe, and other embeddings that capture semantic relationships in continuous vector spaces.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RNNs and LSTMs: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Adoption of Recurrent Neural Networks (RNNs) and Long Short-Term Memory (LSTM) networks for sequence modeling, enhancing tasks like language translation and sentiment analysis.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of attention mechanisms and Transformer models (e.g., BERT, GPT), revolutionizing language understanding and generation with superior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Trends and Future </a:t>
            </a:r>
            <a:r>
              <a:rPr lang="en-US" dirty="0" smtClean="0"/>
              <a:t>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Research Focus: Ongoing research aims to improve model efficiency, address low-resource languages, and tackle ethical issues like bias and fairness in NLP models.</a:t>
            </a:r>
          </a:p>
          <a:p>
            <a:r>
              <a:rPr lang="en-US" dirty="0"/>
              <a:t>Integration with AI: Increasing integration of NLP with other AI domains, such as computer vision and robotics, to develop more sophisticated AI systems.</a:t>
            </a:r>
          </a:p>
          <a:p>
            <a:r>
              <a:rPr lang="en-US" dirty="0"/>
              <a:t>Impact: NLP's growing presence in applications such as virtual assistants and automated content generation highlights its expanding role in human-computer interaction.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5" y="2386804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Provides </a:t>
            </a:r>
            <a:r>
              <a:rPr lang="en-US" dirty="0"/>
              <a:t>communities with fonts and keyboard setups to process data in their languages through computers or mobile </a:t>
            </a:r>
            <a:r>
              <a:rPr lang="en-US" dirty="0" smtClean="0"/>
              <a:t>devices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838" y="3168280"/>
            <a:ext cx="6815469" cy="2935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97702" y="3168280"/>
            <a:ext cx="3274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/>
              <a:t>Question Answering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/>
              <a:t>Summarization 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/>
              <a:t>Information extraction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/>
              <a:t>Dialogue and Conversational Agents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/>
              <a:t>Speech-to-Text ; Text-to-Speech 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/>
              <a:t>Machine Translation</a:t>
            </a:r>
            <a:r>
              <a:rPr lang="en-US" dirty="0" smtClean="0"/>
              <a:t>,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Text mining and analytics.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Knowledge representations,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Characterizing Communicants: sentiment analysis</a:t>
            </a:r>
          </a:p>
          <a:p>
            <a:r>
              <a:rPr lang="en-US" dirty="0" smtClean="0"/>
              <a:t>Context and content</a:t>
            </a:r>
          </a:p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Machine Translation</a:t>
            </a:r>
          </a:p>
          <a:p>
            <a:r>
              <a:rPr lang="en-US" dirty="0" smtClean="0"/>
              <a:t>Speaker and language Identification</a:t>
            </a:r>
          </a:p>
          <a:p>
            <a:r>
              <a:rPr lang="en-US" dirty="0" smtClean="0"/>
              <a:t>Spoken language applications</a:t>
            </a:r>
          </a:p>
          <a:p>
            <a:r>
              <a:rPr lang="en-US" dirty="0" smtClean="0"/>
              <a:t>Speech recognition</a:t>
            </a:r>
          </a:p>
          <a:p>
            <a:r>
              <a:rPr lang="en-US" dirty="0"/>
              <a:t>Natural Language Processing, Computational Linguistics, Information Extraction, Summarization &amp; Question Answering, Information Retrieval, Text Mining &amp; Analytics, Knowledge Representation, Reasoning &amp; Acquisition, Language Technologies for Education, Machine Learning, Machine Translation, Multimodal Computing and Interaction, Speech Processing, and Spoken Interfaces &amp; Dialogue Processing.</a:t>
            </a:r>
          </a:p>
        </p:txBody>
      </p:sp>
    </p:spTree>
    <p:extLst>
      <p:ext uri="{BB962C8B-B14F-4D97-AF65-F5344CB8AC3E}">
        <p14:creationId xmlns:p14="http://schemas.microsoft.com/office/powerpoint/2010/main" val="7858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HLT Research by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869" y="2408072"/>
            <a:ext cx="9601196" cy="3318936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Researching software and systems that bridge the linguistic divide between people and machines to make communicating with computers as natural as speaking with family and friends.</a:t>
            </a:r>
            <a:r>
              <a:rPr lang="en-US" dirty="0" smtClean="0"/>
              <a:t> 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01" y="3638550"/>
            <a:ext cx="3514725" cy="904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901" y="4926908"/>
            <a:ext cx="354330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8" y="3545737"/>
            <a:ext cx="6838950" cy="283379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heart of any system that does processing of natural languages</a:t>
            </a:r>
          </a:p>
          <a:p>
            <a:r>
              <a:rPr lang="en-US" dirty="0" smtClean="0"/>
              <a:t>Comprises of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87" y="3073204"/>
            <a:ext cx="4522824" cy="30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Ambiguity in Language</a:t>
            </a:r>
          </a:p>
          <a:p>
            <a:pPr lvl="1"/>
            <a:r>
              <a:rPr lang="en-US" dirty="0" smtClean="0"/>
              <a:t>Lexical ambiguity</a:t>
            </a:r>
          </a:p>
          <a:p>
            <a:pPr lvl="1"/>
            <a:r>
              <a:rPr lang="en-US" dirty="0" smtClean="0"/>
              <a:t>Syntactic ambiguity</a:t>
            </a:r>
          </a:p>
          <a:p>
            <a:pPr lvl="1"/>
            <a:r>
              <a:rPr lang="en-US" dirty="0" smtClean="0"/>
              <a:t>Semantic ambiguity</a:t>
            </a:r>
          </a:p>
          <a:p>
            <a:r>
              <a:rPr lang="en-US" dirty="0" smtClean="0"/>
              <a:t>Handling low resource languages</a:t>
            </a:r>
          </a:p>
          <a:p>
            <a:r>
              <a:rPr lang="en-US" dirty="0" smtClean="0"/>
              <a:t>Bias and fairness</a:t>
            </a:r>
          </a:p>
          <a:p>
            <a:r>
              <a:rPr lang="en-US" dirty="0" smtClean="0"/>
              <a:t>Interpretability and </a:t>
            </a:r>
            <a:r>
              <a:rPr lang="en-US" dirty="0" err="1" smtClean="0"/>
              <a:t>explainability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709" y="2757769"/>
            <a:ext cx="9601196" cy="1303867"/>
          </a:xfrm>
        </p:spPr>
        <p:txBody>
          <a:bodyPr/>
          <a:lstStyle/>
          <a:p>
            <a:r>
              <a:rPr lang="en-US" dirty="0" smtClean="0"/>
              <a:t>Impact of technology on human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technology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220" y="2131630"/>
            <a:ext cx="9601196" cy="3318936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are we doing differently now with the introduction of technology as compared to before?</a:t>
            </a:r>
          </a:p>
          <a:p>
            <a:pPr lvl="1"/>
            <a:r>
              <a:rPr lang="en-US" sz="1600" dirty="0" smtClean="0"/>
              <a:t>Printing in the 15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century : variety of languages</a:t>
            </a:r>
          </a:p>
          <a:p>
            <a:pPr lvl="1"/>
            <a:r>
              <a:rPr lang="en-US" sz="1600" dirty="0" smtClean="0"/>
              <a:t>Newspapers : introduction of cartoons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r>
              <a:rPr lang="en-US" sz="1800" dirty="0" smtClean="0"/>
              <a:t>19 Century technologies</a:t>
            </a:r>
          </a:p>
          <a:p>
            <a:pPr lvl="1"/>
            <a:r>
              <a:rPr lang="en-US" sz="1600" dirty="0" smtClean="0"/>
              <a:t>The Telephone: people did not know what to do when you pick a phone ( Hello?)</a:t>
            </a:r>
          </a:p>
          <a:p>
            <a:pPr lvl="1"/>
            <a:r>
              <a:rPr lang="en-US" sz="1600" dirty="0" smtClean="0"/>
              <a:t>Broadcasting in 1920s</a:t>
            </a:r>
          </a:p>
          <a:p>
            <a:pPr lvl="2"/>
            <a:r>
              <a:rPr lang="en-US" sz="1600" dirty="0" smtClean="0"/>
              <a:t>TV</a:t>
            </a:r>
          </a:p>
          <a:p>
            <a:pPr lvl="2"/>
            <a:r>
              <a:rPr lang="en-US" sz="1600" dirty="0" smtClean="0"/>
              <a:t>Radio [Think of all things you can do on these medium]</a:t>
            </a:r>
          </a:p>
          <a:p>
            <a:pPr lvl="3"/>
            <a:r>
              <a:rPr lang="en-US" sz="1400" dirty="0" smtClean="0"/>
              <a:t>Sports commentary</a:t>
            </a:r>
          </a:p>
          <a:p>
            <a:pPr lvl="3"/>
            <a:r>
              <a:rPr lang="en-US" sz="1400" dirty="0" smtClean="0"/>
              <a:t>News reading</a:t>
            </a:r>
          </a:p>
          <a:p>
            <a:pPr lvl="3"/>
            <a:r>
              <a:rPr lang="en-US" sz="1400" dirty="0" smtClean="0"/>
              <a:t>Weather </a:t>
            </a:r>
            <a:r>
              <a:rPr lang="en-US" sz="1400" dirty="0" err="1" smtClean="0"/>
              <a:t>forcasting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18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</a:t>
            </a:r>
            <a:r>
              <a:rPr lang="en-US" dirty="0"/>
              <a:t>course </a:t>
            </a:r>
            <a:r>
              <a:rPr lang="en-US" dirty="0" smtClean="0"/>
              <a:t>is an introduction </a:t>
            </a:r>
            <a:r>
              <a:rPr lang="en-US" dirty="0"/>
              <a:t>to Natural Language Processing (NLP), a critical field within artificial intelligence that focuses on enabling machines to understand, interpret, and generate human language. </a:t>
            </a:r>
            <a:endParaRPr lang="en-US" dirty="0" smtClean="0"/>
          </a:p>
          <a:p>
            <a:r>
              <a:rPr lang="en-US" dirty="0" smtClean="0"/>
              <a:t>Students </a:t>
            </a:r>
            <a:r>
              <a:rPr lang="en-US" dirty="0"/>
              <a:t>will explore key concepts such as text preprocessing, language modeling, part-of-speech tagging, syntactic and semantic analysis, machine translation, and advanced neural network techniques.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course emphasizes both theoretical foundations and practical applications, equipping students with the skills to tackle real-world NLP challenges.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Historical developments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200" dirty="0"/>
              <a:t>The Internet</a:t>
            </a:r>
          </a:p>
          <a:p>
            <a:pPr lvl="2"/>
            <a:r>
              <a:rPr lang="en-US" sz="4800" dirty="0" smtClean="0"/>
              <a:t>Email;</a:t>
            </a:r>
          </a:p>
          <a:p>
            <a:pPr lvl="2"/>
            <a:r>
              <a:rPr lang="en-US" sz="4800" dirty="0" smtClean="0"/>
              <a:t>WWW in 1991</a:t>
            </a:r>
          </a:p>
          <a:p>
            <a:pPr lvl="2"/>
            <a:r>
              <a:rPr lang="en-US" sz="4800" dirty="0" smtClean="0"/>
              <a:t>Google </a:t>
            </a:r>
            <a:r>
              <a:rPr lang="en-US" sz="4800" dirty="0"/>
              <a:t>search 1999</a:t>
            </a:r>
          </a:p>
          <a:p>
            <a:pPr lvl="2"/>
            <a:r>
              <a:rPr lang="en-US" sz="4800" dirty="0"/>
              <a:t>Text messaging</a:t>
            </a:r>
          </a:p>
          <a:p>
            <a:pPr lvl="2"/>
            <a:r>
              <a:rPr lang="en-US" sz="4800" dirty="0"/>
              <a:t>Blogging 1997</a:t>
            </a:r>
          </a:p>
          <a:p>
            <a:pPr lvl="2"/>
            <a:r>
              <a:rPr lang="en-US" sz="4800" dirty="0" err="1"/>
              <a:t>FaceBook</a:t>
            </a:r>
            <a:r>
              <a:rPr lang="en-US" sz="4800" dirty="0"/>
              <a:t> 2004</a:t>
            </a:r>
          </a:p>
          <a:p>
            <a:pPr lvl="2"/>
            <a:r>
              <a:rPr lang="en-US" sz="4800" dirty="0"/>
              <a:t>YouTube 2005</a:t>
            </a:r>
          </a:p>
          <a:p>
            <a:pPr lvl="2"/>
            <a:r>
              <a:rPr lang="en-US" sz="4800" dirty="0"/>
              <a:t>Twitter 2006</a:t>
            </a:r>
          </a:p>
          <a:p>
            <a:endParaRPr lang="en-US" sz="18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2657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influencing how we Think?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800" dirty="0"/>
              <a:t>New technologies resulting into new ways of communicating or language style </a:t>
            </a:r>
            <a:r>
              <a:rPr lang="en-US" sz="4800" dirty="0" err="1"/>
              <a:t>e..g</a:t>
            </a:r>
            <a:r>
              <a:rPr lang="en-US" sz="4800" dirty="0"/>
              <a:t> </a:t>
            </a:r>
          </a:p>
          <a:p>
            <a:r>
              <a:rPr lang="en-US" sz="4800" dirty="0"/>
              <a:t>Tech influences languages in specific ways  e.g. text messaging and Twitting (160 , 140 characters i.e. 30 English words)</a:t>
            </a:r>
          </a:p>
          <a:p>
            <a:r>
              <a:rPr lang="en-US" sz="4800" dirty="0" err="1"/>
              <a:t>E..g</a:t>
            </a:r>
            <a:r>
              <a:rPr lang="en-US" sz="4800" dirty="0"/>
              <a:t> Twitter prompts: </a:t>
            </a:r>
          </a:p>
          <a:p>
            <a:pPr lvl="1"/>
            <a:r>
              <a:rPr lang="en-US" sz="4800" dirty="0"/>
              <a:t>What are you doing?</a:t>
            </a:r>
          </a:p>
          <a:p>
            <a:pPr lvl="1"/>
            <a:r>
              <a:rPr lang="en-US" sz="4800" dirty="0"/>
              <a:t>What is happening ?</a:t>
            </a:r>
          </a:p>
          <a:p>
            <a:r>
              <a:rPr lang="en-US" sz="4800" dirty="0"/>
              <a:t>Software with the technology influences how we think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Course </a:t>
            </a:r>
            <a:r>
              <a:rPr lang="en-US" dirty="0"/>
              <a:t>Learning Outcomes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62410" cy="36914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By the end of the course, the student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Master Text Processing Techniques:</a:t>
            </a:r>
            <a:r>
              <a:rPr lang="en-US" dirty="0"/>
              <a:t> Demonstrate proficiency in essential text preprocessing techniques, including tokenization, stop words removal, stemming, lemmatization, and normalization, to prepare raw text data for NLP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Apply Language Models and Parsing:</a:t>
            </a:r>
            <a:r>
              <a:rPr lang="en-US" dirty="0"/>
              <a:t> Develop and implement language models, such as n-grams and Hidden Markov Models (HMMs), and apply syntactic parsing techniques using Context-Free Grammars (CFG) to analyze and generate natural language structures.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Build and Evaluate NLP Systems:</a:t>
            </a:r>
            <a:r>
              <a:rPr lang="en-US" dirty="0"/>
              <a:t> Design, build, and evaluate NLP systems for tasks like sentiment analysis, machine translation, and named entity recognition using both traditional methods and advanced neural network architectures, including RNNs, LSTMs, and Transformers.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Address Ethical and Bias Challenges in NLP:</a:t>
            </a:r>
            <a:r>
              <a:rPr lang="en-US" dirty="0"/>
              <a:t> Critically assess ethical issues and biases in NLP models and applications, and propose strategies to ensure fairness, accountability, and transparency in the development and deployment of NLP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08" y="0"/>
            <a:ext cx="9601196" cy="1303867"/>
          </a:xfrm>
        </p:spPr>
        <p:txBody>
          <a:bodyPr/>
          <a:lstStyle/>
          <a:p>
            <a:r>
              <a:rPr lang="en-US" dirty="0" smtClean="0"/>
              <a:t>Weekly Course Topics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4999"/>
              </p:ext>
            </p:extLst>
          </p:nvPr>
        </p:nvGraphicFramePr>
        <p:xfrm>
          <a:off x="2017204" y="1149768"/>
          <a:ext cx="7487743" cy="5599946"/>
        </p:xfrm>
        <a:graphic>
          <a:graphicData uri="http://schemas.openxmlformats.org/drawingml/2006/table">
            <a:tbl>
              <a:tblPr/>
              <a:tblGrid>
                <a:gridCol w="1298478">
                  <a:extLst>
                    <a:ext uri="{9D8B030D-6E8A-4147-A177-3AD203B41FA5}">
                      <a16:colId xmlns:a16="http://schemas.microsoft.com/office/drawing/2014/main" val="1729018785"/>
                    </a:ext>
                  </a:extLst>
                </a:gridCol>
                <a:gridCol w="6189265">
                  <a:extLst>
                    <a:ext uri="{9D8B030D-6E8A-4147-A177-3AD203B41FA5}">
                      <a16:colId xmlns:a16="http://schemas.microsoft.com/office/drawing/2014/main" val="1210621538"/>
                    </a:ext>
                  </a:extLst>
                </a:gridCol>
              </a:tblGrid>
              <a:tr h="308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               Topic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356230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1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Introduction to Natural Language Processing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208988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2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Text Preprocessing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93727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3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Language Modeling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4092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4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Part-of-Speech Tagging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481892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5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Syntax and Parsing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959168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6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Semantics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006490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7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MID - SEMESTER EXAMINATION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02491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8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Machine Translation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388734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9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Information Retrieval and Text Mining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486633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10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Sequence Labeling and Named Entity Recognition (NER)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050945"/>
                  </a:ext>
                </a:extLst>
              </a:tr>
              <a:tr h="3087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11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Topic Modeling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756722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12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Advanced Neural Networks for NLP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798848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13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Ethics and Bias in NLP</a:t>
                      </a: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88347"/>
                  </a:ext>
                </a:extLst>
              </a:tr>
              <a:tr h="5509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Week 14</a:t>
                      </a:r>
                      <a:endParaRPr lang="en-US" sz="200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SEMSTER EXAMINATION</a:t>
                      </a:r>
                      <a:endParaRPr lang="en-US" sz="2000" dirty="0">
                        <a:effectLst/>
                      </a:endParaRPr>
                    </a:p>
                  </a:txBody>
                  <a:tcPr marL="43656" marR="43656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96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6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Attendance and Participation  </a:t>
            </a:r>
            <a:r>
              <a:rPr lang="en-US" dirty="0" smtClean="0"/>
              <a:t>10%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Labs and </a:t>
            </a:r>
            <a:r>
              <a:rPr lang="en-US" dirty="0"/>
              <a:t>Assignments     </a:t>
            </a:r>
            <a:r>
              <a:rPr lang="en-US" dirty="0" smtClean="0"/>
              <a:t>			25%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Term </a:t>
            </a:r>
            <a:r>
              <a:rPr lang="en-US" dirty="0" smtClean="0"/>
              <a:t>Project 				</a:t>
            </a:r>
            <a:r>
              <a:rPr lang="en-US" dirty="0"/>
              <a:t>            </a:t>
            </a:r>
            <a:r>
              <a:rPr lang="en-US" dirty="0" smtClean="0"/>
              <a:t>15%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Mid-Semester Examination              </a:t>
            </a:r>
            <a:r>
              <a:rPr lang="en-US" dirty="0" smtClean="0"/>
              <a:t>20</a:t>
            </a:r>
            <a:r>
              <a:rPr lang="en-US" dirty="0"/>
              <a:t>%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Final Examination                           </a:t>
            </a:r>
            <a:r>
              <a:rPr lang="en-US" dirty="0"/>
              <a:t> </a:t>
            </a:r>
            <a:r>
              <a:rPr lang="en-US" dirty="0" smtClean="0"/>
              <a:t>30</a:t>
            </a:r>
            <a:r>
              <a:rPr lang="en-US" dirty="0"/>
              <a:t>%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Total                                                </a:t>
            </a:r>
            <a:r>
              <a:rPr lang="en-US" b="1" dirty="0" smtClean="0"/>
              <a:t>100</a:t>
            </a:r>
            <a:r>
              <a:rPr lang="en-US" b="1" dirty="0"/>
              <a:t>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CCI508: Language Technology   by Ombui Edward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Jurafsky</a:t>
            </a:r>
            <a:r>
              <a:rPr lang="en-US" dirty="0"/>
              <a:t>, D., &amp; Martin, J. H. (2023).  </a:t>
            </a:r>
            <a:r>
              <a:rPr lang="en-US" i="1" dirty="0"/>
              <a:t>Speech and language processing</a:t>
            </a:r>
            <a:r>
              <a:rPr lang="en-US" dirty="0"/>
              <a:t> (3rd ed.). Pearson.</a:t>
            </a:r>
          </a:p>
          <a:p>
            <a:r>
              <a:rPr lang="en-US" dirty="0"/>
              <a:t>Eisenstein, J. (2019). </a:t>
            </a:r>
            <a:r>
              <a:rPr lang="en-US" i="1" dirty="0"/>
              <a:t>Introduction to natural language processing</a:t>
            </a:r>
            <a:r>
              <a:rPr lang="en-US" dirty="0"/>
              <a:t>. MIT Press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Reference </a:t>
            </a:r>
            <a:r>
              <a:rPr lang="en-US" b="1" dirty="0"/>
              <a:t>Textbooks</a:t>
            </a:r>
          </a:p>
          <a:p>
            <a:pPr lvl="0"/>
            <a:r>
              <a:rPr lang="en-US" dirty="0"/>
              <a:t>Steven Bird, Ewan Klein, and Edward </a:t>
            </a:r>
            <a:r>
              <a:rPr lang="en-US" dirty="0" err="1"/>
              <a:t>Loper</a:t>
            </a:r>
            <a:r>
              <a:rPr lang="en-US" dirty="0"/>
              <a:t> (2009), Natural Language Processing with Python - Analyzing Text with the Natural Language Toolkit. Online. Url: http://www.nltk.org/book_1ed/ </a:t>
            </a:r>
          </a:p>
          <a:p>
            <a:r>
              <a:rPr lang="en-US" dirty="0" smtClean="0"/>
              <a:t>Benjamin </a:t>
            </a:r>
            <a:r>
              <a:rPr lang="en-US" dirty="0"/>
              <a:t>Bengfort , Rebecca </a:t>
            </a:r>
            <a:r>
              <a:rPr lang="en-US" dirty="0" err="1"/>
              <a:t>Bilbro</a:t>
            </a:r>
            <a:r>
              <a:rPr lang="en-US" dirty="0"/>
              <a:t> , Tony Ojeda  (2018). Applied Text Analysis with Python: Enabling </a:t>
            </a:r>
            <a:r>
              <a:rPr lang="en-US" dirty="0" err="1"/>
              <a:t>LanguageAware</a:t>
            </a:r>
            <a:r>
              <a:rPr lang="en-US" dirty="0"/>
              <a:t> Data Products with Machine Learning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65523" y="2810932"/>
            <a:ext cx="9601196" cy="1303867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 end of this </a:t>
            </a:r>
            <a:r>
              <a:rPr lang="en-US" dirty="0" smtClean="0"/>
              <a:t>week’s lessons </a:t>
            </a:r>
            <a:r>
              <a:rPr lang="en-US" dirty="0"/>
              <a:t>you should be able to:</a:t>
            </a:r>
          </a:p>
          <a:p>
            <a:r>
              <a:rPr lang="en-US" dirty="0"/>
              <a:t>Understand the basic concepts and scope of NLP.</a:t>
            </a:r>
          </a:p>
          <a:p>
            <a:r>
              <a:rPr lang="en-US" dirty="0"/>
              <a:t>Identify key challenges in processing natural language.</a:t>
            </a:r>
          </a:p>
          <a:p>
            <a:r>
              <a:rPr lang="en-US" dirty="0"/>
              <a:t>Recognize the importance of NLP in modern technology and applications.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20698</TotalTime>
  <Words>1644</Words>
  <Application>Microsoft Office PowerPoint</Application>
  <PresentationFormat>Widescreen</PresentationFormat>
  <Paragraphs>173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Organic</vt:lpstr>
      <vt:lpstr>Natural Language Processing</vt:lpstr>
      <vt:lpstr>Course Description</vt:lpstr>
      <vt:lpstr>Course Learning Outcomes </vt:lpstr>
      <vt:lpstr>Weekly Course Topics</vt:lpstr>
      <vt:lpstr>Course Assessment</vt:lpstr>
      <vt:lpstr>Course Text</vt:lpstr>
      <vt:lpstr>Week 1</vt:lpstr>
      <vt:lpstr>Introduction to Natural Language Processing</vt:lpstr>
      <vt:lpstr>Introduction</vt:lpstr>
      <vt:lpstr>What is Natural Language Processing?</vt:lpstr>
      <vt:lpstr>History and Evolution of NLP</vt:lpstr>
      <vt:lpstr>Current Trends and Future Directions</vt:lpstr>
      <vt:lpstr>Applications</vt:lpstr>
      <vt:lpstr>Research Areas</vt:lpstr>
      <vt:lpstr>HLT Research by Microsoft</vt:lpstr>
      <vt:lpstr>Computational Modeling</vt:lpstr>
      <vt:lpstr>Key Challenges in NLP</vt:lpstr>
      <vt:lpstr>Impact of technology on human language</vt:lpstr>
      <vt:lpstr>Effects of technology on Languages</vt:lpstr>
      <vt:lpstr>Key Historical developments </vt:lpstr>
      <vt:lpstr>Technology influencing how we Think?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Technologies</dc:title>
  <dc:creator>Edward Ombui</dc:creator>
  <cp:lastModifiedBy>Edward Ombui</cp:lastModifiedBy>
  <cp:revision>61</cp:revision>
  <dcterms:created xsi:type="dcterms:W3CDTF">2020-09-16T06:44:59Z</dcterms:created>
  <dcterms:modified xsi:type="dcterms:W3CDTF">2024-09-02T12:27:34Z</dcterms:modified>
</cp:coreProperties>
</file>