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92" r:id="rId3"/>
    <p:sldId id="296" r:id="rId4"/>
    <p:sldId id="297" r:id="rId5"/>
    <p:sldId id="266" r:id="rId6"/>
    <p:sldId id="279" r:id="rId7"/>
    <p:sldId id="298" r:id="rId8"/>
    <p:sldId id="295" r:id="rId9"/>
    <p:sldId id="293" r:id="rId10"/>
    <p:sldId id="294" r:id="rId11"/>
    <p:sldId id="299" r:id="rId12"/>
    <p:sldId id="300" r:id="rId13"/>
    <p:sldId id="267" r:id="rId14"/>
    <p:sldId id="280" r:id="rId15"/>
    <p:sldId id="268" r:id="rId16"/>
    <p:sldId id="269" r:id="rId17"/>
    <p:sldId id="291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3636" autoAdjust="0"/>
  </p:normalViewPr>
  <p:slideViewPr>
    <p:cSldViewPr snapToGrid="0">
      <p:cViewPr>
        <p:scale>
          <a:sx n="47" d="100"/>
          <a:sy n="47" d="100"/>
        </p:scale>
        <p:origin x="126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2210A-F06B-4371-A61D-6EABD507F9D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DACB5-CF45-4D0A-B559-B9219890B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58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xalytics.com/technology/sentiment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DACB5-CF45-4D0A-B559-B9219890B7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00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Iconic signs resemble things they represent, i.e., photographs. </a:t>
            </a:r>
          </a:p>
          <a:p>
            <a:r>
              <a:rPr lang="en-US" dirty="0" smtClean="0"/>
              <a:t>Indexical signs point to a necessary connection with things they represent. i.e., a symptom to an illness. </a:t>
            </a:r>
          </a:p>
          <a:p>
            <a:r>
              <a:rPr lang="en-US" dirty="0" smtClean="0"/>
              <a:t>Symbolic signs are conventional representation of things. A good example is the indication of a wedding ring to marriage [2]. These signs are often related to the context of a word in a sentence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DACB5-CF45-4D0A-B559-B9219890B7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89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assignment of the word can be based on its definition or the context to its relationship with adjacent and related words in a phrase, sentence, or paragraph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DACB5-CF45-4D0A-B559-B9219890B7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57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rule-based POS tagger utilized many linguistic rules to determine the tag of a word. </a:t>
            </a:r>
          </a:p>
          <a:p>
            <a:r>
              <a:rPr lang="en-US" dirty="0" smtClean="0"/>
              <a:t>The set of rules are limited to a small set to prevent the occurrence of contradictions. </a:t>
            </a:r>
          </a:p>
          <a:p>
            <a:r>
              <a:rPr lang="en-US" dirty="0" smtClean="0"/>
              <a:t>As the set of linguistic rules grow, the chance of contradiction also increases. Through limitation of a small set of rules, the tagger is unable to properly tag a word in a complex sentence.</a:t>
            </a:r>
          </a:p>
          <a:p>
            <a:endParaRPr lang="en-US" dirty="0" smtClean="0"/>
          </a:p>
          <a:p>
            <a:r>
              <a:rPr lang="en-US" dirty="0" smtClean="0"/>
              <a:t>Although stochastic taggers contain a higher degree of accuracy, there is great redundancy with their permutation generation for the sequence of tags. </a:t>
            </a:r>
          </a:p>
          <a:p>
            <a:r>
              <a:rPr lang="en-US" dirty="0" smtClean="0"/>
              <a:t>Rule-based taggers reduce such redundancy with a small set of meaningful rules as opposed to large tables of statistics needed by the stochastic model. </a:t>
            </a:r>
          </a:p>
          <a:p>
            <a:r>
              <a:rPr lang="en-US" dirty="0" smtClean="0"/>
              <a:t>These rules are based on the formal syntax of the language. In combination, a probabilistic model can be applied upon the rule-based model. </a:t>
            </a:r>
          </a:p>
          <a:p>
            <a:r>
              <a:rPr lang="en-US" dirty="0" smtClean="0"/>
              <a:t>This allows the </a:t>
            </a:r>
            <a:r>
              <a:rPr lang="en-US" dirty="0" err="1" smtClean="0"/>
              <a:t>rulebased</a:t>
            </a:r>
            <a:r>
              <a:rPr lang="en-US" dirty="0" smtClean="0"/>
              <a:t> model to be more robust and reduced the redundancy that a pure stochastic model has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DACB5-CF45-4D0A-B559-B9219890B7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55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Rule-based:</a:t>
            </a:r>
            <a:r>
              <a:rPr lang="en-US" dirty="0" smtClean="0"/>
              <a:t> Relies on human-defined rules.</a:t>
            </a:r>
          </a:p>
          <a:p>
            <a:r>
              <a:rPr lang="en-US" b="1" dirty="0" smtClean="0"/>
              <a:t>Stochastic:</a:t>
            </a:r>
            <a:r>
              <a:rPr lang="en-US" dirty="0" smtClean="0"/>
              <a:t> Learns from annotated data (more flexible and scalable).</a:t>
            </a:r>
          </a:p>
          <a:p>
            <a:r>
              <a:rPr lang="en-US" dirty="0" smtClean="0"/>
              <a:t>Many natural language processing (NLP) applications utilize stochastic techniques to determine part of speech. </a:t>
            </a:r>
          </a:p>
          <a:p>
            <a:r>
              <a:rPr lang="en-US" dirty="0" smtClean="0"/>
              <a:t>The appeal of stochastic techniques over traditional rule based techniques comes from the ease of the necessary statistics automated acquisition. </a:t>
            </a:r>
          </a:p>
          <a:p>
            <a:r>
              <a:rPr lang="en-US" dirty="0" smtClean="0"/>
              <a:t>In addition, rule based applications are often difficult to implement and not as robust</a:t>
            </a:r>
          </a:p>
          <a:p>
            <a:r>
              <a:rPr lang="en-US" dirty="0" smtClean="0"/>
              <a:t>Stochastic taggers have obtained a high degree of accuracy without relying on pure syntactic analysis of the input. </a:t>
            </a:r>
          </a:p>
          <a:p>
            <a:r>
              <a:rPr lang="en-US" dirty="0" smtClean="0"/>
              <a:t>These POS taggers rely on the Hidden Markov Model (HMM) which captures the lexical and contextual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DACB5-CF45-4D0A-B559-B9219890B7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30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syntax parsing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sub-function is a way to determine the structure of a sentence. In truth, </a:t>
            </a:r>
            <a:r>
              <a:rPr lang="en-US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syntax parsing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really just fancy talk for </a:t>
            </a:r>
            <a:r>
              <a:rPr lang="en-US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sentence diagraming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But it’s a critical preparatory step in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sentiment analysis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other natural language processing features.</a:t>
            </a:r>
            <a:endParaRPr lang="en-US" dirty="0" smtClean="0"/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Syntax parsing is one of the most computationally-intensive steps in text analytics.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DACB5-CF45-4D0A-B559-B9219890B70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38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 if sentences appear many paragraphs apart in a document, the lexical chain will flow through the document and help a machine detect over-arching topics and quantify the overall “feel”.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DACB5-CF45-4D0A-B559-B9219890B70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48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ltk.org/book/" TargetMode="External"/><Relationship Id="rId2" Type="http://schemas.openxmlformats.org/officeDocument/2006/relationships/hyperlink" Target="https://www.youtube.com/watch?v=6WpnxmmkYy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3419" y="1826887"/>
            <a:ext cx="7757651" cy="1515533"/>
          </a:xfrm>
        </p:spPr>
        <p:txBody>
          <a:bodyPr/>
          <a:lstStyle/>
          <a:p>
            <a:r>
              <a:rPr lang="en-US" dirty="0"/>
              <a:t>Part-of-Speech (POS) </a:t>
            </a:r>
            <a:r>
              <a:rPr lang="en-US" dirty="0" smtClean="0"/>
              <a:t>Tagging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6" y="3902858"/>
            <a:ext cx="6815669" cy="1320802"/>
          </a:xfrm>
        </p:spPr>
        <p:txBody>
          <a:bodyPr/>
          <a:lstStyle/>
          <a:p>
            <a:r>
              <a:rPr lang="en-US" dirty="0" smtClean="0"/>
              <a:t>Week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27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POS </a:t>
            </a:r>
            <a:r>
              <a:rPr lang="en-US" dirty="0" smtClean="0"/>
              <a:t>Tagging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statistical models to assign POS tags based on the likelihood of tag sequences</a:t>
            </a:r>
            <a:r>
              <a:rPr lang="en-US" dirty="0" smtClean="0"/>
              <a:t>.</a:t>
            </a:r>
          </a:p>
          <a:p>
            <a:r>
              <a:rPr lang="en-US" b="1" dirty="0"/>
              <a:t>Hidden Markov Models </a:t>
            </a:r>
            <a:r>
              <a:rPr lang="en-US" dirty="0"/>
              <a:t>(HMMs): HMM-based POS tagging calculates the most probable sequence of tags for a given sequence of words using probability distributions.</a:t>
            </a:r>
          </a:p>
          <a:p>
            <a:r>
              <a:rPr lang="en-US" b="1" dirty="0"/>
              <a:t>Maximum Entropy Models </a:t>
            </a:r>
            <a:r>
              <a:rPr lang="en-US" dirty="0"/>
              <a:t>and </a:t>
            </a:r>
            <a:r>
              <a:rPr lang="en-US" b="1" dirty="0"/>
              <a:t>Conditional Random Fields</a:t>
            </a:r>
            <a:r>
              <a:rPr lang="en-US" dirty="0"/>
              <a:t> (CRFs): Brief mention of these as more advanced models for POS tagging.</a:t>
            </a:r>
          </a:p>
        </p:txBody>
      </p:sp>
    </p:spTree>
    <p:extLst>
      <p:ext uri="{BB962C8B-B14F-4D97-AF65-F5344CB8AC3E}">
        <p14:creationId xmlns:p14="http://schemas.microsoft.com/office/powerpoint/2010/main" val="202429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of POS Tagging in NLP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Tokenization : The first stage in NLP tasks</a:t>
            </a:r>
          </a:p>
          <a:p>
            <a:r>
              <a:rPr lang="en-US" dirty="0" smtClean="0"/>
              <a:t>Loading Language Models: these offer a foundation for understanding a language’s grammatical structure</a:t>
            </a:r>
          </a:p>
          <a:p>
            <a:r>
              <a:rPr lang="en-US" dirty="0" smtClean="0"/>
              <a:t>Text Processing: (optional) preprocess to handle special characters, lowercase,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Linguistic Analysis: Understanding each word’s purpose inside the sentence</a:t>
            </a:r>
          </a:p>
          <a:p>
            <a:r>
              <a:rPr lang="en-US" dirty="0" smtClean="0"/>
              <a:t>POS Tagging: uses linguistic analysis to determine the text’s grammatical structure e.g. adjective, verb, noun</a:t>
            </a:r>
          </a:p>
          <a:p>
            <a:r>
              <a:rPr lang="en-US" dirty="0" smtClean="0"/>
              <a:t>Results Analysis: Verify the accuracy and consistency of the PoS tagging findings with the source 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88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of POS Tagging using NLTK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the NLTK library</a:t>
            </a:r>
          </a:p>
          <a:p>
            <a:r>
              <a:rPr lang="en-US" dirty="0" smtClean="0"/>
              <a:t>Load dataset or Sample text</a:t>
            </a:r>
          </a:p>
          <a:p>
            <a:r>
              <a:rPr lang="en-US" dirty="0" smtClean="0"/>
              <a:t>Perform PoS tagging</a:t>
            </a:r>
          </a:p>
          <a:p>
            <a:r>
              <a:rPr lang="en-US" dirty="0" smtClean="0"/>
              <a:t>Display the PoS tags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99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605" y="471533"/>
            <a:ext cx="9601196" cy="1303867"/>
          </a:xfrm>
        </p:spPr>
        <p:txBody>
          <a:bodyPr/>
          <a:lstStyle/>
          <a:p>
            <a:r>
              <a:rPr lang="en-US" dirty="0" smtClean="0"/>
              <a:t>Chunking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3004" y="2421731"/>
            <a:ext cx="6655632" cy="35885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99279" y="152467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555555"/>
                </a:solidFill>
                <a:latin typeface="Open Sans"/>
              </a:rPr>
              <a:t>Chunking</a:t>
            </a:r>
            <a:r>
              <a:rPr lang="en-US" dirty="0">
                <a:solidFill>
                  <a:srgbClr val="555555"/>
                </a:solidFill>
                <a:latin typeface="Open Sans"/>
              </a:rPr>
              <a:t> means assigning PoS-tagged tokens to phrases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86203" y="17754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>
                <a:solidFill>
                  <a:srgbClr val="555555"/>
                </a:solidFill>
                <a:latin typeface="Open Sans"/>
              </a:rPr>
              <a:t>[the tall man]_np [is going to quickly walk]_</a:t>
            </a:r>
            <a:r>
              <a:rPr lang="en-US" i="1" dirty="0" err="1">
                <a:solidFill>
                  <a:srgbClr val="555555"/>
                </a:solidFill>
                <a:latin typeface="Open Sans"/>
              </a:rPr>
              <a:t>vp</a:t>
            </a:r>
            <a:r>
              <a:rPr lang="en-US" i="1" dirty="0">
                <a:solidFill>
                  <a:srgbClr val="555555"/>
                </a:solidFill>
                <a:latin typeface="Open Sans"/>
              </a:rPr>
              <a:t> [under the ladder]_pp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77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15" y="432464"/>
            <a:ext cx="11332132" cy="598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47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382525"/>
            <a:ext cx="9601196" cy="1303867"/>
          </a:xfrm>
        </p:spPr>
        <p:txBody>
          <a:bodyPr/>
          <a:lstStyle/>
          <a:p>
            <a:r>
              <a:rPr lang="en-US" dirty="0" smtClean="0"/>
              <a:t>Syntax Parsing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50396" y="2482513"/>
            <a:ext cx="5933447" cy="37205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95400" y="1686392"/>
            <a:ext cx="8762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55555"/>
                </a:solidFill>
                <a:latin typeface="Open Sans"/>
              </a:rPr>
              <a:t>The </a:t>
            </a:r>
            <a:r>
              <a:rPr lang="en-US" b="1" dirty="0">
                <a:solidFill>
                  <a:srgbClr val="555555"/>
                </a:solidFill>
                <a:latin typeface="Open Sans"/>
              </a:rPr>
              <a:t>syntax parsing</a:t>
            </a:r>
            <a:r>
              <a:rPr lang="en-US" dirty="0">
                <a:solidFill>
                  <a:srgbClr val="555555"/>
                </a:solidFill>
                <a:latin typeface="Open Sans"/>
              </a:rPr>
              <a:t> sub-function is a way to determine the structure of a sentence.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44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Sentence Chaining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19003" y="3589865"/>
            <a:ext cx="8401050" cy="18192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19002" y="2442519"/>
            <a:ext cx="93775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55555"/>
                </a:solidFill>
                <a:latin typeface="Open Sans"/>
              </a:rPr>
              <a:t>Lexical chaining links individual sentences by each sentence’s strength of association to an overall </a:t>
            </a:r>
            <a:r>
              <a:rPr lang="en-US" dirty="0">
                <a:solidFill>
                  <a:srgbClr val="386AB0"/>
                </a:solidFill>
                <a:latin typeface="Open Sans"/>
              </a:rPr>
              <a:t>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55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Task: </a:t>
            </a:r>
            <a:r>
              <a:rPr lang="en-US" b="1" dirty="0"/>
              <a:t>Data Preprocessing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Remove Stopwords</a:t>
            </a:r>
            <a:endParaRPr lang="en-US" dirty="0"/>
          </a:p>
          <a:p>
            <a:r>
              <a:rPr lang="en-US" dirty="0"/>
              <a:t>Replacing non-ASCII characters with spaces</a:t>
            </a:r>
          </a:p>
          <a:p>
            <a:r>
              <a:rPr lang="en-US" dirty="0"/>
              <a:t>Removal of HTML tags and punctuations</a:t>
            </a:r>
          </a:p>
          <a:p>
            <a:r>
              <a:rPr lang="en-US" dirty="0"/>
              <a:t>Lowercase all messages</a:t>
            </a:r>
          </a:p>
          <a:p>
            <a:r>
              <a:rPr lang="en-US" dirty="0"/>
              <a:t>Remove </a:t>
            </a:r>
            <a:r>
              <a:rPr lang="en-US" dirty="0" smtClean="0"/>
              <a:t>emoticons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32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NLP: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www.youtube.com/watch?v=6WpnxmmkYys</a:t>
            </a:r>
            <a:endParaRPr lang="en-US" dirty="0" smtClean="0"/>
          </a:p>
          <a:p>
            <a:r>
              <a:rPr lang="en-US" dirty="0" smtClean="0"/>
              <a:t>NLT </a:t>
            </a:r>
            <a:r>
              <a:rPr lang="en-US" dirty="0"/>
              <a:t>Book </a:t>
            </a:r>
            <a:r>
              <a:rPr lang="en-US" dirty="0">
                <a:hlinkClick r:id="rId3"/>
              </a:rPr>
              <a:t>http://www.nltk.org/book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06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the role and importance of POS tagging in NLP.</a:t>
            </a:r>
          </a:p>
          <a:p>
            <a:r>
              <a:rPr lang="en-US" dirty="0"/>
              <a:t>Differentiate between rule-based and stochastic POS tagging methods.</a:t>
            </a:r>
          </a:p>
          <a:p>
            <a:r>
              <a:rPr lang="en-US" dirty="0"/>
              <a:t>Implement a simple POS tagger using HMMs.</a:t>
            </a:r>
          </a:p>
        </p:txBody>
      </p:sp>
    </p:spTree>
    <p:extLst>
      <p:ext uri="{BB962C8B-B14F-4D97-AF65-F5344CB8AC3E}">
        <p14:creationId xmlns:p14="http://schemas.microsoft.com/office/powerpoint/2010/main" val="144967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Human Language consists of signs (things that represent something else)</a:t>
            </a:r>
          </a:p>
          <a:p>
            <a:pPr marL="0" indent="0">
              <a:buNone/>
            </a:pPr>
            <a:r>
              <a:rPr lang="en-US" dirty="0" smtClean="0"/>
              <a:t>1. Iconic signs: resemble things they represent </a:t>
            </a:r>
            <a:r>
              <a:rPr lang="en-US" dirty="0" err="1" smtClean="0"/>
              <a:t>eg</a:t>
            </a:r>
            <a:r>
              <a:rPr lang="en-US" dirty="0" smtClean="0"/>
              <a:t>. photos</a:t>
            </a:r>
          </a:p>
          <a:p>
            <a:pPr marL="0" indent="0">
              <a:buNone/>
            </a:pPr>
            <a:r>
              <a:rPr lang="en-US" dirty="0" smtClean="0"/>
              <a:t>2. Indexical signs: point to a necessary connection with things they represent i.e. symptom to an illness</a:t>
            </a:r>
          </a:p>
          <a:p>
            <a:pPr marL="0" indent="0">
              <a:buNone/>
            </a:pPr>
            <a:r>
              <a:rPr lang="en-US" dirty="0" smtClean="0"/>
              <a:t>3. Symbolic sings : conventional representation of things e.g. a wedding ring</a:t>
            </a:r>
          </a:p>
          <a:p>
            <a:r>
              <a:rPr lang="en-US" dirty="0"/>
              <a:t>These signs are often related to the context of a word in a </a:t>
            </a:r>
            <a:r>
              <a:rPr lang="en-US" dirty="0" smtClean="0"/>
              <a:t>sentence</a:t>
            </a:r>
          </a:p>
          <a:p>
            <a:r>
              <a:rPr lang="en-US" dirty="0"/>
              <a:t>Each word in a sentence is identified with a part of speech.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90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598"/>
            <a:ext cx="12157456" cy="656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66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690" y="51404"/>
            <a:ext cx="9601196" cy="1303867"/>
          </a:xfrm>
        </p:spPr>
        <p:txBody>
          <a:bodyPr/>
          <a:lstStyle/>
          <a:p>
            <a:r>
              <a:rPr lang="en-US" b="1" dirty="0" smtClean="0"/>
              <a:t>Part-of-Speech tagging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33173" y="2924931"/>
            <a:ext cx="6790544" cy="376291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1355271"/>
            <a:ext cx="1107077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(PoS tagging) means identifying each token’s part of speech (noun, adverb, adjective, etc.) and then tagging it as </a:t>
            </a:r>
            <a:r>
              <a:rPr lang="en-US" sz="2400" dirty="0" smtClean="0"/>
              <a:t>such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Helps to disambiguate the meaning of words in different contexts (e.g., "bank" as a noun or verb).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Foundational step for NLP tasks, e.g.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Named E</a:t>
            </a:r>
            <a:r>
              <a:rPr lang="en-US" sz="2400" dirty="0" smtClean="0"/>
              <a:t>ntity Recognition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Syntactic parsing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Information extraction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Machine translation</a:t>
            </a: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19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74" y="483470"/>
            <a:ext cx="11123052" cy="590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50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572" y="0"/>
            <a:ext cx="7021285" cy="6743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2270" y="375556"/>
            <a:ext cx="4294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POS </a:t>
            </a:r>
            <a:r>
              <a:rPr lang="en-US" sz="2400" b="1" dirty="0" err="1"/>
              <a:t>tagsets</a:t>
            </a:r>
            <a:r>
              <a:rPr lang="en-US" sz="2400" dirty="0"/>
              <a:t>: 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</a:t>
            </a:r>
            <a:r>
              <a:rPr lang="en-US" sz="2400" dirty="0" smtClean="0"/>
              <a:t>he</a:t>
            </a:r>
            <a:r>
              <a:rPr lang="en-US" sz="2400" dirty="0"/>
              <a:t> Penn Treebank </a:t>
            </a:r>
            <a:r>
              <a:rPr lang="en-US" sz="2400" dirty="0" err="1"/>
              <a:t>tagset</a:t>
            </a:r>
            <a:r>
              <a:rPr lang="en-US" sz="2400" dirty="0"/>
              <a:t> 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</a:t>
            </a:r>
            <a:r>
              <a:rPr lang="en-US" sz="2400" dirty="0" smtClean="0"/>
              <a:t>he</a:t>
            </a:r>
            <a:r>
              <a:rPr lang="en-US" sz="2400" dirty="0"/>
              <a:t> Google Universal </a:t>
            </a:r>
            <a:r>
              <a:rPr lang="en-US" sz="2400" dirty="0" err="1"/>
              <a:t>Tagset</a:t>
            </a:r>
            <a:r>
              <a:rPr lang="en-US" sz="2400" dirty="0"/>
              <a:t>. 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854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18" y="32653"/>
            <a:ext cx="5019675" cy="66947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579" y="1064077"/>
            <a:ext cx="6737046" cy="438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86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Rule-Based </a:t>
            </a:r>
            <a:r>
              <a:rPr lang="en-US" dirty="0" smtClean="0"/>
              <a:t>POS </a:t>
            </a:r>
            <a:r>
              <a:rPr lang="en-US" dirty="0"/>
              <a:t>Tagging Methods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522" y="2556932"/>
            <a:ext cx="10052956" cy="3318936"/>
          </a:xfrm>
        </p:spPr>
        <p:txBody>
          <a:bodyPr/>
          <a:lstStyle/>
          <a:p>
            <a:r>
              <a:rPr lang="en-US" b="1" dirty="0"/>
              <a:t>Rule-based:</a:t>
            </a:r>
            <a:r>
              <a:rPr lang="en-US" dirty="0"/>
              <a:t> Relies on human-defined </a:t>
            </a:r>
            <a:r>
              <a:rPr lang="en-US" dirty="0" smtClean="0"/>
              <a:t>rules or manually </a:t>
            </a:r>
            <a:r>
              <a:rPr lang="en-US" dirty="0"/>
              <a:t>crafted linguistic rules.</a:t>
            </a:r>
          </a:p>
          <a:p>
            <a:r>
              <a:rPr lang="en-US" dirty="0"/>
              <a:t>Example: The Brill Tagger, which uses a dictionary of tags and rules to correct initial guesses.</a:t>
            </a:r>
          </a:p>
          <a:p>
            <a:r>
              <a:rPr lang="en-US" dirty="0"/>
              <a:t>Advantages: Simple, interpretable, and useful for low-resource languages.</a:t>
            </a:r>
          </a:p>
          <a:p>
            <a:r>
              <a:rPr lang="en-US" dirty="0"/>
              <a:t>Disadvantages: Requires expert knowledge, not scalable, and struggles with ambiguous cases.</a:t>
            </a:r>
          </a:p>
        </p:txBody>
      </p:sp>
    </p:spTree>
    <p:extLst>
      <p:ext uri="{BB962C8B-B14F-4D97-AF65-F5344CB8AC3E}">
        <p14:creationId xmlns:p14="http://schemas.microsoft.com/office/powerpoint/2010/main" val="200753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13612</TotalTime>
  <Words>1019</Words>
  <Application>Microsoft Office PowerPoint</Application>
  <PresentationFormat>Widescreen</PresentationFormat>
  <Paragraphs>90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Garamond</vt:lpstr>
      <vt:lpstr>Open Sans</vt:lpstr>
      <vt:lpstr>Organic</vt:lpstr>
      <vt:lpstr>Part-of-Speech (POS) Tagging</vt:lpstr>
      <vt:lpstr>Learning Outcomes</vt:lpstr>
      <vt:lpstr>Human Language</vt:lpstr>
      <vt:lpstr>PowerPoint Presentation</vt:lpstr>
      <vt:lpstr>Part-of-Speech tagging</vt:lpstr>
      <vt:lpstr>PowerPoint Presentation</vt:lpstr>
      <vt:lpstr>PowerPoint Presentation</vt:lpstr>
      <vt:lpstr>PowerPoint Presentation</vt:lpstr>
      <vt:lpstr>Rule-Based POS Tagging Methods </vt:lpstr>
      <vt:lpstr>Stochastic POS Tagging</vt:lpstr>
      <vt:lpstr>Workflow of POS Tagging in NLP</vt:lpstr>
      <vt:lpstr>Implementation of POS Tagging using NLTK</vt:lpstr>
      <vt:lpstr>Chunking</vt:lpstr>
      <vt:lpstr>PowerPoint Presentation</vt:lpstr>
      <vt:lpstr>Syntax Parsing</vt:lpstr>
      <vt:lpstr>Sentence Chaining</vt:lpstr>
      <vt:lpstr>Task: Data Preprocessing 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Natural Lang Processing</dc:title>
  <dc:creator>Edward ombui</dc:creator>
  <cp:lastModifiedBy>Edward Ombui</cp:lastModifiedBy>
  <cp:revision>51</cp:revision>
  <dcterms:created xsi:type="dcterms:W3CDTF">2020-10-20T07:21:22Z</dcterms:created>
  <dcterms:modified xsi:type="dcterms:W3CDTF">2024-09-26T13:55:02Z</dcterms:modified>
</cp:coreProperties>
</file>