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6" r:id="rId5"/>
    <p:sldId id="258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86" autoAdjust="0"/>
  </p:normalViewPr>
  <p:slideViewPr>
    <p:cSldViewPr snapToGrid="0">
      <p:cViewPr>
        <p:scale>
          <a:sx n="76" d="100"/>
          <a:sy n="76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7DFD-DC64-455F-BDE9-42378A65A7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F922A-539E-43D3-B144-F51336B5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ipaat.com/blog/what-is-corpus-in-nlp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left-most derivation, the sentential form of an input is scanned and replaced from the left to the right. The sentential form in this case is called the left-sentential form.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right-most derivation, the sentential form of an input is scanned and replaced from right to left. The sentential form in this case is called the right-sentential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F922A-539E-43D3-B144-F51336B51E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mathematical model of grammar was given by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Noam Chomsky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1956, which is effective for writing computer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F922A-539E-43D3-B144-F51336B51E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Syntactic Analysis: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Parsing helps in determining the syntactic structure of sentences by detecting parts of speech, phrases, and grammatical relationships between words. This information is critical for understanding sentence grammar.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Recognition (NER):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NER parsers can detect and classify entities in text, such as people’s, organizations, and locations’ names, among other things. This is essential for information extraction and text comprehension.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Role Labeling (SRL):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SRL parsers determine the semantic roles of words in a sentence, such as who is the “agent,” “patient,” or “instrument” in a given activity. It is essential for understanding the meaning of sentences.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Translation: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Parsing can be used to assess source language syntax and generate syntactically correct translations in the target language. This is necessary for machine translation systems such as Google Translate.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 Answering: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Parsing is used in question-answering systems to help break down a question into its grammatical components, allowing the system to search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corpus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relevant replies.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Summarization: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Parsing is the process of extracting the essential syntactic and semantic structures of a text, which is necessary for producing short and coherent summaries.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Extraction: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Parsing is used to extract structured information from unstructured text, such as data from resumes, news articles, or product reviews.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F922A-539E-43D3-B144-F51336B51E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5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Syntactic Analysis (Parsing)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8795"/>
            <a:ext cx="9601196" cy="1303867"/>
          </a:xfrm>
        </p:spPr>
        <p:txBody>
          <a:bodyPr/>
          <a:lstStyle/>
          <a:p>
            <a:r>
              <a:rPr lang="en-US" dirty="0" smtClean="0"/>
              <a:t>Bottom Up Parsing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609" y="1592662"/>
            <a:ext cx="8174132" cy="51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of Derivation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order to get the input string, we need a sequence of production rules. </a:t>
            </a:r>
            <a:endParaRPr lang="en-US" dirty="0" smtClean="0"/>
          </a:p>
          <a:p>
            <a:r>
              <a:rPr lang="en-US" dirty="0" smtClean="0"/>
              <a:t>Derivation </a:t>
            </a:r>
            <a:r>
              <a:rPr lang="en-US" dirty="0"/>
              <a:t>is a set of production rules. 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parsing, we need to decide the non-terminal, which is to be replaced along with deciding the production rule with the help of which the non-terminal will be </a:t>
            </a:r>
            <a:r>
              <a:rPr lang="en-US" dirty="0" smtClean="0"/>
              <a:t>replaced</a:t>
            </a:r>
          </a:p>
          <a:p>
            <a:r>
              <a:rPr lang="en-US" dirty="0" smtClean="0"/>
              <a:t>The parse tree is a graphical </a:t>
            </a:r>
            <a:r>
              <a:rPr lang="en-US" dirty="0"/>
              <a:t>depiction of a </a:t>
            </a:r>
            <a:r>
              <a:rPr lang="en-US" dirty="0" smtClean="0"/>
              <a:t>derivation</a:t>
            </a:r>
          </a:p>
          <a:p>
            <a:r>
              <a:rPr lang="en-US" dirty="0"/>
              <a:t>The start symbol of derivation serves as the root of the parse tree.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every parse tree, the leaf nodes are terminals and interior nodes are non-terminals. </a:t>
            </a:r>
            <a:endParaRPr lang="en-US" dirty="0" smtClean="0"/>
          </a:p>
          <a:p>
            <a:r>
              <a:rPr lang="en-US" dirty="0" smtClean="0"/>
              <a:t>Left-most </a:t>
            </a:r>
            <a:r>
              <a:rPr lang="en-US" dirty="0"/>
              <a:t>Derivation</a:t>
            </a:r>
          </a:p>
          <a:p>
            <a:r>
              <a:rPr lang="en-US" dirty="0"/>
              <a:t>Right-most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2083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mathematical model of grammar was given by </a:t>
            </a:r>
            <a:r>
              <a:rPr lang="en-US" b="1" dirty="0"/>
              <a:t>Noam Chomsky</a:t>
            </a:r>
            <a:r>
              <a:rPr lang="en-US" dirty="0"/>
              <a:t> in 1956, which is effective for writing computer languages</a:t>
            </a:r>
            <a:r>
              <a:rPr lang="en-US" dirty="0" smtClean="0"/>
              <a:t>.</a:t>
            </a:r>
          </a:p>
          <a:p>
            <a:r>
              <a:rPr lang="en-US" dirty="0"/>
              <a:t>Mathematically, a grammar G can be formally written as a 4-tuple (N, T, S, P) where −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80" y="4096416"/>
            <a:ext cx="9138662" cy="27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Syntactic </a:t>
            </a:r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r>
              <a:rPr lang="en-US" dirty="0">
                <a:solidFill>
                  <a:schemeClr val="tx1"/>
                </a:solidFill>
              </a:rPr>
              <a:t>Named Entity Recognition (NER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Machine </a:t>
            </a:r>
            <a:r>
              <a:rPr lang="en-US" dirty="0" smtClean="0">
                <a:solidFill>
                  <a:schemeClr val="tx1"/>
                </a:solidFill>
              </a:rPr>
              <a:t>Translation</a:t>
            </a:r>
          </a:p>
          <a:p>
            <a:r>
              <a:rPr lang="en-US" dirty="0">
                <a:solidFill>
                  <a:schemeClr val="tx1"/>
                </a:solidFill>
              </a:rPr>
              <a:t>Question </a:t>
            </a:r>
            <a:r>
              <a:rPr lang="en-US" dirty="0" smtClean="0">
                <a:solidFill>
                  <a:schemeClr val="tx1"/>
                </a:solidFill>
              </a:rPr>
              <a:t>Answering</a:t>
            </a:r>
          </a:p>
          <a:p>
            <a:r>
              <a:rPr lang="en-US" dirty="0">
                <a:solidFill>
                  <a:schemeClr val="tx1"/>
                </a:solidFill>
              </a:rPr>
              <a:t>Text </a:t>
            </a:r>
            <a:r>
              <a:rPr lang="en-US" dirty="0" smtClean="0">
                <a:solidFill>
                  <a:schemeClr val="tx1"/>
                </a:solidFill>
              </a:rPr>
              <a:t>Summarization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Information </a:t>
            </a:r>
            <a:r>
              <a:rPr lang="en-US" dirty="0">
                <a:solidFill>
                  <a:schemeClr val="tx1"/>
                </a:solidFill>
              </a:rPr>
              <a:t>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the role of syntactic parsing in NLP and its importance in linguistic structure analysis.</a:t>
            </a:r>
          </a:p>
          <a:p>
            <a:r>
              <a:rPr lang="en-US" dirty="0"/>
              <a:t>Differentiate between dependency and constituency parsing.</a:t>
            </a:r>
          </a:p>
          <a:p>
            <a:r>
              <a:rPr lang="en-US" dirty="0"/>
              <a:t>Implement a basic syntactic parser using Python and the NLTK library.</a:t>
            </a:r>
          </a:p>
        </p:txBody>
      </p:sp>
    </p:spTree>
    <p:extLst>
      <p:ext uri="{BB962C8B-B14F-4D97-AF65-F5344CB8AC3E}">
        <p14:creationId xmlns:p14="http://schemas.microsoft.com/office/powerpoint/2010/main" val="27649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03" y="0"/>
            <a:ext cx="9601196" cy="1303867"/>
          </a:xfrm>
        </p:spPr>
        <p:txBody>
          <a:bodyPr/>
          <a:lstStyle/>
          <a:p>
            <a:r>
              <a:rPr lang="en-US" dirty="0" smtClean="0"/>
              <a:t>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6" y="1575385"/>
            <a:ext cx="10420976" cy="3318936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software </a:t>
            </a:r>
            <a:r>
              <a:rPr lang="en-US" dirty="0" smtClean="0"/>
              <a:t>that takes </a:t>
            </a:r>
            <a:r>
              <a:rPr lang="en-US" dirty="0"/>
              <a:t>input data (text) and </a:t>
            </a:r>
            <a:r>
              <a:rPr lang="en-US" dirty="0" smtClean="0"/>
              <a:t>gives structural </a:t>
            </a:r>
            <a:r>
              <a:rPr lang="en-US" dirty="0"/>
              <a:t>representation of the input after checking for correct syntax as per formal grammar. </a:t>
            </a:r>
            <a:endParaRPr lang="en-US" dirty="0" smtClean="0"/>
          </a:p>
          <a:p>
            <a:r>
              <a:rPr lang="en-US" dirty="0"/>
              <a:t>The origin of the word </a:t>
            </a:r>
            <a:r>
              <a:rPr lang="en-US" b="1" i="1" dirty="0"/>
              <a:t>‘parsing’</a:t>
            </a:r>
            <a:r>
              <a:rPr lang="en-US" dirty="0"/>
              <a:t> is from Latin word </a:t>
            </a:r>
            <a:r>
              <a:rPr lang="en-US" b="1" i="1" dirty="0"/>
              <a:t>‘pars’</a:t>
            </a:r>
            <a:r>
              <a:rPr lang="en-US" dirty="0"/>
              <a:t> which means </a:t>
            </a:r>
            <a:r>
              <a:rPr lang="en-US" b="1" i="1" dirty="0"/>
              <a:t>‘part</a:t>
            </a:r>
            <a:r>
              <a:rPr lang="en-US" b="1" i="1" dirty="0" smtClean="0"/>
              <a:t>’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Types of Parsing in NLP: Syntactic parsing; Semantic parsing</a:t>
            </a:r>
          </a:p>
          <a:p>
            <a:r>
              <a:rPr lang="en-US" dirty="0" smtClean="0"/>
              <a:t>FUNCTIONS of a parser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10" y="4216400"/>
            <a:ext cx="5314950" cy="1857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569" y="3944882"/>
            <a:ext cx="5276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report any syntax error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recover from commonly occurring error so that the processing of the remainder of program can be continued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parse tree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symbol table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produce intermediate representations (IR).</a:t>
            </a:r>
          </a:p>
        </p:txBody>
      </p:sp>
    </p:spTree>
    <p:extLst>
      <p:ext uri="{BB962C8B-B14F-4D97-AF65-F5344CB8AC3E}">
        <p14:creationId xmlns:p14="http://schemas.microsoft.com/office/powerpoint/2010/main" val="29930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Parser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step is to identify the sentence’s subject.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parser divides the text sequence into a group of words that are associated with a phrase. So, this collection of words that are related to one another is referred to as the subject.</a:t>
            </a:r>
          </a:p>
          <a:p>
            <a:r>
              <a:rPr lang="en-US" dirty="0"/>
              <a:t>Syntactic parsing and parts of speech are context-free grammar structures that are based on the structure or arrangement of words. It is not determined by the context.</a:t>
            </a:r>
          </a:p>
          <a:p>
            <a:r>
              <a:rPr lang="en-US" dirty="0" smtClean="0"/>
              <a:t>NOTE: The </a:t>
            </a:r>
            <a:r>
              <a:rPr lang="en-US" dirty="0"/>
              <a:t>most important thing to remember is that grammar is always syntactically valid, even if it may not make contextual sense.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855" y="178264"/>
            <a:ext cx="9601196" cy="1303867"/>
          </a:xfrm>
        </p:spPr>
        <p:txBody>
          <a:bodyPr/>
          <a:lstStyle/>
          <a:p>
            <a:r>
              <a:rPr lang="en-US" dirty="0" smtClean="0"/>
              <a:t>Syntactic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20" y="1482130"/>
            <a:ext cx="11134020" cy="4104753"/>
          </a:xfrm>
        </p:spPr>
        <p:txBody>
          <a:bodyPr>
            <a:normAutofit/>
          </a:bodyPr>
          <a:lstStyle/>
          <a:p>
            <a:r>
              <a:rPr lang="en-US" dirty="0" smtClean="0"/>
              <a:t>This is </a:t>
            </a:r>
            <a:r>
              <a:rPr lang="en-US" dirty="0"/>
              <a:t>the process of analyzing the structure of a sentence to determine how its components (words) relate to each other grammatically</a:t>
            </a:r>
            <a:r>
              <a:rPr lang="en-US" dirty="0" smtClean="0"/>
              <a:t>.</a:t>
            </a:r>
          </a:p>
          <a:p>
            <a:r>
              <a:rPr lang="en-US" dirty="0"/>
              <a:t>It involves looking at the sentence to determine parts of speech, sentence boundaries, and word relationships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Parse Trees: </a:t>
            </a:r>
            <a:r>
              <a:rPr lang="en-US" dirty="0"/>
              <a:t>Visual representation of sentence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Approaches of syntactic parsing</a:t>
            </a:r>
          </a:p>
          <a:p>
            <a:pPr lvl="1"/>
            <a:r>
              <a:rPr lang="en-US" dirty="0" smtClean="0"/>
              <a:t>Constituency parsing</a:t>
            </a:r>
          </a:p>
          <a:p>
            <a:pPr lvl="1"/>
            <a:r>
              <a:rPr lang="en-US" dirty="0" smtClean="0"/>
              <a:t>Dependency parsing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91" y="4115916"/>
            <a:ext cx="4956349" cy="27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387" y="186654"/>
            <a:ext cx="9601196" cy="1303867"/>
          </a:xfrm>
        </p:spPr>
        <p:txBody>
          <a:bodyPr/>
          <a:lstStyle/>
          <a:p>
            <a:r>
              <a:rPr lang="en-US" dirty="0" smtClean="0"/>
              <a:t>Constituency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387" y="1430670"/>
            <a:ext cx="9601196" cy="3318936"/>
          </a:xfrm>
        </p:spPr>
        <p:txBody>
          <a:bodyPr/>
          <a:lstStyle/>
          <a:p>
            <a:r>
              <a:rPr lang="en-US" dirty="0"/>
              <a:t>Constituency </a:t>
            </a:r>
            <a:r>
              <a:rPr lang="en-US" dirty="0" smtClean="0"/>
              <a:t>Parsing decomposes </a:t>
            </a:r>
            <a:r>
              <a:rPr lang="en-US" dirty="0"/>
              <a:t>a sentence into </a:t>
            </a:r>
            <a:r>
              <a:rPr lang="en-US" dirty="0" err="1"/>
              <a:t>subphrases</a:t>
            </a:r>
            <a:r>
              <a:rPr lang="en-US" dirty="0"/>
              <a:t> (e.g., noun phrases, verb phrases).Focuses on breaking the sentence into constituent parts or phrases.</a:t>
            </a:r>
          </a:p>
          <a:p>
            <a:pPr lvl="1"/>
            <a:r>
              <a:rPr lang="en-US" dirty="0"/>
              <a:t>Parse Tree: Shows how sentences are hierarchically organized into phrases.</a:t>
            </a:r>
          </a:p>
          <a:p>
            <a:pPr lvl="1"/>
            <a:r>
              <a:rPr lang="en-US" dirty="0"/>
              <a:t>Phrase Structure Rules: Explain how grammar rules (like S -&gt; NP VP) govern sentence structure.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84" y="3725112"/>
            <a:ext cx="4944752" cy="29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88312"/>
            <a:ext cx="9601196" cy="1303867"/>
          </a:xfrm>
        </p:spPr>
        <p:txBody>
          <a:bodyPr/>
          <a:lstStyle/>
          <a:p>
            <a:r>
              <a:rPr lang="en-US" dirty="0" smtClean="0"/>
              <a:t>Dependency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32483"/>
            <a:ext cx="9601196" cy="3318936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Parsing focuses </a:t>
            </a:r>
            <a:r>
              <a:rPr lang="en-US" dirty="0"/>
              <a:t>on relationships between words (e.g., "subject" or "object"). Example: Parse the sentence "The cat chased the mouse" using both parsing methods.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65" y="3194957"/>
            <a:ext cx="88868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468" y="0"/>
            <a:ext cx="9601196" cy="1303867"/>
          </a:xfrm>
        </p:spPr>
        <p:txBody>
          <a:bodyPr/>
          <a:lstStyle/>
          <a:p>
            <a:r>
              <a:rPr lang="en-US" dirty="0" smtClean="0"/>
              <a:t>Parsing Techniques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86" y="1521952"/>
            <a:ext cx="11704655" cy="4145318"/>
          </a:xfrm>
        </p:spPr>
        <p:txBody>
          <a:bodyPr/>
          <a:lstStyle/>
          <a:p>
            <a:r>
              <a:rPr lang="en-US" dirty="0" smtClean="0"/>
              <a:t>Top Down parsing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parser starts constructing the parse tree from the start symbol and then tries to transform the start symbol to the input.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most common form of </a:t>
            </a:r>
            <a:r>
              <a:rPr lang="en-US" dirty="0" err="1"/>
              <a:t>topdown</a:t>
            </a:r>
            <a:r>
              <a:rPr lang="en-US" dirty="0"/>
              <a:t> parsing uses recursive procedure to process the input.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main disadvantage of recursive descent parsing is backtracking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Bottom up parsing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parser starts with the input symbol and tries to construct the parser tree up to the start symbol.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330569"/>
            <a:ext cx="9601200" cy="28970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2411604"/>
            <a:ext cx="848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the grammar rules:</a:t>
            </a:r>
          </a:p>
          <a:p>
            <a:r>
              <a:rPr lang="en-US" dirty="0"/>
              <a:t>Sentence = S = Noun Phrase (NP)  + Verb Phrase (VP) + Preposition Phrase (PP)</a:t>
            </a:r>
          </a:p>
          <a:p>
            <a:r>
              <a:rPr lang="en-US" dirty="0"/>
              <a:t>Take the sentence: “John is playing a game”, and apply Top-down parsing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307</TotalTime>
  <Words>1067</Words>
  <Application>Microsoft Office PowerPoint</Application>
  <PresentationFormat>Widescreen</PresentationFormat>
  <Paragraphs>78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Syntactic Analysis (Parsing)</vt:lpstr>
      <vt:lpstr>Learning Outcomes</vt:lpstr>
      <vt:lpstr>A Parser</vt:lpstr>
      <vt:lpstr>How does a Parser work?</vt:lpstr>
      <vt:lpstr>Syntactic Parsing</vt:lpstr>
      <vt:lpstr>Constituency Parsing</vt:lpstr>
      <vt:lpstr>Dependency Parsing</vt:lpstr>
      <vt:lpstr>Parsing Techniques in NLP</vt:lpstr>
      <vt:lpstr>Top Down Parsing</vt:lpstr>
      <vt:lpstr>Bottom Up Parsing</vt:lpstr>
      <vt:lpstr>Concept of Derivation </vt:lpstr>
      <vt:lpstr>Concept of Grammar</vt:lpstr>
      <vt:lpstr>Applications of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 (Parsing)</dc:title>
  <dc:creator>Edward Ombui</dc:creator>
  <cp:lastModifiedBy>Edward Ombui</cp:lastModifiedBy>
  <cp:revision>12</cp:revision>
  <dcterms:created xsi:type="dcterms:W3CDTF">2024-10-02T08:18:50Z</dcterms:created>
  <dcterms:modified xsi:type="dcterms:W3CDTF">2024-10-02T13:26:01Z</dcterms:modified>
</cp:coreProperties>
</file>