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1" r:id="rId4"/>
    <p:sldId id="257" r:id="rId5"/>
    <p:sldId id="258" r:id="rId6"/>
    <p:sldId id="259" r:id="rId7"/>
    <p:sldId id="263" r:id="rId8"/>
    <p:sldId id="271" r:id="rId9"/>
    <p:sldId id="275" r:id="rId10"/>
    <p:sldId id="262" r:id="rId11"/>
    <p:sldId id="276" r:id="rId12"/>
    <p:sldId id="272" r:id="rId13"/>
    <p:sldId id="260" r:id="rId14"/>
    <p:sldId id="273" r:id="rId15"/>
    <p:sldId id="265" r:id="rId16"/>
    <p:sldId id="264" r:id="rId17"/>
    <p:sldId id="274" r:id="rId18"/>
    <p:sldId id="266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th.wm.edu/~leemis/chart/UDR/UDR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iYiOVISWXS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 Ewing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2885"/>
            <a:ext cx="7556313" cy="4144963"/>
          </a:xfrm>
        </p:spPr>
        <p:txBody>
          <a:bodyPr/>
          <a:lstStyle/>
          <a:p>
            <a:r>
              <a:rPr lang="en-US" dirty="0" smtClean="0"/>
              <a:t>Simplified distribution &amp; their relationship: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82" y="1748569"/>
            <a:ext cx="6657474" cy="48599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6657" y="2301271"/>
            <a:ext cx="2045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Discrete:</a:t>
            </a:r>
          </a:p>
          <a:p>
            <a:r>
              <a:rPr lang="en-US" dirty="0" smtClean="0"/>
              <a:t>i.e. 1, 2, 3, 4,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21397" y="5309969"/>
            <a:ext cx="2222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Continuous:</a:t>
            </a:r>
          </a:p>
          <a:p>
            <a:r>
              <a:rPr lang="en-US" dirty="0" smtClean="0"/>
              <a:t>i.e. 4.2, π, e, 6 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relationship of </a:t>
            </a:r>
            <a:r>
              <a:rPr lang="en-US" dirty="0" err="1" smtClean="0"/>
              <a:t>univariate</a:t>
            </a:r>
            <a:r>
              <a:rPr lang="en-US" dirty="0" smtClean="0"/>
              <a:t> </a:t>
            </a:r>
            <a:r>
              <a:rPr lang="en-US" dirty="0"/>
              <a:t>distributions can be seen here: </a:t>
            </a:r>
          </a:p>
          <a:p>
            <a:pPr lvl="1"/>
            <a:r>
              <a:rPr lang="en-US" dirty="0">
                <a:hlinkClick r:id="rId2"/>
              </a:rPr>
              <a:t>http://www.math.wm.edu/~leemis/chart/UDR/UDR.html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80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Screen Shot 2018-05-30 at 3.34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94" y="0"/>
            <a:ext cx="58009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Tests / Methods have assumptions: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Almost everything assumes a normal distribution “Parametric”:</a:t>
            </a:r>
          </a:p>
          <a:p>
            <a:pPr lvl="2"/>
            <a:r>
              <a:rPr lang="en-US" dirty="0" smtClean="0"/>
              <a:t>ANOVA</a:t>
            </a:r>
          </a:p>
          <a:p>
            <a:pPr lvl="2"/>
            <a:r>
              <a:rPr lang="en-US" dirty="0" smtClean="0"/>
              <a:t>Linear Regression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Sometimes the methods don</a:t>
            </a:r>
            <a:r>
              <a:rPr lang="mr-IN" dirty="0" smtClean="0"/>
              <a:t>’</a:t>
            </a:r>
            <a:r>
              <a:rPr lang="en-US" dirty="0" smtClean="0"/>
              <a:t>t care about the distribution “Non-Parametric”:</a:t>
            </a:r>
          </a:p>
          <a:p>
            <a:pPr lvl="2"/>
            <a:r>
              <a:rPr lang="en-US" dirty="0" smtClean="0"/>
              <a:t>Mann-Whitney test</a:t>
            </a:r>
          </a:p>
          <a:p>
            <a:pPr lvl="2"/>
            <a:r>
              <a:rPr lang="en-US" dirty="0" err="1" smtClean="0"/>
              <a:t>Kruskle</a:t>
            </a:r>
            <a:r>
              <a:rPr lang="en-US" dirty="0" smtClean="0"/>
              <a:t> Wallis Test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ower power (BAD)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38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they assume normal?</a:t>
            </a:r>
          </a:p>
          <a:p>
            <a:endParaRPr lang="en-US" dirty="0"/>
          </a:p>
          <a:p>
            <a:r>
              <a:rPr lang="en-US" dirty="0" smtClean="0"/>
              <a:t>Really cool properties.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910" y="2076351"/>
            <a:ext cx="3797300" cy="205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060" y="6336442"/>
            <a:ext cx="83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www.mathsisfun.com</a:t>
            </a:r>
            <a:r>
              <a:rPr lang="en-US" dirty="0"/>
              <a:t>/data/standard-normal-</a:t>
            </a:r>
            <a:r>
              <a:rPr lang="en-US" dirty="0" err="1"/>
              <a:t>distribution.html</a:t>
            </a:r>
            <a:endParaRPr lang="en-US" dirty="0"/>
          </a:p>
        </p:txBody>
      </p:sp>
      <p:pic>
        <p:nvPicPr>
          <p:cNvPr id="8" name="Picture 7" descr="Screen Shot 2018-05-30 at 3.39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46" y="4343019"/>
            <a:ext cx="5607005" cy="159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41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note, these all are kind of the same:</a:t>
            </a:r>
          </a:p>
          <a:p>
            <a:pPr lvl="1"/>
            <a:r>
              <a:rPr lang="en-US" dirty="0" smtClean="0"/>
              <a:t>Gaussian</a:t>
            </a:r>
          </a:p>
          <a:p>
            <a:pPr lvl="1"/>
            <a:r>
              <a:rPr lang="en-US" dirty="0" smtClean="0"/>
              <a:t>Normal</a:t>
            </a:r>
          </a:p>
          <a:p>
            <a:pPr lvl="1"/>
            <a:r>
              <a:rPr lang="en-US" dirty="0" smtClean="0"/>
              <a:t>T-distribution</a:t>
            </a:r>
          </a:p>
          <a:p>
            <a:pPr lvl="1"/>
            <a:r>
              <a:rPr lang="en-US" dirty="0" smtClean="0"/>
              <a:t>Z-distribution</a:t>
            </a:r>
          </a:p>
          <a:p>
            <a:pPr lvl="1"/>
            <a:r>
              <a:rPr lang="en-US" dirty="0" smtClean="0"/>
              <a:t>F-distribution</a:t>
            </a:r>
          </a:p>
          <a:p>
            <a:pPr marL="0" indent="0">
              <a:buNone/>
            </a:pPr>
            <a:r>
              <a:rPr lang="en-US" dirty="0" smtClean="0"/>
              <a:t>There are some nuances, but theoretically, they are all trying to be a bell shaped curve</a:t>
            </a:r>
          </a:p>
        </p:txBody>
      </p:sp>
      <p:pic>
        <p:nvPicPr>
          <p:cNvPr id="4" name="Picture 3" descr="Screen Shot 2018-05-17 at 10.39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14" y="5098994"/>
            <a:ext cx="4251986" cy="175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13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transformations:</a:t>
            </a:r>
          </a:p>
          <a:p>
            <a:pPr lvl="1"/>
            <a:r>
              <a:rPr lang="en-US" dirty="0" smtClean="0"/>
              <a:t>+, −, ×, ÷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Non-linear transformations:</a:t>
            </a:r>
          </a:p>
          <a:p>
            <a:pPr lvl="1"/>
            <a:r>
              <a:rPr lang="en-US" dirty="0" smtClean="0"/>
              <a:t>√, log(), </a:t>
            </a:r>
            <a:r>
              <a:rPr lang="en-US" dirty="0" err="1" smtClean="0"/>
              <a:t>ln</a:t>
            </a:r>
            <a:r>
              <a:rPr lang="en-US" dirty="0" smtClean="0"/>
              <a:t>(), squaring, raising to another power</a:t>
            </a:r>
          </a:p>
          <a:p>
            <a:pPr lvl="1"/>
            <a:endParaRPr lang="en-US" dirty="0"/>
          </a:p>
          <a:p>
            <a:r>
              <a:rPr lang="en-US" dirty="0" smtClean="0"/>
              <a:t>Why do we care?</a:t>
            </a:r>
          </a:p>
          <a:p>
            <a:pPr marL="0" indent="0">
              <a:buNone/>
            </a:pPr>
            <a:r>
              <a:rPr lang="en-US" dirty="0" smtClean="0"/>
              <a:t>Non-linear transformations can change a non-normal distribution into a normal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Linear: </a:t>
            </a:r>
          </a:p>
          <a:p>
            <a:pPr lvl="1"/>
            <a:r>
              <a:rPr lang="en-US" dirty="0" smtClean="0"/>
              <a:t>(data </a:t>
            </a:r>
            <a:r>
              <a:rPr lang="mr-IN" dirty="0" smtClean="0"/>
              <a:t>–</a:t>
            </a:r>
            <a:r>
              <a:rPr lang="en-US" dirty="0" smtClean="0"/>
              <a:t> mean) / SD  ~~ [a.k.a. z-test]</a:t>
            </a:r>
            <a:endParaRPr lang="en-US" dirty="0"/>
          </a:p>
        </p:txBody>
      </p:sp>
      <p:pic>
        <p:nvPicPr>
          <p:cNvPr id="7" name="Picture 6" descr="Screen Shot 2018-05-30 at 3.4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883713"/>
            <a:ext cx="4096848" cy="2930743"/>
          </a:xfrm>
          <a:prstGeom prst="rect">
            <a:avLst/>
          </a:prstGeom>
        </p:spPr>
      </p:pic>
      <p:pic>
        <p:nvPicPr>
          <p:cNvPr id="5" name="Picture 4" descr="Screen Shot 2018-05-30 at 4.05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32" y="3924428"/>
            <a:ext cx="4193767" cy="293357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402597">
            <a:off x="3571781" y="4104343"/>
            <a:ext cx="2143066" cy="11401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8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Non-linear: Log</a:t>
            </a:r>
            <a:endParaRPr lang="en-US" dirty="0"/>
          </a:p>
        </p:txBody>
      </p:sp>
      <p:pic>
        <p:nvPicPr>
          <p:cNvPr id="7" name="Picture 6" descr="Screen Shot 2018-05-30 at 3.4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0559"/>
            <a:ext cx="4096848" cy="2930743"/>
          </a:xfrm>
          <a:prstGeom prst="rect">
            <a:avLst/>
          </a:prstGeom>
        </p:spPr>
      </p:pic>
      <p:pic>
        <p:nvPicPr>
          <p:cNvPr id="8" name="Picture 7" descr="Screen Shot 2018-05-30 at 3.46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698" y="4172462"/>
            <a:ext cx="3805302" cy="268553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402597">
            <a:off x="3571779" y="3721189"/>
            <a:ext cx="2143066" cy="11401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4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from a memory retention experiment in which 13 subjects were asked to memorize a list of disconnected items. The subjects were then asked to recall the items at various times up to a week later. The proportion of items (y = prop) correctly recalled at various times (x = time, in minutes) since the list was memorized were recorded </a:t>
            </a:r>
            <a:r>
              <a:rPr lang="en-US" dirty="0" smtClean="0">
                <a:solidFill>
                  <a:schemeClr val="tx1"/>
                </a:solidFill>
              </a:rPr>
              <a:t>and plotted.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4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distribution of your variables will affect how accurate your results 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4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Favorite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iris data.</a:t>
            </a:r>
            <a:endParaRPr lang="en-US" dirty="0"/>
          </a:p>
        </p:txBody>
      </p:sp>
      <p:pic>
        <p:nvPicPr>
          <p:cNvPr id="4" name="Picture 3" descr="Screen Shot 2018-05-17 at 1.09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07" y="1981200"/>
            <a:ext cx="5568293" cy="48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93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Distributions</a:t>
            </a:r>
          </a:p>
          <a:p>
            <a:pPr lvl="1"/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Probability</a:t>
            </a:r>
          </a:p>
          <a:p>
            <a:r>
              <a:rPr lang="en-US" dirty="0" smtClean="0"/>
              <a:t>Assumptions</a:t>
            </a:r>
          </a:p>
          <a:p>
            <a:r>
              <a:rPr lang="en-US" dirty="0" smtClean="0"/>
              <a:t>Transformations</a:t>
            </a:r>
          </a:p>
          <a:p>
            <a:r>
              <a:rPr lang="en-US" dirty="0" smtClean="0"/>
              <a:t>Test Case</a:t>
            </a:r>
          </a:p>
        </p:txBody>
      </p:sp>
      <p:pic>
        <p:nvPicPr>
          <p:cNvPr id="4" name="Picture 3" descr="Screen Shot 2018-05-17 at 10.42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87" y="1179228"/>
            <a:ext cx="37973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01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Frequency Distribution</a:t>
            </a:r>
          </a:p>
          <a:p>
            <a:pPr lvl="1"/>
            <a:r>
              <a:rPr lang="en-US" sz="2000" dirty="0"/>
              <a:t>a mathematical function showing the number of instances in which a variable takes each of its possible values.</a:t>
            </a:r>
          </a:p>
          <a:p>
            <a:endParaRPr lang="en-US" sz="2400" dirty="0" smtClean="0"/>
          </a:p>
          <a:p>
            <a:r>
              <a:rPr lang="en-US" sz="2400" dirty="0" smtClean="0"/>
              <a:t>Probability Distribution</a:t>
            </a:r>
          </a:p>
          <a:p>
            <a:pPr lvl="1"/>
            <a:r>
              <a:rPr lang="en-US" sz="2000" dirty="0"/>
              <a:t>a function of a discrete variable whose integral over any interval is the probability that the random variable specified by it will lie within that interval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13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just a fancy way to say:</a:t>
            </a:r>
          </a:p>
          <a:p>
            <a:pPr lvl="1"/>
            <a:r>
              <a:rPr lang="en-US" dirty="0" smtClean="0"/>
              <a:t>The Y axis is frequency</a:t>
            </a:r>
          </a:p>
          <a:p>
            <a:pPr lvl="1"/>
            <a:endParaRPr lang="en-US" dirty="0"/>
          </a:p>
        </p:txBody>
      </p:sp>
      <p:pic>
        <p:nvPicPr>
          <p:cNvPr id="6" name="Picture 5" descr="Screen Shot 2018-05-17 at 10.36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26" y="3390134"/>
            <a:ext cx="4945373" cy="34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2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just a fancy way to say:</a:t>
            </a:r>
          </a:p>
          <a:p>
            <a:pPr lvl="1"/>
            <a:r>
              <a:rPr lang="en-US" dirty="0" smtClean="0"/>
              <a:t>The Y axis is probability</a:t>
            </a:r>
            <a:endParaRPr lang="en-US" dirty="0"/>
          </a:p>
        </p:txBody>
      </p:sp>
      <p:pic>
        <p:nvPicPr>
          <p:cNvPr id="4" name="Picture 3" descr="Screen Shot 2018-05-17 at 10.29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3213100"/>
            <a:ext cx="5156200" cy="364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58" y="4601371"/>
            <a:ext cx="3874136" cy="17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05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Data is messy:</a:t>
            </a:r>
            <a:endParaRPr lang="en-US" dirty="0"/>
          </a:p>
        </p:txBody>
      </p:sp>
      <p:pic>
        <p:nvPicPr>
          <p:cNvPr id="6" name="Picture 5" descr="Screen Shot 2018-05-16 at 12.05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76" y="2982665"/>
            <a:ext cx="3515561" cy="3810831"/>
          </a:xfrm>
          <a:prstGeom prst="rect">
            <a:avLst/>
          </a:prstGeom>
        </p:spPr>
      </p:pic>
      <p:pic>
        <p:nvPicPr>
          <p:cNvPr id="7" name="Picture 6" descr="Screen Shot 2018-05-16 at 12.07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10" y="2982665"/>
            <a:ext cx="3428484" cy="3622842"/>
          </a:xfrm>
          <a:prstGeom prst="rect">
            <a:avLst/>
          </a:prstGeom>
        </p:spPr>
      </p:pic>
      <p:pic>
        <p:nvPicPr>
          <p:cNvPr id="8" name="Picture 7" descr="Screen Shot 2018-05-16 at 1.42.3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10" y="471742"/>
            <a:ext cx="3583002" cy="25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7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 of a normal distribution:</a:t>
            </a:r>
          </a:p>
          <a:p>
            <a:pPr lvl="1"/>
            <a:r>
              <a:rPr lang="en-US" dirty="0"/>
              <a:t>Human Height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scores</a:t>
            </a:r>
          </a:p>
          <a:p>
            <a:pPr lvl="1"/>
            <a:r>
              <a:rPr lang="en-US" dirty="0" smtClean="0"/>
              <a:t>Bills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r>
              <a:rPr lang="en-US" dirty="0" smtClean="0"/>
              <a:t>Or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Cat weight</a:t>
            </a:r>
          </a:p>
          <a:p>
            <a:pPr lvl="2"/>
            <a:r>
              <a:rPr lang="en-US" smtClean="0"/>
              <a:t>(python code)</a:t>
            </a:r>
            <a:endParaRPr lang="en-US" dirty="0"/>
          </a:p>
        </p:txBody>
      </p:sp>
      <p:pic>
        <p:nvPicPr>
          <p:cNvPr id="4" name="Picture 3" descr="Screen Shot 2018-05-30 at 2.05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3162300"/>
            <a:ext cx="5092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6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a lot of ways to solve for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theoretical distribution </a:t>
            </a:r>
            <a:r>
              <a:rPr lang="en-US" b="1" dirty="0" smtClean="0">
                <a:solidFill>
                  <a:srgbClr val="FF0000"/>
                </a:solidFill>
              </a:rPr>
              <a:t>(red line)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/>
            <a:r>
              <a:rPr lang="en-US" dirty="0" smtClean="0"/>
              <a:t>Maximum </a:t>
            </a:r>
            <a:r>
              <a:rPr lang="en-US" dirty="0"/>
              <a:t>Likelihood Estimate (MLE), </a:t>
            </a:r>
            <a:endParaRPr lang="en-US" dirty="0" smtClean="0"/>
          </a:p>
          <a:p>
            <a:pPr lvl="1"/>
            <a:r>
              <a:rPr lang="en-US" dirty="0" smtClean="0"/>
              <a:t>Method </a:t>
            </a:r>
            <a:r>
              <a:rPr lang="en-US" dirty="0"/>
              <a:t>of Moments (</a:t>
            </a:r>
            <a:r>
              <a:rPr lang="en-US" dirty="0" err="1"/>
              <a:t>MoM</a:t>
            </a:r>
            <a:r>
              <a:rPr lang="en-US" dirty="0"/>
              <a:t>), </a:t>
            </a:r>
            <a:endParaRPr lang="en-US" dirty="0" smtClean="0"/>
          </a:p>
          <a:p>
            <a:pPr lvl="1"/>
            <a:r>
              <a:rPr lang="en-US" dirty="0" smtClean="0"/>
              <a:t>Expectation </a:t>
            </a:r>
            <a:r>
              <a:rPr lang="en-US" dirty="0" err="1"/>
              <a:t>Maximation</a:t>
            </a:r>
            <a:r>
              <a:rPr lang="en-US" dirty="0"/>
              <a:t> (EM)</a:t>
            </a:r>
            <a:r>
              <a:rPr lang="mr-IN" dirty="0"/>
              <a:t>…</a:t>
            </a:r>
            <a:r>
              <a:rPr lang="en-US" dirty="0"/>
              <a:t> and many </a:t>
            </a:r>
            <a:r>
              <a:rPr lang="en-US" dirty="0" smtClean="0"/>
              <a:t>more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Overview </a:t>
            </a:r>
            <a:r>
              <a:rPr lang="en-US" dirty="0" smtClean="0"/>
              <a:t>of normal (5 min):</a:t>
            </a:r>
          </a:p>
          <a:p>
            <a:pPr lvl="1"/>
            <a:r>
              <a:rPr lang="en-US" dirty="0">
                <a:hlinkClick r:id="rId2"/>
              </a:rPr>
              <a:t>https://www.youtube.com/watch?v=</a:t>
            </a:r>
            <a:r>
              <a:rPr lang="en-US" dirty="0" smtClean="0">
                <a:hlinkClick r:id="rId2"/>
              </a:rPr>
              <a:t>iYiOVISWXS4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92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1368</TotalTime>
  <Words>518</Words>
  <Application>Microsoft Macintosh PowerPoint</Application>
  <PresentationFormat>On-screen Show (4:3)</PresentationFormat>
  <Paragraphs>93</Paragraphs>
  <Slides>20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Advantage</vt:lpstr>
      <vt:lpstr>Distribution</vt:lpstr>
      <vt:lpstr>Why?</vt:lpstr>
      <vt:lpstr>Overview</vt:lpstr>
      <vt:lpstr>Distribution</vt:lpstr>
      <vt:lpstr>Frequency Distribution</vt:lpstr>
      <vt:lpstr>Probability Distribution</vt:lpstr>
      <vt:lpstr>Distributions</vt:lpstr>
      <vt:lpstr>Normal Distribution</vt:lpstr>
      <vt:lpstr>Distributions</vt:lpstr>
      <vt:lpstr>Distributions</vt:lpstr>
      <vt:lpstr>Distributions</vt:lpstr>
      <vt:lpstr>PowerPoint Presentation</vt:lpstr>
      <vt:lpstr>Assumptions</vt:lpstr>
      <vt:lpstr>Assumptions</vt:lpstr>
      <vt:lpstr>Assumptions</vt:lpstr>
      <vt:lpstr>Transformation</vt:lpstr>
      <vt:lpstr>Transformation</vt:lpstr>
      <vt:lpstr>Transformation</vt:lpstr>
      <vt:lpstr>Example</vt:lpstr>
      <vt:lpstr>Favorite Graph</vt:lpstr>
    </vt:vector>
  </TitlesOfParts>
  <Company>zData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</dc:title>
  <dc:creator>Sarah Herberger</dc:creator>
  <cp:lastModifiedBy>Sarah Herberger</cp:lastModifiedBy>
  <cp:revision>64</cp:revision>
  <dcterms:created xsi:type="dcterms:W3CDTF">2018-05-16T16:11:52Z</dcterms:created>
  <dcterms:modified xsi:type="dcterms:W3CDTF">2018-06-02T20:05:35Z</dcterms:modified>
</cp:coreProperties>
</file>