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A55"/>
    <a:srgbClr val="041726"/>
    <a:srgbClr val="051725"/>
    <a:srgbClr val="96ADBA"/>
    <a:srgbClr val="FEB858"/>
    <a:srgbClr val="9835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29" d="100"/>
          <a:sy n="29" d="100"/>
        </p:scale>
        <p:origin x="19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7D1E5-5AF1-409B-9D82-62D53C42EB80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26E3-1D9F-4C6D-872D-D383949598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67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7D1E5-5AF1-409B-9D82-62D53C42EB80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26E3-1D9F-4C6D-872D-D383949598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5353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7D1E5-5AF1-409B-9D82-62D53C42EB80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26E3-1D9F-4C6D-872D-D383949598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804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7D1E5-5AF1-409B-9D82-62D53C42EB80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26E3-1D9F-4C6D-872D-D383949598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0898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7D1E5-5AF1-409B-9D82-62D53C42EB80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26E3-1D9F-4C6D-872D-D383949598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8240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7D1E5-5AF1-409B-9D82-62D53C42EB80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26E3-1D9F-4C6D-872D-D383949598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5357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7D1E5-5AF1-409B-9D82-62D53C42EB80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26E3-1D9F-4C6D-872D-D383949598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3300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7D1E5-5AF1-409B-9D82-62D53C42EB80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26E3-1D9F-4C6D-872D-D383949598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1749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7D1E5-5AF1-409B-9D82-62D53C42EB80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26E3-1D9F-4C6D-872D-D383949598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652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7D1E5-5AF1-409B-9D82-62D53C42EB80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26E3-1D9F-4C6D-872D-D383949598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812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7D1E5-5AF1-409B-9D82-62D53C42EB80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26E3-1D9F-4C6D-872D-D383949598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3196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7D1E5-5AF1-409B-9D82-62D53C42EB80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826E3-1D9F-4C6D-872D-D383949598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1124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m 17">
            <a:extLst>
              <a:ext uri="{FF2B5EF4-FFF2-40B4-BE49-F238E27FC236}">
                <a16:creationId xmlns:a16="http://schemas.microsoft.com/office/drawing/2014/main" id="{C866E6F5-7A04-CEE4-7B0A-65A185E5F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21982" cy="12917978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D817B08F-B156-102A-452B-F8719A8442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95" t="37062" r="21924" b="8300"/>
          <a:stretch/>
        </p:blipFill>
        <p:spPr>
          <a:xfrm>
            <a:off x="3080063" y="9589118"/>
            <a:ext cx="3441069" cy="332886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E6336388-3BBA-BCB8-499F-CC5BB45643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7" t="-1229" r="11589" b="63621"/>
          <a:stretch/>
        </p:blipFill>
        <p:spPr>
          <a:xfrm>
            <a:off x="1577340" y="-432261"/>
            <a:ext cx="6467302" cy="305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706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0FB7090-1E9C-E737-A89E-48AD34735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21982" cy="12917978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B134D0B1-8097-0ABF-CB84-36076862AFD6}"/>
              </a:ext>
            </a:extLst>
          </p:cNvPr>
          <p:cNvSpPr/>
          <p:nvPr/>
        </p:nvSpPr>
        <p:spPr>
          <a:xfrm>
            <a:off x="-20782" y="1346661"/>
            <a:ext cx="9642764" cy="1163782"/>
          </a:xfrm>
          <a:prstGeom prst="rect">
            <a:avLst/>
          </a:prstGeom>
          <a:solidFill>
            <a:srgbClr val="FFB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dirty="0">
                <a:solidFill>
                  <a:srgbClr val="051725"/>
                </a:solidFill>
                <a:latin typeface="Bahnschrift Condensed" panose="020B0502040204020203" pitchFamily="34" charset="0"/>
              </a:rPr>
              <a:t>Estratégias de elite para programadores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2718BCA-DB19-A0E5-D30C-0A3842D581EF}"/>
              </a:ext>
            </a:extLst>
          </p:cNvPr>
          <p:cNvSpPr/>
          <p:nvPr/>
        </p:nvSpPr>
        <p:spPr>
          <a:xfrm>
            <a:off x="0" y="0"/>
            <a:ext cx="9621982" cy="13466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1BBB551-7814-C81B-1C1F-542EAFACFB33}"/>
              </a:ext>
            </a:extLst>
          </p:cNvPr>
          <p:cNvSpPr txBox="1"/>
          <p:nvPr/>
        </p:nvSpPr>
        <p:spPr>
          <a:xfrm>
            <a:off x="0" y="11611"/>
            <a:ext cx="96219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solidFill>
                  <a:srgbClr val="96ADBA"/>
                </a:solidFill>
                <a:latin typeface="Bahnschrift Condensed" panose="020B0502040204020203" pitchFamily="34" charset="0"/>
              </a:rPr>
              <a:t>NODE TACTICS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14CDB67-18E3-B414-F806-E7613A3B9AB0}"/>
              </a:ext>
            </a:extLst>
          </p:cNvPr>
          <p:cNvSpPr/>
          <p:nvPr/>
        </p:nvSpPr>
        <p:spPr>
          <a:xfrm>
            <a:off x="2932314" y="11344366"/>
            <a:ext cx="3757353" cy="1163782"/>
          </a:xfrm>
          <a:prstGeom prst="rect">
            <a:avLst/>
          </a:prstGeom>
          <a:solidFill>
            <a:srgbClr val="FFB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dirty="0">
                <a:solidFill>
                  <a:srgbClr val="051725"/>
                </a:solidFill>
                <a:latin typeface="Bahnschrift Condensed" panose="020B0502040204020203" pitchFamily="34" charset="0"/>
              </a:rPr>
              <a:t>Leonardo Lopes</a:t>
            </a:r>
          </a:p>
        </p:txBody>
      </p:sp>
    </p:spTree>
    <p:extLst>
      <p:ext uri="{BB962C8B-B14F-4D97-AF65-F5344CB8AC3E}">
        <p14:creationId xmlns:p14="http://schemas.microsoft.com/office/powerpoint/2010/main" val="956871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9B778DE9-28E9-6BE8-1237-79F0FF621965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417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0" dirty="0">
              <a:latin typeface="Impact" panose="020B080603090205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0E7E95B-6351-F1B3-A082-50824B743BF1}"/>
              </a:ext>
            </a:extLst>
          </p:cNvPr>
          <p:cNvSpPr txBox="1"/>
          <p:nvPr/>
        </p:nvSpPr>
        <p:spPr>
          <a:xfrm>
            <a:off x="2265218" y="813973"/>
            <a:ext cx="50707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solidFill>
                  <a:schemeClr val="bg1"/>
                </a:solidFill>
                <a:latin typeface="Impact" panose="020B0806030902050204" pitchFamily="34" charset="0"/>
              </a:rPr>
              <a:t>NPM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36ECF3F-4144-C33B-D887-531AADF2EFD4}"/>
              </a:ext>
            </a:extLst>
          </p:cNvPr>
          <p:cNvSpPr txBox="1"/>
          <p:nvPr/>
        </p:nvSpPr>
        <p:spPr>
          <a:xfrm>
            <a:off x="-2639291" y="-16625"/>
            <a:ext cx="66460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ln>
                  <a:solidFill>
                    <a:schemeClr val="bg1"/>
                  </a:solidFill>
                </a:ln>
                <a:noFill/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BE29BAD-61D1-2594-E6DD-0C61A607B576}"/>
              </a:ext>
            </a:extLst>
          </p:cNvPr>
          <p:cNvSpPr txBox="1"/>
          <p:nvPr/>
        </p:nvSpPr>
        <p:spPr>
          <a:xfrm>
            <a:off x="972069" y="4278268"/>
            <a:ext cx="76570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Impact" panose="020B0806030902050204" pitchFamily="34" charset="0"/>
              </a:rPr>
              <a:t>O NPM é o gerenciador de pacotes padrão para o Node.js, permitindo que os desenvolvedores instalem, compartilhem e gerenciem as dependências de seus projetos de forma eficiente.</a:t>
            </a:r>
          </a:p>
        </p:txBody>
      </p:sp>
      <p:sp>
        <p:nvSpPr>
          <p:cNvPr id="15" name="Listra Diagonal 14">
            <a:extLst>
              <a:ext uri="{FF2B5EF4-FFF2-40B4-BE49-F238E27FC236}">
                <a16:creationId xmlns:a16="http://schemas.microsoft.com/office/drawing/2014/main" id="{69B1EF5C-E406-A65F-336A-E013238E4216}"/>
              </a:ext>
            </a:extLst>
          </p:cNvPr>
          <p:cNvSpPr/>
          <p:nvPr/>
        </p:nvSpPr>
        <p:spPr>
          <a:xfrm>
            <a:off x="1409003" y="2494185"/>
            <a:ext cx="914400" cy="914400"/>
          </a:xfrm>
          <a:prstGeom prst="diagStripe">
            <a:avLst/>
          </a:prstGeom>
          <a:solidFill>
            <a:srgbClr val="FFB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Listra Diagonal 15">
            <a:extLst>
              <a:ext uri="{FF2B5EF4-FFF2-40B4-BE49-F238E27FC236}">
                <a16:creationId xmlns:a16="http://schemas.microsoft.com/office/drawing/2014/main" id="{5F52BFE9-A6C8-1454-7C5F-3C48D97DD066}"/>
              </a:ext>
            </a:extLst>
          </p:cNvPr>
          <p:cNvSpPr/>
          <p:nvPr/>
        </p:nvSpPr>
        <p:spPr>
          <a:xfrm>
            <a:off x="2876201" y="2494185"/>
            <a:ext cx="914400" cy="914400"/>
          </a:xfrm>
          <a:prstGeom prst="diagStripe">
            <a:avLst/>
          </a:prstGeom>
          <a:solidFill>
            <a:srgbClr val="FFB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7" name="Listra Diagonal 16">
            <a:extLst>
              <a:ext uri="{FF2B5EF4-FFF2-40B4-BE49-F238E27FC236}">
                <a16:creationId xmlns:a16="http://schemas.microsoft.com/office/drawing/2014/main" id="{4F6FA56A-6F43-F267-5C0D-2236780ABC5E}"/>
              </a:ext>
            </a:extLst>
          </p:cNvPr>
          <p:cNvSpPr/>
          <p:nvPr/>
        </p:nvSpPr>
        <p:spPr>
          <a:xfrm>
            <a:off x="4343400" y="2494185"/>
            <a:ext cx="914400" cy="914400"/>
          </a:xfrm>
          <a:prstGeom prst="diagStripe">
            <a:avLst/>
          </a:prstGeom>
          <a:solidFill>
            <a:srgbClr val="FFB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8" name="Listra Diagonal 17">
            <a:extLst>
              <a:ext uri="{FF2B5EF4-FFF2-40B4-BE49-F238E27FC236}">
                <a16:creationId xmlns:a16="http://schemas.microsoft.com/office/drawing/2014/main" id="{A24BA7D1-03C5-E32D-8CEC-27AF66B85E80}"/>
              </a:ext>
            </a:extLst>
          </p:cNvPr>
          <p:cNvSpPr/>
          <p:nvPr/>
        </p:nvSpPr>
        <p:spPr>
          <a:xfrm>
            <a:off x="5810599" y="2494185"/>
            <a:ext cx="914400" cy="914400"/>
          </a:xfrm>
          <a:prstGeom prst="diagStripe">
            <a:avLst/>
          </a:prstGeom>
          <a:solidFill>
            <a:srgbClr val="FFB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9" name="Listra Diagonal 18">
            <a:extLst>
              <a:ext uri="{FF2B5EF4-FFF2-40B4-BE49-F238E27FC236}">
                <a16:creationId xmlns:a16="http://schemas.microsoft.com/office/drawing/2014/main" id="{1DC11DEC-5FD6-4F97-2BC4-6C0F60CEC835}"/>
              </a:ext>
            </a:extLst>
          </p:cNvPr>
          <p:cNvSpPr/>
          <p:nvPr/>
        </p:nvSpPr>
        <p:spPr>
          <a:xfrm>
            <a:off x="7277798" y="2466764"/>
            <a:ext cx="914400" cy="914400"/>
          </a:xfrm>
          <a:prstGeom prst="diagStripe">
            <a:avLst/>
          </a:prstGeom>
          <a:solidFill>
            <a:srgbClr val="FFB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A2D0A58A-508C-1DDC-5594-C078900E2C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26" r="4171" b="21448"/>
          <a:stretch/>
        </p:blipFill>
        <p:spPr>
          <a:xfrm>
            <a:off x="834618" y="7841795"/>
            <a:ext cx="7931959" cy="341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518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9B778DE9-28E9-6BE8-1237-79F0FF621965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417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0" dirty="0">
              <a:latin typeface="Impact" panose="020B080603090205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0E7E95B-6351-F1B3-A082-50824B743BF1}"/>
              </a:ext>
            </a:extLst>
          </p:cNvPr>
          <p:cNvSpPr txBox="1"/>
          <p:nvPr/>
        </p:nvSpPr>
        <p:spPr>
          <a:xfrm>
            <a:off x="2265218" y="813973"/>
            <a:ext cx="507076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solidFill>
                  <a:schemeClr val="bg1"/>
                </a:solidFill>
                <a:latin typeface="Impact" panose="020B0806030902050204" pitchFamily="34" charset="0"/>
              </a:rPr>
              <a:t>Módulos e require()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36ECF3F-4144-C33B-D887-531AADF2EFD4}"/>
              </a:ext>
            </a:extLst>
          </p:cNvPr>
          <p:cNvSpPr txBox="1"/>
          <p:nvPr/>
        </p:nvSpPr>
        <p:spPr>
          <a:xfrm>
            <a:off x="-2639291" y="-16625"/>
            <a:ext cx="66460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ln>
                  <a:solidFill>
                    <a:schemeClr val="bg1"/>
                  </a:solidFill>
                </a:ln>
                <a:noFill/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BE29BAD-61D1-2594-E6DD-0C61A607B576}"/>
              </a:ext>
            </a:extLst>
          </p:cNvPr>
          <p:cNvSpPr txBox="1"/>
          <p:nvPr/>
        </p:nvSpPr>
        <p:spPr>
          <a:xfrm>
            <a:off x="972064" y="4590821"/>
            <a:ext cx="76570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Impact" panose="020B0806030902050204" pitchFamily="34" charset="0"/>
              </a:rPr>
              <a:t>O Node.js utiliza o sistema de módulos </a:t>
            </a:r>
            <a:r>
              <a:rPr lang="pt-BR" sz="3600" dirty="0" err="1">
                <a:solidFill>
                  <a:schemeClr val="bg1"/>
                </a:solidFill>
                <a:latin typeface="Impact" panose="020B0806030902050204" pitchFamily="34" charset="0"/>
              </a:rPr>
              <a:t>CommonJS</a:t>
            </a:r>
            <a:r>
              <a:rPr lang="pt-BR" sz="3600" dirty="0">
                <a:solidFill>
                  <a:schemeClr val="bg1"/>
                </a:solidFill>
                <a:latin typeface="Impact" panose="020B0806030902050204" pitchFamily="34" charset="0"/>
              </a:rPr>
              <a:t>, onde cada arquivo é tratado como um módulo e pode exportar e importar funcionalidades utilizando o require().</a:t>
            </a:r>
          </a:p>
        </p:txBody>
      </p:sp>
      <p:sp>
        <p:nvSpPr>
          <p:cNvPr id="3" name="Listra Diagonal 2">
            <a:extLst>
              <a:ext uri="{FF2B5EF4-FFF2-40B4-BE49-F238E27FC236}">
                <a16:creationId xmlns:a16="http://schemas.microsoft.com/office/drawing/2014/main" id="{3BCAC10B-011D-D7DB-3E58-713E0F0648B9}"/>
              </a:ext>
            </a:extLst>
          </p:cNvPr>
          <p:cNvSpPr/>
          <p:nvPr/>
        </p:nvSpPr>
        <p:spPr>
          <a:xfrm>
            <a:off x="7335981" y="3459256"/>
            <a:ext cx="914400" cy="914400"/>
          </a:xfrm>
          <a:prstGeom prst="diagStripe">
            <a:avLst/>
          </a:prstGeom>
          <a:solidFill>
            <a:srgbClr val="FFB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" name="Listra Diagonal 3">
            <a:extLst>
              <a:ext uri="{FF2B5EF4-FFF2-40B4-BE49-F238E27FC236}">
                <a16:creationId xmlns:a16="http://schemas.microsoft.com/office/drawing/2014/main" id="{91CFF666-A301-0DF8-201D-3BAF1B8E8851}"/>
              </a:ext>
            </a:extLst>
          </p:cNvPr>
          <p:cNvSpPr/>
          <p:nvPr/>
        </p:nvSpPr>
        <p:spPr>
          <a:xfrm>
            <a:off x="5868782" y="3448648"/>
            <a:ext cx="914400" cy="914400"/>
          </a:xfrm>
          <a:prstGeom prst="diagStripe">
            <a:avLst/>
          </a:prstGeom>
          <a:solidFill>
            <a:srgbClr val="FFB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Listra Diagonal 4">
            <a:extLst>
              <a:ext uri="{FF2B5EF4-FFF2-40B4-BE49-F238E27FC236}">
                <a16:creationId xmlns:a16="http://schemas.microsoft.com/office/drawing/2014/main" id="{1FD90F26-FC13-A45D-211F-F4B9C1D63724}"/>
              </a:ext>
            </a:extLst>
          </p:cNvPr>
          <p:cNvSpPr/>
          <p:nvPr/>
        </p:nvSpPr>
        <p:spPr>
          <a:xfrm>
            <a:off x="4401579" y="3448648"/>
            <a:ext cx="914400" cy="914400"/>
          </a:xfrm>
          <a:prstGeom prst="diagStripe">
            <a:avLst/>
          </a:prstGeom>
          <a:solidFill>
            <a:srgbClr val="FFB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" name="Listra Diagonal 5">
            <a:extLst>
              <a:ext uri="{FF2B5EF4-FFF2-40B4-BE49-F238E27FC236}">
                <a16:creationId xmlns:a16="http://schemas.microsoft.com/office/drawing/2014/main" id="{824B6923-4897-20BE-C50E-87D29EB5DB7F}"/>
              </a:ext>
            </a:extLst>
          </p:cNvPr>
          <p:cNvSpPr/>
          <p:nvPr/>
        </p:nvSpPr>
        <p:spPr>
          <a:xfrm>
            <a:off x="2934384" y="3446021"/>
            <a:ext cx="914400" cy="914400"/>
          </a:xfrm>
          <a:prstGeom prst="diagStripe">
            <a:avLst/>
          </a:prstGeom>
          <a:solidFill>
            <a:srgbClr val="FFB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Listra Diagonal 10">
            <a:extLst>
              <a:ext uri="{FF2B5EF4-FFF2-40B4-BE49-F238E27FC236}">
                <a16:creationId xmlns:a16="http://schemas.microsoft.com/office/drawing/2014/main" id="{5A8CAC0E-FC52-7606-0EB7-D22728D3F787}"/>
              </a:ext>
            </a:extLst>
          </p:cNvPr>
          <p:cNvSpPr/>
          <p:nvPr/>
        </p:nvSpPr>
        <p:spPr>
          <a:xfrm>
            <a:off x="1409001" y="3459256"/>
            <a:ext cx="914400" cy="914400"/>
          </a:xfrm>
          <a:prstGeom prst="diagStripe">
            <a:avLst/>
          </a:prstGeom>
          <a:solidFill>
            <a:srgbClr val="FFB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A45950D4-9319-BE73-7A53-3FCD8B3535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86" r="455" b="20420"/>
          <a:stretch/>
        </p:blipFill>
        <p:spPr>
          <a:xfrm>
            <a:off x="761432" y="7282267"/>
            <a:ext cx="8078322" cy="3162161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786CE697-68D6-174B-45F0-F81B685061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83" b="27205"/>
          <a:stretch/>
        </p:blipFill>
        <p:spPr>
          <a:xfrm>
            <a:off x="-7" y="10118409"/>
            <a:ext cx="9601200" cy="245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798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9B778DE9-28E9-6BE8-1237-79F0FF621965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417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0" dirty="0">
              <a:latin typeface="Impact" panose="020B080603090205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0E7E95B-6351-F1B3-A082-50824B743BF1}"/>
              </a:ext>
            </a:extLst>
          </p:cNvPr>
          <p:cNvSpPr txBox="1"/>
          <p:nvPr/>
        </p:nvSpPr>
        <p:spPr>
          <a:xfrm>
            <a:off x="1205078" y="645094"/>
            <a:ext cx="724921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solidFill>
                  <a:schemeClr val="bg1"/>
                </a:solidFill>
                <a:latin typeface="Impact" panose="020B0806030902050204" pitchFamily="34" charset="0"/>
              </a:rPr>
              <a:t>Principais Funcionalidades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36ECF3F-4144-C33B-D887-531AADF2EFD4}"/>
              </a:ext>
            </a:extLst>
          </p:cNvPr>
          <p:cNvSpPr txBox="1"/>
          <p:nvPr/>
        </p:nvSpPr>
        <p:spPr>
          <a:xfrm>
            <a:off x="-2639291" y="-16625"/>
            <a:ext cx="66460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ln>
                  <a:solidFill>
                    <a:schemeClr val="bg1"/>
                  </a:solidFill>
                </a:ln>
                <a:noFill/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BE29BAD-61D1-2594-E6DD-0C61A607B576}"/>
              </a:ext>
            </a:extLst>
          </p:cNvPr>
          <p:cNvSpPr txBox="1"/>
          <p:nvPr/>
        </p:nvSpPr>
        <p:spPr>
          <a:xfrm>
            <a:off x="1001157" y="8949500"/>
            <a:ext cx="76570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Impact" panose="020B0806030902050204" pitchFamily="34" charset="0"/>
              </a:rPr>
              <a:t>O módulo '</a:t>
            </a:r>
            <a:r>
              <a:rPr lang="pt-BR" sz="3600" dirty="0" err="1">
                <a:solidFill>
                  <a:schemeClr val="bg1"/>
                </a:solidFill>
                <a:latin typeface="Impact" panose="020B0806030902050204" pitchFamily="34" charset="0"/>
              </a:rPr>
              <a:t>fs</a:t>
            </a:r>
            <a:r>
              <a:rPr lang="pt-BR" sz="3600" dirty="0">
                <a:solidFill>
                  <a:schemeClr val="bg1"/>
                </a:solidFill>
                <a:latin typeface="Impact" panose="020B0806030902050204" pitchFamily="34" charset="0"/>
              </a:rPr>
              <a:t>' fornece métodos para interagir com o sistema de arquivos, permitindo ler, escrever, atualizar e excluir arquivos.</a:t>
            </a:r>
          </a:p>
        </p:txBody>
      </p:sp>
      <p:sp>
        <p:nvSpPr>
          <p:cNvPr id="3" name="Listra Diagonal 2">
            <a:extLst>
              <a:ext uri="{FF2B5EF4-FFF2-40B4-BE49-F238E27FC236}">
                <a16:creationId xmlns:a16="http://schemas.microsoft.com/office/drawing/2014/main" id="{3BCAC10B-011D-D7DB-3E58-713E0F0648B9}"/>
              </a:ext>
            </a:extLst>
          </p:cNvPr>
          <p:cNvSpPr/>
          <p:nvPr/>
        </p:nvSpPr>
        <p:spPr>
          <a:xfrm>
            <a:off x="7539897" y="3556265"/>
            <a:ext cx="914400" cy="914400"/>
          </a:xfrm>
          <a:prstGeom prst="diagStripe">
            <a:avLst/>
          </a:prstGeom>
          <a:solidFill>
            <a:srgbClr val="FFB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" name="Listra Diagonal 3">
            <a:extLst>
              <a:ext uri="{FF2B5EF4-FFF2-40B4-BE49-F238E27FC236}">
                <a16:creationId xmlns:a16="http://schemas.microsoft.com/office/drawing/2014/main" id="{91CFF666-A301-0DF8-201D-3BAF1B8E8851}"/>
              </a:ext>
            </a:extLst>
          </p:cNvPr>
          <p:cNvSpPr/>
          <p:nvPr/>
        </p:nvSpPr>
        <p:spPr>
          <a:xfrm>
            <a:off x="6072698" y="3545657"/>
            <a:ext cx="914400" cy="914400"/>
          </a:xfrm>
          <a:prstGeom prst="diagStripe">
            <a:avLst/>
          </a:prstGeom>
          <a:solidFill>
            <a:srgbClr val="FFB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Listra Diagonal 4">
            <a:extLst>
              <a:ext uri="{FF2B5EF4-FFF2-40B4-BE49-F238E27FC236}">
                <a16:creationId xmlns:a16="http://schemas.microsoft.com/office/drawing/2014/main" id="{1FD90F26-FC13-A45D-211F-F4B9C1D63724}"/>
              </a:ext>
            </a:extLst>
          </p:cNvPr>
          <p:cNvSpPr/>
          <p:nvPr/>
        </p:nvSpPr>
        <p:spPr>
          <a:xfrm>
            <a:off x="4605495" y="3545657"/>
            <a:ext cx="914400" cy="914400"/>
          </a:xfrm>
          <a:prstGeom prst="diagStripe">
            <a:avLst/>
          </a:prstGeom>
          <a:solidFill>
            <a:srgbClr val="FFB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" name="Listra Diagonal 5">
            <a:extLst>
              <a:ext uri="{FF2B5EF4-FFF2-40B4-BE49-F238E27FC236}">
                <a16:creationId xmlns:a16="http://schemas.microsoft.com/office/drawing/2014/main" id="{824B6923-4897-20BE-C50E-87D29EB5DB7F}"/>
              </a:ext>
            </a:extLst>
          </p:cNvPr>
          <p:cNvSpPr/>
          <p:nvPr/>
        </p:nvSpPr>
        <p:spPr>
          <a:xfrm>
            <a:off x="3138300" y="3543030"/>
            <a:ext cx="914400" cy="914400"/>
          </a:xfrm>
          <a:prstGeom prst="diagStripe">
            <a:avLst/>
          </a:prstGeom>
          <a:solidFill>
            <a:srgbClr val="FFB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Listra Diagonal 10">
            <a:extLst>
              <a:ext uri="{FF2B5EF4-FFF2-40B4-BE49-F238E27FC236}">
                <a16:creationId xmlns:a16="http://schemas.microsoft.com/office/drawing/2014/main" id="{5A8CAC0E-FC52-7606-0EB7-D22728D3F787}"/>
              </a:ext>
            </a:extLst>
          </p:cNvPr>
          <p:cNvSpPr/>
          <p:nvPr/>
        </p:nvSpPr>
        <p:spPr>
          <a:xfrm>
            <a:off x="1612917" y="3556265"/>
            <a:ext cx="914400" cy="914400"/>
          </a:xfrm>
          <a:prstGeom prst="diagStripe">
            <a:avLst/>
          </a:prstGeom>
          <a:solidFill>
            <a:srgbClr val="FFB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C37F083C-3F58-1C10-72A8-7FF5B7A8A4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55" b="21469"/>
          <a:stretch/>
        </p:blipFill>
        <p:spPr>
          <a:xfrm>
            <a:off x="262095" y="5127494"/>
            <a:ext cx="9601200" cy="321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390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9B778DE9-28E9-6BE8-1237-79F0FF621965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417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0" dirty="0">
              <a:latin typeface="Impact" panose="020B080603090205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0E7E95B-6351-F1B3-A082-50824B743BF1}"/>
              </a:ext>
            </a:extLst>
          </p:cNvPr>
          <p:cNvSpPr txBox="1"/>
          <p:nvPr/>
        </p:nvSpPr>
        <p:spPr>
          <a:xfrm>
            <a:off x="1205078" y="645094"/>
            <a:ext cx="724921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solidFill>
                  <a:schemeClr val="bg1"/>
                </a:solidFill>
                <a:latin typeface="Impact" panose="020B0806030902050204" pitchFamily="34" charset="0"/>
              </a:rPr>
              <a:t>Principais Funcionalidades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36ECF3F-4144-C33B-D887-531AADF2EFD4}"/>
              </a:ext>
            </a:extLst>
          </p:cNvPr>
          <p:cNvSpPr txBox="1"/>
          <p:nvPr/>
        </p:nvSpPr>
        <p:spPr>
          <a:xfrm>
            <a:off x="-2639291" y="-16625"/>
            <a:ext cx="66460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ln>
                  <a:solidFill>
                    <a:schemeClr val="bg1"/>
                  </a:solidFill>
                </a:ln>
                <a:noFill/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BE29BAD-61D1-2594-E6DD-0C61A607B576}"/>
              </a:ext>
            </a:extLst>
          </p:cNvPr>
          <p:cNvSpPr txBox="1"/>
          <p:nvPr/>
        </p:nvSpPr>
        <p:spPr>
          <a:xfrm>
            <a:off x="1001157" y="8546089"/>
            <a:ext cx="76570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Impact" panose="020B0806030902050204" pitchFamily="34" charset="0"/>
              </a:rPr>
              <a:t>O Node.js permite criar servidores HTTP de forma simples e eficiente, permitindo lidar com requisições e enviar respostas aos clientes.</a:t>
            </a:r>
          </a:p>
        </p:txBody>
      </p:sp>
      <p:sp>
        <p:nvSpPr>
          <p:cNvPr id="3" name="Listra Diagonal 2">
            <a:extLst>
              <a:ext uri="{FF2B5EF4-FFF2-40B4-BE49-F238E27FC236}">
                <a16:creationId xmlns:a16="http://schemas.microsoft.com/office/drawing/2014/main" id="{3BCAC10B-011D-D7DB-3E58-713E0F0648B9}"/>
              </a:ext>
            </a:extLst>
          </p:cNvPr>
          <p:cNvSpPr/>
          <p:nvPr/>
        </p:nvSpPr>
        <p:spPr>
          <a:xfrm>
            <a:off x="7539897" y="3556265"/>
            <a:ext cx="914400" cy="914400"/>
          </a:xfrm>
          <a:prstGeom prst="diagStripe">
            <a:avLst/>
          </a:prstGeom>
          <a:solidFill>
            <a:srgbClr val="FFB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" name="Listra Diagonal 3">
            <a:extLst>
              <a:ext uri="{FF2B5EF4-FFF2-40B4-BE49-F238E27FC236}">
                <a16:creationId xmlns:a16="http://schemas.microsoft.com/office/drawing/2014/main" id="{91CFF666-A301-0DF8-201D-3BAF1B8E8851}"/>
              </a:ext>
            </a:extLst>
          </p:cNvPr>
          <p:cNvSpPr/>
          <p:nvPr/>
        </p:nvSpPr>
        <p:spPr>
          <a:xfrm>
            <a:off x="6072698" y="3545657"/>
            <a:ext cx="914400" cy="914400"/>
          </a:xfrm>
          <a:prstGeom prst="diagStripe">
            <a:avLst/>
          </a:prstGeom>
          <a:solidFill>
            <a:srgbClr val="FFB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Listra Diagonal 4">
            <a:extLst>
              <a:ext uri="{FF2B5EF4-FFF2-40B4-BE49-F238E27FC236}">
                <a16:creationId xmlns:a16="http://schemas.microsoft.com/office/drawing/2014/main" id="{1FD90F26-FC13-A45D-211F-F4B9C1D63724}"/>
              </a:ext>
            </a:extLst>
          </p:cNvPr>
          <p:cNvSpPr/>
          <p:nvPr/>
        </p:nvSpPr>
        <p:spPr>
          <a:xfrm>
            <a:off x="4605495" y="3545657"/>
            <a:ext cx="914400" cy="914400"/>
          </a:xfrm>
          <a:prstGeom prst="diagStripe">
            <a:avLst/>
          </a:prstGeom>
          <a:solidFill>
            <a:srgbClr val="FFB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" name="Listra Diagonal 5">
            <a:extLst>
              <a:ext uri="{FF2B5EF4-FFF2-40B4-BE49-F238E27FC236}">
                <a16:creationId xmlns:a16="http://schemas.microsoft.com/office/drawing/2014/main" id="{824B6923-4897-20BE-C50E-87D29EB5DB7F}"/>
              </a:ext>
            </a:extLst>
          </p:cNvPr>
          <p:cNvSpPr/>
          <p:nvPr/>
        </p:nvSpPr>
        <p:spPr>
          <a:xfrm>
            <a:off x="3138300" y="3543030"/>
            <a:ext cx="914400" cy="914400"/>
          </a:xfrm>
          <a:prstGeom prst="diagStripe">
            <a:avLst/>
          </a:prstGeom>
          <a:solidFill>
            <a:srgbClr val="FFB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Listra Diagonal 10">
            <a:extLst>
              <a:ext uri="{FF2B5EF4-FFF2-40B4-BE49-F238E27FC236}">
                <a16:creationId xmlns:a16="http://schemas.microsoft.com/office/drawing/2014/main" id="{5A8CAC0E-FC52-7606-0EB7-D22728D3F787}"/>
              </a:ext>
            </a:extLst>
          </p:cNvPr>
          <p:cNvSpPr/>
          <p:nvPr/>
        </p:nvSpPr>
        <p:spPr>
          <a:xfrm>
            <a:off x="1612917" y="3556265"/>
            <a:ext cx="914400" cy="914400"/>
          </a:xfrm>
          <a:prstGeom prst="diagStripe">
            <a:avLst/>
          </a:prstGeom>
          <a:solidFill>
            <a:srgbClr val="FFB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6118A085-C2E3-2D9D-0FFE-9F726ED863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09" b="19498"/>
          <a:stretch/>
        </p:blipFill>
        <p:spPr>
          <a:xfrm>
            <a:off x="262095" y="4586613"/>
            <a:ext cx="9601200" cy="371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8377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108</TotalTime>
  <Words>131</Words>
  <Application>Microsoft Office PowerPoint</Application>
  <PresentationFormat>Papel A3 (297 x 420 mm)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Bahnschrift Condensed</vt:lpstr>
      <vt:lpstr>Calibri</vt:lpstr>
      <vt:lpstr>Calibri Light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Leonardo Lopes Rodrigues Silva</dc:creator>
  <cp:lastModifiedBy>Leonardo Lopes Rodrigues Silva</cp:lastModifiedBy>
  <cp:revision>1</cp:revision>
  <dcterms:created xsi:type="dcterms:W3CDTF">2024-05-08T21:22:27Z</dcterms:created>
  <dcterms:modified xsi:type="dcterms:W3CDTF">2024-05-08T23:10:50Z</dcterms:modified>
</cp:coreProperties>
</file>