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16"/>
    <a:srgbClr val="0A4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7D4-653F-4C9B-828E-D0DFA8640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4F29-7134-4689-8CB8-2E2A6DC76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A8CD-646F-4233-A6E3-6E623513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2734-6FF4-467D-B4A3-54EA8E1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4E1B-264F-42DD-84CB-C3E7729A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51C-CE60-4C0B-8D99-D9CE1BE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C2C-F223-4A4F-8167-010DCB43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8683-62F5-402F-81AF-EBA905D2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3241-FE09-48F4-922D-AC7FE6B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6E28-6D1E-49B4-BF8A-D4F219D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1D97C-FABB-4DF2-96B5-B019AA730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3621-7951-4B84-BA6A-3236839AA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B6A9-226F-4A93-8C59-4754B666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A141-8987-4724-8F48-EBDF1831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1FE0-0AF8-4869-AA5B-7E29419E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0D9F-FFA9-41FF-9904-B97ED161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4AAC-E944-46F9-A68E-A00FE58E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94F2-9B94-485B-8BC2-C092F02B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EF43-2CC7-4523-8E55-AB2A189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9CB3-45F6-4A5E-8036-1C744237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067-4B99-47DE-B132-E035DE8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78C-FA12-47A2-9045-749DF61A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C078-D508-4302-BAFA-32691D0A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E403-3160-4F4B-AA69-44B66528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84B4-D19E-496D-88C5-E5925EAE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366E-B745-4FCC-B596-68FA072F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8DBD-2440-4A68-ADA0-D425BFDC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28772-30ED-44E1-B478-60B6D964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0097F-D617-41D5-B410-5F333217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9E30-E2BF-415A-9C8C-CF543ADC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BA959-D328-4FA7-A5C3-3D15642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876D-82C7-4051-84C9-F0E357A4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4388-0FCC-4B34-A498-EB8072C0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A35A6-5163-4CBC-865D-124C4246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43C15-CC12-46E9-B1BB-BBB22B8A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7758C-F906-4E27-941D-682C6B87A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90B79-E375-4495-A0DD-5D1A6A81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C03AF-00F5-4F51-BB89-6F09E49D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8559E-6437-4A6E-841D-5413485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769C-A1B0-4932-8398-8B437F6A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F295-369C-4719-8726-BC2F7B0E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E1C18-997A-4554-BA57-1441CDB6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8CF7-C4C4-4CD4-98F6-DDFA1CB7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3A644-845D-486E-8EC3-9AB774AC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3328-0190-4470-ADA7-357BB73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5DDB-8F25-48F3-84CB-EFC2EB52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FB2B-A36D-4F8B-8C58-C5BFB13D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41D4-2B9A-42FF-9C54-AA3BD9AE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3CFD-97CE-498C-B949-A5CF1434E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29D22-D21E-41F4-BF87-A318C048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D068-0E2A-43F3-9C07-DACBEBFE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36A48-F55D-4C0E-B626-8739EF85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2F24-3DC4-4022-BE13-EA5E10E1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FF55A-6F21-4CB1-A64B-5FB6AC8FF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6CE26-F7CD-49A7-934E-852EFD76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24F2-032E-4CE2-9425-53705623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D7BD-B974-4F6D-9F8A-7AC6825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6238-B349-4C2C-BB21-A1FA8B16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C3BD4-20A3-4C6A-970D-03974E13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9663-C557-4B87-836E-39EEC66D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BCF1-08D6-44F9-9C11-D0C376D00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7F9E-1860-4EDC-B691-DD71824332DC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D73F-F1A0-466E-99C3-059544051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C9E7-F195-4C40-AC84-DA1C2460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7DBC-E3F2-428A-8957-172D5C23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4ECF-18D8-4AD1-B769-7E8982974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36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Laptop Sales Forecast:</a:t>
            </a:r>
            <a:b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</a:b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Q1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52D9-99C7-4813-A11A-4ABE16CAA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32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Prepared by Ryan Do</a:t>
            </a:r>
          </a:p>
          <a:p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For John Doe, VP Laptops</a:t>
            </a:r>
          </a:p>
        </p:txBody>
      </p:sp>
    </p:spTree>
    <p:extLst>
      <p:ext uri="{BB962C8B-B14F-4D97-AF65-F5344CB8AC3E}">
        <p14:creationId xmlns:p14="http://schemas.microsoft.com/office/powerpoint/2010/main" val="20632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F42-8A52-4E96-B6BA-3D0553F3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6EB16"/>
                </a:solidFill>
                <a:latin typeface="HelveticaNeueLT Std" panose="020B0804020202020204" pitchFamily="34" charset="0"/>
              </a:rPr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1C5D-3103-441A-9A08-E273E6BC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007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solidFill>
                  <a:srgbClr val="F6EB16"/>
                </a:solidFill>
                <a:latin typeface="HelveticaNeueLT Std" panose="020B0804020202020204" pitchFamily="34" charset="0"/>
              </a:rPr>
              <a:t>Are we going to achieve our sales budget for the first quarter of 2019?</a:t>
            </a:r>
          </a:p>
          <a:p>
            <a:pPr marL="0" indent="0">
              <a:buNone/>
            </a:pPr>
            <a:endParaRPr lang="en-US" dirty="0">
              <a:solidFill>
                <a:srgbClr val="F6EB16"/>
              </a:solidFill>
              <a:latin typeface="HelveticaNeueLT Std" panose="020B0804020202020204" pitchFamily="34" charset="0"/>
            </a:endParaRPr>
          </a:p>
          <a:p>
            <a:pPr marL="0" indent="0" algn="ctr">
              <a:buNone/>
            </a:pPr>
            <a:r>
              <a:rPr lang="en-US" sz="2400" i="1" dirty="0">
                <a:solidFill>
                  <a:srgbClr val="F6EB16"/>
                </a:solidFill>
                <a:latin typeface="HelveticaNeueLT Std" panose="020B0804020202020204" pitchFamily="34" charset="0"/>
              </a:rPr>
              <a:t>How much are we going to exceed/miss it by?</a:t>
            </a:r>
          </a:p>
        </p:txBody>
      </p:sp>
    </p:spTree>
    <p:extLst>
      <p:ext uri="{BB962C8B-B14F-4D97-AF65-F5344CB8AC3E}">
        <p14:creationId xmlns:p14="http://schemas.microsoft.com/office/powerpoint/2010/main" val="248603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30C1-8869-4175-BEF5-3DEAA4D3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6EB16"/>
                </a:solidFill>
                <a:latin typeface="HelveticaNeueLT Std" panose="020B0804020202020204" pitchFamily="34" charset="0"/>
              </a:rPr>
              <a:t>The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D1F5-33EF-49B8-BADD-8414139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834"/>
            <a:ext cx="10515600" cy="2322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We can use time series based methods:</a:t>
            </a:r>
          </a:p>
          <a:p>
            <a:pPr marL="0" indent="0" algn="ctr">
              <a:buNone/>
            </a:pPr>
            <a:endParaRPr lang="en-US" dirty="0">
              <a:solidFill>
                <a:srgbClr val="F6EB16"/>
              </a:solidFill>
              <a:latin typeface="HelveticaNeueLT Std" panose="020B08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Based on the principle that historic data can reasonably estimate future outcomes.</a:t>
            </a:r>
          </a:p>
        </p:txBody>
      </p:sp>
    </p:spTree>
    <p:extLst>
      <p:ext uri="{BB962C8B-B14F-4D97-AF65-F5344CB8AC3E}">
        <p14:creationId xmlns:p14="http://schemas.microsoft.com/office/powerpoint/2010/main" val="247672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9FE4-E9E4-40A9-B11E-ED83898A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6EB16"/>
                </a:solidFill>
                <a:latin typeface="HelveticaNeueLT Std" panose="020B0804020202020204" pitchFamily="34" charset="0"/>
              </a:rPr>
              <a:t>Enter SARIMA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DE11-1C0B-4486-83FF-019D501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easonal </a:t>
            </a:r>
            <a:r>
              <a:rPr lang="en-US" b="1" dirty="0" err="1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b="1" dirty="0" err="1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err="1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egressive</a:t>
            </a:r>
            <a:r>
              <a:rPr lang="en-US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b="1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oving </a:t>
            </a:r>
            <a:r>
              <a:rPr lang="en-US" b="1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F6EB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verage</a:t>
            </a:r>
          </a:p>
          <a:p>
            <a:pPr marL="0" indent="0" algn="ctr">
              <a:buNone/>
            </a:pPr>
            <a:endParaRPr lang="en-US" dirty="0">
              <a:solidFill>
                <a:srgbClr val="F6EB16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6EB16"/>
                </a:solidFill>
                <a:latin typeface="HelveticaNeueLT Std" panose="020B0804020202020204" pitchFamily="34" charset="0"/>
                <a:cs typeface="Arial" panose="020B0604020202020204" pitchFamily="34" charset="0"/>
              </a:rPr>
              <a:t>In a nutshell: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6EB16"/>
                </a:solidFill>
                <a:latin typeface="HelveticaNeueLT Std" panose="020B0804020202020204" pitchFamily="34" charset="0"/>
                <a:cs typeface="Arial" panose="020B0604020202020204" pitchFamily="34" charset="0"/>
              </a:rPr>
              <a:t>SARIMA makes predictions based on past seasonal patterns as well as by projecting trends on a big picture scale.</a:t>
            </a:r>
          </a:p>
          <a:p>
            <a:pPr marL="0" indent="0" algn="ctr">
              <a:buNone/>
            </a:pPr>
            <a:endParaRPr lang="en-US" sz="2400" dirty="0">
              <a:solidFill>
                <a:srgbClr val="F6EB16"/>
              </a:solidFill>
              <a:latin typeface="HelveticaNeueLT Std" panose="020B08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6EB16"/>
                </a:solidFill>
                <a:latin typeface="HelveticaNeueLT Std" panose="020B0804020202020204" pitchFamily="34" charset="0"/>
                <a:cs typeface="Arial" panose="020B0604020202020204" pitchFamily="34" charset="0"/>
              </a:rPr>
              <a:t>Potential drawbacks: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6EB16"/>
                </a:solidFill>
                <a:latin typeface="HelveticaNeueLT Std" panose="020B0804020202020204" pitchFamily="34" charset="0"/>
                <a:cs typeface="Arial" panose="020B0604020202020204" pitchFamily="34" charset="0"/>
              </a:rPr>
              <a:t>Still may not be complex enough a model to capture all the nuances of sales patterns. Recurrent neural networks (machine learning) may be able to do this better with enough data.</a:t>
            </a:r>
          </a:p>
        </p:txBody>
      </p:sp>
    </p:spTree>
    <p:extLst>
      <p:ext uri="{BB962C8B-B14F-4D97-AF65-F5344CB8AC3E}">
        <p14:creationId xmlns:p14="http://schemas.microsoft.com/office/powerpoint/2010/main" val="121494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FBD60D-F6F0-4BA3-98C0-32EDB03D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3" y="177476"/>
            <a:ext cx="10219073" cy="6503047"/>
          </a:xfrm>
        </p:spPr>
      </p:pic>
    </p:spTree>
    <p:extLst>
      <p:ext uri="{BB962C8B-B14F-4D97-AF65-F5344CB8AC3E}">
        <p14:creationId xmlns:p14="http://schemas.microsoft.com/office/powerpoint/2010/main" val="23441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F817-543D-4800-9889-F95303C8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Past patterns inform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C0CA-C1CC-44F6-8189-80D57892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Every holiday season we see a huge spike in sales followed by a sharp drop in the new year with a bounce back in Feb.</a:t>
            </a:r>
          </a:p>
          <a:p>
            <a:pPr marL="0" indent="0" algn="ctr">
              <a:buNone/>
            </a:pPr>
            <a:endParaRPr lang="en-US" dirty="0">
              <a:solidFill>
                <a:srgbClr val="F6EB16"/>
              </a:solidFill>
              <a:latin typeface="HelveticaNeueLT Std" panose="020B08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Our SARIMA model forecasted a similar trend for Q1 2019.</a:t>
            </a:r>
          </a:p>
          <a:p>
            <a:pPr marL="0" indent="0" algn="ctr">
              <a:buNone/>
            </a:pPr>
            <a:endParaRPr lang="en-US" dirty="0">
              <a:solidFill>
                <a:srgbClr val="F6EB16"/>
              </a:solidFill>
              <a:latin typeface="HelveticaNeueLT Std" panose="020B08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Let’s take a more detailed look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22039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3AB54-9C66-461C-BE0C-69E79ABA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7" y="200501"/>
            <a:ext cx="10128625" cy="64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4625-A022-4E89-AA1F-69504D41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How will we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6DE7-5D70-45B1-ACAC-B36807A3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F6EB16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6EB16"/>
                </a:solidFill>
                <a:latin typeface="HelveticaNeueLT Std" panose="020B0804020202020204" pitchFamily="34" charset="0"/>
              </a:rPr>
              <a:t>For Q1 2019, we have forecasted via SARIMA that our sales target will be missed by $10.6k.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70B05-EAB2-448A-B402-C1F7C250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25625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4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HelveticaNeueLT Std</vt:lpstr>
      <vt:lpstr>Office Theme</vt:lpstr>
      <vt:lpstr>Laptop Sales Forecast: Q1 2019</vt:lpstr>
      <vt:lpstr>The Question</vt:lpstr>
      <vt:lpstr>The Approach </vt:lpstr>
      <vt:lpstr>Enter SARIMA </vt:lpstr>
      <vt:lpstr>PowerPoint Presentation</vt:lpstr>
      <vt:lpstr>Past patterns inform the future</vt:lpstr>
      <vt:lpstr>PowerPoint Presentation</vt:lpstr>
      <vt:lpstr>How will we perform?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Sales Forecast: Q1 2019</dc:title>
  <dc:creator>Ryan Do</dc:creator>
  <cp:lastModifiedBy>Ryan Do</cp:lastModifiedBy>
  <cp:revision>3</cp:revision>
  <dcterms:created xsi:type="dcterms:W3CDTF">2019-03-20T04:33:28Z</dcterms:created>
  <dcterms:modified xsi:type="dcterms:W3CDTF">2019-03-20T04:44:34Z</dcterms:modified>
</cp:coreProperties>
</file>