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4" r:id="rId4"/>
    <p:sldId id="263" r:id="rId5"/>
    <p:sldId id="258" r:id="rId6"/>
    <p:sldId id="266" r:id="rId7"/>
    <p:sldId id="267" r:id="rId8"/>
    <p:sldId id="269" r:id="rId9"/>
    <p:sldId id="271" r:id="rId10"/>
    <p:sldId id="2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E3E92"/>
    <a:srgbClr val="00CC99"/>
    <a:srgbClr val="8B50A2"/>
    <a:srgbClr val="F1F1F1"/>
    <a:srgbClr val="803A96"/>
    <a:srgbClr val="7F7F7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163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866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9013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793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565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2396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6733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3640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8649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1249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6729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A9ECB4-FA21-446C-9983-6ADBBF371EE1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68866-9D34-49EF-81C7-101265C74C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3837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560378" y="6858000"/>
            <a:ext cx="253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1F1F1"/>
                </a:solidFill>
              </a:rPr>
              <a:t>http://leehyekang.com</a:t>
            </a:r>
            <a:endParaRPr lang="ko-KR" altLang="en-US" dirty="0">
              <a:solidFill>
                <a:srgbClr val="F1F1F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06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5C5E65E-CE46-4BB0-B11B-E79F0F76321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984AD28-20A5-44CC-BDF1-2DA642ED482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9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0F788847-B2CF-446F-93F3-0E4D1C23A502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tTriangle">
            <a:avLst/>
          </a:prstGeom>
          <a:solidFill>
            <a:srgbClr val="F8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="" xmlns:a16="http://schemas.microsoft.com/office/drawing/2014/main" id="{7B32FE2A-C688-4C6F-9A54-13D3E76115D0}"/>
              </a:ext>
            </a:extLst>
          </p:cNvPr>
          <p:cNvSpPr/>
          <p:nvPr/>
        </p:nvSpPr>
        <p:spPr>
          <a:xfrm flipH="1">
            <a:off x="0" y="3429000"/>
            <a:ext cx="6096000" cy="3429000"/>
          </a:xfrm>
          <a:prstGeom prst="rtTriangle">
            <a:avLst/>
          </a:prstGeom>
          <a:solidFill>
            <a:srgbClr val="008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FA0CB4-9CC9-4551-9718-B226A86A5825}"/>
              </a:ext>
            </a:extLst>
          </p:cNvPr>
          <p:cNvSpPr txBox="1"/>
          <p:nvPr/>
        </p:nvSpPr>
        <p:spPr>
          <a:xfrm>
            <a:off x="6377729" y="2257544"/>
            <a:ext cx="5814271" cy="124064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UI DESIGN </a:t>
            </a:r>
          </a:p>
          <a:p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</a:t>
            </a:r>
            <a:r>
              <a:rPr lang="en-US" altLang="ko-KR" sz="4000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RENEWAL</a:t>
            </a:r>
            <a:endParaRPr lang="ko-KR" altLang="en-US" sz="40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="" xmlns:a16="http://schemas.microsoft.com/office/drawing/2014/main" id="{B2E90FA1-8700-47FF-84FC-5F7851C4CA49}"/>
              </a:ext>
            </a:extLst>
          </p:cNvPr>
          <p:cNvGrpSpPr/>
          <p:nvPr/>
        </p:nvGrpSpPr>
        <p:grpSpPr>
          <a:xfrm>
            <a:off x="6407591" y="3967944"/>
            <a:ext cx="2844870" cy="789162"/>
            <a:chOff x="-24713" y="2201686"/>
            <a:chExt cx="2844870" cy="789162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B178474-5359-40BA-8644-5497C0DE92BE}"/>
                </a:ext>
              </a:extLst>
            </p:cNvPr>
            <p:cNvSpPr txBox="1"/>
            <p:nvPr/>
          </p:nvSpPr>
          <p:spPr>
            <a:xfrm>
              <a:off x="-24713" y="2201686"/>
              <a:ext cx="282015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3200">
                  <a:latin typeface="Bahnschrift SemiBold" panose="020B0502040204020203" pitchFamily="34" charset="0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800" b="1" dirty="0" smtClean="0">
                  <a:solidFill>
                    <a:schemeClr val="bg1"/>
                  </a:solidFill>
                  <a:latin typeface="나눔스퀘어 ExtraBold" pitchFamily="50" charset="-127"/>
                  <a:cs typeface="Arial" panose="020B0604020202020204" pitchFamily="34" charset="0"/>
                </a:rPr>
                <a:t>웹 디자인 </a:t>
              </a:r>
              <a:r>
                <a:rPr lang="en-US" altLang="ko-KR" sz="1800" b="1" dirty="0" smtClean="0">
                  <a:solidFill>
                    <a:schemeClr val="bg1"/>
                  </a:solidFill>
                  <a:latin typeface="나눔스퀘어 ExtraBold" pitchFamily="50" charset="-127"/>
                  <a:cs typeface="Arial" panose="020B0604020202020204" pitchFamily="34" charset="0"/>
                </a:rPr>
                <a:t>&amp; </a:t>
              </a:r>
              <a:r>
                <a:rPr lang="ko-KR" altLang="en-US" sz="1800" b="1" dirty="0" err="1" smtClean="0">
                  <a:solidFill>
                    <a:schemeClr val="bg1"/>
                  </a:solidFill>
                  <a:latin typeface="나눔스퀘어 ExtraBold" pitchFamily="50" charset="-127"/>
                  <a:cs typeface="Arial" panose="020B0604020202020204" pitchFamily="34" charset="0"/>
                </a:rPr>
                <a:t>퍼블리싱</a:t>
              </a:r>
              <a:r>
                <a:rPr lang="ko-KR" altLang="en-US" sz="1800" b="1" dirty="0" smtClean="0">
                  <a:solidFill>
                    <a:schemeClr val="bg1"/>
                  </a:solidFill>
                  <a:latin typeface="나눔스퀘어 ExtraBold" pitchFamily="50" charset="-127"/>
                  <a:cs typeface="Arial" panose="020B0604020202020204" pitchFamily="34" charset="0"/>
                </a:rPr>
                <a:t> </a:t>
              </a:r>
              <a:endParaRPr lang="ko-KR" altLang="en-US" sz="1800" b="1" dirty="0">
                <a:solidFill>
                  <a:schemeClr val="bg1"/>
                </a:solidFill>
                <a:latin typeface="나눔스퀘어 ExtraBold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9B212D3-EB7B-4BFD-A4FA-6C61C88F117C}"/>
                </a:ext>
              </a:extLst>
            </p:cNvPr>
            <p:cNvSpPr txBox="1"/>
            <p:nvPr/>
          </p:nvSpPr>
          <p:spPr>
            <a:xfrm>
              <a:off x="0" y="2644617"/>
              <a:ext cx="2820157" cy="346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도유진</a:t>
              </a:r>
              <a:endParaRPr lang="ko-KR" altLang="en-US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sp>
        <p:nvSpPr>
          <p:cNvPr id="17" name="Rectangle 240">
            <a:extLst>
              <a:ext uri="{FF2B5EF4-FFF2-40B4-BE49-F238E27FC236}">
                <a16:creationId xmlns="" xmlns:a16="http://schemas.microsoft.com/office/drawing/2014/main" id="{245C1398-7B0C-4D89-B1FD-9EF6487723BD}"/>
              </a:ext>
            </a:extLst>
          </p:cNvPr>
          <p:cNvSpPr/>
          <p:nvPr/>
        </p:nvSpPr>
        <p:spPr>
          <a:xfrm>
            <a:off x="1" y="2188359"/>
            <a:ext cx="6096000" cy="1240642"/>
          </a:xfrm>
          <a:prstGeom prst="rect">
            <a:avLst/>
          </a:prstGeom>
          <a:blipFill dpi="0" rotWithShape="1">
            <a:blip r:embed="rId2">
              <a:alphaModFix amt="84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Rectangle 239">
            <a:extLst>
              <a:ext uri="{FF2B5EF4-FFF2-40B4-BE49-F238E27FC236}">
                <a16:creationId xmlns="" xmlns:a16="http://schemas.microsoft.com/office/drawing/2014/main" id="{003DF80C-F7AB-484A-95EA-31DF03EA4895}"/>
              </a:ext>
            </a:extLst>
          </p:cNvPr>
          <p:cNvSpPr/>
          <p:nvPr/>
        </p:nvSpPr>
        <p:spPr>
          <a:xfrm rot="19822456" flipV="1">
            <a:off x="-32264" y="5362691"/>
            <a:ext cx="5711921" cy="138323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7355023B-25EF-4B59-B423-1100C7F6A02A}"/>
              </a:ext>
            </a:extLst>
          </p:cNvPr>
          <p:cNvSpPr/>
          <p:nvPr/>
        </p:nvSpPr>
        <p:spPr>
          <a:xfrm flipV="1">
            <a:off x="0" y="3429000"/>
            <a:ext cx="6096000" cy="3429000"/>
          </a:xfrm>
          <a:prstGeom prst="rtTriangle">
            <a:avLst/>
          </a:prstGeom>
          <a:solidFill>
            <a:srgbClr val="05A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582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그룹 292"/>
          <p:cNvGrpSpPr/>
          <p:nvPr/>
        </p:nvGrpSpPr>
        <p:grpSpPr>
          <a:xfrm>
            <a:off x="1953214" y="2269826"/>
            <a:ext cx="8279368" cy="3887753"/>
            <a:chOff x="1853681" y="2605737"/>
            <a:chExt cx="8279368" cy="3887753"/>
          </a:xfrm>
        </p:grpSpPr>
        <p:sp>
          <p:nvSpPr>
            <p:cNvPr id="6" name="직사각형 5"/>
            <p:cNvSpPr/>
            <p:nvPr/>
          </p:nvSpPr>
          <p:spPr>
            <a:xfrm>
              <a:off x="1853681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53681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53681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53681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853681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53681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53681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53681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53681" y="4695793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53681" y="4957050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53681" y="521830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53681" y="547956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853681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853681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853681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92220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292220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292220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292220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292220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92220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292220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292220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292220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92220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292220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292220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92220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292220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92220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30759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30759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30759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30759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30759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30759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730759" y="4173279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30759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30759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30759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30759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30759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730759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30759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30759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69298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169298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169298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169298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169298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169298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169298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69298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69298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169298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169298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69298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169298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169298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169298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07837" y="260573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607837" y="286699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607837" y="312825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607837" y="338950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607837" y="365076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607837" y="3912022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07837" y="4173279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607837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607837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07837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607837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607837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607837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607837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607837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046376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046376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046376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046376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046376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046376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046376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046376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046376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046376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046376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046376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046376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046376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046376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484915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484915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84915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484915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484915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484915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484915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484915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484915" y="4695793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484915" y="4957050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484915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484915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484915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484915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484915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923454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923454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923454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923454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923454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923454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923454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923454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923454" y="4695793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923454" y="4957050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923454" y="521830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923454" y="547956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923454" y="574082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923454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923454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361993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361993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361993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361993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61993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361993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361993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361993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61993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361993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361993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361993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361993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361993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361993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800532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800532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800532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800532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800532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800532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800532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800532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800532" y="4695793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800532" y="4957050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800532" y="521830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800532" y="547956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800532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800532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800532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6239071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6239071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6239071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6239071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239071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6239071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6239071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6239071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6239071" y="4695793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6239071" y="4957050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6239071" y="521830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6239071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6239071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239071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6239071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6677610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6677610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6677610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677610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677610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677610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677610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677610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677610" y="4695793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677610" y="4957050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677610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677610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677610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677610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6677610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7116149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7116149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7116149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7116149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7116149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7116149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7116149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7116149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7116149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116149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116149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7116149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7116149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7116149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7116149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7554688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7554688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7554688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7554688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7554688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7554688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7554688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7554688" y="4434536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7554688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7554688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7554688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7554688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7554688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7554688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7554688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7993227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7993227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7993227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7993227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7993227" y="365076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7993227" y="3912022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7993227" y="4173279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7993227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7993227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7993227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7993227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7993227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7993227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7993227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7993227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8431766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8431766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8431766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8431766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8431766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8431766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8431766" y="4173279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8431766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8431766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8431766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8431766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31766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8431766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8431766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8431766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8870305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8870305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8870305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8870305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8870305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8870305" y="3912022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8870305" y="4173279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8870305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8870305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8870305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8870305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8870305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8870305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8870305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8870305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9308844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9308844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9308844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9308844" y="3389508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9308844" y="3650765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9308844" y="3912022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9308844" y="4173279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9308844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9308844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9308844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9308844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9308844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9308844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9308844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9308844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9747383" y="2605737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9747383" y="2866994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9747383" y="3128251"/>
              <a:ext cx="385666" cy="230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9747383" y="338950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9747383" y="365076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9747383" y="3912022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9747383" y="4173279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9747383" y="4434536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9747383" y="4695793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9747383" y="4957050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9747383" y="5218307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9747383" y="5479564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9747383" y="5740821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9747383" y="6002078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9747383" y="6263335"/>
              <a:ext cx="385666" cy="23015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4086355" y="980962"/>
            <a:ext cx="3440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자체평가에 사용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5397034" y="6781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CC9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sub subject</a:t>
            </a:r>
            <a:endParaRPr lang="ko-KR" altLang="en-US" b="1" dirty="0">
              <a:solidFill>
                <a:srgbClr val="00CC9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03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5C5E65E-CE46-4BB0-B11B-E79F0F76321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984AD28-20A5-44CC-BDF1-2DA642ED482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8B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0F788847-B2CF-446F-93F3-0E4D1C23A502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tTriangle">
            <a:avLst/>
          </a:prstGeom>
          <a:solidFill>
            <a:srgbClr val="46C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="" xmlns:a16="http://schemas.microsoft.com/office/drawing/2014/main" id="{7B32FE2A-C688-4C6F-9A54-13D3E76115D0}"/>
              </a:ext>
            </a:extLst>
          </p:cNvPr>
          <p:cNvSpPr/>
          <p:nvPr/>
        </p:nvSpPr>
        <p:spPr>
          <a:xfrm flipH="1">
            <a:off x="0" y="3429000"/>
            <a:ext cx="6096000" cy="3429000"/>
          </a:xfrm>
          <a:prstGeom prst="rtTriangle">
            <a:avLst/>
          </a:prstGeom>
          <a:solidFill>
            <a:srgbClr val="3DB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FA0CB4-9CC9-4551-9718-B226A86A5825}"/>
              </a:ext>
            </a:extLst>
          </p:cNvPr>
          <p:cNvSpPr txBox="1"/>
          <p:nvPr/>
        </p:nvSpPr>
        <p:spPr>
          <a:xfrm>
            <a:off x="6377729" y="2257544"/>
            <a:ext cx="5814271" cy="124064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4000" b="1" dirty="0" smtClean="0">
                <a:solidFill>
                  <a:srgbClr val="7030A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FINNQ</a:t>
            </a:r>
          </a:p>
          <a:p>
            <a:r>
              <a:rPr lang="ko-KR" altLang="en-US" sz="4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모바일</a:t>
            </a:r>
            <a:r>
              <a:rPr lang="ko-KR" altLang="en-US" sz="4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기획 및 개선안</a:t>
            </a:r>
            <a:endParaRPr lang="ko-KR" altLang="en-US" sz="4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="" xmlns:a16="http://schemas.microsoft.com/office/drawing/2014/main" id="{B2E90FA1-8700-47FF-84FC-5F7851C4CA49}"/>
              </a:ext>
            </a:extLst>
          </p:cNvPr>
          <p:cNvGrpSpPr/>
          <p:nvPr/>
        </p:nvGrpSpPr>
        <p:grpSpPr>
          <a:xfrm>
            <a:off x="6415829" y="3704332"/>
            <a:ext cx="2820157" cy="591452"/>
            <a:chOff x="0" y="2333492"/>
            <a:chExt cx="2820157" cy="591452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B178474-5359-40BA-8644-5497C0DE92BE}"/>
                </a:ext>
              </a:extLst>
            </p:cNvPr>
            <p:cNvSpPr txBox="1"/>
            <p:nvPr/>
          </p:nvSpPr>
          <p:spPr>
            <a:xfrm>
              <a:off x="0" y="2333492"/>
              <a:ext cx="282015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3200">
                  <a:latin typeface="Bahnschrift SemiBold" panose="020B0502040204020203" pitchFamily="34" charset="0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200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은행을 여는 세상의 시작</a:t>
              </a:r>
              <a:r>
                <a:rPr lang="en-US" altLang="ko-KR" sz="1200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</a:t>
              </a:r>
              <a:r>
                <a:rPr lang="en-US" altLang="ko-KR" sz="11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Finnq</a:t>
              </a:r>
              <a:r>
                <a:rPr lang="ko-KR" altLang="en-US" sz="1100" b="1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9B212D3-EB7B-4BFD-A4FA-6C61C88F117C}"/>
                </a:ext>
              </a:extLst>
            </p:cNvPr>
            <p:cNvSpPr txBox="1"/>
            <p:nvPr/>
          </p:nvSpPr>
          <p:spPr>
            <a:xfrm>
              <a:off x="0" y="2578713"/>
              <a:ext cx="2820157" cy="346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Lorem ipsum dolor sit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amet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consectetur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adipiscing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elit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. Integer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luctus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, ante lacinia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dignissim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900" dirty="0" err="1">
                  <a:solidFill>
                    <a:schemeClr val="tx1">
                      <a:alpha val="65000"/>
                    </a:schemeClr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commodo</a:t>
              </a: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Rectangle 240">
            <a:extLst>
              <a:ext uri="{FF2B5EF4-FFF2-40B4-BE49-F238E27FC236}">
                <a16:creationId xmlns="" xmlns:a16="http://schemas.microsoft.com/office/drawing/2014/main" id="{5D3E5466-FFE4-49DB-916A-DF9A221E10F5}"/>
              </a:ext>
            </a:extLst>
          </p:cNvPr>
          <p:cNvSpPr/>
          <p:nvPr/>
        </p:nvSpPr>
        <p:spPr>
          <a:xfrm>
            <a:off x="1" y="2188359"/>
            <a:ext cx="6096000" cy="1240642"/>
          </a:xfrm>
          <a:prstGeom prst="rect">
            <a:avLst/>
          </a:prstGeom>
          <a:blipFill dpi="0" rotWithShape="1">
            <a:blip r:embed="rId2">
              <a:alphaModFix amt="72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Rectangle 239">
            <a:extLst>
              <a:ext uri="{FF2B5EF4-FFF2-40B4-BE49-F238E27FC236}">
                <a16:creationId xmlns="" xmlns:a16="http://schemas.microsoft.com/office/drawing/2014/main" id="{F72C7347-15AF-45BB-9076-21CFFDA1F678}"/>
              </a:ext>
            </a:extLst>
          </p:cNvPr>
          <p:cNvSpPr/>
          <p:nvPr/>
        </p:nvSpPr>
        <p:spPr>
          <a:xfrm rot="19822456" flipV="1">
            <a:off x="-32264" y="5362691"/>
            <a:ext cx="5711921" cy="138323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7355023B-25EF-4B59-B423-1100C7F6A02A}"/>
              </a:ext>
            </a:extLst>
          </p:cNvPr>
          <p:cNvSpPr/>
          <p:nvPr/>
        </p:nvSpPr>
        <p:spPr>
          <a:xfrm flipV="1">
            <a:off x="0" y="3429000"/>
            <a:ext cx="6096000" cy="3429000"/>
          </a:xfrm>
          <a:prstGeom prst="rtTriangle">
            <a:avLst/>
          </a:prstGeom>
          <a:solidFill>
            <a:srgbClr val="F9B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admin\Downloads\Finnq_brand_asset\Finnq_brand_asset_191220\jpg\Finnq_symbol_1024px_col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96660" y="0"/>
            <a:ext cx="1095340" cy="10953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2562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rgbClr val="8B50A2"/>
          </a:solidFill>
          <a:ln>
            <a:solidFill>
              <a:srgbClr val="8B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요구사항 및 환경분석</a:t>
            </a:r>
            <a:endParaRPr lang="ko-KR" altLang="en-US" sz="3200" dirty="0">
              <a:solidFill>
                <a:schemeClr val="tx2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rgbClr val="8B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23">
            <a:extLst>
              <a:ext uri="{FF2B5EF4-FFF2-40B4-BE49-F238E27FC236}">
                <a16:creationId xmlns="" xmlns:a16="http://schemas.microsoft.com/office/drawing/2014/main" id="{CC34308E-C740-4E7F-9B02-553BDC3DFAC5}"/>
              </a:ext>
            </a:extLst>
          </p:cNvPr>
          <p:cNvGrpSpPr/>
          <p:nvPr/>
        </p:nvGrpSpPr>
        <p:grpSpPr>
          <a:xfrm>
            <a:off x="1367482" y="1441599"/>
            <a:ext cx="9851907" cy="4986716"/>
            <a:chOff x="1540416" y="1654959"/>
            <a:chExt cx="9059711" cy="4587816"/>
          </a:xfrm>
        </p:grpSpPr>
        <p:sp>
          <p:nvSpPr>
            <p:cNvPr id="4" name="타원 3">
              <a:extLst>
                <a:ext uri="{FF2B5EF4-FFF2-40B4-BE49-F238E27FC236}">
                  <a16:creationId xmlns="" xmlns:a16="http://schemas.microsoft.com/office/drawing/2014/main" id="{2656708D-E528-4845-A1FE-4A275D4DB4A8}"/>
                </a:ext>
              </a:extLst>
            </p:cNvPr>
            <p:cNvSpPr/>
            <p:nvPr/>
          </p:nvSpPr>
          <p:spPr>
            <a:xfrm>
              <a:off x="5281640" y="3504567"/>
              <a:ext cx="2738208" cy="2738208"/>
            </a:xfrm>
            <a:prstGeom prst="ellipse">
              <a:avLst/>
            </a:prstGeom>
            <a:solidFill>
              <a:schemeClr val="accent6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1B47A21D-879C-4E15-870A-05E3E094D03D}"/>
                </a:ext>
              </a:extLst>
            </p:cNvPr>
            <p:cNvSpPr/>
            <p:nvPr/>
          </p:nvSpPr>
          <p:spPr>
            <a:xfrm>
              <a:off x="3200198" y="3504567"/>
              <a:ext cx="2738208" cy="2738208"/>
            </a:xfrm>
            <a:prstGeom prst="ellipse">
              <a:avLst/>
            </a:prstGeom>
            <a:solidFill>
              <a:schemeClr val="bg2">
                <a:lumMod val="9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0CB83C95-6A10-4B15-A7A2-03C36132A366}"/>
                </a:ext>
              </a:extLst>
            </p:cNvPr>
            <p:cNvSpPr/>
            <p:nvPr/>
          </p:nvSpPr>
          <p:spPr>
            <a:xfrm>
              <a:off x="4276283" y="1654959"/>
              <a:ext cx="2738208" cy="2738208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DE6E8FA-FA51-4FCB-A511-58593319E8F0}"/>
                </a:ext>
              </a:extLst>
            </p:cNvPr>
            <p:cNvSpPr txBox="1"/>
            <p:nvPr/>
          </p:nvSpPr>
          <p:spPr>
            <a:xfrm>
              <a:off x="3647675" y="4796277"/>
              <a:ext cx="1231733" cy="424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 smtClean="0">
                  <a:latin typeface="Adobe 고딕 Std B" pitchFamily="34" charset="-127"/>
                  <a:ea typeface="Adobe 고딕 Std B" pitchFamily="34" charset="-127"/>
                </a:rPr>
                <a:t>환경분석</a:t>
              </a:r>
              <a:endParaRPr lang="ko-KR" altLang="en-US" sz="2400" spc="-15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46103E88-D2A5-4382-BF39-5C6FD643FF66}"/>
                </a:ext>
              </a:extLst>
            </p:cNvPr>
            <p:cNvSpPr txBox="1"/>
            <p:nvPr/>
          </p:nvSpPr>
          <p:spPr>
            <a:xfrm>
              <a:off x="6108919" y="4773540"/>
              <a:ext cx="1579779" cy="424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 smtClean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사용자 분석</a:t>
              </a:r>
              <a:endParaRPr lang="ko-KR" altLang="en-US" sz="2400" spc="-15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0140FAA-9D80-4D03-BF3F-EBA5055974CB}"/>
                </a:ext>
              </a:extLst>
            </p:cNvPr>
            <p:cNvSpPr txBox="1"/>
            <p:nvPr/>
          </p:nvSpPr>
          <p:spPr>
            <a:xfrm>
              <a:off x="5001621" y="2824008"/>
              <a:ext cx="1231733" cy="424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 smtClean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요구분석</a:t>
              </a:r>
              <a:endParaRPr lang="ko-KR" altLang="en-US" sz="2400" spc="-15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368C053D-6073-4D59-BBD5-88BCBD656957}"/>
                </a:ext>
              </a:extLst>
            </p:cNvPr>
            <p:cNvSpPr txBox="1"/>
            <p:nvPr/>
          </p:nvSpPr>
          <p:spPr>
            <a:xfrm>
              <a:off x="1540416" y="4534368"/>
              <a:ext cx="2300403" cy="1104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spc="-150" dirty="0" smtClean="0"/>
                <a:t>사용자 정보수집</a:t>
              </a:r>
              <a:endParaRPr lang="en-US" altLang="ko-KR" sz="1600" spc="-150" dirty="0" smtClean="0"/>
            </a:p>
            <a:p>
              <a:pPr algn="just">
                <a:lnSpc>
                  <a:spcPct val="150000"/>
                </a:lnSpc>
              </a:pPr>
              <a:r>
                <a:rPr lang="ko-KR" altLang="en-US" sz="1600" spc="-150" dirty="0" smtClean="0"/>
                <a:t>경쟁업체 정보수집</a:t>
              </a:r>
              <a:endParaRPr lang="en-US" altLang="ko-KR" sz="1600" spc="-150" dirty="0" smtClean="0"/>
            </a:p>
            <a:p>
              <a:pPr algn="just">
                <a:lnSpc>
                  <a:spcPct val="150000"/>
                </a:lnSpc>
              </a:pPr>
              <a:r>
                <a:rPr lang="en-US" altLang="ko-KR" sz="1600" spc="-150" dirty="0" smtClean="0"/>
                <a:t>SWOT </a:t>
              </a:r>
              <a:r>
                <a:rPr lang="ko-KR" altLang="en-US" sz="1600" spc="-150" dirty="0" smtClean="0"/>
                <a:t>작성</a:t>
              </a:r>
              <a:endParaRPr lang="ko-KR" altLang="en-US" sz="1600" spc="-15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B27448D4-47AC-4258-96D2-B073EB0500B1}"/>
                </a:ext>
              </a:extLst>
            </p:cNvPr>
            <p:cNvSpPr txBox="1"/>
            <p:nvPr/>
          </p:nvSpPr>
          <p:spPr>
            <a:xfrm>
              <a:off x="8299724" y="4549825"/>
              <a:ext cx="2300403" cy="764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spc="-150" dirty="0" smtClean="0"/>
                <a:t>퍼 소나</a:t>
              </a:r>
              <a:endParaRPr lang="en-US" altLang="ko-KR" sz="1600" spc="-150" dirty="0" smtClean="0"/>
            </a:p>
            <a:p>
              <a:pPr algn="just">
                <a:lnSpc>
                  <a:spcPct val="150000"/>
                </a:lnSpc>
              </a:pPr>
              <a:r>
                <a:rPr lang="ko-KR" altLang="en-US" sz="1600" spc="-150" dirty="0" smtClean="0"/>
                <a:t>시나리오</a:t>
              </a:r>
              <a:endParaRPr lang="en-US" altLang="ko-KR" sz="1600" spc="-150" dirty="0" smtClean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B0C44F4-F36D-4309-82E0-226521C09767}"/>
                </a:ext>
              </a:extLst>
            </p:cNvPr>
            <p:cNvSpPr txBox="1"/>
            <p:nvPr/>
          </p:nvSpPr>
          <p:spPr>
            <a:xfrm>
              <a:off x="7264811" y="2609780"/>
              <a:ext cx="2562774" cy="31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spc="-150" dirty="0" smtClean="0"/>
                <a:t>클라이언트의 요구사항 정의</a:t>
              </a:r>
              <a:endParaRPr lang="ko-KR" altLang="en-US" sz="1600" spc="-15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554097" y="2594919"/>
            <a:ext cx="107092" cy="115330"/>
          </a:xfrm>
          <a:prstGeom prst="rect">
            <a:avLst/>
          </a:prstGeom>
          <a:solidFill>
            <a:schemeClr val="bg1"/>
          </a:solidFill>
          <a:ln>
            <a:solidFill>
              <a:srgbClr val="8B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626452" y="4797264"/>
            <a:ext cx="107092" cy="115330"/>
          </a:xfrm>
          <a:prstGeom prst="rect">
            <a:avLst/>
          </a:prstGeom>
          <a:solidFill>
            <a:schemeClr val="bg1"/>
          </a:solidFill>
          <a:ln>
            <a:solidFill>
              <a:srgbClr val="8B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634689" y="5148916"/>
            <a:ext cx="107092" cy="115330"/>
          </a:xfrm>
          <a:prstGeom prst="rect">
            <a:avLst/>
          </a:prstGeom>
          <a:solidFill>
            <a:schemeClr val="bg1"/>
          </a:solidFill>
          <a:ln>
            <a:solidFill>
              <a:srgbClr val="8B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69227" y="4761608"/>
            <a:ext cx="107092" cy="115330"/>
          </a:xfrm>
          <a:prstGeom prst="rect">
            <a:avLst/>
          </a:prstGeom>
          <a:solidFill>
            <a:schemeClr val="bg1"/>
          </a:solidFill>
          <a:ln>
            <a:solidFill>
              <a:srgbClr val="8B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69227" y="5143512"/>
            <a:ext cx="107092" cy="115330"/>
          </a:xfrm>
          <a:prstGeom prst="rect">
            <a:avLst/>
          </a:prstGeom>
          <a:solidFill>
            <a:schemeClr val="bg1"/>
          </a:solidFill>
          <a:ln>
            <a:solidFill>
              <a:srgbClr val="8B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69227" y="5500702"/>
            <a:ext cx="107092" cy="115330"/>
          </a:xfrm>
          <a:prstGeom prst="rect">
            <a:avLst/>
          </a:prstGeom>
          <a:solidFill>
            <a:schemeClr val="bg1"/>
          </a:solidFill>
          <a:ln>
            <a:solidFill>
              <a:srgbClr val="8B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67406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2DAE930-BDD1-4A03-B316-D3893E8BEE40}"/>
              </a:ext>
            </a:extLst>
          </p:cNvPr>
          <p:cNvSpPr/>
          <p:nvPr/>
        </p:nvSpPr>
        <p:spPr>
          <a:xfrm>
            <a:off x="3660342" y="0"/>
            <a:ext cx="4064000" cy="6858000"/>
          </a:xfrm>
          <a:prstGeom prst="rect">
            <a:avLst/>
          </a:prstGeom>
          <a:solidFill>
            <a:srgbClr val="8B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5B36008-1997-45A1-B5B5-4465F75829C6}"/>
              </a:ext>
            </a:extLst>
          </p:cNvPr>
          <p:cNvSpPr txBox="1"/>
          <p:nvPr/>
        </p:nvSpPr>
        <p:spPr>
          <a:xfrm>
            <a:off x="268214" y="3234700"/>
            <a:ext cx="3390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  <a:cs typeface="Arial" panose="020B0604020202020204" pitchFamily="34" charset="0"/>
              </a:rPr>
              <a:t>핵심 키워드</a:t>
            </a:r>
            <a:endParaRPr lang="en-US" altLang="ko-KR" sz="2000" b="1" dirty="0" smtClean="0">
              <a:solidFill>
                <a:srgbClr val="6E3E92"/>
              </a:solidFill>
              <a:latin typeface="나눔스퀘어 ExtraBold" pitchFamily="50" charset="-127"/>
              <a:ea typeface="나눔스퀘어 ExtraBold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  <a:cs typeface="Arial" panose="020B0604020202020204" pitchFamily="34" charset="0"/>
              </a:rPr>
              <a:t> 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92" y="164760"/>
            <a:ext cx="3723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</a:rPr>
              <a:t>클라이언트 요구사항</a:t>
            </a:r>
            <a:endParaRPr lang="ko-KR" altLang="en-US" sz="2000" dirty="0">
              <a:solidFill>
                <a:srgbClr val="6E3E9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930" y="767443"/>
            <a:ext cx="33550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700" dirty="0" smtClean="0">
                <a:solidFill>
                  <a:srgbClr val="6E3E92"/>
                </a:solidFill>
              </a:rPr>
              <a:t>모두가 공평하게 사용할 수 있어야 한다</a:t>
            </a:r>
            <a:r>
              <a:rPr lang="en-US" altLang="ko-KR" sz="1700" dirty="0" smtClean="0">
                <a:solidFill>
                  <a:srgbClr val="6E3E92"/>
                </a:solidFill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700" dirty="0" smtClean="0">
              <a:solidFill>
                <a:srgbClr val="6E3E9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 smtClean="0">
                <a:solidFill>
                  <a:srgbClr val="6E3E92"/>
                </a:solidFill>
              </a:rPr>
              <a:t>보다 직관적 이며 고객들이 이해하기 쉬워야 한다</a:t>
            </a:r>
            <a:r>
              <a:rPr lang="en-US" altLang="ko-KR" sz="1700" dirty="0" smtClean="0">
                <a:solidFill>
                  <a:srgbClr val="6E3E92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700" dirty="0" smtClean="0">
              <a:solidFill>
                <a:srgbClr val="6E3E9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700" dirty="0" smtClean="0">
                <a:solidFill>
                  <a:srgbClr val="6E3E92"/>
                </a:solidFill>
              </a:rPr>
              <a:t>논리적으로 설득력이 있어야 한다</a:t>
            </a:r>
            <a:r>
              <a:rPr lang="en-US" altLang="ko-KR" sz="1700" dirty="0" smtClean="0">
                <a:solidFill>
                  <a:srgbClr val="6E3E92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082" y="4394886"/>
            <a:ext cx="3118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6E3E92"/>
                </a:solidFill>
              </a:rPr>
              <a:t>금융</a:t>
            </a:r>
            <a:endParaRPr lang="en-US" altLang="ko-KR" dirty="0" smtClean="0">
              <a:solidFill>
                <a:srgbClr val="6E3E92"/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altLang="ko-KR" dirty="0" smtClean="0">
              <a:solidFill>
                <a:srgbClr val="6E3E9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6E3E92"/>
                </a:solidFill>
              </a:rPr>
              <a:t>혁신</a:t>
            </a:r>
            <a:endParaRPr lang="en-US" altLang="ko-KR" dirty="0" smtClean="0">
              <a:solidFill>
                <a:srgbClr val="6E3E92"/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altLang="ko-KR" dirty="0" smtClean="0">
              <a:solidFill>
                <a:srgbClr val="6E3E9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6E3E92"/>
                </a:solidFill>
              </a:rPr>
              <a:t>유니크</a:t>
            </a:r>
            <a:endParaRPr lang="en-US" altLang="ko-KR" dirty="0" smtClean="0">
              <a:solidFill>
                <a:srgbClr val="6E3E92"/>
              </a:solidFill>
            </a:endParaRPr>
          </a:p>
        </p:txBody>
      </p:sp>
      <p:cxnSp>
        <p:nvCxnSpPr>
          <p:cNvPr id="13" name="꺾인 연결선 12"/>
          <p:cNvCxnSpPr/>
          <p:nvPr/>
        </p:nvCxnSpPr>
        <p:spPr>
          <a:xfrm>
            <a:off x="0" y="3707027"/>
            <a:ext cx="2850292" cy="263611"/>
          </a:xfrm>
          <a:prstGeom prst="bentConnector3">
            <a:avLst>
              <a:gd name="adj1" fmla="val 45665"/>
            </a:avLst>
          </a:prstGeom>
          <a:ln>
            <a:solidFill>
              <a:srgbClr val="8B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-47668" y="357166"/>
            <a:ext cx="3416944" cy="235958"/>
          </a:xfrm>
          <a:prstGeom prst="bentConnector3">
            <a:avLst>
              <a:gd name="adj1" fmla="val 24686"/>
            </a:avLst>
          </a:prstGeom>
          <a:ln>
            <a:solidFill>
              <a:srgbClr val="8B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07027" y="123568"/>
            <a:ext cx="390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사용자 정보수집</a:t>
            </a:r>
            <a:endParaRPr lang="ko-KR" altLang="en-US" sz="20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2111" y="626076"/>
            <a:ext cx="299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MAIN TAGET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76823" y="113682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스마트 폰 사용이 용이하며 자산관리의 필요성을 느끼는 모든 사회 구성원  </a:t>
            </a:r>
            <a:endParaRPr lang="ko-KR" altLang="en-US" sz="12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68586" y="2070220"/>
            <a:ext cx="37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경쟁업체 정보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12128" y="2450233"/>
            <a:ext cx="1746210" cy="34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CC99"/>
                </a:solidFill>
                <a:latin typeface="나눔스퀘어 ExtraBold" pitchFamily="50" charset="-127"/>
                <a:ea typeface="나눔스퀘어 ExtraBold" pitchFamily="50" charset="-127"/>
              </a:rPr>
              <a:t>Bank Salad      </a:t>
            </a:r>
            <a:endParaRPr lang="ko-KR" altLang="en-US" sz="1600" dirty="0">
              <a:solidFill>
                <a:srgbClr val="00CC99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3074" name="Picture 2" descr="C:\Users\admin\Downloads\창업진흥원\1543806098201-다운로드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7205" y="2500180"/>
            <a:ext cx="231310" cy="231310"/>
          </a:xfrm>
          <a:prstGeom prst="rect">
            <a:avLst/>
          </a:prstGeom>
          <a:noFill/>
        </p:spPr>
      </p:pic>
      <p:pic>
        <p:nvPicPr>
          <p:cNvPr id="1027" name="Picture 3" descr="C:\Users\admin\Downloads\창업진흥원\broccoli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7140" y="3446497"/>
            <a:ext cx="1349130" cy="23408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854092" y="2834015"/>
            <a:ext cx="36810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자산관리 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APP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의 현재 트렌드 이며 한눈에</a:t>
            </a:r>
            <a:endParaRPr lang="en-US" altLang="ko-KR" sz="1300" b="1" dirty="0" smtClean="0">
              <a:solidFill>
                <a:schemeClr val="bg1"/>
              </a:solidFill>
            </a:endParaRPr>
          </a:p>
          <a:p>
            <a:r>
              <a:rPr lang="ko-KR" altLang="en-US" sz="1300" b="1" dirty="0" smtClean="0">
                <a:solidFill>
                  <a:schemeClr val="bg1"/>
                </a:solidFill>
              </a:rPr>
              <a:t>  볼 수 있는 깔끔한 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UI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가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특징이다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&gt;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7369" y="3802540"/>
            <a:ext cx="39129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이용실적 등을 그래프로 보여주는 방식을    </a:t>
            </a:r>
            <a:endParaRPr lang="en-US" altLang="ko-KR" sz="1300" b="1" dirty="0" smtClean="0">
              <a:solidFill>
                <a:schemeClr val="bg1"/>
              </a:solidFill>
            </a:endParaRPr>
          </a:p>
          <a:p>
            <a:r>
              <a:rPr lang="ko-KR" altLang="en-US" sz="1300" b="1" dirty="0" smtClean="0">
                <a:solidFill>
                  <a:schemeClr val="bg1"/>
                </a:solidFill>
              </a:rPr>
              <a:t>  주로 사용하여 </a:t>
            </a:r>
            <a:r>
              <a:rPr lang="ko-KR" altLang="en-US" sz="1300" b="1" dirty="0" err="1" smtClean="0">
                <a:solidFill>
                  <a:schemeClr val="bg1"/>
                </a:solidFill>
              </a:rPr>
              <a:t>간략화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 된 디자인이 특징이다 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&gt;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1996" y="4766424"/>
            <a:ext cx="337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도출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54419" y="731520"/>
            <a:ext cx="125712" cy="1257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54419" y="2180982"/>
            <a:ext cx="125712" cy="1257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54419" y="4878714"/>
            <a:ext cx="125712" cy="1257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4959178" y="1837041"/>
            <a:ext cx="1260389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959178" y="4585528"/>
            <a:ext cx="1260389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71784" y="5181605"/>
            <a:ext cx="3797643" cy="159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1"/>
                </a:solidFill>
              </a:rPr>
              <a:t>대부분의 이용자들에게 복잡하고 어려운 이미지의 금융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자산관리를 주제로 설정한  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APP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인 만큼 최대한 친근하고 거부감 없는 이미지로 다가가야하며 깔끔하고 간략한 이미지로 </a:t>
            </a:r>
            <a:r>
              <a:rPr lang="ko-KR" altLang="en-US" sz="1300" b="1" dirty="0" err="1" smtClean="0">
                <a:solidFill>
                  <a:schemeClr val="bg1"/>
                </a:solidFill>
              </a:rPr>
              <a:t>접근성을</a:t>
            </a:r>
            <a:r>
              <a:rPr lang="ko-KR" altLang="en-US" sz="1300" b="1" dirty="0" smtClean="0">
                <a:solidFill>
                  <a:schemeClr val="bg1"/>
                </a:solidFill>
              </a:rPr>
              <a:t> 높여야 한다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.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34184" y="115329"/>
            <a:ext cx="355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</a:rPr>
              <a:t>Persona</a:t>
            </a:r>
            <a:endParaRPr lang="ko-KR" altLang="en-US" dirty="0">
              <a:solidFill>
                <a:srgbClr val="6E3E9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30836" y="4769846"/>
            <a:ext cx="4473146" cy="2092414"/>
          </a:xfrm>
          <a:prstGeom prst="rect">
            <a:avLst/>
          </a:prstGeom>
          <a:solidFill>
            <a:srgbClr val="8B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730836" y="593490"/>
            <a:ext cx="4473146" cy="2149710"/>
          </a:xfrm>
          <a:prstGeom prst="rect">
            <a:avLst/>
          </a:prstGeom>
          <a:solidFill>
            <a:srgbClr val="8B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 rot="5400000">
            <a:off x="7479957" y="337751"/>
            <a:ext cx="675503" cy="1588"/>
          </a:xfrm>
          <a:prstGeom prst="line">
            <a:avLst/>
          </a:prstGeom>
          <a:ln w="12700">
            <a:solidFill>
              <a:srgbClr val="8B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>
            <a:off x="6750908" y="1668162"/>
            <a:ext cx="21336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5400000">
            <a:off x="6792097" y="3752335"/>
            <a:ext cx="2051222" cy="1588"/>
          </a:xfrm>
          <a:prstGeom prst="line">
            <a:avLst/>
          </a:prstGeom>
          <a:ln w="12700">
            <a:solidFill>
              <a:srgbClr val="8B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 descr="KakaoTalk_20200909_151455485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9995" y="637382"/>
            <a:ext cx="1146477" cy="1146477"/>
          </a:xfrm>
          <a:prstGeom prst="rect">
            <a:avLst/>
          </a:prstGeom>
        </p:spPr>
      </p:pic>
      <p:pic>
        <p:nvPicPr>
          <p:cNvPr id="64" name="그림 63" descr="KakaoTalk_20200909_151455485_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3519" y="2765578"/>
            <a:ext cx="1110692" cy="1110692"/>
          </a:xfrm>
          <a:prstGeom prst="rect">
            <a:avLst/>
          </a:prstGeom>
        </p:spPr>
      </p:pic>
      <p:pic>
        <p:nvPicPr>
          <p:cNvPr id="65" name="그림 64" descr="KakaoTalk_20200909_15145548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91646" y="4874520"/>
            <a:ext cx="1710828" cy="1140552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9167834" y="714356"/>
            <a:ext cx="125712" cy="1257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9366422" y="609598"/>
            <a:ext cx="1367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안정형</a:t>
            </a:r>
            <a:endParaRPr lang="ko-KR" altLang="en-US" sz="16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167834" y="2928934"/>
            <a:ext cx="125712" cy="125712"/>
          </a:xfrm>
          <a:prstGeom prst="rect">
            <a:avLst/>
          </a:prstGeom>
          <a:noFill/>
          <a:ln>
            <a:solidFill>
              <a:srgbClr val="8B5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E3E92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167834" y="4929198"/>
            <a:ext cx="125712" cy="1257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316995" y="2825576"/>
            <a:ext cx="165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</a:rPr>
              <a:t>균형투자형</a:t>
            </a:r>
            <a:endParaRPr lang="ko-KR" altLang="en-US" sz="1600" dirty="0">
              <a:solidFill>
                <a:srgbClr val="6E3E9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349946" y="4827371"/>
            <a:ext cx="1787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공격투자형</a:t>
            </a:r>
            <a:endParaRPr lang="ko-KR" altLang="en-US" sz="16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272582" y="741406"/>
            <a:ext cx="180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25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세</a:t>
            </a:r>
            <a:r>
              <a:rPr lang="en-US" altLang="ko-KR" sz="11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 l 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중소기업 신입사원</a:t>
            </a:r>
            <a:endParaRPr lang="ko-KR" altLang="en-US" sz="11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111049" y="1037968"/>
            <a:ext cx="3080951" cy="99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현재 입사 </a:t>
            </a:r>
            <a:r>
              <a:rPr lang="en-US" altLang="ko-KR" sz="10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0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개월 차 회사와 집의 거리가 멀어 </a:t>
            </a:r>
            <a:endParaRPr lang="en-US" altLang="ko-KR" sz="1000" dirty="0" smtClean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첫 차를 사기 위한 목돈이 필요하고 앞으로의 혹시 모를 위험에 대비해 저축과 자산 관리를 시작하려 하지만 관련 지식이 전혀 없다</a:t>
            </a:r>
            <a:r>
              <a:rPr lang="en-US" altLang="ko-KR" sz="10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. </a:t>
            </a:r>
            <a:endParaRPr lang="ko-KR" altLang="en-US" sz="10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91849" y="2339551"/>
            <a:ext cx="116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FINNQ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가입   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078095" y="2215979"/>
            <a:ext cx="1631092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맞춤형 금융추천에서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KB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매직카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적금 가입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750378" y="2215980"/>
            <a:ext cx="1556952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한 가지 적금으로 목돈마련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자차구매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3" name="한쪽 모서리가 잘린 사각형 82"/>
          <p:cNvSpPr/>
          <p:nvPr/>
        </p:nvSpPr>
        <p:spPr>
          <a:xfrm>
            <a:off x="9096396" y="2133601"/>
            <a:ext cx="1604555" cy="543698"/>
          </a:xfrm>
          <a:prstGeom prst="snip1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한쪽 모서리가 잘린 사각형 83"/>
          <p:cNvSpPr/>
          <p:nvPr/>
        </p:nvSpPr>
        <p:spPr>
          <a:xfrm>
            <a:off x="7881951" y="2265405"/>
            <a:ext cx="1039627" cy="411894"/>
          </a:xfrm>
          <a:prstGeom prst="snip1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한쪽 모서리가 잘린 사각형 84"/>
          <p:cNvSpPr/>
          <p:nvPr/>
        </p:nvSpPr>
        <p:spPr>
          <a:xfrm>
            <a:off x="10810909" y="2133601"/>
            <a:ext cx="1381092" cy="543698"/>
          </a:xfrm>
          <a:prstGeom prst="snip1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987479" y="3236324"/>
            <a:ext cx="30809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000" dirty="0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</a:rPr>
              <a:t>년 전부터 시작하여 꾸준히 가계부를 작성 해왔지만</a:t>
            </a:r>
            <a:endParaRPr lang="en-US" altLang="ko-KR" sz="1000" dirty="0" smtClean="0">
              <a:solidFill>
                <a:srgbClr val="6E3E92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</a:rPr>
              <a:t>승진 이후 관리할 업무가 많아져 시간을 내기가 쉽지 않다</a:t>
            </a:r>
            <a:r>
              <a:rPr lang="en-US" altLang="ko-KR" sz="1000" dirty="0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1000" dirty="0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</a:rPr>
              <a:t>전문 자산관리를 받기에는 금액이 부담 되어 </a:t>
            </a:r>
            <a:endParaRPr lang="en-US" altLang="ko-KR" sz="1000" dirty="0" smtClean="0">
              <a:solidFill>
                <a:srgbClr val="6E3E92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</a:rPr>
              <a:t>가계부에 할애하는 시간을 줄일 방법을 찾는다</a:t>
            </a:r>
            <a:r>
              <a:rPr lang="en-US" altLang="ko-KR" sz="1000" dirty="0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</a:rPr>
              <a:t>.</a:t>
            </a:r>
            <a:r>
              <a:rPr lang="ko-KR" altLang="en-US" sz="1000" dirty="0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en-US" altLang="ko-KR" sz="1000" dirty="0" smtClean="0">
              <a:solidFill>
                <a:srgbClr val="6E3E92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000" dirty="0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000" dirty="0">
              <a:solidFill>
                <a:srgbClr val="6E3E9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491426" y="3046890"/>
            <a:ext cx="180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</a:rPr>
              <a:t>32</a:t>
            </a:r>
            <a:r>
              <a:rPr lang="ko-KR" altLang="en-US" sz="1100" dirty="0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</a:rPr>
              <a:t>세 </a:t>
            </a:r>
            <a:r>
              <a:rPr lang="en-US" altLang="ko-KR" sz="1100" dirty="0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</a:rPr>
              <a:t>l  </a:t>
            </a:r>
            <a:r>
              <a:rPr lang="ko-KR" altLang="en-US" sz="1100" dirty="0" smtClean="0">
                <a:solidFill>
                  <a:srgbClr val="6E3E92"/>
                </a:solidFill>
                <a:latin typeface="나눔스퀘어 ExtraBold" pitchFamily="50" charset="-127"/>
                <a:ea typeface="나눔스퀘어 ExtraBold" pitchFamily="50" charset="-127"/>
              </a:rPr>
              <a:t>회사원</a:t>
            </a:r>
            <a:endParaRPr lang="ko-KR" altLang="en-US" sz="1100" dirty="0">
              <a:solidFill>
                <a:srgbClr val="6E3E9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한쪽 모서리가 잘린 사각형 54"/>
          <p:cNvSpPr/>
          <p:nvPr/>
        </p:nvSpPr>
        <p:spPr>
          <a:xfrm>
            <a:off x="7881951" y="6357958"/>
            <a:ext cx="1039627" cy="411894"/>
          </a:xfrm>
          <a:prstGeom prst="snip1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한쪽 모서리가 잘린 사각형 55"/>
          <p:cNvSpPr/>
          <p:nvPr/>
        </p:nvSpPr>
        <p:spPr>
          <a:xfrm>
            <a:off x="7978666" y="4317023"/>
            <a:ext cx="1112580" cy="363543"/>
          </a:xfrm>
          <a:prstGeom prst="snip1Rect">
            <a:avLst/>
          </a:prstGeom>
          <a:noFill/>
          <a:ln>
            <a:solidFill>
              <a:srgbClr val="6E3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 smtClean="0">
                <a:solidFill>
                  <a:srgbClr val="6E3E92"/>
                </a:solidFill>
              </a:rPr>
              <a:t>FINNQ</a:t>
            </a:r>
            <a:r>
              <a:rPr lang="ko-KR" altLang="en-US" sz="1200" b="1" dirty="0" smtClean="0">
                <a:solidFill>
                  <a:srgbClr val="6E3E92"/>
                </a:solidFill>
              </a:rPr>
              <a:t>가입</a:t>
            </a:r>
            <a:endParaRPr lang="ko-KR" altLang="en-US" sz="1200" b="1" dirty="0">
              <a:solidFill>
                <a:srgbClr val="6E3E92"/>
              </a:solidFill>
            </a:endParaRPr>
          </a:p>
        </p:txBody>
      </p:sp>
      <p:sp>
        <p:nvSpPr>
          <p:cNvPr id="57" name="한쪽 모서리가 잘린 사각형 56"/>
          <p:cNvSpPr/>
          <p:nvPr/>
        </p:nvSpPr>
        <p:spPr>
          <a:xfrm>
            <a:off x="9358184" y="4234250"/>
            <a:ext cx="2702011" cy="480376"/>
          </a:xfrm>
          <a:prstGeom prst="snip1Rect">
            <a:avLst/>
          </a:prstGeom>
          <a:noFill/>
          <a:ln>
            <a:solidFill>
              <a:srgbClr val="6E3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rgbClr val="6E3E92"/>
                </a:solidFill>
              </a:rPr>
              <a:t>카드 이용내역 자동정리 </a:t>
            </a:r>
            <a:r>
              <a:rPr lang="en-US" altLang="ko-KR" sz="1200" b="1" dirty="0" smtClean="0">
                <a:solidFill>
                  <a:srgbClr val="6E3E92"/>
                </a:solidFill>
              </a:rPr>
              <a:t>/</a:t>
            </a:r>
            <a:r>
              <a:rPr lang="ko-KR" altLang="en-US" sz="1200" b="1" dirty="0" smtClean="0">
                <a:solidFill>
                  <a:srgbClr val="6E3E92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6E3E92"/>
                </a:solidFill>
              </a:rPr>
              <a:t>메인화면에서</a:t>
            </a:r>
            <a:r>
              <a:rPr lang="ko-KR" altLang="en-US" sz="1200" b="1" dirty="0" smtClean="0">
                <a:solidFill>
                  <a:srgbClr val="6E3E92"/>
                </a:solidFill>
              </a:rPr>
              <a:t> 자산관리 노하우 습득</a:t>
            </a:r>
            <a:endParaRPr lang="ko-KR" altLang="en-US" sz="1200" b="1" dirty="0">
              <a:solidFill>
                <a:srgbClr val="6E3E9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729641" y="5080312"/>
            <a:ext cx="1326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26 l </a:t>
            </a:r>
            <a:r>
              <a:rPr lang="ko-KR" altLang="en-US" sz="11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자영업자</a:t>
            </a:r>
            <a:endParaRPr lang="ko-KR" altLang="en-US" sz="11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87479" y="5357826"/>
            <a:ext cx="3080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일정하지 않은 소득과 </a:t>
            </a:r>
            <a:r>
              <a:rPr lang="ko-KR" altLang="en-US" sz="100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지출에  </a:t>
            </a:r>
            <a:r>
              <a:rPr lang="en-US" altLang="ko-KR" sz="10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0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14531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9770" y="48859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전체컨</a:t>
            </a:r>
            <a:r>
              <a:rPr lang="ko-KR" altLang="en-US" sz="4000" b="1" dirty="0" err="1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셉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74" y="1875278"/>
            <a:ext cx="106267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00CC99"/>
                </a:solidFill>
              </a:rPr>
              <a:t>활용성에 중점을 둔 </a:t>
            </a:r>
            <a:r>
              <a:rPr lang="en-US" altLang="ko-KR" sz="2000" dirty="0" smtClean="0">
                <a:solidFill>
                  <a:srgbClr val="00CC99"/>
                </a:solidFill>
              </a:rPr>
              <a:t>UI</a:t>
            </a:r>
            <a:r>
              <a:rPr lang="ko-KR" altLang="en-US" sz="2000" dirty="0" smtClean="0">
                <a:solidFill>
                  <a:srgbClr val="00CC99"/>
                </a:solidFill>
              </a:rPr>
              <a:t>로 사용자들의 편의제공</a:t>
            </a:r>
            <a:endParaRPr lang="en-US" altLang="ko-KR" sz="2000" dirty="0" smtClean="0">
              <a:solidFill>
                <a:srgbClr val="00CC99"/>
              </a:solidFill>
            </a:endParaRPr>
          </a:p>
          <a:p>
            <a:pPr marL="342900" indent="-342900"/>
            <a:r>
              <a:rPr lang="ko-KR" altLang="en-US" sz="2000" dirty="0" smtClean="0">
                <a:solidFill>
                  <a:srgbClr val="00CC99"/>
                </a:solidFill>
              </a:rPr>
              <a:t> </a:t>
            </a:r>
            <a:endParaRPr lang="en-US" altLang="ko-KR" sz="2000" dirty="0" smtClean="0">
              <a:solidFill>
                <a:srgbClr val="00CC99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sz="2000" dirty="0" smtClean="0">
                <a:solidFill>
                  <a:srgbClr val="00CC99"/>
                </a:solidFill>
              </a:rPr>
              <a:t>최소한의 컬러사용으로 포인트를 준다</a:t>
            </a:r>
            <a:endParaRPr lang="en-US" altLang="ko-KR" sz="2000" dirty="0" smtClean="0">
              <a:solidFill>
                <a:srgbClr val="00CC99"/>
              </a:solidFill>
            </a:endParaRPr>
          </a:p>
          <a:p>
            <a:pPr marL="342900" indent="-342900">
              <a:buAutoNum type="arabicPeriod" startAt="2"/>
            </a:pPr>
            <a:endParaRPr lang="en-US" altLang="ko-KR" sz="2000" dirty="0" smtClean="0">
              <a:solidFill>
                <a:srgbClr val="00CC99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sz="2000" dirty="0" smtClean="0">
                <a:solidFill>
                  <a:srgbClr val="00CC99"/>
                </a:solidFill>
              </a:rPr>
              <a:t>송금 버튼을 제이쿼리로 변경하여 공간 </a:t>
            </a:r>
            <a:r>
              <a:rPr lang="ko-KR" altLang="en-US" sz="2000" dirty="0" err="1" smtClean="0">
                <a:solidFill>
                  <a:srgbClr val="00CC99"/>
                </a:solidFill>
              </a:rPr>
              <a:t>활용성을</a:t>
            </a:r>
            <a:r>
              <a:rPr lang="ko-KR" altLang="en-US" sz="2000" dirty="0" smtClean="0">
                <a:solidFill>
                  <a:srgbClr val="00CC99"/>
                </a:solidFill>
              </a:rPr>
              <a:t> 높인다 </a:t>
            </a:r>
            <a:endParaRPr lang="en-US" altLang="ko-KR" sz="2000" dirty="0" smtClean="0">
              <a:solidFill>
                <a:srgbClr val="00CC99"/>
              </a:solidFill>
            </a:endParaRPr>
          </a:p>
          <a:p>
            <a:pPr marL="342900" indent="-342900">
              <a:buAutoNum type="arabicPeriod" startAt="2"/>
            </a:pPr>
            <a:endParaRPr lang="en-US" altLang="ko-KR" sz="2000" dirty="0" smtClean="0">
              <a:solidFill>
                <a:srgbClr val="00CC99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sz="2000" dirty="0" smtClean="0">
                <a:solidFill>
                  <a:srgbClr val="00CC99"/>
                </a:solidFill>
              </a:rPr>
              <a:t>현재 송금</a:t>
            </a:r>
            <a:r>
              <a:rPr lang="en-US" altLang="ko-KR" sz="2000" dirty="0" smtClean="0">
                <a:solidFill>
                  <a:srgbClr val="00CC99"/>
                </a:solidFill>
              </a:rPr>
              <a:t>,</a:t>
            </a:r>
            <a:r>
              <a:rPr lang="ko-KR" altLang="en-US" sz="2000" dirty="0" smtClean="0">
                <a:solidFill>
                  <a:srgbClr val="00CC99"/>
                </a:solidFill>
              </a:rPr>
              <a:t>신용정보 버튼밖에 없는 메인 페이지에 주요기능을 더하고</a:t>
            </a:r>
            <a:endParaRPr lang="en-US" altLang="ko-KR" sz="2000" dirty="0" smtClean="0">
              <a:solidFill>
                <a:srgbClr val="00CC99"/>
              </a:solidFill>
            </a:endParaRPr>
          </a:p>
          <a:p>
            <a:pPr marL="342900" indent="-342900"/>
            <a:r>
              <a:rPr lang="en-US" altLang="ko-KR" sz="2000" dirty="0" smtClean="0">
                <a:solidFill>
                  <a:srgbClr val="00CC99"/>
                </a:solidFill>
              </a:rPr>
              <a:t> </a:t>
            </a:r>
            <a:r>
              <a:rPr lang="en-US" altLang="ko-KR" sz="2000" dirty="0" smtClean="0">
                <a:solidFill>
                  <a:srgbClr val="00CC99"/>
                </a:solidFill>
              </a:rPr>
              <a:t>    </a:t>
            </a:r>
            <a:r>
              <a:rPr lang="ko-KR" altLang="en-US" sz="2000" dirty="0" smtClean="0">
                <a:solidFill>
                  <a:srgbClr val="00CC99"/>
                </a:solidFill>
              </a:rPr>
              <a:t>불필요한 정보들을 빼서 메인 페이지를 깔끔하게 만든다</a:t>
            </a:r>
            <a:r>
              <a:rPr lang="en-US" altLang="ko-KR" sz="2000" dirty="0" smtClean="0">
                <a:solidFill>
                  <a:srgbClr val="00CC99"/>
                </a:solidFill>
              </a:rPr>
              <a:t>. </a:t>
            </a:r>
          </a:p>
          <a:p>
            <a:pPr marL="457200" indent="-457200"/>
            <a:endParaRPr lang="en-US" altLang="ko-KR" sz="2000" dirty="0" smtClean="0">
              <a:solidFill>
                <a:srgbClr val="00CC99"/>
              </a:solidFill>
            </a:endParaRPr>
          </a:p>
          <a:p>
            <a:pPr marL="457200" indent="-457200"/>
            <a:r>
              <a:rPr lang="en-US" altLang="ko-KR" sz="2000" dirty="0" smtClean="0">
                <a:solidFill>
                  <a:srgbClr val="00CC99"/>
                </a:solidFill>
              </a:rPr>
              <a:t>5.  </a:t>
            </a:r>
            <a:r>
              <a:rPr lang="ko-KR" altLang="en-US" sz="2000" dirty="0" smtClean="0">
                <a:solidFill>
                  <a:srgbClr val="00CC99"/>
                </a:solidFill>
              </a:rPr>
              <a:t>자산관리 페이지에서 소비</a:t>
            </a:r>
            <a:r>
              <a:rPr lang="en-US" altLang="ko-KR" sz="2000" dirty="0" smtClean="0">
                <a:solidFill>
                  <a:srgbClr val="00CC99"/>
                </a:solidFill>
              </a:rPr>
              <a:t>/</a:t>
            </a:r>
            <a:r>
              <a:rPr lang="ko-KR" altLang="en-US" sz="2000" dirty="0" smtClean="0">
                <a:solidFill>
                  <a:srgbClr val="00CC99"/>
                </a:solidFill>
              </a:rPr>
              <a:t>지출을 한눈에 볼 수 있는 그래프를 도입한다</a:t>
            </a:r>
            <a:endParaRPr lang="en-US" altLang="ko-KR" sz="2000" dirty="0" smtClean="0">
              <a:solidFill>
                <a:srgbClr val="00CC99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2000" dirty="0">
              <a:solidFill>
                <a:srgbClr val="00CC99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529862" y="1327638"/>
            <a:ext cx="10662138" cy="1588"/>
          </a:xfrm>
          <a:prstGeom prst="line">
            <a:avLst/>
          </a:prstGeom>
          <a:ln w="7620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244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+mn-ea"/>
              </a:rPr>
              <a:t>템플릿 제작 </a:t>
            </a:r>
            <a:r>
              <a:rPr lang="en-US" altLang="ko-KR" sz="3200" dirty="0" smtClean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sz="3200" dirty="0" smtClean="0">
                <a:solidFill>
                  <a:schemeClr val="tx2"/>
                </a:solidFill>
                <a:latin typeface="+mn-ea"/>
              </a:rPr>
              <a:t>내용 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1">
            <a:extLst>
              <a:ext uri="{FF2B5EF4-FFF2-40B4-BE49-F238E27FC236}">
                <a16:creationId xmlns:a16="http://schemas.microsoft.com/office/drawing/2014/main" xmlns="" id="{7C83300F-A5FA-4C7A-915C-6E0195806661}"/>
              </a:ext>
            </a:extLst>
          </p:cNvPr>
          <p:cNvGrpSpPr/>
          <p:nvPr/>
        </p:nvGrpSpPr>
        <p:grpSpPr>
          <a:xfrm>
            <a:off x="514350" y="2038022"/>
            <a:ext cx="10903293" cy="523875"/>
            <a:chOff x="514350" y="2343150"/>
            <a:chExt cx="10903293" cy="523875"/>
          </a:xfrm>
        </p:grpSpPr>
        <p:grpSp>
          <p:nvGrpSpPr>
            <p:cNvPr id="6" name="그룹 32">
              <a:extLst>
                <a:ext uri="{FF2B5EF4-FFF2-40B4-BE49-F238E27FC236}">
                  <a16:creationId xmlns:a16="http://schemas.microsoft.com/office/drawing/2014/main" xmlns="" id="{0C600DC2-46AF-4374-9BEF-4299BE615045}"/>
                </a:ext>
              </a:extLst>
            </p:cNvPr>
            <p:cNvGrpSpPr/>
            <p:nvPr/>
          </p:nvGrpSpPr>
          <p:grpSpPr>
            <a:xfrm>
              <a:off x="514350" y="2343150"/>
              <a:ext cx="10903293" cy="523875"/>
              <a:chOff x="514350" y="2343150"/>
              <a:chExt cx="10903293" cy="523875"/>
            </a:xfrm>
          </p:grpSpPr>
          <p:sp>
            <p:nvSpPr>
              <p:cNvPr id="38" name="오각형 4">
                <a:extLst>
                  <a:ext uri="{FF2B5EF4-FFF2-40B4-BE49-F238E27FC236}">
                    <a16:creationId xmlns:a16="http://schemas.microsoft.com/office/drawing/2014/main" xmlns="" id="{B2E3663E-2553-4F38-8D8A-5D12A64A47ED}"/>
                  </a:ext>
                </a:extLst>
              </p:cNvPr>
              <p:cNvSpPr/>
              <p:nvPr/>
            </p:nvSpPr>
            <p:spPr>
              <a:xfrm>
                <a:off x="4129087" y="2343150"/>
                <a:ext cx="7288556" cy="523875"/>
              </a:xfrm>
              <a:prstGeom prst="homePlat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" name="오각형 3">
                <a:extLst>
                  <a:ext uri="{FF2B5EF4-FFF2-40B4-BE49-F238E27FC236}">
                    <a16:creationId xmlns:a16="http://schemas.microsoft.com/office/drawing/2014/main" xmlns="" id="{F4F4102B-9FBD-4CB3-931D-3E997D7B35F1}"/>
                  </a:ext>
                </a:extLst>
              </p:cNvPr>
              <p:cNvSpPr/>
              <p:nvPr/>
            </p:nvSpPr>
            <p:spPr>
              <a:xfrm>
                <a:off x="514350" y="2343150"/>
                <a:ext cx="5367466" cy="523875"/>
              </a:xfrm>
              <a:prstGeom prst="homePlate">
                <a:avLst/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5D60A3E-BBAE-479A-A0D8-38DED40E170B}"/>
                </a:ext>
              </a:extLst>
            </p:cNvPr>
            <p:cNvSpPr txBox="1"/>
            <p:nvPr/>
          </p:nvSpPr>
          <p:spPr>
            <a:xfrm>
              <a:off x="2646225" y="2413269"/>
              <a:ext cx="11336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bg1"/>
                  </a:solidFill>
                  <a:latin typeface="+mn-ea"/>
                </a:rPr>
                <a:t>자산관리</a:t>
              </a:r>
              <a:endParaRPr lang="ko-KR" altLang="en-US" sz="2000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C6B0865-5133-4303-A7E2-47151E702872}"/>
                </a:ext>
              </a:extLst>
            </p:cNvPr>
            <p:cNvSpPr txBox="1"/>
            <p:nvPr/>
          </p:nvSpPr>
          <p:spPr>
            <a:xfrm>
              <a:off x="7609592" y="2416715"/>
              <a:ext cx="22605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bg1"/>
                  </a:solidFill>
                  <a:latin typeface="+mn-ea"/>
                </a:rPr>
                <a:t>통계</a:t>
              </a:r>
              <a:r>
                <a:rPr lang="en-US" altLang="ko-KR" sz="2000" spc="-150" dirty="0" smtClean="0">
                  <a:solidFill>
                    <a:schemeClr val="bg1"/>
                  </a:solidFill>
                  <a:latin typeface="+mn-ea"/>
                </a:rPr>
                <a:t>,</a:t>
              </a:r>
              <a:r>
                <a:rPr lang="ko-KR" altLang="en-US" sz="2000" spc="-150" dirty="0" smtClean="0">
                  <a:solidFill>
                    <a:schemeClr val="bg1"/>
                  </a:solidFill>
                  <a:latin typeface="+mn-ea"/>
                </a:rPr>
                <a:t>분석 </a:t>
              </a:r>
              <a:r>
                <a:rPr lang="ko-KR" altLang="en-US" sz="2000" spc="-150" dirty="0" smtClean="0">
                  <a:solidFill>
                    <a:schemeClr val="bg1"/>
                  </a:solidFill>
                  <a:latin typeface="+mn-ea"/>
                </a:rPr>
                <a:t>그래프화</a:t>
              </a:r>
              <a:endParaRPr lang="ko-KR" altLang="en-US" sz="2000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50DE251-8CE2-40E0-B004-DB8AE909E4BF}"/>
                </a:ext>
              </a:extLst>
            </p:cNvPr>
            <p:cNvSpPr txBox="1"/>
            <p:nvPr/>
          </p:nvSpPr>
          <p:spPr>
            <a:xfrm>
              <a:off x="9459086" y="2395446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74CABF45-EF98-4DFB-9000-ED979CD65310}"/>
              </a:ext>
            </a:extLst>
          </p:cNvPr>
          <p:cNvCxnSpPr/>
          <p:nvPr/>
        </p:nvCxnSpPr>
        <p:spPr>
          <a:xfrm>
            <a:off x="6111831" y="2933065"/>
            <a:ext cx="0" cy="3124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1CA8558-ECA3-4788-9113-F5DF5A140F35}"/>
              </a:ext>
            </a:extLst>
          </p:cNvPr>
          <p:cNvSpPr txBox="1"/>
          <p:nvPr/>
        </p:nvSpPr>
        <p:spPr>
          <a:xfrm>
            <a:off x="2323071" y="3153685"/>
            <a:ext cx="37564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G마켓 산스 Bold" pitchFamily="50" charset="-127"/>
                <a:ea typeface="G마켓 산스 Bold" pitchFamily="50" charset="-127"/>
              </a:rPr>
              <a:t>메인 화면에서 자산관리 </a:t>
            </a:r>
            <a:r>
              <a:rPr lang="en-US" altLang="ko-KR" sz="1600" dirty="0" smtClean="0">
                <a:latin typeface="G마켓 산스 Bold" pitchFamily="50" charset="-127"/>
                <a:ea typeface="G마켓 산스 Bold" pitchFamily="50" charset="-127"/>
              </a:rPr>
              <a:t>.</a:t>
            </a:r>
            <a:endParaRPr lang="en-US" altLang="ko-KR" sz="1600" dirty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G마켓 산스 Bold" pitchFamily="50" charset="-127"/>
                <a:ea typeface="G마켓 산스 Bold" pitchFamily="50" charset="-127"/>
              </a:rPr>
              <a:t>상업적 광고 다른 칸으로 이동</a:t>
            </a:r>
            <a:r>
              <a:rPr lang="en-US" altLang="ko-KR" sz="1600" dirty="0" smtClean="0">
                <a:latin typeface="G마켓 산스 Bold" pitchFamily="50" charset="-127"/>
                <a:ea typeface="G마켓 산스 Bold" pitchFamily="50" charset="-127"/>
              </a:rPr>
              <a:t>.</a:t>
            </a:r>
            <a:endParaRPr lang="ko-KR" altLang="en-US" sz="1600" dirty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G마켓 산스 Bold" pitchFamily="50" charset="-127"/>
                <a:ea typeface="G마켓 산스 Bold" pitchFamily="50" charset="-127"/>
              </a:rPr>
              <a:t>자산관리와 동시에 송금기능 활용</a:t>
            </a:r>
            <a:r>
              <a:rPr lang="en-US" altLang="ko-KR" sz="1600" dirty="0" smtClean="0">
                <a:latin typeface="G마켓 산스 Bold" pitchFamily="50" charset="-127"/>
                <a:ea typeface="G마켓 산스 Bold" pitchFamily="50" charset="-127"/>
              </a:rPr>
              <a:t>.</a:t>
            </a:r>
            <a:endParaRPr lang="ko-KR" altLang="en-US" sz="1600" dirty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G마켓 산스 Bold" pitchFamily="50" charset="-127"/>
                <a:ea typeface="G마켓 산스 Bold" pitchFamily="50" charset="-127"/>
              </a:rPr>
              <a:t>보다 깔끔하고 심플한 이미지로 변경</a:t>
            </a:r>
            <a:r>
              <a:rPr lang="en-US" altLang="ko-KR" sz="1600" dirty="0" smtClean="0">
                <a:latin typeface="G마켓 산스 Bold" pitchFamily="50" charset="-127"/>
                <a:ea typeface="G마켓 산스 Bold" pitchFamily="50" charset="-127"/>
              </a:rPr>
              <a:t>.</a:t>
            </a:r>
            <a:endParaRPr lang="ko-KR" altLang="en-US" sz="1600" dirty="0"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DD9DC8A-EEFA-4398-B71B-EC6510A442B0}"/>
              </a:ext>
            </a:extLst>
          </p:cNvPr>
          <p:cNvSpPr txBox="1"/>
          <p:nvPr/>
        </p:nvSpPr>
        <p:spPr>
          <a:xfrm>
            <a:off x="8119385" y="3054824"/>
            <a:ext cx="3850193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그래프화 된 소비패턴을 사용해서</a:t>
            </a:r>
            <a:endParaRPr lang="en-US" altLang="ko-KR" sz="1400" dirty="0" smtClean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     </a:t>
            </a: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자산운용에 경각심을 갖게 한다</a:t>
            </a: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endParaRPr lang="en-US" altLang="ko-KR" sz="1400" dirty="0" smtClean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통계를 분야별</a:t>
            </a: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,</a:t>
            </a:r>
            <a:r>
              <a:rPr lang="ko-KR" altLang="en-US" sz="1400" dirty="0" err="1" smtClean="0">
                <a:latin typeface="G마켓 산스 Bold" pitchFamily="50" charset="-127"/>
                <a:ea typeface="G마켓 산스 Bold" pitchFamily="50" charset="-127"/>
              </a:rPr>
              <a:t>날짜별로</a:t>
            </a: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 확대하여</a:t>
            </a:r>
            <a:endParaRPr lang="en-US" altLang="ko-KR" sz="1400" dirty="0" smtClean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     고객이 </a:t>
            </a: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확인하기 편하게 관리한다</a:t>
            </a: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endParaRPr lang="en-US" altLang="ko-KR" sz="1400" dirty="0" smtClean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지출에 대한 짧은 코멘트를 넣어</a:t>
            </a: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사용자로</a:t>
            </a:r>
            <a:endParaRPr lang="en-US" altLang="ko-KR" sz="1400" dirty="0" smtClean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     </a:t>
            </a: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부터 관리 받고 있다는 느낌이 들 수 있게 </a:t>
            </a:r>
            <a:endParaRPr lang="en-US" altLang="ko-KR" sz="1400" dirty="0" smtClean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     </a:t>
            </a: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유도한다 </a:t>
            </a:r>
            <a:endParaRPr lang="en-US" altLang="ko-KR" sz="1400" dirty="0" smtClean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200000"/>
              </a:lnSpc>
            </a:pP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    </a:t>
            </a:r>
            <a:endParaRPr lang="en-US" altLang="ko-KR" sz="1400" dirty="0">
              <a:latin typeface="G마켓 산스 Bold" pitchFamily="50" charset="-127"/>
              <a:ea typeface="G마켓 산스 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241" y="2688291"/>
            <a:ext cx="1789355" cy="330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3371" y="2710249"/>
            <a:ext cx="1761413" cy="340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47498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+mn-ea"/>
              </a:rPr>
              <a:t>템플릿 제작 </a:t>
            </a:r>
            <a:r>
              <a:rPr lang="en-US" altLang="ko-KR" sz="3200" dirty="0" smtClean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sz="3200" dirty="0" smtClean="0">
                <a:solidFill>
                  <a:schemeClr val="tx2"/>
                </a:solidFill>
                <a:latin typeface="+mn-ea"/>
              </a:rPr>
              <a:t>기능 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1">
            <a:extLst>
              <a:ext uri="{FF2B5EF4-FFF2-40B4-BE49-F238E27FC236}">
                <a16:creationId xmlns:a16="http://schemas.microsoft.com/office/drawing/2014/main" xmlns="" id="{7C83300F-A5FA-4C7A-915C-6E0195806661}"/>
              </a:ext>
            </a:extLst>
          </p:cNvPr>
          <p:cNvGrpSpPr/>
          <p:nvPr/>
        </p:nvGrpSpPr>
        <p:grpSpPr>
          <a:xfrm>
            <a:off x="453081" y="2029784"/>
            <a:ext cx="10964563" cy="523875"/>
            <a:chOff x="4129087" y="2343150"/>
            <a:chExt cx="7288556" cy="523875"/>
          </a:xfrm>
          <a:solidFill>
            <a:srgbClr val="6E3E92"/>
          </a:solidFill>
        </p:grpSpPr>
        <p:sp>
          <p:nvSpPr>
            <p:cNvPr id="38" name="오각형 4">
              <a:extLst>
                <a:ext uri="{FF2B5EF4-FFF2-40B4-BE49-F238E27FC236}">
                  <a16:creationId xmlns:a16="http://schemas.microsoft.com/office/drawing/2014/main" xmlns="" id="{B2E3663E-2553-4F38-8D8A-5D12A64A47ED}"/>
                </a:ext>
              </a:extLst>
            </p:cNvPr>
            <p:cNvSpPr/>
            <p:nvPr/>
          </p:nvSpPr>
          <p:spPr>
            <a:xfrm>
              <a:off x="4129087" y="2343150"/>
              <a:ext cx="7288556" cy="523875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C6B0865-5133-4303-A7E2-47151E702872}"/>
                </a:ext>
              </a:extLst>
            </p:cNvPr>
            <p:cNvSpPr txBox="1"/>
            <p:nvPr/>
          </p:nvSpPr>
          <p:spPr>
            <a:xfrm>
              <a:off x="7609592" y="2416715"/>
              <a:ext cx="184731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50DE251-8CE2-40E0-B004-DB8AE909E4BF}"/>
                </a:ext>
              </a:extLst>
            </p:cNvPr>
            <p:cNvSpPr txBox="1"/>
            <p:nvPr/>
          </p:nvSpPr>
          <p:spPr>
            <a:xfrm>
              <a:off x="9459086" y="2395446"/>
              <a:ext cx="18473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74CABF45-EF98-4DFB-9000-ED979CD65310}"/>
              </a:ext>
            </a:extLst>
          </p:cNvPr>
          <p:cNvCxnSpPr/>
          <p:nvPr/>
        </p:nvCxnSpPr>
        <p:spPr>
          <a:xfrm>
            <a:off x="6111831" y="2933065"/>
            <a:ext cx="0" cy="3124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1CA8558-ECA3-4788-9113-F5DF5A140F35}"/>
              </a:ext>
            </a:extLst>
          </p:cNvPr>
          <p:cNvSpPr txBox="1"/>
          <p:nvPr/>
        </p:nvSpPr>
        <p:spPr>
          <a:xfrm>
            <a:off x="2323071" y="3499681"/>
            <a:ext cx="375645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G마켓 산스 Bold" pitchFamily="50" charset="-127"/>
                <a:ea typeface="G마켓 산스 Bold" pitchFamily="50" charset="-127"/>
              </a:rPr>
              <a:t>주요 기능인 송금버튼을 하단 아이콘으로 배치하여 공간을 활용하고 </a:t>
            </a:r>
            <a:endParaRPr lang="en-US" altLang="ko-KR" sz="1600" dirty="0" smtClean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z="1600" dirty="0" smtClean="0">
                <a:latin typeface="G마켓 산스 Bold" pitchFamily="50" charset="-127"/>
                <a:ea typeface="G마켓 산스 Bold" pitchFamily="50" charset="-127"/>
              </a:rPr>
              <a:t>     </a:t>
            </a:r>
            <a:r>
              <a:rPr lang="ko-KR" altLang="en-US" sz="1600" dirty="0" smtClean="0">
                <a:latin typeface="G마켓 산스 Bold" pitchFamily="50" charset="-127"/>
                <a:ea typeface="G마켓 산스 Bold" pitchFamily="50" charset="-127"/>
              </a:rPr>
              <a:t>사용을 편리하게 한다 </a:t>
            </a:r>
            <a:r>
              <a:rPr lang="en-US" altLang="ko-KR" sz="1600" dirty="0" smtClean="0">
                <a:latin typeface="G마켓 산스 Bold" pitchFamily="50" charset="-127"/>
                <a:ea typeface="G마켓 산스 Bold" pitchFamily="50" charset="-127"/>
              </a:rPr>
              <a:t>.</a:t>
            </a:r>
            <a:endParaRPr lang="en-US" altLang="ko-KR" sz="1600" dirty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250000"/>
              </a:lnSpc>
            </a:pPr>
            <a:endParaRPr lang="ko-KR" altLang="en-US" sz="1600" dirty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endParaRPr lang="ko-KR" altLang="en-US" sz="1600" dirty="0"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DD9DC8A-EEFA-4398-B71B-EC6510A442B0}"/>
              </a:ext>
            </a:extLst>
          </p:cNvPr>
          <p:cNvSpPr txBox="1"/>
          <p:nvPr/>
        </p:nvSpPr>
        <p:spPr>
          <a:xfrm>
            <a:off x="8045246" y="3573809"/>
            <a:ext cx="3850193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endParaRPr lang="en-US" altLang="ko-KR" sz="1400" dirty="0" smtClean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송금 기능내부를 </a:t>
            </a:r>
            <a:r>
              <a:rPr lang="ko-KR" altLang="en-US" sz="1400" dirty="0" err="1" smtClean="0">
                <a:latin typeface="G마켓 산스 Bold" pitchFamily="50" charset="-127"/>
                <a:ea typeface="G마켓 산스 Bold" pitchFamily="50" charset="-127"/>
              </a:rPr>
              <a:t>간략화한다</a:t>
            </a: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송금자체에 필요한 과정을 최대한 줄여 편의성을 높인다</a:t>
            </a:r>
            <a:endParaRPr lang="en-US" altLang="ko-KR" sz="1400" dirty="0" smtClean="0">
              <a:latin typeface="G마켓 산스 Bold" pitchFamily="50" charset="-127"/>
              <a:ea typeface="G마켓 산스 Bold" pitchFamily="50" charset="-127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357" y="2752479"/>
            <a:ext cx="1652348" cy="344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타원 17"/>
          <p:cNvSpPr/>
          <p:nvPr/>
        </p:nvSpPr>
        <p:spPr>
          <a:xfrm>
            <a:off x="1762895" y="5475634"/>
            <a:ext cx="406930" cy="406930"/>
          </a:xfrm>
          <a:prstGeom prst="ellipse">
            <a:avLst/>
          </a:prstGeom>
          <a:solidFill>
            <a:srgbClr val="6E3E92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04086" y="5497617"/>
            <a:ext cx="24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개구쟁이OL" pitchFamily="18" charset="-127"/>
                <a:ea typeface="a개구쟁이OL" pitchFamily="18" charset="-127"/>
              </a:rPr>
              <a:t>F</a:t>
            </a:r>
            <a:endParaRPr lang="ko-KR" altLang="en-US" dirty="0">
              <a:solidFill>
                <a:schemeClr val="bg1"/>
              </a:solidFill>
              <a:latin typeface="a개구쟁이OL" pitchFamily="18" charset="-127"/>
              <a:ea typeface="a개구쟁이OL" pitchFamily="18" charset="-127"/>
            </a:endParaRPr>
          </a:p>
        </p:txBody>
      </p:sp>
      <p:cxnSp>
        <p:nvCxnSpPr>
          <p:cNvPr id="21" name="Shape 20"/>
          <p:cNvCxnSpPr>
            <a:endCxn id="18" idx="6"/>
          </p:cNvCxnSpPr>
          <p:nvPr/>
        </p:nvCxnSpPr>
        <p:spPr>
          <a:xfrm rot="5400000">
            <a:off x="1334553" y="4567014"/>
            <a:ext cx="1947358" cy="276813"/>
          </a:xfrm>
          <a:prstGeom prst="bentConnector2">
            <a:avLst/>
          </a:prstGeom>
          <a:ln>
            <a:solidFill>
              <a:srgbClr val="6E3E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5725" y="3028049"/>
            <a:ext cx="1632156" cy="287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5198092" y="2092411"/>
            <a:ext cx="326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G마켓 산스 Light" pitchFamily="50" charset="-127"/>
                <a:ea typeface="G마켓 산스 Light" pitchFamily="50" charset="-127"/>
              </a:rPr>
              <a:t>송금 기능</a:t>
            </a:r>
            <a:endParaRPr lang="ko-KR" altLang="en-US" sz="2000" dirty="0">
              <a:solidFill>
                <a:schemeClr val="bg1"/>
              </a:solidFill>
              <a:latin typeface="G마켓 산스 Light" pitchFamily="50" charset="-127"/>
              <a:ea typeface="G마켓 산스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498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+mn-ea"/>
              </a:rPr>
              <a:t>템플릿 제작 </a:t>
            </a:r>
            <a:r>
              <a:rPr lang="en-US" altLang="ko-KR" sz="3200" dirty="0" smtClean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sz="3200" dirty="0" smtClean="0">
                <a:solidFill>
                  <a:schemeClr val="tx2"/>
                </a:solidFill>
                <a:latin typeface="+mn-ea"/>
              </a:rPr>
              <a:t>디자인 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1">
            <a:extLst>
              <a:ext uri="{FF2B5EF4-FFF2-40B4-BE49-F238E27FC236}">
                <a16:creationId xmlns:a16="http://schemas.microsoft.com/office/drawing/2014/main" xmlns="" id="{7C83300F-A5FA-4C7A-915C-6E0195806661}"/>
              </a:ext>
            </a:extLst>
          </p:cNvPr>
          <p:cNvGrpSpPr/>
          <p:nvPr/>
        </p:nvGrpSpPr>
        <p:grpSpPr>
          <a:xfrm>
            <a:off x="514351" y="2038022"/>
            <a:ext cx="10862104" cy="523875"/>
            <a:chOff x="514350" y="2343150"/>
            <a:chExt cx="5367466" cy="523875"/>
          </a:xfrm>
        </p:grpSpPr>
        <p:sp>
          <p:nvSpPr>
            <p:cNvPr id="39" name="오각형 3">
              <a:extLst>
                <a:ext uri="{FF2B5EF4-FFF2-40B4-BE49-F238E27FC236}">
                  <a16:creationId xmlns:a16="http://schemas.microsoft.com/office/drawing/2014/main" xmlns="" id="{F4F4102B-9FBD-4CB3-931D-3E997D7B35F1}"/>
                </a:ext>
              </a:extLst>
            </p:cNvPr>
            <p:cNvSpPr/>
            <p:nvPr/>
          </p:nvSpPr>
          <p:spPr>
            <a:xfrm>
              <a:off x="514350" y="2343150"/>
              <a:ext cx="5367466" cy="523875"/>
            </a:xfrm>
            <a:prstGeom prst="homePlate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5D60A3E-BBAE-479A-A0D8-38DED40E170B}"/>
                </a:ext>
              </a:extLst>
            </p:cNvPr>
            <p:cNvSpPr txBox="1"/>
            <p:nvPr/>
          </p:nvSpPr>
          <p:spPr>
            <a:xfrm>
              <a:off x="2646225" y="2413269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bg1"/>
                  </a:solidFill>
                  <a:latin typeface="+mn-ea"/>
                </a:rPr>
                <a:t>디자인</a:t>
              </a:r>
              <a:endParaRPr lang="ko-KR" altLang="en-US" sz="20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74CABF45-EF98-4DFB-9000-ED979CD65310}"/>
              </a:ext>
            </a:extLst>
          </p:cNvPr>
          <p:cNvCxnSpPr/>
          <p:nvPr/>
        </p:nvCxnSpPr>
        <p:spPr>
          <a:xfrm>
            <a:off x="6111831" y="2933065"/>
            <a:ext cx="0" cy="3124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1CA8558-ECA3-4788-9113-F5DF5A140F35}"/>
              </a:ext>
            </a:extLst>
          </p:cNvPr>
          <p:cNvSpPr txBox="1"/>
          <p:nvPr/>
        </p:nvSpPr>
        <p:spPr>
          <a:xfrm>
            <a:off x="2323071" y="3153685"/>
            <a:ext cx="3756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G마켓 산스 Bold" pitchFamily="50" charset="-127"/>
                <a:ea typeface="G마켓 산스 Bold" pitchFamily="50" charset="-127"/>
              </a:rPr>
              <a:t>주</a:t>
            </a:r>
            <a:r>
              <a:rPr lang="ko-KR" altLang="en-US" sz="1600" dirty="0" smtClean="0">
                <a:latin typeface="G마켓 산스 Bold" pitchFamily="50" charset="-127"/>
                <a:ea typeface="G마켓 산스 Bold" pitchFamily="50" charset="-127"/>
              </a:rPr>
              <a:t>요</a:t>
            </a:r>
            <a:r>
              <a:rPr lang="ko-KR" altLang="en-US" sz="1600" dirty="0" smtClean="0">
                <a:latin typeface="G마켓 산스 Bold" pitchFamily="50" charset="-127"/>
                <a:ea typeface="G마켓 산스 Bold" pitchFamily="50" charset="-127"/>
              </a:rPr>
              <a:t> 내용에만 강조되는 색상을 입혀</a:t>
            </a:r>
            <a:r>
              <a:rPr lang="en-US" altLang="ko-KR" sz="1600" dirty="0" smtClean="0"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ko-KR" altLang="en-US" sz="1600" dirty="0" err="1" smtClean="0">
                <a:latin typeface="G마켓 산스 Bold" pitchFamily="50" charset="-127"/>
                <a:ea typeface="G마켓 산스 Bold" pitchFamily="50" charset="-127"/>
              </a:rPr>
              <a:t>집중할수</a:t>
            </a:r>
            <a:r>
              <a:rPr lang="ko-KR" altLang="en-US" sz="1600" dirty="0" smtClean="0"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ko-KR" altLang="en-US" sz="1600" dirty="0" err="1" smtClean="0">
                <a:latin typeface="G마켓 산스 Bold" pitchFamily="50" charset="-127"/>
                <a:ea typeface="G마켓 산스 Bold" pitchFamily="50" charset="-127"/>
              </a:rPr>
              <a:t>있게하고</a:t>
            </a:r>
            <a:r>
              <a:rPr lang="ko-KR" altLang="en-US" sz="1600" dirty="0" smtClean="0"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ko-KR" altLang="en-US" sz="1600" dirty="0" err="1" smtClean="0">
                <a:latin typeface="G마켓 산스 Bold" pitchFamily="50" charset="-127"/>
                <a:ea typeface="G마켓 산스 Bold" pitchFamily="50" charset="-127"/>
              </a:rPr>
              <a:t>가독성을</a:t>
            </a:r>
            <a:r>
              <a:rPr lang="ko-KR" altLang="en-US" sz="1600" dirty="0" smtClean="0">
                <a:latin typeface="G마켓 산스 Bold" pitchFamily="50" charset="-127"/>
                <a:ea typeface="G마켓 산스 Bold" pitchFamily="50" charset="-127"/>
              </a:rPr>
              <a:t> 높인다</a:t>
            </a:r>
            <a:r>
              <a:rPr lang="ko-KR" altLang="en-US" sz="1600" dirty="0" smtClean="0"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en-US" altLang="ko-KR" sz="1600" dirty="0" smtClean="0">
                <a:latin typeface="G마켓 산스 Bold" pitchFamily="50" charset="-127"/>
                <a:ea typeface="G마켓 산스 Bold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G마켓 산스 Bold" pitchFamily="50" charset="-127"/>
                <a:ea typeface="G마켓 산스 Bold" pitchFamily="50" charset="-127"/>
              </a:rPr>
              <a:t>아이콘을 활용해서 금융에 대한 </a:t>
            </a:r>
            <a:endParaRPr lang="en-US" altLang="ko-KR" sz="1600" dirty="0" smtClean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z="1600" dirty="0" smtClean="0"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en-US" altLang="ko-KR" sz="1600" dirty="0" smtClean="0">
                <a:latin typeface="G마켓 산스 Bold" pitchFamily="50" charset="-127"/>
                <a:ea typeface="G마켓 산스 Bold" pitchFamily="50" charset="-127"/>
              </a:rPr>
              <a:t>    </a:t>
            </a:r>
            <a:r>
              <a:rPr lang="ko-KR" altLang="en-US" sz="1600" dirty="0" smtClean="0">
                <a:latin typeface="G마켓 산스 Bold" pitchFamily="50" charset="-127"/>
                <a:ea typeface="G마켓 산스 Bold" pitchFamily="50" charset="-127"/>
              </a:rPr>
              <a:t>거부감을 줄인다</a:t>
            </a:r>
            <a:r>
              <a:rPr lang="ko-KR" altLang="en-US" sz="1600" dirty="0" smtClean="0"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en-US" altLang="ko-KR" sz="1600" dirty="0" smtClean="0">
                <a:latin typeface="G마켓 산스 Bold" pitchFamily="50" charset="-127"/>
                <a:ea typeface="G마켓 산스 Bold" pitchFamily="50" charset="-127"/>
              </a:rPr>
              <a:t>.</a:t>
            </a:r>
            <a:endParaRPr lang="ko-KR" altLang="en-US" sz="1600" dirty="0"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DD9DC8A-EEFA-4398-B71B-EC6510A442B0}"/>
              </a:ext>
            </a:extLst>
          </p:cNvPr>
          <p:cNvSpPr txBox="1"/>
          <p:nvPr/>
        </p:nvSpPr>
        <p:spPr>
          <a:xfrm>
            <a:off x="8185289" y="3071300"/>
            <a:ext cx="38501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G마켓 산스 Bold" pitchFamily="50" charset="-127"/>
                <a:ea typeface="G마켓 산스 Bold" pitchFamily="50" charset="-127"/>
              </a:rPr>
              <a:t>디자인컨셉</a:t>
            </a: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: </a:t>
            </a: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심플함</a:t>
            </a: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/</a:t>
            </a: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미래지향</a:t>
            </a: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/</a:t>
            </a: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정보제공</a:t>
            </a:r>
            <a:endParaRPr lang="en-US" altLang="ko-KR" sz="1400" dirty="0" smtClean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색상을 </a:t>
            </a: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2~3</a:t>
            </a: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가지로 줄이고 </a:t>
            </a:r>
            <a:r>
              <a:rPr lang="ko-KR" altLang="en-US" sz="1400" dirty="0" err="1" smtClean="0">
                <a:latin typeface="G마켓 산스 Bold" pitchFamily="50" charset="-127"/>
                <a:ea typeface="G마켓 산스 Bold" pitchFamily="50" charset="-127"/>
              </a:rPr>
              <a:t>강조색으로</a:t>
            </a: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       포인트를 준다</a:t>
            </a: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G마켓 산스 Bold" pitchFamily="50" charset="-127"/>
              <a:ea typeface="G마켓 산스 Bold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사용자가 원하는 </a:t>
            </a:r>
            <a:r>
              <a:rPr lang="ko-KR" altLang="en-US" sz="1400" dirty="0" err="1" smtClean="0">
                <a:latin typeface="G마켓 산스 Bold" pitchFamily="50" charset="-127"/>
                <a:ea typeface="G마켓 산스 Bold" pitchFamily="50" charset="-127"/>
              </a:rPr>
              <a:t>주조색을</a:t>
            </a: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ko-KR" altLang="en-US" sz="1400" dirty="0" err="1" smtClean="0">
                <a:latin typeface="G마켓 산스 Bold" pitchFamily="50" charset="-127"/>
                <a:ea typeface="G마켓 산스 Bold" pitchFamily="50" charset="-127"/>
              </a:rPr>
              <a:t>선택할수</a:t>
            </a: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ko-KR" altLang="en-US" sz="1400" dirty="0" err="1" smtClean="0">
                <a:latin typeface="G마켓 산스 Bold" pitchFamily="50" charset="-127"/>
                <a:ea typeface="G마켓 산스 Bold" pitchFamily="50" charset="-127"/>
              </a:rPr>
              <a:t>있도록몇가지</a:t>
            </a:r>
            <a:r>
              <a:rPr lang="ko-KR" altLang="en-US" sz="1400" dirty="0" smtClean="0">
                <a:latin typeface="G마켓 산스 Bold" pitchFamily="50" charset="-127"/>
                <a:ea typeface="G마켓 산스 Bold" pitchFamily="50" charset="-127"/>
              </a:rPr>
              <a:t> 예시를 제공한다</a:t>
            </a:r>
            <a:r>
              <a:rPr lang="en-US" altLang="ko-KR" sz="1400" dirty="0" smtClean="0">
                <a:latin typeface="G마켓 산스 Bold" pitchFamily="50" charset="-127"/>
                <a:ea typeface="G마켓 산스 Bold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endParaRPr lang="en-US" altLang="ko-KR" sz="1400" dirty="0">
              <a:latin typeface="G마켓 산스 Bold" pitchFamily="50" charset="-127"/>
              <a:ea typeface="G마켓 산스 Bold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589" y="2862082"/>
            <a:ext cx="1850973" cy="34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2033" y="2763968"/>
            <a:ext cx="1797108" cy="361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47498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+mn-ea"/>
              </a:rPr>
              <a:t>정보 구조도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대각선 방향의 모서리가 잘린 사각형 7"/>
          <p:cNvSpPr/>
          <p:nvPr/>
        </p:nvSpPr>
        <p:spPr>
          <a:xfrm>
            <a:off x="420130" y="3352801"/>
            <a:ext cx="1433383" cy="593123"/>
          </a:xfrm>
          <a:prstGeom prst="snip2DiagRect">
            <a:avLst/>
          </a:prstGeom>
          <a:solidFill>
            <a:srgbClr val="6E3E92"/>
          </a:solidFill>
          <a:ln>
            <a:solidFill>
              <a:srgbClr val="6E3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FINNQ</a:t>
            </a:r>
            <a:endParaRPr lang="ko-KR" altLang="en-US" dirty="0"/>
          </a:p>
        </p:txBody>
      </p:sp>
      <p:sp>
        <p:nvSpPr>
          <p:cNvPr id="16" name="대각선 방향의 모서리가 잘린 사각형 15"/>
          <p:cNvSpPr/>
          <p:nvPr/>
        </p:nvSpPr>
        <p:spPr>
          <a:xfrm>
            <a:off x="4950938" y="1342769"/>
            <a:ext cx="1812327" cy="424236"/>
          </a:xfrm>
          <a:prstGeom prst="snip2Diag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보유자산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송금하기</a:t>
            </a:r>
            <a:endParaRPr lang="ko-KR" altLang="en-US" sz="1400" b="1" dirty="0"/>
          </a:p>
        </p:txBody>
      </p:sp>
      <p:sp>
        <p:nvSpPr>
          <p:cNvPr id="17" name="대각선 방향의 모서리가 잘린 사각형 16"/>
          <p:cNvSpPr/>
          <p:nvPr/>
        </p:nvSpPr>
        <p:spPr>
          <a:xfrm>
            <a:off x="2639689" y="2044518"/>
            <a:ext cx="1433383" cy="468024"/>
          </a:xfrm>
          <a:prstGeom prst="snip2Diag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24" name="대각선 방향의 모서리가 잘린 사각형 23"/>
          <p:cNvSpPr/>
          <p:nvPr/>
        </p:nvSpPr>
        <p:spPr>
          <a:xfrm>
            <a:off x="2639689" y="4717462"/>
            <a:ext cx="1433383" cy="455900"/>
          </a:xfrm>
          <a:prstGeom prst="snip2Diag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25" name="대각선 방향의 모서리가 잘린 사각형 24"/>
          <p:cNvSpPr/>
          <p:nvPr/>
        </p:nvSpPr>
        <p:spPr>
          <a:xfrm>
            <a:off x="4950939" y="1944131"/>
            <a:ext cx="1804088" cy="428368"/>
          </a:xfrm>
          <a:prstGeom prst="snip2Diag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자산관리</a:t>
            </a:r>
            <a:endParaRPr lang="ko-KR" altLang="en-US" sz="1400" b="1" dirty="0"/>
          </a:p>
        </p:txBody>
      </p:sp>
      <p:sp>
        <p:nvSpPr>
          <p:cNvPr id="26" name="대각선 방향의 모서리가 잘린 사각형 25"/>
          <p:cNvSpPr/>
          <p:nvPr/>
        </p:nvSpPr>
        <p:spPr>
          <a:xfrm>
            <a:off x="4950939" y="2544452"/>
            <a:ext cx="1828802" cy="462360"/>
          </a:xfrm>
          <a:prstGeom prst="snip2Diag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금융상품 추천</a:t>
            </a:r>
            <a:endParaRPr lang="ko-KR" altLang="en-US" sz="1400" b="1" dirty="0"/>
          </a:p>
        </p:txBody>
      </p:sp>
      <p:cxnSp>
        <p:nvCxnSpPr>
          <p:cNvPr id="29" name="꺾인 연결선 28"/>
          <p:cNvCxnSpPr>
            <a:stCxn id="8" idx="0"/>
            <a:endCxn id="17" idx="2"/>
          </p:cNvCxnSpPr>
          <p:nvPr/>
        </p:nvCxnSpPr>
        <p:spPr>
          <a:xfrm flipV="1">
            <a:off x="1853513" y="2278530"/>
            <a:ext cx="786176" cy="1370833"/>
          </a:xfrm>
          <a:prstGeom prst="bentConnector3">
            <a:avLst>
              <a:gd name="adj1" fmla="val 50000"/>
            </a:avLst>
          </a:prstGeom>
          <a:ln>
            <a:solidFill>
              <a:srgbClr val="6E3E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8" idx="0"/>
            <a:endCxn id="24" idx="2"/>
          </p:cNvCxnSpPr>
          <p:nvPr/>
        </p:nvCxnSpPr>
        <p:spPr>
          <a:xfrm>
            <a:off x="1853513" y="3649363"/>
            <a:ext cx="786176" cy="1296049"/>
          </a:xfrm>
          <a:prstGeom prst="bentConnector3">
            <a:avLst>
              <a:gd name="adj1" fmla="val 50000"/>
            </a:avLst>
          </a:prstGeom>
          <a:ln>
            <a:solidFill>
              <a:srgbClr val="6E3E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대각선 방향의 모서리가 잘린 사각형 31"/>
          <p:cNvSpPr/>
          <p:nvPr/>
        </p:nvSpPr>
        <p:spPr>
          <a:xfrm>
            <a:off x="4950940" y="3905002"/>
            <a:ext cx="1581666" cy="593123"/>
          </a:xfrm>
          <a:prstGeom prst="snip2Diag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공지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이벤트</a:t>
            </a:r>
            <a:endParaRPr lang="ko-KR" altLang="en-US" sz="1400" b="1" dirty="0"/>
          </a:p>
        </p:txBody>
      </p:sp>
      <p:sp>
        <p:nvSpPr>
          <p:cNvPr id="33" name="대각선 방향의 모서리가 잘린 사각형 32"/>
          <p:cNvSpPr/>
          <p:nvPr/>
        </p:nvSpPr>
        <p:spPr>
          <a:xfrm>
            <a:off x="4950939" y="4714884"/>
            <a:ext cx="1606380" cy="593123"/>
          </a:xfrm>
          <a:prstGeom prst="snip2Diag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신용점수 올리기</a:t>
            </a:r>
            <a:endParaRPr lang="ko-KR" altLang="en-US" sz="1400" b="1" dirty="0"/>
          </a:p>
        </p:txBody>
      </p:sp>
      <p:sp>
        <p:nvSpPr>
          <p:cNvPr id="34" name="대각선 방향의 모서리가 잘린 사각형 33"/>
          <p:cNvSpPr/>
          <p:nvPr/>
        </p:nvSpPr>
        <p:spPr>
          <a:xfrm>
            <a:off x="4950939" y="5572140"/>
            <a:ext cx="1622856" cy="593123"/>
          </a:xfrm>
          <a:prstGeom prst="snip2Diag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고객센터</a:t>
            </a:r>
            <a:endParaRPr lang="ko-KR" altLang="en-US" sz="1400" b="1" dirty="0"/>
          </a:p>
        </p:txBody>
      </p:sp>
      <p:sp>
        <p:nvSpPr>
          <p:cNvPr id="35" name="대각선 방향의 모서리가 잘린 사각형 34"/>
          <p:cNvSpPr/>
          <p:nvPr/>
        </p:nvSpPr>
        <p:spPr>
          <a:xfrm>
            <a:off x="4950938" y="3173497"/>
            <a:ext cx="1837039" cy="442914"/>
          </a:xfrm>
          <a:prstGeom prst="snip2Diag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대출</a:t>
            </a:r>
            <a:endParaRPr lang="ko-KR" altLang="en-US" sz="1400" b="1" dirty="0"/>
          </a:p>
        </p:txBody>
      </p:sp>
      <p:cxnSp>
        <p:nvCxnSpPr>
          <p:cNvPr id="37" name="꺾인 연결선 36"/>
          <p:cNvCxnSpPr>
            <a:stCxn id="17" idx="0"/>
            <a:endCxn id="16" idx="2"/>
          </p:cNvCxnSpPr>
          <p:nvPr/>
        </p:nvCxnSpPr>
        <p:spPr>
          <a:xfrm flipV="1">
            <a:off x="4073072" y="1554887"/>
            <a:ext cx="877866" cy="723643"/>
          </a:xfrm>
          <a:prstGeom prst="bentConnector3">
            <a:avLst>
              <a:gd name="adj1" fmla="val 50000"/>
            </a:avLst>
          </a:prstGeom>
          <a:ln>
            <a:solidFill>
              <a:srgbClr val="6E3E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7" idx="0"/>
            <a:endCxn id="25" idx="2"/>
          </p:cNvCxnSpPr>
          <p:nvPr/>
        </p:nvCxnSpPr>
        <p:spPr>
          <a:xfrm flipV="1">
            <a:off x="4073072" y="2158315"/>
            <a:ext cx="877867" cy="120215"/>
          </a:xfrm>
          <a:prstGeom prst="bentConnector3">
            <a:avLst>
              <a:gd name="adj1" fmla="val 50000"/>
            </a:avLst>
          </a:prstGeom>
          <a:ln>
            <a:solidFill>
              <a:srgbClr val="6E3E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7" idx="0"/>
            <a:endCxn id="35" idx="2"/>
          </p:cNvCxnSpPr>
          <p:nvPr/>
        </p:nvCxnSpPr>
        <p:spPr>
          <a:xfrm>
            <a:off x="4073072" y="2278530"/>
            <a:ext cx="877866" cy="1116424"/>
          </a:xfrm>
          <a:prstGeom prst="bentConnector3">
            <a:avLst>
              <a:gd name="adj1" fmla="val 50000"/>
            </a:avLst>
          </a:prstGeom>
          <a:ln>
            <a:solidFill>
              <a:srgbClr val="6E3E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7" idx="0"/>
            <a:endCxn id="26" idx="2"/>
          </p:cNvCxnSpPr>
          <p:nvPr/>
        </p:nvCxnSpPr>
        <p:spPr>
          <a:xfrm>
            <a:off x="4073072" y="2278530"/>
            <a:ext cx="877867" cy="497102"/>
          </a:xfrm>
          <a:prstGeom prst="bentConnector3">
            <a:avLst>
              <a:gd name="adj1" fmla="val 50000"/>
            </a:avLst>
          </a:prstGeom>
          <a:ln>
            <a:solidFill>
              <a:srgbClr val="6E3E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4" idx="0"/>
            <a:endCxn id="32" idx="2"/>
          </p:cNvCxnSpPr>
          <p:nvPr/>
        </p:nvCxnSpPr>
        <p:spPr>
          <a:xfrm flipV="1">
            <a:off x="4073072" y="4201564"/>
            <a:ext cx="877868" cy="743848"/>
          </a:xfrm>
          <a:prstGeom prst="bentConnector3">
            <a:avLst>
              <a:gd name="adj1" fmla="val 50000"/>
            </a:avLst>
          </a:prstGeom>
          <a:ln>
            <a:solidFill>
              <a:srgbClr val="6E3E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4" idx="0"/>
            <a:endCxn id="33" idx="2"/>
          </p:cNvCxnSpPr>
          <p:nvPr/>
        </p:nvCxnSpPr>
        <p:spPr>
          <a:xfrm>
            <a:off x="4073072" y="4945412"/>
            <a:ext cx="877867" cy="66034"/>
          </a:xfrm>
          <a:prstGeom prst="bentConnector3">
            <a:avLst>
              <a:gd name="adj1" fmla="val 50000"/>
            </a:avLst>
          </a:prstGeom>
          <a:ln>
            <a:solidFill>
              <a:srgbClr val="6E3E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4" idx="0"/>
            <a:endCxn id="34" idx="2"/>
          </p:cNvCxnSpPr>
          <p:nvPr/>
        </p:nvCxnSpPr>
        <p:spPr>
          <a:xfrm>
            <a:off x="4073072" y="4945412"/>
            <a:ext cx="877867" cy="923290"/>
          </a:xfrm>
          <a:prstGeom prst="bentConnector3">
            <a:avLst>
              <a:gd name="adj1" fmla="val 50000"/>
            </a:avLst>
          </a:prstGeom>
          <a:ln>
            <a:solidFill>
              <a:srgbClr val="6E3E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대각선 방향의 모서리가 잘린 사각형 50"/>
          <p:cNvSpPr/>
          <p:nvPr/>
        </p:nvSpPr>
        <p:spPr>
          <a:xfrm>
            <a:off x="8387034" y="945781"/>
            <a:ext cx="1495180" cy="294866"/>
          </a:xfrm>
          <a:prstGeom prst="snip2Diag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소비히스토리</a:t>
            </a:r>
            <a:endParaRPr lang="ko-KR" altLang="en-US" sz="1400" b="1" dirty="0"/>
          </a:p>
        </p:txBody>
      </p:sp>
      <p:sp>
        <p:nvSpPr>
          <p:cNvPr id="56" name="대각선 방향의 모서리가 잘린 사각형 55"/>
          <p:cNvSpPr/>
          <p:nvPr/>
        </p:nvSpPr>
        <p:spPr>
          <a:xfrm>
            <a:off x="8387034" y="1333089"/>
            <a:ext cx="1495180" cy="294866"/>
          </a:xfrm>
          <a:prstGeom prst="snip2Diag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카드 사용내역</a:t>
            </a:r>
            <a:endParaRPr lang="ko-KR" altLang="en-US" sz="1400" b="1" dirty="0"/>
          </a:p>
        </p:txBody>
      </p:sp>
      <p:sp>
        <p:nvSpPr>
          <p:cNvPr id="57" name="대각선 방향의 모서리가 잘린 사각형 56"/>
          <p:cNvSpPr/>
          <p:nvPr/>
        </p:nvSpPr>
        <p:spPr>
          <a:xfrm>
            <a:off x="8387034" y="1748071"/>
            <a:ext cx="1495180" cy="294866"/>
          </a:xfrm>
          <a:prstGeom prst="snip2Diag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증권</a:t>
            </a:r>
            <a:endParaRPr lang="ko-KR" altLang="en-US" sz="1400" b="1" dirty="0"/>
          </a:p>
        </p:txBody>
      </p:sp>
      <p:sp>
        <p:nvSpPr>
          <p:cNvPr id="58" name="대각선 방향의 모서리가 잘린 사각형 57"/>
          <p:cNvSpPr/>
          <p:nvPr/>
        </p:nvSpPr>
        <p:spPr>
          <a:xfrm>
            <a:off x="8387034" y="2163053"/>
            <a:ext cx="1495180" cy="294866"/>
          </a:xfrm>
          <a:prstGeom prst="snip2Diag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신용</a:t>
            </a:r>
            <a:endParaRPr lang="ko-KR" altLang="en-US" sz="1400" b="1" dirty="0"/>
          </a:p>
        </p:txBody>
      </p:sp>
      <p:cxnSp>
        <p:nvCxnSpPr>
          <p:cNvPr id="60" name="꺾인 연결선 59"/>
          <p:cNvCxnSpPr>
            <a:stCxn id="25" idx="0"/>
            <a:endCxn id="51" idx="2"/>
          </p:cNvCxnSpPr>
          <p:nvPr/>
        </p:nvCxnSpPr>
        <p:spPr>
          <a:xfrm flipV="1">
            <a:off x="6755027" y="1093214"/>
            <a:ext cx="1632007" cy="1065101"/>
          </a:xfrm>
          <a:prstGeom prst="bentConnector3">
            <a:avLst>
              <a:gd name="adj1" fmla="val 50000"/>
            </a:avLst>
          </a:prstGeom>
          <a:ln>
            <a:solidFill>
              <a:srgbClr val="6E3E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5" idx="0"/>
            <a:endCxn id="56" idx="2"/>
          </p:cNvCxnSpPr>
          <p:nvPr/>
        </p:nvCxnSpPr>
        <p:spPr>
          <a:xfrm flipV="1">
            <a:off x="6755027" y="1480522"/>
            <a:ext cx="1632007" cy="677793"/>
          </a:xfrm>
          <a:prstGeom prst="bentConnector3">
            <a:avLst>
              <a:gd name="adj1" fmla="val 50000"/>
            </a:avLst>
          </a:prstGeom>
          <a:ln>
            <a:solidFill>
              <a:srgbClr val="6E3E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25" idx="0"/>
            <a:endCxn id="57" idx="2"/>
          </p:cNvCxnSpPr>
          <p:nvPr/>
        </p:nvCxnSpPr>
        <p:spPr>
          <a:xfrm flipV="1">
            <a:off x="6755027" y="1895504"/>
            <a:ext cx="1632007" cy="262811"/>
          </a:xfrm>
          <a:prstGeom prst="bentConnector3">
            <a:avLst>
              <a:gd name="adj1" fmla="val 50000"/>
            </a:avLst>
          </a:prstGeom>
          <a:ln>
            <a:solidFill>
              <a:srgbClr val="6E3E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25" idx="0"/>
            <a:endCxn id="58" idx="2"/>
          </p:cNvCxnSpPr>
          <p:nvPr/>
        </p:nvCxnSpPr>
        <p:spPr>
          <a:xfrm>
            <a:off x="6755027" y="2158315"/>
            <a:ext cx="1632007" cy="152171"/>
          </a:xfrm>
          <a:prstGeom prst="bentConnector3">
            <a:avLst>
              <a:gd name="adj1" fmla="val 50000"/>
            </a:avLst>
          </a:prstGeom>
          <a:ln>
            <a:solidFill>
              <a:srgbClr val="6E3E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대각선 방향의 모서리가 잘린 사각형 77"/>
          <p:cNvSpPr/>
          <p:nvPr/>
        </p:nvSpPr>
        <p:spPr>
          <a:xfrm>
            <a:off x="8382016" y="2629284"/>
            <a:ext cx="1495180" cy="294866"/>
          </a:xfrm>
          <a:prstGeom prst="snip2Diag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적금</a:t>
            </a:r>
            <a:endParaRPr lang="ko-KR" altLang="en-US" sz="1400" b="1" dirty="0"/>
          </a:p>
        </p:txBody>
      </p:sp>
      <p:sp>
        <p:nvSpPr>
          <p:cNvPr id="79" name="대각선 방향의 모서리가 잘린 사각형 78"/>
          <p:cNvSpPr/>
          <p:nvPr/>
        </p:nvSpPr>
        <p:spPr>
          <a:xfrm>
            <a:off x="8382016" y="3085456"/>
            <a:ext cx="1495180" cy="294866"/>
          </a:xfrm>
          <a:prstGeom prst="snip2Diag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카드</a:t>
            </a:r>
            <a:endParaRPr lang="ko-KR" altLang="en-US" sz="1400" b="1" dirty="0"/>
          </a:p>
        </p:txBody>
      </p:sp>
      <p:sp>
        <p:nvSpPr>
          <p:cNvPr id="80" name="대각선 방향의 모서리가 잘린 사각형 79"/>
          <p:cNvSpPr/>
          <p:nvPr/>
        </p:nvSpPr>
        <p:spPr>
          <a:xfrm>
            <a:off x="8382016" y="3500438"/>
            <a:ext cx="1495180" cy="294866"/>
          </a:xfrm>
          <a:prstGeom prst="snip2Diag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보험</a:t>
            </a:r>
            <a:endParaRPr lang="ko-KR" altLang="en-US" sz="1400" b="1" dirty="0"/>
          </a:p>
        </p:txBody>
      </p:sp>
      <p:cxnSp>
        <p:nvCxnSpPr>
          <p:cNvPr id="84" name="직선 연결선 83"/>
          <p:cNvCxnSpPr>
            <a:stCxn id="26" idx="0"/>
            <a:endCxn id="78" idx="2"/>
          </p:cNvCxnSpPr>
          <p:nvPr/>
        </p:nvCxnSpPr>
        <p:spPr>
          <a:xfrm>
            <a:off x="6779741" y="2775632"/>
            <a:ext cx="1602275" cy="1085"/>
          </a:xfrm>
          <a:prstGeom prst="line">
            <a:avLst/>
          </a:prstGeom>
          <a:ln>
            <a:solidFill>
              <a:srgbClr val="6E3E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26" idx="0"/>
            <a:endCxn id="79" idx="2"/>
          </p:cNvCxnSpPr>
          <p:nvPr/>
        </p:nvCxnSpPr>
        <p:spPr>
          <a:xfrm>
            <a:off x="6779741" y="2775632"/>
            <a:ext cx="1602275" cy="457257"/>
          </a:xfrm>
          <a:prstGeom prst="bentConnector3">
            <a:avLst>
              <a:gd name="adj1" fmla="val 50000"/>
            </a:avLst>
          </a:prstGeom>
          <a:ln>
            <a:solidFill>
              <a:srgbClr val="6E3E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26" idx="0"/>
            <a:endCxn id="80" idx="2"/>
          </p:cNvCxnSpPr>
          <p:nvPr/>
        </p:nvCxnSpPr>
        <p:spPr>
          <a:xfrm>
            <a:off x="6779741" y="2775632"/>
            <a:ext cx="1602275" cy="872239"/>
          </a:xfrm>
          <a:prstGeom prst="bentConnector3">
            <a:avLst>
              <a:gd name="adj1" fmla="val 50000"/>
            </a:avLst>
          </a:prstGeom>
          <a:ln>
            <a:solidFill>
              <a:srgbClr val="6E3E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16398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496</Words>
  <Application>Microsoft Office PowerPoint</Application>
  <PresentationFormat>사용자 지정</PresentationFormat>
  <Paragraphs>130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사용자</cp:lastModifiedBy>
  <cp:revision>97</cp:revision>
  <dcterms:created xsi:type="dcterms:W3CDTF">2014-12-01T03:53:14Z</dcterms:created>
  <dcterms:modified xsi:type="dcterms:W3CDTF">2020-09-11T05:15:31Z</dcterms:modified>
</cp:coreProperties>
</file>