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8" r:id="rId3"/>
    <p:sldId id="272" r:id="rId4"/>
    <p:sldId id="271" r:id="rId5"/>
    <p:sldId id="277" r:id="rId6"/>
    <p:sldId id="273" r:id="rId7"/>
    <p:sldId id="276" r:id="rId8"/>
    <p:sldId id="274" r:id="rId9"/>
    <p:sldId id="275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5371C4-D1CA-4C26-B161-68A846155663}" v="4" dt="2021-11-09T17:19:21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6" autoAdjust="0"/>
    <p:restoredTop sz="75307" autoAdjust="0"/>
  </p:normalViewPr>
  <p:slideViewPr>
    <p:cSldViewPr snapToGrid="0">
      <p:cViewPr varScale="1">
        <p:scale>
          <a:sx n="66" d="100"/>
          <a:sy n="66" d="100"/>
        </p:scale>
        <p:origin x="12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731DE-77DF-44AA-8B3C-574D938DE32B}" type="datetimeFigureOut">
              <a:rPr lang="LID4096" smtClean="0"/>
              <a:t>12/20/2021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4F9F2-E932-4AEF-97C6-1C8CFF0C7F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702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s-Latn-B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4F9F2-E932-4AEF-97C6-1C8CFF0C7FE1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005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4F9F2-E932-4AEF-97C6-1C8CFF0C7FE1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6647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4F9F2-E932-4AEF-97C6-1C8CFF0C7FE1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96986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4F9F2-E932-4AEF-97C6-1C8CFF0C7FE1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39983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4F9F2-E932-4AEF-97C6-1C8CFF0C7FE1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2448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4F9F2-E932-4AEF-97C6-1C8CFF0C7FE1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86529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4F9F2-E932-4AEF-97C6-1C8CFF0C7FE1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42667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4F9F2-E932-4AEF-97C6-1C8CFF0C7FE1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8701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4F9F2-E932-4AEF-97C6-1C8CFF0C7FE1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0972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56;p13">
            <a:extLst>
              <a:ext uri="{FF2B5EF4-FFF2-40B4-BE49-F238E27FC236}">
                <a16:creationId xmlns:a16="http://schemas.microsoft.com/office/drawing/2014/main" id="{CB41C948-E79C-4678-968F-DF2D577DB32A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23762" y="5147009"/>
            <a:ext cx="3752217" cy="161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55;p13">
            <a:extLst>
              <a:ext uri="{FF2B5EF4-FFF2-40B4-BE49-F238E27FC236}">
                <a16:creationId xmlns:a16="http://schemas.microsoft.com/office/drawing/2014/main" id="{655F7DD4-6643-495A-A9E4-B749154D9353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68" y="5331007"/>
            <a:ext cx="5917585" cy="13252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CDF311-9AEA-4EC9-97B4-CCF23B7589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061523"/>
            <a:ext cx="9144000" cy="155555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 dirty="0"/>
              <a:t>Naslov projekta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A5A4A-C8A6-45A1-A872-A0116FAD53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03901"/>
            <a:ext cx="9144000" cy="1245632"/>
          </a:xfrm>
        </p:spPr>
        <p:txBody>
          <a:bodyPr/>
          <a:lstStyle>
            <a:lvl1pPr marL="0" indent="0" algn="ctr">
              <a:buNone/>
              <a:defRPr sz="24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dirty="0"/>
              <a:t>Student: ime, univerzitet/institucija</a:t>
            </a:r>
            <a:br>
              <a:rPr lang="hr-HR" dirty="0"/>
            </a:br>
            <a:r>
              <a:rPr lang="hr-HR" dirty="0"/>
              <a:t>Mentor: ime, univerzitet/institucija</a:t>
            </a:r>
            <a:endParaRPr lang="LID4096" dirty="0"/>
          </a:p>
          <a:p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DB7A7-9A16-4173-8808-2A060ED4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09744" y="6291142"/>
            <a:ext cx="2743200" cy="365125"/>
          </a:xfrm>
        </p:spPr>
        <p:txBody>
          <a:bodyPr/>
          <a:lstStyle>
            <a:lvl1pPr algn="ctr"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5234957-4661-45BB-9038-2CC7C211C708}" type="datetime1">
              <a:rPr lang="hr-HR" smtClean="0"/>
              <a:pPr/>
              <a:t>20.12.2021.</a:t>
            </a:fld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3F6A3-E5D9-46D9-9E83-EC184FD8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C924-8E28-40E7-9A06-4CCA1F00DC76}" type="slidenum">
              <a:rPr lang="LID4096" smtClean="0"/>
              <a:t>‹#›</a:t>
            </a:fld>
            <a:endParaRPr lang="LID4096"/>
          </a:p>
        </p:txBody>
      </p:sp>
      <p:pic>
        <p:nvPicPr>
          <p:cNvPr id="12" name="Google Shape;57;p13">
            <a:extLst>
              <a:ext uri="{FF2B5EF4-FFF2-40B4-BE49-F238E27FC236}">
                <a16:creationId xmlns:a16="http://schemas.microsoft.com/office/drawing/2014/main" id="{8586745E-22FC-45DC-9335-7F360106D3F1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6662" y="201733"/>
            <a:ext cx="4598676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C63C6B-FD02-45B2-A175-93EECDF0738B}"/>
              </a:ext>
            </a:extLst>
          </p:cNvPr>
          <p:cNvSpPr txBox="1"/>
          <p:nvPr userDrawn="1"/>
        </p:nvSpPr>
        <p:spPr>
          <a:xfrm>
            <a:off x="909733" y="4986891"/>
            <a:ext cx="3423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s-Latn-BA" sz="2000" b="1" dirty="0"/>
              <a:t>Organizator: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E39C75-84C8-4FDD-A7AB-59A0E0729E24}"/>
              </a:ext>
            </a:extLst>
          </p:cNvPr>
          <p:cNvSpPr txBox="1"/>
          <p:nvPr userDrawn="1"/>
        </p:nvSpPr>
        <p:spPr>
          <a:xfrm>
            <a:off x="7930262" y="4996619"/>
            <a:ext cx="3423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s-Latn-BA" sz="2000" b="1" dirty="0"/>
              <a:t>Finansijska podrška:</a:t>
            </a:r>
          </a:p>
        </p:txBody>
      </p:sp>
    </p:spTree>
    <p:extLst>
      <p:ext uri="{BB962C8B-B14F-4D97-AF65-F5344CB8AC3E}">
        <p14:creationId xmlns:p14="http://schemas.microsoft.com/office/powerpoint/2010/main" val="2320366453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2CF0-8A7C-482D-BA78-D536CD8F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F2F50-3405-479E-B7C4-45502592C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4CCCE-9044-4289-A156-FD8D3F70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2B63-2CDE-40FF-8ED8-022CF34FBB7B}" type="datetimeFigureOut">
              <a:rPr lang="LID4096" smtClean="0"/>
              <a:t>12/20/2021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B097E-C100-405B-9DF5-5D786C871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8D92B-2D4E-4394-8C4A-4AAF4E0F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C924-8E28-40E7-9A06-4CCA1F00DC7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562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742A4-F1D7-4E27-AB08-E77E473A4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D7A5C-2F91-4D6C-839D-B369C12B0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1594B-F77E-4B09-8C41-296B59E7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2B63-2CDE-40FF-8ED8-022CF34FBB7B}" type="datetimeFigureOut">
              <a:rPr lang="LID4096" smtClean="0"/>
              <a:t>12/20/2021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1335D-2F3B-4258-8659-CEF02ECA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22AB7-F784-4E65-AC84-AACBED94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C924-8E28-40E7-9A06-4CCA1F00DC7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024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83975-CF8B-4A12-8320-D8214F2B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8ADBA-6ABC-4A2E-B9E0-259571AD1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6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2CCD8-1C1D-487F-B946-56768970F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2B63-2CDE-40FF-8ED8-022CF34FBB7B}" type="datetimeFigureOut">
              <a:rPr lang="LID4096" smtClean="0"/>
              <a:t>12/20/2021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77693-B1BF-4C4C-90CE-83701FFC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60A3B-9940-4B0A-8293-D246A9C7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C924-8E28-40E7-9A06-4CCA1F00DC76}" type="slidenum">
              <a:rPr lang="LID4096" smtClean="0"/>
              <a:t>‹#›</a:t>
            </a:fld>
            <a:endParaRPr lang="LID4096"/>
          </a:p>
        </p:txBody>
      </p:sp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09FE087E-095D-44BA-A1BD-6A41E9E88AEE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6992" y="5664497"/>
            <a:ext cx="3344008" cy="119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56;p13">
            <a:extLst>
              <a:ext uri="{FF2B5EF4-FFF2-40B4-BE49-F238E27FC236}">
                <a16:creationId xmlns:a16="http://schemas.microsoft.com/office/drawing/2014/main" id="{20CCD354-E521-4B63-8DF2-15B355597F28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95462" y="5628102"/>
            <a:ext cx="3344008" cy="119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7;p13">
            <a:extLst>
              <a:ext uri="{FF2B5EF4-FFF2-40B4-BE49-F238E27FC236}">
                <a16:creationId xmlns:a16="http://schemas.microsoft.com/office/drawing/2014/main" id="{61CF7EAD-028A-4A27-A03E-691B66B02142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662" y="5664498"/>
            <a:ext cx="3872738" cy="1120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55;p13">
            <a:extLst>
              <a:ext uri="{FF2B5EF4-FFF2-40B4-BE49-F238E27FC236}">
                <a16:creationId xmlns:a16="http://schemas.microsoft.com/office/drawing/2014/main" id="{BE2D0677-01D9-40E3-A208-BFE42E950666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447" y="5772185"/>
            <a:ext cx="5254702" cy="1063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57;p13">
            <a:extLst>
              <a:ext uri="{FF2B5EF4-FFF2-40B4-BE49-F238E27FC236}">
                <a16:creationId xmlns:a16="http://schemas.microsoft.com/office/drawing/2014/main" id="{B39892F1-3A40-421D-B515-F1318C5420BD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662" y="5699667"/>
            <a:ext cx="3872738" cy="112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997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FE55-065E-4382-B5F7-AC207D422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8219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DEA2D-B94C-4269-928E-AF628EA60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6192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B13E6-28B7-492E-93A0-BBB648393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2B63-2CDE-40FF-8ED8-022CF34FBB7B}" type="datetimeFigureOut">
              <a:rPr lang="LID4096" smtClean="0"/>
              <a:t>12/20/2021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E3F22-15C2-4580-9D3B-AA337027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C468F-25D0-42BB-B246-F063A939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C924-8E28-40E7-9A06-4CCA1F00DC76}" type="slidenum">
              <a:rPr lang="LID4096" smtClean="0"/>
              <a:t>‹#›</a:t>
            </a:fld>
            <a:endParaRPr lang="LID4096"/>
          </a:p>
        </p:txBody>
      </p:sp>
      <p:pic>
        <p:nvPicPr>
          <p:cNvPr id="8" name="Google Shape;55;p13">
            <a:extLst>
              <a:ext uri="{FF2B5EF4-FFF2-40B4-BE49-F238E27FC236}">
                <a16:creationId xmlns:a16="http://schemas.microsoft.com/office/drawing/2014/main" id="{15701170-C758-4DDB-BB6D-08607FA368EE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3447" y="5772185"/>
            <a:ext cx="5254702" cy="1063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57;p13">
            <a:extLst>
              <a:ext uri="{FF2B5EF4-FFF2-40B4-BE49-F238E27FC236}">
                <a16:creationId xmlns:a16="http://schemas.microsoft.com/office/drawing/2014/main" id="{B06E34B4-9227-413A-8A04-843AAFDA8D3E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662" y="5699667"/>
            <a:ext cx="3872738" cy="1120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56;p13">
            <a:extLst>
              <a:ext uri="{FF2B5EF4-FFF2-40B4-BE49-F238E27FC236}">
                <a16:creationId xmlns:a16="http://schemas.microsoft.com/office/drawing/2014/main" id="{0601A481-13D1-4BD7-929B-851544EE9756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462" y="5628102"/>
            <a:ext cx="3344008" cy="1193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188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4950-7043-448C-AE3F-D3D4CCC9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2CAAE-2E39-4EB3-BAAD-A902E22BD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322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B313E-5C2D-4D82-A884-21B8A3D9E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8322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FF588-4A7F-447E-B995-3CB899AC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2B63-2CDE-40FF-8ED8-022CF34FBB7B}" type="datetimeFigureOut">
              <a:rPr lang="LID4096" smtClean="0"/>
              <a:t>12/20/2021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38B85-9D19-4A7E-8D84-6AAA5F78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3470F-C037-4092-A6B7-17EF3995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C924-8E28-40E7-9A06-4CCA1F00DC76}" type="slidenum">
              <a:rPr lang="LID4096" smtClean="0"/>
              <a:t>‹#›</a:t>
            </a:fld>
            <a:endParaRPr lang="LID4096"/>
          </a:p>
        </p:txBody>
      </p:sp>
      <p:pic>
        <p:nvPicPr>
          <p:cNvPr id="9" name="Google Shape;55;p13">
            <a:extLst>
              <a:ext uri="{FF2B5EF4-FFF2-40B4-BE49-F238E27FC236}">
                <a16:creationId xmlns:a16="http://schemas.microsoft.com/office/drawing/2014/main" id="{5C3885A0-2856-46B3-B02E-396D1ECDD19E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3447" y="5772185"/>
            <a:ext cx="5254702" cy="1063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57;p13">
            <a:extLst>
              <a:ext uri="{FF2B5EF4-FFF2-40B4-BE49-F238E27FC236}">
                <a16:creationId xmlns:a16="http://schemas.microsoft.com/office/drawing/2014/main" id="{44C6D28E-19E3-4919-8262-1CED456C133E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662" y="5699667"/>
            <a:ext cx="3872738" cy="1120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56;p13">
            <a:extLst>
              <a:ext uri="{FF2B5EF4-FFF2-40B4-BE49-F238E27FC236}">
                <a16:creationId xmlns:a16="http://schemas.microsoft.com/office/drawing/2014/main" id="{6A4C192E-14D8-421B-84EF-ED678B3DF3C5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462" y="5628102"/>
            <a:ext cx="3344008" cy="1193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728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A1E3-1B61-4FC5-8907-BC21B892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1DA36-BE8D-4B0B-AACC-6BAC4D2AB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34274-5196-41FC-A8FD-8C88868CB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52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121CE3-69E9-42EF-BCB2-EC72E86D6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48D68-8C83-4C44-9FC0-A04A7A09D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152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823690-B1B9-4A16-9707-DD769A4B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2B63-2CDE-40FF-8ED8-022CF34FBB7B}" type="datetimeFigureOut">
              <a:rPr lang="LID4096" smtClean="0"/>
              <a:t>12/20/2021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8A0493-B3E3-427C-A444-324B4CC4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D805E-D09A-4E12-8D4B-0E63A914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C924-8E28-40E7-9A06-4CCA1F00DC76}" type="slidenum">
              <a:rPr lang="LID4096" smtClean="0"/>
              <a:t>‹#›</a:t>
            </a:fld>
            <a:endParaRPr lang="LID4096"/>
          </a:p>
        </p:txBody>
      </p:sp>
      <p:pic>
        <p:nvPicPr>
          <p:cNvPr id="11" name="Google Shape;55;p13">
            <a:extLst>
              <a:ext uri="{FF2B5EF4-FFF2-40B4-BE49-F238E27FC236}">
                <a16:creationId xmlns:a16="http://schemas.microsoft.com/office/drawing/2014/main" id="{CE513630-FC8D-41BD-BEB1-7A05759D5CE6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3447" y="5772185"/>
            <a:ext cx="5254702" cy="1063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57;p13">
            <a:extLst>
              <a:ext uri="{FF2B5EF4-FFF2-40B4-BE49-F238E27FC236}">
                <a16:creationId xmlns:a16="http://schemas.microsoft.com/office/drawing/2014/main" id="{1BB7CE70-82C5-45AF-A663-DFE7C90D3741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662" y="5699667"/>
            <a:ext cx="3872738" cy="1120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56;p13">
            <a:extLst>
              <a:ext uri="{FF2B5EF4-FFF2-40B4-BE49-F238E27FC236}">
                <a16:creationId xmlns:a16="http://schemas.microsoft.com/office/drawing/2014/main" id="{DD340603-951A-42A2-80F4-A565414AC20B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462" y="5628102"/>
            <a:ext cx="3344008" cy="1193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373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68D8-400E-45FB-BB28-733906CA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99400-4B02-46E6-B73E-B980B075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2B63-2CDE-40FF-8ED8-022CF34FBB7B}" type="datetimeFigureOut">
              <a:rPr lang="LID4096" smtClean="0"/>
              <a:t>12/20/2021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018BE-647F-4A82-BDA2-13EF3FFC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CE3BF-B110-444E-8202-64FB1F55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C924-8E28-40E7-9A06-4CCA1F00DC76}" type="slidenum">
              <a:rPr lang="LID4096" smtClean="0"/>
              <a:t>‹#›</a:t>
            </a:fld>
            <a:endParaRPr lang="LID4096"/>
          </a:p>
        </p:txBody>
      </p:sp>
      <p:pic>
        <p:nvPicPr>
          <p:cNvPr id="6" name="Google Shape;55;p13">
            <a:extLst>
              <a:ext uri="{FF2B5EF4-FFF2-40B4-BE49-F238E27FC236}">
                <a16:creationId xmlns:a16="http://schemas.microsoft.com/office/drawing/2014/main" id="{531CC56D-649D-4DF1-B86D-0AF89F4D3E4F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3447" y="5772185"/>
            <a:ext cx="5254702" cy="1063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7;p13">
            <a:extLst>
              <a:ext uri="{FF2B5EF4-FFF2-40B4-BE49-F238E27FC236}">
                <a16:creationId xmlns:a16="http://schemas.microsoft.com/office/drawing/2014/main" id="{FABB2BD2-F246-40D6-A6AD-78541D89D30C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662" y="5699667"/>
            <a:ext cx="3872738" cy="1120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6;p13">
            <a:extLst>
              <a:ext uri="{FF2B5EF4-FFF2-40B4-BE49-F238E27FC236}">
                <a16:creationId xmlns:a16="http://schemas.microsoft.com/office/drawing/2014/main" id="{AF718D5F-95D6-4A02-BEA2-665AACB5057E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462" y="5628102"/>
            <a:ext cx="3344008" cy="1193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171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60E8B-6DEC-439D-8E73-35328438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2B63-2CDE-40FF-8ED8-022CF34FBB7B}" type="datetimeFigureOut">
              <a:rPr lang="LID4096" smtClean="0"/>
              <a:t>12/20/2021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FAA713-B917-4218-9C91-5503A405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45C0C-35D7-4121-AC0C-89EA4475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C924-8E28-40E7-9A06-4CCA1F00DC76}" type="slidenum">
              <a:rPr lang="LID4096" smtClean="0"/>
              <a:t>‹#›</a:t>
            </a:fld>
            <a:endParaRPr lang="LID4096"/>
          </a:p>
        </p:txBody>
      </p:sp>
      <p:pic>
        <p:nvPicPr>
          <p:cNvPr id="5" name="Google Shape;55;p13">
            <a:extLst>
              <a:ext uri="{FF2B5EF4-FFF2-40B4-BE49-F238E27FC236}">
                <a16:creationId xmlns:a16="http://schemas.microsoft.com/office/drawing/2014/main" id="{60837E5A-8510-4448-9FAE-C862B64C380D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3447" y="5772185"/>
            <a:ext cx="5254702" cy="1063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57;p13">
            <a:extLst>
              <a:ext uri="{FF2B5EF4-FFF2-40B4-BE49-F238E27FC236}">
                <a16:creationId xmlns:a16="http://schemas.microsoft.com/office/drawing/2014/main" id="{8C832D86-3B5A-487D-A166-689D69AC01D2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662" y="5699667"/>
            <a:ext cx="3872738" cy="1120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2C8F2A4E-6EFD-4BA7-9C2E-63B1E193315F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462" y="5628102"/>
            <a:ext cx="3344008" cy="1193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266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0715-C95C-4AEB-BF67-F888D6A9B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40D5E-B26B-40B1-AA2A-8FD79C4F9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AF991-4442-41C5-BAFD-ADBAA1DD6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11BB7-E2D5-4095-AE0B-AA11F056F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2B63-2CDE-40FF-8ED8-022CF34FBB7B}" type="datetimeFigureOut">
              <a:rPr lang="LID4096" smtClean="0"/>
              <a:t>12/20/2021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24FD3-FFB5-4117-8343-EAEB9CB0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6B15E-E81F-4117-B8A5-C2532776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C924-8E28-40E7-9A06-4CCA1F00DC7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53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93AC8-204E-44D6-838E-59E84584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D5D5A3-C210-42C1-A43A-ADC750FE2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15B72-7BA2-4BA6-809B-7F9C457D3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5ED86-411D-4363-8699-AFE740ED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2B63-2CDE-40FF-8ED8-022CF34FBB7B}" type="datetimeFigureOut">
              <a:rPr lang="LID4096" smtClean="0"/>
              <a:t>12/20/2021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6D189-F4DD-48C3-9381-A3A82B22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C34BC-49F1-4B4C-B812-78D814CB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C924-8E28-40E7-9A06-4CCA1F00DC7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5729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E02AB-7BDB-4106-A147-9E1C2D8D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B72D0-1A97-4555-AB1D-DEE4CC10A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A7971-7160-4301-ADD4-A5911BD97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52B63-2CDE-40FF-8ED8-022CF34FBB7B}" type="datetimeFigureOut">
              <a:rPr lang="LID4096" smtClean="0"/>
              <a:t>12/20/2021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DFE48-18D5-4684-8339-0BF08DA48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3D24A-A28C-4732-B7F9-AD6C0E24A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AC924-8E28-40E7-9A06-4CCA1F00DC7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239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286E-351C-42D1-A318-A5372B38D5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AI agent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igranje</a:t>
            </a:r>
            <a:r>
              <a:rPr lang="en-GB" dirty="0"/>
              <a:t> </a:t>
            </a:r>
            <a:r>
              <a:rPr lang="en-GB" dirty="0" err="1"/>
              <a:t>šaha</a:t>
            </a:r>
            <a:r>
              <a:rPr lang="en-GB" dirty="0"/>
              <a:t> (</a:t>
            </a:r>
            <a:r>
              <a:rPr lang="en-GB" dirty="0" err="1"/>
              <a:t>izolacije</a:t>
            </a:r>
            <a:r>
              <a:rPr lang="en-GB" dirty="0"/>
              <a:t>)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91029-694F-4ED6-B3B3-944937F41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Student: Edo </a:t>
            </a:r>
            <a:r>
              <a:rPr lang="en-GB" dirty="0" err="1" smtClean="0"/>
              <a:t>Fejzi</a:t>
            </a:r>
            <a:r>
              <a:rPr lang="bs-Latn-BA" dirty="0" smtClean="0"/>
              <a:t>ć, Elektrotehnički Fakultet u Sarajevu</a:t>
            </a:r>
          </a:p>
          <a:p>
            <a:r>
              <a:rPr lang="bs-Latn-BA" dirty="0" smtClean="0"/>
              <a:t>Mentor</a:t>
            </a:r>
            <a:r>
              <a:rPr lang="en-GB" dirty="0" smtClean="0"/>
              <a:t>: </a:t>
            </a:r>
            <a:r>
              <a:rPr lang="en-GB" dirty="0" err="1" smtClean="0"/>
              <a:t>Dr.</a:t>
            </a:r>
            <a:r>
              <a:rPr lang="en-GB" dirty="0" smtClean="0"/>
              <a:t> Zlatan </a:t>
            </a:r>
            <a:r>
              <a:rPr lang="en-GB" dirty="0" err="1" smtClean="0"/>
              <a:t>Ajanovi</a:t>
            </a:r>
            <a:r>
              <a:rPr lang="bs-Latn-BA" dirty="0"/>
              <a:t>ć, Technische Universiteit Delft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A129B-0950-4EC5-82D0-DD7C997A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4337-6856-4D1F-A093-10C6933E9C27}" type="datetime1">
              <a:rPr lang="hr-HR" smtClean="0"/>
              <a:t>20.12.2021.</a:t>
            </a:fld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889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Inteligentni</a:t>
            </a:r>
            <a:r>
              <a:rPr lang="en-US" dirty="0" smtClean="0"/>
              <a:t> agent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Pod oblast </a:t>
            </a:r>
            <a:r>
              <a:rPr lang="en-US" dirty="0" err="1" smtClean="0"/>
              <a:t>umjetne</a:t>
            </a:r>
            <a:r>
              <a:rPr lang="en-US" dirty="0" smtClean="0"/>
              <a:t> </a:t>
            </a:r>
            <a:r>
              <a:rPr lang="en-US" dirty="0" err="1" smtClean="0"/>
              <a:t>inteligencije</a:t>
            </a:r>
            <a:endParaRPr lang="en-US" dirty="0" smtClean="0"/>
          </a:p>
          <a:p>
            <a:r>
              <a:rPr lang="en-US" dirty="0" smtClean="0"/>
              <a:t>Age</a:t>
            </a:r>
            <a:r>
              <a:rPr lang="bs-Latn-BA" dirty="0" smtClean="0"/>
              <a:t>n</a:t>
            </a:r>
            <a:r>
              <a:rPr lang="en-US" dirty="0" smtClean="0"/>
              <a:t>t </a:t>
            </a:r>
            <a:r>
              <a:rPr lang="en-US" dirty="0" err="1" smtClean="0"/>
              <a:t>djeluje</a:t>
            </a:r>
            <a:r>
              <a:rPr lang="en-US" dirty="0" smtClean="0"/>
              <a:t> u </a:t>
            </a:r>
            <a:r>
              <a:rPr lang="en-US" dirty="0" err="1" smtClean="0"/>
              <a:t>nekom</a:t>
            </a:r>
            <a:r>
              <a:rPr lang="en-US" dirty="0" smtClean="0"/>
              <a:t> </a:t>
            </a:r>
            <a:r>
              <a:rPr lang="en-US" dirty="0" err="1" smtClean="0"/>
              <a:t>okru</a:t>
            </a:r>
            <a:r>
              <a:rPr lang="bs-Latn-BA" dirty="0" smtClean="0"/>
              <a:t>ženju (npr. sa oponentima)</a:t>
            </a:r>
          </a:p>
          <a:p>
            <a:r>
              <a:rPr lang="bs-Latn-BA" dirty="0" smtClean="0"/>
              <a:t>Agent specijaliziran za domen Isolation Game</a:t>
            </a:r>
          </a:p>
          <a:p>
            <a:r>
              <a:rPr lang="bs-Latn-BA" dirty="0" smtClean="0"/>
              <a:t>Isolation Game igra između dva konja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055812"/>
            <a:ext cx="4572000" cy="3371850"/>
          </a:xfrm>
        </p:spPr>
      </p:pic>
    </p:spTree>
    <p:extLst>
      <p:ext uri="{BB962C8B-B14F-4D97-AF65-F5344CB8AC3E}">
        <p14:creationId xmlns:p14="http://schemas.microsoft.com/office/powerpoint/2010/main" val="50597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Početni koraci...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bs-Latn-BA" dirty="0" smtClean="0"/>
              <a:t>Upoznavanje sa teoretskom pozadinom problema</a:t>
            </a:r>
          </a:p>
          <a:p>
            <a:r>
              <a:rPr lang="en-US" dirty="0" err="1" smtClean="0"/>
              <a:t>Algoritmi</a:t>
            </a:r>
            <a:r>
              <a:rPr lang="en-US" dirty="0" smtClean="0"/>
              <a:t> za </a:t>
            </a:r>
            <a:r>
              <a:rPr lang="en-US" dirty="0" err="1" smtClean="0"/>
              <a:t>pretra</a:t>
            </a:r>
            <a:r>
              <a:rPr lang="bs-Latn-BA" dirty="0" smtClean="0"/>
              <a:t>živanje (DFS, BFS, Dijkstra, A</a:t>
            </a:r>
            <a:r>
              <a:rPr lang="en-US" dirty="0" smtClean="0"/>
              <a:t>* search </a:t>
            </a:r>
            <a:r>
              <a:rPr lang="en-US" dirty="0" err="1" smtClean="0"/>
              <a:t>algoritam</a:t>
            </a:r>
            <a:r>
              <a:rPr lang="bs-Latn-BA" dirty="0" smtClean="0"/>
              <a:t>)</a:t>
            </a:r>
            <a:endParaRPr lang="en-US" dirty="0" smtClean="0"/>
          </a:p>
          <a:p>
            <a:r>
              <a:rPr lang="en-US" dirty="0" err="1" smtClean="0"/>
              <a:t>Pravljenje</a:t>
            </a:r>
            <a:r>
              <a:rPr lang="en-US" dirty="0" smtClean="0"/>
              <a:t> </a:t>
            </a:r>
            <a:r>
              <a:rPr lang="en-US" dirty="0" err="1" smtClean="0"/>
              <a:t>strategije</a:t>
            </a:r>
            <a:r>
              <a:rPr lang="en-US" dirty="0" smtClean="0"/>
              <a:t> za Isolation game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53" y="1690688"/>
            <a:ext cx="3335658" cy="3335658"/>
          </a:xfrm>
        </p:spPr>
      </p:pic>
    </p:spTree>
    <p:extLst>
      <p:ext uri="{BB962C8B-B14F-4D97-AF65-F5344CB8AC3E}">
        <p14:creationId xmlns:p14="http://schemas.microsoft.com/office/powerpoint/2010/main" val="5106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Knight's tour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sz="2800" dirty="0" smtClean="0"/>
              <a:t>Konj</a:t>
            </a:r>
            <a:r>
              <a:rPr lang="en-US" sz="2800" dirty="0" smtClean="0"/>
              <a:t>/</a:t>
            </a:r>
            <a:r>
              <a:rPr lang="en-US" sz="2800" dirty="0" err="1" smtClean="0"/>
              <a:t>skaka</a:t>
            </a:r>
            <a:r>
              <a:rPr lang="bs-Latn-BA" sz="2800" dirty="0"/>
              <a:t>č</a:t>
            </a:r>
            <a:r>
              <a:rPr lang="bs-Latn-BA" sz="2800" dirty="0" smtClean="0"/>
              <a:t> može skočiti na polje samo jednom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sz="2800" dirty="0" smtClean="0"/>
              <a:t>Cilj je obići čitavu ploču</a:t>
            </a:r>
            <a:endParaRPr lang="bs-Latn-B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DFS </a:t>
            </a:r>
            <a:r>
              <a:rPr lang="en-GB" sz="2800" dirty="0" err="1" smtClean="0"/>
              <a:t>algoritam</a:t>
            </a:r>
            <a:r>
              <a:rPr lang="en-GB" sz="2800" dirty="0" smtClean="0"/>
              <a:t> </a:t>
            </a:r>
            <a:r>
              <a:rPr lang="en-GB" sz="2800" dirty="0" err="1" smtClean="0"/>
              <a:t>kori</a:t>
            </a:r>
            <a:r>
              <a:rPr lang="bs-Latn-BA" sz="2800" dirty="0" smtClean="0"/>
              <a:t>šten za pronalazak jedne rute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sz="2800" dirty="0" smtClean="0"/>
              <a:t>Problem </a:t>
            </a:r>
            <a:r>
              <a:rPr lang="bs-Latn-BA" sz="2800" dirty="0"/>
              <a:t>korišten za pronalazak </a:t>
            </a:r>
            <a:r>
              <a:rPr lang="bs-Latn-BA" sz="2800" dirty="0" smtClean="0"/>
              <a:t>strategije </a:t>
            </a:r>
            <a:r>
              <a:rPr lang="bs-Latn-BA" sz="2800" dirty="0"/>
              <a:t>kod Isolation </a:t>
            </a:r>
            <a:r>
              <a:rPr lang="bs-Latn-BA" sz="2800" dirty="0" smtClean="0"/>
              <a:t>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 smtClean="0"/>
              <a:t>Warnsdorff-ovo</a:t>
            </a:r>
            <a:r>
              <a:rPr lang="en-GB" sz="2800" dirty="0" smtClean="0"/>
              <a:t> </a:t>
            </a:r>
            <a:r>
              <a:rPr lang="en-GB" sz="2800" dirty="0" err="1"/>
              <a:t>pravilo</a:t>
            </a: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bs-Latn-B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50834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06774" cy="1600200"/>
          </a:xfrm>
        </p:spPr>
        <p:txBody>
          <a:bodyPr>
            <a:normAutofit/>
          </a:bodyPr>
          <a:lstStyle/>
          <a:p>
            <a:r>
              <a:rPr lang="en-GB" sz="4400" dirty="0" err="1" smtClean="0"/>
              <a:t>Warnsdorff’s</a:t>
            </a:r>
            <a:r>
              <a:rPr lang="en-GB" sz="4400" dirty="0" smtClean="0"/>
              <a:t> Rule</a:t>
            </a:r>
            <a:endParaRPr lang="en-GB" sz="4400" dirty="0"/>
          </a:p>
        </p:txBody>
      </p:sp>
      <p:pic>
        <p:nvPicPr>
          <p:cNvPr id="11" name="Picture Placeholder 10"/>
          <p:cNvPicPr preferRelativeResize="0"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949" y="906965"/>
            <a:ext cx="4962023" cy="4962023"/>
          </a:xfr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 err="1" smtClean="0"/>
              <a:t>Heuristika</a:t>
            </a:r>
            <a:r>
              <a:rPr lang="en-GB" sz="2600" dirty="0" smtClean="0"/>
              <a:t> </a:t>
            </a:r>
            <a:r>
              <a:rPr lang="en-GB" sz="2600" dirty="0" err="1" smtClean="0"/>
              <a:t>za</a:t>
            </a:r>
            <a:r>
              <a:rPr lang="en-GB" sz="2600" dirty="0" smtClean="0"/>
              <a:t> </a:t>
            </a:r>
            <a:r>
              <a:rPr lang="en-GB" sz="2600" dirty="0" err="1" smtClean="0"/>
              <a:t>pronalazak</a:t>
            </a:r>
            <a:r>
              <a:rPr lang="en-GB" sz="2600" dirty="0" smtClean="0"/>
              <a:t> </a:t>
            </a:r>
            <a:r>
              <a:rPr lang="en-GB" sz="2600" dirty="0" err="1" smtClean="0"/>
              <a:t>putanje</a:t>
            </a:r>
            <a:r>
              <a:rPr lang="en-GB" sz="2600" dirty="0" smtClean="0"/>
              <a:t> </a:t>
            </a:r>
            <a:r>
              <a:rPr lang="en-GB" sz="2600" dirty="0" err="1" smtClean="0"/>
              <a:t>kod</a:t>
            </a:r>
            <a:r>
              <a:rPr lang="en-GB" sz="2600" dirty="0" smtClean="0"/>
              <a:t> Knight’s Tour.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 err="1" smtClean="0"/>
              <a:t>Konj</a:t>
            </a:r>
            <a:r>
              <a:rPr lang="en-GB" sz="2600" dirty="0" smtClean="0"/>
              <a:t> ide </a:t>
            </a:r>
            <a:r>
              <a:rPr lang="en-GB" sz="2600" dirty="0" err="1" smtClean="0"/>
              <a:t>na</a:t>
            </a:r>
            <a:r>
              <a:rPr lang="en-GB" sz="2600" dirty="0" smtClean="0"/>
              <a:t> </a:t>
            </a:r>
            <a:r>
              <a:rPr lang="en-GB" sz="2600" dirty="0" err="1" smtClean="0"/>
              <a:t>polje</a:t>
            </a:r>
            <a:r>
              <a:rPr lang="en-GB" sz="2600" dirty="0" smtClean="0"/>
              <a:t> </a:t>
            </a:r>
            <a:r>
              <a:rPr lang="en-GB" sz="2600" dirty="0" err="1" smtClean="0"/>
              <a:t>sa</a:t>
            </a:r>
            <a:r>
              <a:rPr lang="en-GB" sz="2600" dirty="0" smtClean="0"/>
              <a:t> </a:t>
            </a:r>
            <a:r>
              <a:rPr lang="en-GB" sz="2600" dirty="0" err="1" smtClean="0"/>
              <a:t>najmanje</a:t>
            </a:r>
            <a:r>
              <a:rPr lang="en-GB" sz="2600" dirty="0" smtClean="0"/>
              <a:t> </a:t>
            </a:r>
            <a:r>
              <a:rPr lang="en-GB" sz="2600" dirty="0" err="1" smtClean="0"/>
              <a:t>naprednih</a:t>
            </a:r>
            <a:r>
              <a:rPr lang="en-GB" sz="2600" dirty="0" smtClean="0"/>
              <a:t> </a:t>
            </a:r>
            <a:r>
              <a:rPr lang="en-GB" sz="2600" dirty="0" err="1" smtClean="0"/>
              <a:t>poteza</a:t>
            </a:r>
            <a:r>
              <a:rPr lang="en-GB" sz="2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 err="1" smtClean="0"/>
              <a:t>Mogu</a:t>
            </a:r>
            <a:r>
              <a:rPr lang="bs-Latn-BA" sz="2600" dirty="0" smtClean="0"/>
              <a:t>ćnost da dva ili više izbora imaju najmanje naprednih poteza.</a:t>
            </a:r>
          </a:p>
        </p:txBody>
      </p:sp>
    </p:spTree>
    <p:extLst>
      <p:ext uri="{BB962C8B-B14F-4D97-AF65-F5344CB8AC3E}">
        <p14:creationId xmlns:p14="http://schemas.microsoft.com/office/powerpoint/2010/main" val="27042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Isolation Game</a:t>
            </a:r>
            <a:endParaRPr lang="en-GB" sz="44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sz="2800" dirty="0" smtClean="0"/>
              <a:t>Dva konja igraju jedan protiv drugog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sz="2800" dirty="0" smtClean="0"/>
              <a:t>Cilj je da protivnički skakač nema više legalnih poteza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AI agent </a:t>
            </a:r>
            <a:r>
              <a:rPr lang="en-GB" sz="2800" dirty="0" err="1" smtClean="0"/>
              <a:t>za</a:t>
            </a:r>
            <a:r>
              <a:rPr lang="en-GB" sz="2800" dirty="0" smtClean="0"/>
              <a:t> </a:t>
            </a:r>
            <a:r>
              <a:rPr lang="bs-Latn-BA" sz="2800" dirty="0"/>
              <a:t>I</a:t>
            </a:r>
            <a:r>
              <a:rPr lang="en-GB" sz="2800" dirty="0" smtClean="0"/>
              <a:t>solation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 smtClean="0"/>
              <a:t>Napada</a:t>
            </a:r>
            <a:r>
              <a:rPr lang="bs-Latn-BA" sz="2800" dirty="0" smtClean="0"/>
              <a:t>čki i defenzivni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s-Latn-B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8114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Pobolj</a:t>
            </a:r>
            <a:r>
              <a:rPr lang="bs-Latn-BA" dirty="0" smtClean="0"/>
              <a:t>šanja + budući koraci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Povećati broj poteza u planiranju</a:t>
            </a:r>
          </a:p>
          <a:p>
            <a:r>
              <a:rPr lang="en-US" dirty="0"/>
              <a:t>Opening + closing </a:t>
            </a:r>
            <a:r>
              <a:rPr lang="en-US" dirty="0" smtClean="0"/>
              <a:t>book</a:t>
            </a:r>
            <a:endParaRPr lang="bs-Latn-BA" dirty="0" smtClean="0"/>
          </a:p>
          <a:p>
            <a:r>
              <a:rPr lang="bs-Latn-BA" dirty="0" smtClean="0"/>
              <a:t>Korištenje drugih metoda (Monte Carlo tree search)</a:t>
            </a:r>
            <a:endParaRPr lang="en-US" dirty="0" smtClean="0"/>
          </a:p>
          <a:p>
            <a:r>
              <a:rPr lang="en-US" dirty="0" smtClean="0"/>
              <a:t>Reinforcement learning</a:t>
            </a:r>
          </a:p>
          <a:p>
            <a:r>
              <a:rPr lang="bs-Latn-BA" dirty="0" smtClean="0"/>
              <a:t>Razmatrati proširen problem (3 konja,  n</a:t>
            </a:r>
            <a:r>
              <a:rPr lang="en-GB" dirty="0" smtClean="0"/>
              <a:t> </a:t>
            </a:r>
            <a:r>
              <a:rPr lang="bs-Latn-BA" dirty="0" smtClean="0"/>
              <a:t>x</a:t>
            </a:r>
            <a:r>
              <a:rPr lang="en-GB" dirty="0" smtClean="0"/>
              <a:t> </a:t>
            </a:r>
            <a:r>
              <a:rPr lang="bs-Latn-BA" dirty="0" smtClean="0"/>
              <a:t>n tabla (n</a:t>
            </a:r>
            <a:r>
              <a:rPr lang="en-GB" dirty="0" smtClean="0"/>
              <a:t>&gt;8)</a:t>
            </a:r>
            <a:r>
              <a:rPr lang="en-US" dirty="0" smtClean="0"/>
              <a:t>)</a:t>
            </a:r>
            <a:endParaRPr lang="bs-Latn-BA" dirty="0" smtClean="0"/>
          </a:p>
          <a:p>
            <a:r>
              <a:rPr lang="bs-Latn-BA" dirty="0" smtClean="0"/>
              <a:t>Benchmarking sa SoTA rješenjima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183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Pitanja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69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Hvala na pažnji!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s-Latn-BA" dirty="0"/>
              <a:t>Student: Edo Fejzić, Elektrotehnički Fakultet u Sarajevu </a:t>
            </a:r>
            <a:endParaRPr lang="en-GB" dirty="0" smtClean="0"/>
          </a:p>
          <a:p>
            <a:r>
              <a:rPr lang="bs-Latn-BA" dirty="0" smtClean="0"/>
              <a:t>Mentor</a:t>
            </a:r>
            <a:r>
              <a:rPr lang="bs-Latn-BA" dirty="0"/>
              <a:t>: Dr. Zlatan Ajanović, Technische Universiteit Delft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4957-4661-45BB-9038-2CC7C211C708}" type="datetime1">
              <a:rPr lang="hr-HR" smtClean="0"/>
              <a:pPr/>
              <a:t>20.12.2021.</a:t>
            </a:fld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8131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263</Words>
  <Application>Microsoft Office PowerPoint</Application>
  <PresentationFormat>Widescreen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AI agent za igranje šaha (izolacije)</vt:lpstr>
      <vt:lpstr>Inteligentni agent</vt:lpstr>
      <vt:lpstr>Početni koraci...</vt:lpstr>
      <vt:lpstr>Knight's tour</vt:lpstr>
      <vt:lpstr>Warnsdorff’s Rule</vt:lpstr>
      <vt:lpstr>Isolation Game</vt:lpstr>
      <vt:lpstr>Poboljšanja + budući koraci</vt:lpstr>
      <vt:lpstr>Pitanja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Selver Pepić</dc:creator>
  <cp:lastModifiedBy>Edo Fejzic</cp:lastModifiedBy>
  <cp:revision>32</cp:revision>
  <dcterms:created xsi:type="dcterms:W3CDTF">2021-11-09T16:34:32Z</dcterms:created>
  <dcterms:modified xsi:type="dcterms:W3CDTF">2021-12-20T08:37:55Z</dcterms:modified>
</cp:coreProperties>
</file>