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5"/>
  </p:notesMasterIdLst>
  <p:sldIdLst>
    <p:sldId id="256" r:id="rId4"/>
    <p:sldId id="271" r:id="rId5"/>
    <p:sldId id="258" r:id="rId6"/>
    <p:sldId id="259" r:id="rId7"/>
    <p:sldId id="260" r:id="rId8"/>
    <p:sldId id="261" r:id="rId9"/>
    <p:sldId id="262" r:id="rId10"/>
    <p:sldId id="266" r:id="rId11"/>
    <p:sldId id="272" r:id="rId12"/>
    <p:sldId id="273" r:id="rId13"/>
    <p:sldId id="27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7"/>
    <a:srgbClr val="FEE5A2"/>
    <a:srgbClr val="FFCF07"/>
    <a:srgbClr val="F16C63"/>
    <a:srgbClr val="A0C3D2"/>
    <a:srgbClr val="E0E5A2"/>
    <a:srgbClr val="274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F614BC-84B4-47F7-B608-A6A4FB4EA9EA}">
  <a:tblStyle styleId="{2CF614BC-84B4-47F7-B608-A6A4FB4EA9E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229EBD-6BCD-455B-BCC8-3970304F13B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1" autoAdjust="0"/>
  </p:normalViewPr>
  <p:slideViewPr>
    <p:cSldViewPr snapToGrid="0">
      <p:cViewPr>
        <p:scale>
          <a:sx n="164" d="100"/>
          <a:sy n="164" d="100"/>
        </p:scale>
        <p:origin x="-114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456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1bc5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1bc5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e51bc5f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d4353c228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d4353c228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d4353c228_0_3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dirty="0" smtClean="0"/>
              <a:t>2020-02-13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/>
              <a:t>한소담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4003" y="4155926"/>
            <a:ext cx="44646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펫시터</a:t>
            </a:r>
            <a:r>
              <a:rPr 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1000" dirty="0" smtClean="0">
                <a:solidFill>
                  <a:srgbClr val="7F7F7F"/>
                </a:solidFill>
              </a:rPr>
              <a:t>서울시 관악구</a:t>
            </a:r>
            <a:r>
              <a:rPr 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336  T.031-000-0000  F.031-000-0000</a:t>
            </a:r>
            <a:endParaRPr sz="10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205610" y="1439958"/>
            <a:ext cx="1246380" cy="1214506"/>
            <a:chOff x="1205610" y="1439958"/>
            <a:chExt cx="1246380" cy="121450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882977" y="1448698"/>
            <a:ext cx="1246380" cy="1214506"/>
            <a:chOff x="1205610" y="1439958"/>
            <a:chExt cx="1246380" cy="1214506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634116" y="1418034"/>
            <a:ext cx="1246380" cy="1214506"/>
            <a:chOff x="1205610" y="1439958"/>
            <a:chExt cx="1246380" cy="121450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234664" y="3119666"/>
            <a:ext cx="1246380" cy="1214506"/>
            <a:chOff x="1205610" y="1439958"/>
            <a:chExt cx="1246380" cy="1214506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12031" y="3128406"/>
            <a:ext cx="1246380" cy="1214506"/>
            <a:chOff x="1205610" y="1439958"/>
            <a:chExt cx="1246380" cy="1214506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663170" y="3097742"/>
            <a:ext cx="1246380" cy="1214506"/>
            <a:chOff x="1205610" y="1439958"/>
            <a:chExt cx="1246380" cy="1214506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이용후기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3.3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329056" y="817097"/>
            <a:ext cx="1394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이용후기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884209" y="20472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11718" y="978679"/>
            <a:ext cx="15888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실제 </a:t>
            </a:r>
            <a:r>
              <a:rPr lang="ko-KR" altLang="en-US" sz="700" dirty="0" err="1">
                <a:latin typeface="나눔고딕" pitchFamily="50" charset="-127"/>
                <a:ea typeface="나눔고딕" pitchFamily="50" charset="-127"/>
              </a:rPr>
              <a:t>어플에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 작성된 이용후기 입니다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500" dirty="0" err="1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028378" y="1563371"/>
            <a:ext cx="180000" cy="180000"/>
            <a:chOff x="3306168" y="1923136"/>
            <a:chExt cx="239001" cy="239001"/>
          </a:xfrm>
        </p:grpSpPr>
        <p:pic>
          <p:nvPicPr>
            <p:cNvPr id="4098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타원 40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33739" y="1522956"/>
            <a:ext cx="180000" cy="180000"/>
            <a:chOff x="3768052" y="1938827"/>
            <a:chExt cx="239001" cy="239001"/>
          </a:xfrm>
        </p:grpSpPr>
        <p:pic>
          <p:nvPicPr>
            <p:cNvPr id="4099" name="Picture 3" descr="C:\HSD\Pets Home\img\icon_cat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02996" y="1990221"/>
              <a:ext cx="170011" cy="13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3768052" y="1938827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34611" y="1503010"/>
            <a:ext cx="180000" cy="180000"/>
            <a:chOff x="3306168" y="1923136"/>
            <a:chExt cx="239001" cy="239001"/>
          </a:xfrm>
        </p:grpSpPr>
        <p:pic>
          <p:nvPicPr>
            <p:cNvPr id="75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타원 75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721956" y="1508636"/>
            <a:ext cx="180000" cy="180000"/>
            <a:chOff x="3768052" y="1938827"/>
            <a:chExt cx="239001" cy="239001"/>
          </a:xfrm>
        </p:grpSpPr>
        <p:pic>
          <p:nvPicPr>
            <p:cNvPr id="78" name="Picture 3" descr="C:\HSD\Pets Home\img\icon_cat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02996" y="1990221"/>
              <a:ext cx="170011" cy="13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타원 78"/>
            <p:cNvSpPr/>
            <p:nvPr/>
          </p:nvSpPr>
          <p:spPr>
            <a:xfrm>
              <a:off x="3768052" y="1938827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334077" y="3218416"/>
            <a:ext cx="180000" cy="180000"/>
            <a:chOff x="3306168" y="1923136"/>
            <a:chExt cx="239001" cy="239001"/>
          </a:xfrm>
        </p:grpSpPr>
        <p:pic>
          <p:nvPicPr>
            <p:cNvPr id="81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타원 81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053141" y="3218416"/>
            <a:ext cx="180000" cy="180000"/>
            <a:chOff x="3306168" y="1923136"/>
            <a:chExt cx="239001" cy="239001"/>
          </a:xfrm>
        </p:grpSpPr>
        <p:pic>
          <p:nvPicPr>
            <p:cNvPr id="84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타원 84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804250" y="3213214"/>
            <a:ext cx="180000" cy="180000"/>
            <a:chOff x="3768052" y="1938827"/>
            <a:chExt cx="239001" cy="239001"/>
          </a:xfrm>
        </p:grpSpPr>
        <p:pic>
          <p:nvPicPr>
            <p:cNvPr id="87" name="Picture 3" descr="C:\HSD\Pets Home\img\icon_cat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02996" y="1990221"/>
              <a:ext cx="170011" cy="13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타원 87"/>
            <p:cNvSpPr/>
            <p:nvPr/>
          </p:nvSpPr>
          <p:spPr>
            <a:xfrm>
              <a:off x="3768052" y="1938827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63786" y="1947848"/>
            <a:ext cx="1158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저보다 더 꼼꼼히 챙겨주시고 감사합니다</a:t>
            </a:r>
            <a:r>
              <a:rPr lang="en-US" altLang="ko-KR" sz="500" dirty="0"/>
              <a:t>~ </a:t>
            </a:r>
            <a:r>
              <a:rPr lang="ko-KR" altLang="en-US" sz="500" dirty="0"/>
              <a:t>알아서 척척 간식도 챙겨주시고 사료</a:t>
            </a:r>
            <a:r>
              <a:rPr lang="en-US" altLang="ko-KR" sz="500" dirty="0"/>
              <a:t>, </a:t>
            </a:r>
            <a:r>
              <a:rPr lang="ko-KR" altLang="en-US" sz="500" dirty="0"/>
              <a:t>물그릇도 깨끗하게</a:t>
            </a:r>
            <a:r>
              <a:rPr lang="en-US" altLang="ko-KR" sz="500" dirty="0"/>
              <a:t>, </a:t>
            </a:r>
            <a:r>
              <a:rPr lang="ko-KR" altLang="en-US" sz="500" dirty="0"/>
              <a:t>화장실도 깨끗하게</a:t>
            </a:r>
            <a:r>
              <a:rPr lang="en-US" altLang="ko-KR" sz="500" dirty="0"/>
              <a:t>, </a:t>
            </a:r>
            <a:r>
              <a:rPr lang="ko-KR" altLang="en-US" sz="500" dirty="0"/>
              <a:t>삽도 깨끗하게</a:t>
            </a:r>
            <a:r>
              <a:rPr lang="en-US" altLang="ko-KR" sz="500" dirty="0"/>
              <a:t>~ </a:t>
            </a:r>
            <a:r>
              <a:rPr lang="ko-KR" altLang="en-US" sz="500" dirty="0"/>
              <a:t>다음에 또 </a:t>
            </a:r>
            <a:r>
              <a:rPr lang="ko-KR" altLang="en-US" sz="500" dirty="0" err="1"/>
              <a:t>부탁드릴게요</a:t>
            </a:r>
            <a:r>
              <a:rPr lang="en-US" altLang="ko-KR" sz="500" dirty="0"/>
              <a:t>^^</a:t>
            </a:r>
            <a:endParaRPr lang="ko-KR" altLang="en-US" sz="30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2941153" y="2014443"/>
            <a:ext cx="110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늘 안심하고 </a:t>
            </a:r>
            <a:r>
              <a:rPr lang="ko-KR" altLang="en-US" sz="500" dirty="0" err="1"/>
              <a:t>맡길수</a:t>
            </a:r>
            <a:r>
              <a:rPr lang="ko-KR" altLang="en-US" sz="500" dirty="0"/>
              <a:t> 있는 분 동물을 </a:t>
            </a:r>
            <a:r>
              <a:rPr lang="ko-KR" altLang="en-US" sz="500" dirty="0" err="1"/>
              <a:t>사랑하는게</a:t>
            </a:r>
            <a:r>
              <a:rPr lang="ko-KR" altLang="en-US" sz="500" dirty="0"/>
              <a:t> 느껴집니다 발도 꼼꼼하게 닦아주셔서 배웠습니다</a:t>
            </a:r>
            <a:endParaRPr lang="ko-KR" altLang="en-US" sz="3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730921" y="2019464"/>
            <a:ext cx="1052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고양이</a:t>
            </a:r>
            <a:r>
              <a:rPr lang="en-US" altLang="ko-KR" sz="500" dirty="0"/>
              <a:t>, </a:t>
            </a:r>
            <a:r>
              <a:rPr lang="ko-KR" altLang="en-US" sz="500" dirty="0"/>
              <a:t>강아지 둘 다 맡길 수 있어서 너무 좋아요 덕분에 편하게 여행 즐기다 왔습니다 </a:t>
            </a:r>
            <a:r>
              <a:rPr lang="en-US" altLang="ko-KR" sz="500" dirty="0"/>
              <a:t>!</a:t>
            </a:r>
            <a:endParaRPr lang="ko-KR" altLang="en-US" sz="3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04481" y="3660204"/>
            <a:ext cx="11473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노견이라</a:t>
            </a:r>
            <a:r>
              <a:rPr lang="ko-KR" altLang="en-US" sz="500" dirty="0"/>
              <a:t> </a:t>
            </a:r>
            <a:r>
              <a:rPr lang="ko-KR" altLang="en-US" sz="500" dirty="0" err="1"/>
              <a:t>다른사람에게</a:t>
            </a:r>
            <a:r>
              <a:rPr lang="ko-KR" altLang="en-US" sz="500" dirty="0"/>
              <a:t> </a:t>
            </a:r>
            <a:r>
              <a:rPr lang="ko-KR" altLang="en-US" sz="500" dirty="0" err="1"/>
              <a:t>맡긴다는게</a:t>
            </a:r>
            <a:r>
              <a:rPr lang="ko-KR" altLang="en-US" sz="500" dirty="0"/>
              <a:t> 쉽지 않은 결정이었는데</a:t>
            </a:r>
            <a:r>
              <a:rPr lang="en-US" altLang="ko-KR" sz="500" dirty="0"/>
              <a:t>, </a:t>
            </a:r>
            <a:r>
              <a:rPr lang="ko-KR" altLang="en-US" sz="500" dirty="0" err="1"/>
              <a:t>고민한게</a:t>
            </a:r>
            <a:r>
              <a:rPr lang="ko-KR" altLang="en-US" sz="500" dirty="0"/>
              <a:t> 시간 낭비일 정도로 너무 잘 보살펴주셨어요 </a:t>
            </a:r>
            <a:r>
              <a:rPr lang="ko-KR" altLang="en-US" sz="500" dirty="0" err="1"/>
              <a:t>ㅎㅎ</a:t>
            </a:r>
            <a:endParaRPr lang="ko-KR" altLang="en-US" sz="3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964852" y="3744956"/>
            <a:ext cx="11352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dirty="0"/>
              <a:t>이번에도 섬세하게 잘 </a:t>
            </a:r>
            <a:r>
              <a:rPr lang="ko-KR" altLang="en-US" sz="500" dirty="0" smtClean="0"/>
              <a:t>챙겨주셔서</a:t>
            </a:r>
            <a:endParaRPr lang="en-US" altLang="ko-KR" sz="500" dirty="0" smtClean="0"/>
          </a:p>
          <a:p>
            <a:r>
              <a:rPr lang="ko-KR" altLang="en-US" sz="500" dirty="0" smtClean="0"/>
              <a:t>감사했어요</a:t>
            </a:r>
            <a:endParaRPr lang="ko-KR" altLang="en-US" sz="500" dirty="0"/>
          </a:p>
        </p:txBody>
      </p:sp>
      <p:sp>
        <p:nvSpPr>
          <p:cNvPr id="23" name="TextBox 22"/>
          <p:cNvSpPr txBox="1"/>
          <p:nvPr/>
        </p:nvSpPr>
        <p:spPr>
          <a:xfrm>
            <a:off x="4730921" y="3651464"/>
            <a:ext cx="1132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급하게 </a:t>
            </a:r>
            <a:r>
              <a:rPr lang="ko-KR" altLang="en-US" sz="500" dirty="0" err="1"/>
              <a:t>일이생겨서</a:t>
            </a:r>
            <a:r>
              <a:rPr lang="ko-KR" altLang="en-US" sz="500" dirty="0"/>
              <a:t> 지방에 </a:t>
            </a:r>
            <a:r>
              <a:rPr lang="ko-KR" altLang="en-US" sz="500" dirty="0" err="1"/>
              <a:t>가게됐는데</a:t>
            </a:r>
            <a:r>
              <a:rPr lang="ko-KR" altLang="en-US" sz="500" dirty="0"/>
              <a:t> 덕분에 편하게 </a:t>
            </a:r>
            <a:r>
              <a:rPr lang="ko-KR" altLang="en-US" sz="500" dirty="0" err="1"/>
              <a:t>일보고왔어요</a:t>
            </a:r>
            <a:r>
              <a:rPr lang="ko-KR" altLang="en-US" sz="500" dirty="0"/>
              <a:t> </a:t>
            </a:r>
            <a:r>
              <a:rPr lang="ko-KR" altLang="en-US" sz="500" dirty="0" err="1"/>
              <a:t>냥이들이랑</a:t>
            </a:r>
            <a:r>
              <a:rPr lang="ko-KR" altLang="en-US" sz="500" dirty="0"/>
              <a:t> 잘 놀아주시고 이것저것 신경 </a:t>
            </a:r>
            <a:r>
              <a:rPr lang="ko-KR" altLang="en-US" sz="500" dirty="0" err="1"/>
              <a:t>많이써주셔서</a:t>
            </a:r>
            <a:r>
              <a:rPr lang="ko-KR" altLang="en-US" sz="500" dirty="0"/>
              <a:t> 너무 감사했어요</a:t>
            </a:r>
            <a:r>
              <a:rPr lang="en-US" altLang="ko-KR" sz="500" dirty="0"/>
              <a:t>~</a:t>
            </a:r>
            <a:endParaRPr lang="ko-KR" altLang="en-US" sz="300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09349" y="1531410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미 님</a:t>
            </a:r>
            <a:endParaRPr lang="ko-KR" altLang="en-US" sz="500" b="1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686716" y="1539612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이</a:t>
            </a:r>
            <a:r>
              <a:rPr lang="en-US" altLang="ko-KR" sz="500" b="1" dirty="0" smtClean="0"/>
              <a:t>*</a:t>
            </a:r>
            <a:r>
              <a:rPr lang="ko-KR" altLang="en-US" sz="500" b="1" dirty="0"/>
              <a:t>찬</a:t>
            </a:r>
            <a:r>
              <a:rPr lang="ko-KR" altLang="en-US" sz="500" b="1" dirty="0" smtClean="0"/>
              <a:t> 님</a:t>
            </a:r>
            <a:endParaRPr lang="ko-KR" altLang="en-US" sz="500" b="1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437718" y="1511043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한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담 님</a:t>
            </a:r>
            <a:endParaRPr lang="ko-KR" altLang="en-US" sz="5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044227" y="3213279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유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현 님</a:t>
            </a:r>
            <a:endParaRPr lang="ko-KR" altLang="en-US" sz="500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3710011" y="3213214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노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주 님</a:t>
            </a:r>
            <a:endParaRPr lang="ko-KR" altLang="en-US" sz="5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478485" y="3196643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김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인 님</a:t>
            </a:r>
            <a:endParaRPr lang="ko-KR" altLang="en-US" sz="5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026510" y="1269676"/>
            <a:ext cx="5088904" cy="1537590"/>
          </a:xfrm>
          <a:prstGeom prst="rect">
            <a:avLst/>
          </a:prstGeom>
          <a:noFill/>
          <a:ln w="12700">
            <a:solidFill>
              <a:srgbClr val="FFC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27482" y="2929004"/>
            <a:ext cx="5088904" cy="1439150"/>
          </a:xfrm>
          <a:prstGeom prst="rect">
            <a:avLst/>
          </a:prstGeom>
          <a:noFill/>
          <a:ln w="12700">
            <a:solidFill>
              <a:srgbClr val="FFC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339468" y="1178947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다음 내용 이 스크롤 반응으로 올라옴</a:t>
            </a:r>
            <a:endParaRPr lang="en-US" altLang="ko-KR" sz="6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940119" y="11556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6970593" y="11887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5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이용약관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3.3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329056" y="817097"/>
            <a:ext cx="1394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이용후기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884209" y="20472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339468" y="1178947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각 좌</a:t>
            </a:r>
            <a:r>
              <a:rPr lang="en-US" altLang="ko-KR" sz="600" dirty="0" smtClean="0"/>
              <a:t>,</a:t>
            </a:r>
            <a:r>
              <a:rPr lang="ko-KR" altLang="en-US" sz="600" dirty="0" smtClean="0"/>
              <a:t>우 버튼이며</a:t>
            </a:r>
            <a:endParaRPr lang="en-US" altLang="ko-KR" sz="600" dirty="0" smtClean="0"/>
          </a:p>
          <a:p>
            <a:r>
              <a:rPr lang="ko-KR" altLang="en-US" sz="600" dirty="0" smtClean="0"/>
              <a:t>클릭 시 해당 내용에 대한 약관이 표시됨</a:t>
            </a:r>
            <a:endParaRPr lang="en-US" altLang="ko-KR" sz="6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6970593" y="11887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45177" y="1058831"/>
            <a:ext cx="1857921" cy="304782"/>
          </a:xfrm>
          <a:prstGeom prst="roundRect">
            <a:avLst/>
          </a:prstGeom>
          <a:solidFill>
            <a:srgbClr val="FEE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</a:t>
            </a:r>
            <a:r>
              <a:rPr lang="ko-KR" altLang="en-US" sz="600" dirty="0" smtClean="0">
                <a:solidFill>
                  <a:schemeClr val="tx1"/>
                </a:solidFill>
              </a:rPr>
              <a:t>이용약관   </a:t>
            </a:r>
            <a:r>
              <a:rPr lang="en-US" altLang="ko-KR" sz="600" dirty="0" smtClean="0">
                <a:solidFill>
                  <a:schemeClr val="tx1"/>
                </a:solidFill>
              </a:rPr>
              <a:t>|   </a:t>
            </a:r>
            <a:r>
              <a:rPr lang="ko-KR" altLang="en-US" sz="600" dirty="0" smtClean="0">
                <a:solidFill>
                  <a:schemeClr val="tx1"/>
                </a:solidFill>
              </a:rPr>
              <a:t>개인정보 </a:t>
            </a:r>
            <a:r>
              <a:rPr lang="ko-KR" altLang="en-US" sz="600" dirty="0">
                <a:solidFill>
                  <a:schemeClr val="tx1"/>
                </a:solidFill>
              </a:rPr>
              <a:t>취급방침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18478" y="94790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6927" y="1496820"/>
            <a:ext cx="5613224" cy="2900454"/>
          </a:xfrm>
          <a:prstGeom prst="rect">
            <a:avLst/>
          </a:prstGeom>
          <a:solidFill>
            <a:srgbClr val="FF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26510" y="1613304"/>
            <a:ext cx="5316048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서비스 </a:t>
            </a:r>
            <a:r>
              <a:rPr lang="ko-KR" altLang="en-US" sz="1000" b="1" dirty="0" smtClean="0"/>
              <a:t>이용약관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700" b="1" dirty="0" smtClean="0"/>
          </a:p>
          <a:p>
            <a:pPr>
              <a:lnSpc>
                <a:spcPct val="150000"/>
              </a:lnSpc>
            </a:pPr>
            <a:r>
              <a:rPr lang="ko-KR" altLang="en-US" sz="700" b="1" dirty="0" smtClean="0"/>
              <a:t>제 </a:t>
            </a:r>
            <a:r>
              <a:rPr lang="en-US" altLang="ko-KR" sz="700" b="1" dirty="0"/>
              <a:t>1</a:t>
            </a:r>
            <a:r>
              <a:rPr lang="ko-KR" altLang="en-US" sz="700" b="1" dirty="0" smtClean="0"/>
              <a:t>장 총칙</a:t>
            </a:r>
            <a:endParaRPr lang="en-US" altLang="ko-KR" sz="700" b="1" dirty="0" smtClean="0"/>
          </a:p>
          <a:p>
            <a:pPr>
              <a:lnSpc>
                <a:spcPct val="150000"/>
              </a:lnSpc>
            </a:pPr>
            <a:r>
              <a:rPr lang="ko-KR" altLang="en-US" sz="700" b="1" dirty="0" smtClean="0"/>
              <a:t>제 </a:t>
            </a:r>
            <a:r>
              <a:rPr lang="en-US" altLang="ko-KR" sz="700" b="1" dirty="0"/>
              <a:t>1</a:t>
            </a:r>
            <a:r>
              <a:rPr lang="ko-KR" altLang="en-US" sz="700" b="1" dirty="0"/>
              <a:t>조 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목적</a:t>
            </a:r>
            <a:r>
              <a:rPr lang="en-US" altLang="ko-KR" sz="700" b="1" dirty="0"/>
              <a:t>)</a:t>
            </a:r>
            <a:r>
              <a:rPr lang="ko-KR" altLang="en-US" sz="700" dirty="0"/>
              <a:t> </a:t>
            </a: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ko-KR" altLang="en-US" sz="700" dirty="0" smtClean="0"/>
              <a:t>이 </a:t>
            </a:r>
            <a:r>
              <a:rPr lang="ko-KR" altLang="en-US" sz="700" dirty="0"/>
              <a:t>약관은 주식회사 </a:t>
            </a:r>
            <a:r>
              <a:rPr lang="ko-KR" altLang="en-US" sz="700" dirty="0" err="1"/>
              <a:t>펫츠홈</a:t>
            </a:r>
            <a:r>
              <a:rPr lang="en-US" altLang="ko-KR" sz="700" dirty="0"/>
              <a:t>(</a:t>
            </a:r>
            <a:r>
              <a:rPr lang="ko-KR" altLang="en-US" sz="700" dirty="0"/>
              <a:t>이하 ‘회사’라 합니다</a:t>
            </a:r>
            <a:r>
              <a:rPr lang="en-US" altLang="ko-KR" sz="700" dirty="0"/>
              <a:t>.)</a:t>
            </a:r>
            <a:r>
              <a:rPr lang="ko-KR" altLang="en-US" sz="700" dirty="0"/>
              <a:t>가 제공하는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</a:t>
            </a:r>
            <a:r>
              <a:rPr lang="ko-KR" altLang="en-US" sz="700" dirty="0" err="1"/>
              <a:t>펫시터</a:t>
            </a:r>
            <a:r>
              <a:rPr lang="ko-KR" altLang="en-US" sz="700" dirty="0"/>
              <a:t> 중개 서비스 및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관련 제반 서비스</a:t>
            </a:r>
            <a:r>
              <a:rPr lang="en-US" altLang="ko-KR" sz="700" dirty="0"/>
              <a:t>(</a:t>
            </a:r>
            <a:r>
              <a:rPr lang="ko-KR" altLang="en-US" sz="700" dirty="0"/>
              <a:t>이하 ‘서비스</a:t>
            </a:r>
            <a:r>
              <a:rPr lang="en-US" altLang="ko-KR" sz="700" dirty="0"/>
              <a:t>'</a:t>
            </a:r>
            <a:r>
              <a:rPr lang="ko-KR" altLang="en-US" sz="700" dirty="0"/>
              <a:t>라고 하며</a:t>
            </a:r>
            <a:r>
              <a:rPr lang="en-US" altLang="ko-KR" sz="700" dirty="0"/>
              <a:t>, </a:t>
            </a:r>
            <a:r>
              <a:rPr lang="ko-KR" altLang="en-US" sz="700" dirty="0"/>
              <a:t>접속 가능한 유∙무선 단말기의 종류와는 상관없이 이용 가능한 ‘회사</a:t>
            </a:r>
            <a:r>
              <a:rPr lang="en-US" altLang="ko-KR" sz="700" dirty="0"/>
              <a:t>'</a:t>
            </a:r>
            <a:r>
              <a:rPr lang="ko-KR" altLang="en-US" sz="700" dirty="0"/>
              <a:t>가 제공하는 모든 ‘서비스</a:t>
            </a:r>
            <a:r>
              <a:rPr lang="en-US" altLang="ko-KR" sz="700" dirty="0"/>
              <a:t>'</a:t>
            </a:r>
            <a:r>
              <a:rPr lang="ko-KR" altLang="en-US" sz="700" dirty="0"/>
              <a:t>를 의미합니다</a:t>
            </a:r>
            <a:r>
              <a:rPr lang="en-US" altLang="ko-KR" sz="700" dirty="0"/>
              <a:t>. </a:t>
            </a:r>
            <a:r>
              <a:rPr lang="ko-KR" altLang="en-US" sz="700" dirty="0"/>
              <a:t>이하 같습니다</a:t>
            </a:r>
            <a:r>
              <a:rPr lang="en-US" altLang="ko-KR" sz="700" dirty="0"/>
              <a:t>)</a:t>
            </a:r>
            <a:r>
              <a:rPr lang="ko-KR" altLang="en-US" sz="700" dirty="0"/>
              <a:t>를 이용자</a:t>
            </a:r>
            <a:r>
              <a:rPr lang="en-US" altLang="ko-KR" sz="700" dirty="0"/>
              <a:t>(</a:t>
            </a:r>
            <a:r>
              <a:rPr lang="ko-KR" altLang="en-US" sz="700" dirty="0"/>
              <a:t>이하 ‘회원’</a:t>
            </a:r>
            <a:r>
              <a:rPr lang="en-US" altLang="ko-KR" sz="700" dirty="0"/>
              <a:t>)</a:t>
            </a:r>
            <a:r>
              <a:rPr lang="ko-KR" altLang="en-US" sz="700" dirty="0"/>
              <a:t>가 이용함에 있어 회사와 회원간의 권리와 의무</a:t>
            </a:r>
            <a:r>
              <a:rPr lang="en-US" altLang="ko-KR" sz="700" dirty="0"/>
              <a:t>, </a:t>
            </a:r>
            <a:r>
              <a:rPr lang="ko-KR" altLang="en-US" sz="700" dirty="0"/>
              <a:t>책임사항 및 회사의 서비스 이용절차에 관한 필요사항을 규정함을 목적으로 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700" b="1" dirty="0"/>
          </a:p>
          <a:p>
            <a:pPr>
              <a:lnSpc>
                <a:spcPct val="150000"/>
              </a:lnSpc>
            </a:pPr>
            <a:r>
              <a:rPr lang="ko-KR" altLang="en-US" sz="700" b="1" dirty="0" smtClean="0"/>
              <a:t>제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조 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용어의 정의</a:t>
            </a:r>
            <a:r>
              <a:rPr lang="en-US" altLang="ko-KR" sz="700" b="1" dirty="0"/>
              <a:t>)</a:t>
            </a:r>
            <a:r>
              <a:rPr lang="ko-KR" altLang="en-US" sz="700" dirty="0"/>
              <a:t> </a:t>
            </a: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1.</a:t>
            </a:r>
            <a:r>
              <a:rPr lang="ko-KR" altLang="en-US" sz="700" dirty="0" smtClean="0"/>
              <a:t>이 </a:t>
            </a:r>
            <a:r>
              <a:rPr lang="ko-KR" altLang="en-US" sz="700" dirty="0"/>
              <a:t>약관에서 사용하는 용어의 정의는 다음과 같습니다</a:t>
            </a:r>
            <a:r>
              <a:rPr lang="en-US" altLang="ko-KR" sz="700" dirty="0"/>
              <a:t>. </a:t>
            </a: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1)</a:t>
            </a:r>
            <a:r>
              <a:rPr lang="ko-KR" altLang="en-US" sz="700" dirty="0" smtClean="0"/>
              <a:t>서비스 </a:t>
            </a:r>
            <a:r>
              <a:rPr lang="en-US" altLang="ko-KR" sz="700" dirty="0"/>
              <a:t>: </a:t>
            </a:r>
            <a:r>
              <a:rPr lang="ko-KR" altLang="en-US" sz="700" dirty="0"/>
              <a:t>구현되는 단말기</a:t>
            </a:r>
            <a:r>
              <a:rPr lang="en-US" altLang="ko-KR" sz="700" dirty="0"/>
              <a:t>(PC,TV, </a:t>
            </a:r>
            <a:r>
              <a:rPr lang="ko-KR" altLang="en-US" sz="700" dirty="0"/>
              <a:t>휴대형단말기 등의 각종 유무선 장치를 포함</a:t>
            </a:r>
            <a:r>
              <a:rPr lang="en-US" altLang="ko-KR" sz="700" dirty="0"/>
              <a:t>)</a:t>
            </a:r>
            <a:r>
              <a:rPr lang="ko-KR" altLang="en-US" sz="700" dirty="0"/>
              <a:t>와 상관없이 회원이 이용할 수 있는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및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관련 제반 서비스를 의미합니다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2</a:t>
            </a:r>
            <a:r>
              <a:rPr lang="en-US" altLang="ko-KR" sz="700" dirty="0"/>
              <a:t>) </a:t>
            </a:r>
            <a:r>
              <a:rPr lang="ko-KR" altLang="en-US" sz="700" dirty="0"/>
              <a:t>회원 </a:t>
            </a:r>
            <a:r>
              <a:rPr lang="en-US" altLang="ko-KR" sz="700" dirty="0"/>
              <a:t>: </a:t>
            </a:r>
            <a:r>
              <a:rPr lang="ko-KR" altLang="en-US" sz="700" dirty="0"/>
              <a:t>이 약관을 승인하고 회사와 서비스 이용 계약을 체결한 자를 말합니다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3</a:t>
            </a:r>
            <a:r>
              <a:rPr lang="en-US" altLang="ko-KR" sz="700" dirty="0"/>
              <a:t>) </a:t>
            </a:r>
            <a:r>
              <a:rPr lang="ko-KR" altLang="en-US" sz="700" dirty="0"/>
              <a:t>이용계약 </a:t>
            </a:r>
            <a:r>
              <a:rPr lang="en-US" altLang="ko-KR" sz="700" dirty="0"/>
              <a:t>: </a:t>
            </a:r>
            <a:r>
              <a:rPr lang="ko-KR" altLang="en-US" sz="700" dirty="0"/>
              <a:t>서비스 이용과 관련하여 회사와 회원 간에 체결하는 계약을 말합니다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4</a:t>
            </a:r>
            <a:r>
              <a:rPr lang="en-US" altLang="ko-KR" sz="700" dirty="0"/>
              <a:t>) </a:t>
            </a:r>
            <a:r>
              <a:rPr lang="ko-KR" altLang="en-US" sz="700" dirty="0"/>
              <a:t>아이디</a:t>
            </a:r>
            <a:r>
              <a:rPr lang="en-US" altLang="ko-KR" sz="700" dirty="0"/>
              <a:t>(ID) :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아이디</a:t>
            </a:r>
            <a:r>
              <a:rPr lang="en-US" altLang="ko-KR" sz="700" dirty="0"/>
              <a:t>(ID)</a:t>
            </a:r>
            <a:r>
              <a:rPr lang="ko-KR" altLang="en-US" sz="700" dirty="0"/>
              <a:t>는 서비스를 사용하기 위하여 필요한 </a:t>
            </a:r>
            <a:r>
              <a:rPr lang="ko-KR" altLang="en-US" sz="700" dirty="0" err="1"/>
              <a:t>이메일</a:t>
            </a:r>
            <a:r>
              <a:rPr lang="ko-KR" altLang="en-US" sz="700" dirty="0"/>
              <a:t> 주소나 핸드폰 번호를 의미합니다</a:t>
            </a:r>
            <a:r>
              <a:rPr lang="en-US" altLang="ko-KR" sz="700" dirty="0"/>
              <a:t>. </a:t>
            </a:r>
            <a:r>
              <a:rPr lang="ko-KR" altLang="en-US" sz="700" dirty="0"/>
              <a:t>약관에 </a:t>
            </a:r>
            <a:r>
              <a:rPr lang="ko-KR" altLang="en-US" sz="700" dirty="0" smtClean="0"/>
              <a:t>동의하고</a:t>
            </a:r>
            <a:endParaRPr lang="en-US" altLang="ko-KR" sz="700" dirty="0" smtClean="0"/>
          </a:p>
        </p:txBody>
      </p:sp>
    </p:spTree>
    <p:extLst>
      <p:ext uri="{BB962C8B-B14F-4D97-AF65-F5344CB8AC3E}">
        <p14:creationId xmlns:p14="http://schemas.microsoft.com/office/powerpoint/2010/main" val="7564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-KR" altLang="en-US" sz="1440" dirty="0" smtClean="0"/>
              <a:t>와이어프레임</a:t>
            </a:r>
            <a:endParaRPr sz="14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208" y="521418"/>
            <a:ext cx="2996112" cy="987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3208" y="1508470"/>
            <a:ext cx="2996112" cy="987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23208" y="2495522"/>
            <a:ext cx="2996112" cy="987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23208" y="3482574"/>
            <a:ext cx="2996112" cy="11010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23208" y="4583648"/>
            <a:ext cx="2996112" cy="4691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0823" y="1176489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41702" y="715785"/>
            <a:ext cx="559123" cy="390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9099" y="593476"/>
            <a:ext cx="331980" cy="990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</a:rPr>
              <a:t>menu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242" y="1863496"/>
            <a:ext cx="797916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</a:t>
            </a:r>
          </a:p>
          <a:p>
            <a:r>
              <a:rPr lang="en-US" altLang="ko-KR" sz="600" dirty="0" err="1" smtClean="0"/>
              <a:t>textttttt</a:t>
            </a:r>
            <a:endParaRPr lang="ko-KR" altLang="en-US" sz="600" dirty="0"/>
          </a:p>
        </p:txBody>
      </p:sp>
      <p:sp>
        <p:nvSpPr>
          <p:cNvPr id="11" name="직사각형 10"/>
          <p:cNvSpPr/>
          <p:nvPr/>
        </p:nvSpPr>
        <p:spPr>
          <a:xfrm>
            <a:off x="2041843" y="1607480"/>
            <a:ext cx="1001764" cy="7917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5242" y="2648616"/>
            <a:ext cx="93646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</a:t>
            </a:r>
          </a:p>
          <a:p>
            <a:r>
              <a:rPr lang="en-US" altLang="ko-KR" sz="600" dirty="0" err="1" smtClean="0"/>
              <a:t>Textttttt</a:t>
            </a:r>
            <a:endParaRPr lang="en-US" altLang="ko-KR" sz="600" dirty="0" smtClean="0"/>
          </a:p>
          <a:p>
            <a:endParaRPr lang="en-US" altLang="ko-KR" sz="600" dirty="0"/>
          </a:p>
          <a:p>
            <a:r>
              <a:rPr lang="en-US" altLang="ko-KR" sz="600" dirty="0" err="1" smtClean="0"/>
              <a:t>textttt</a:t>
            </a:r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</p:txBody>
      </p:sp>
      <p:cxnSp>
        <p:nvCxnSpPr>
          <p:cNvPr id="13" name="직선 연결선 12"/>
          <p:cNvCxnSpPr>
            <a:stCxn id="75" idx="0"/>
            <a:endCxn id="76" idx="0"/>
          </p:cNvCxnSpPr>
          <p:nvPr/>
        </p:nvCxnSpPr>
        <p:spPr>
          <a:xfrm>
            <a:off x="1621264" y="2495522"/>
            <a:ext cx="0" cy="987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96221" y="2563371"/>
            <a:ext cx="715406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042814" y="2861325"/>
            <a:ext cx="639692" cy="4336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63561" y="3504761"/>
            <a:ext cx="715406" cy="1692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84354" y="3739903"/>
            <a:ext cx="503308" cy="4336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399942" y="3830495"/>
            <a:ext cx="403107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399941" y="4004360"/>
            <a:ext cx="403108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111006" y="3759289"/>
            <a:ext cx="503308" cy="4336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23208" y="4344854"/>
            <a:ext cx="2996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1179" y="4347366"/>
            <a:ext cx="407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201395" y="4697737"/>
            <a:ext cx="1327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footer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3454724" y="1014943"/>
            <a:ext cx="2131658" cy="13095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564848" y="1014944"/>
            <a:ext cx="2131658" cy="13095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454724" y="3175741"/>
            <a:ext cx="2131658" cy="13095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64848" y="3175741"/>
            <a:ext cx="2131658" cy="13095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00347" y="1094951"/>
            <a:ext cx="37274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454724" y="2140495"/>
            <a:ext cx="21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564848" y="2140495"/>
            <a:ext cx="21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64848" y="4293406"/>
            <a:ext cx="21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454724" y="4287583"/>
            <a:ext cx="21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84223" y="1170665"/>
            <a:ext cx="872660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text2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3745449" y="1568373"/>
            <a:ext cx="477099" cy="4336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img1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771480" y="1568373"/>
            <a:ext cx="477099" cy="4336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img2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4742" y="780387"/>
            <a:ext cx="86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sub01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94959" y="780387"/>
            <a:ext cx="86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sub02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3354742" y="2914131"/>
            <a:ext cx="86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sub03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494959" y="2947331"/>
            <a:ext cx="86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sub04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611442" y="1094951"/>
            <a:ext cx="37274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500346" y="3295918"/>
            <a:ext cx="37274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6603677" y="3295918"/>
            <a:ext cx="37274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7362765" y="1192999"/>
            <a:ext cx="9726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Q text01</a:t>
            </a:r>
          </a:p>
          <a:p>
            <a:r>
              <a:rPr lang="en-US" altLang="ko-KR" sz="700" dirty="0" smtClean="0"/>
              <a:t>Q text02</a:t>
            </a:r>
          </a:p>
          <a:p>
            <a:r>
              <a:rPr lang="en-US" altLang="ko-KR" sz="700" dirty="0" smtClean="0"/>
              <a:t>Q text03</a:t>
            </a:r>
          </a:p>
          <a:p>
            <a:r>
              <a:rPr lang="en-US" altLang="ko-KR" sz="700" dirty="0" smtClean="0"/>
              <a:t>…</a:t>
            </a:r>
          </a:p>
          <a:p>
            <a:r>
              <a:rPr lang="en-US" altLang="ko-KR" sz="700" dirty="0" smtClean="0"/>
              <a:t>..</a:t>
            </a:r>
            <a:endParaRPr lang="ko-KR" altLang="en-US" sz="700" dirty="0"/>
          </a:p>
        </p:txBody>
      </p:sp>
      <p:sp>
        <p:nvSpPr>
          <p:cNvPr id="18" name="TextBox 17"/>
          <p:cNvSpPr txBox="1"/>
          <p:nvPr/>
        </p:nvSpPr>
        <p:spPr>
          <a:xfrm>
            <a:off x="7362765" y="1910339"/>
            <a:ext cx="7105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Text number</a:t>
            </a:r>
            <a:endParaRPr lang="ko-KR" altLang="en-US" sz="500" dirty="0"/>
          </a:p>
        </p:txBody>
      </p:sp>
      <p:sp>
        <p:nvSpPr>
          <p:cNvPr id="51" name="TextBox 50"/>
          <p:cNvSpPr txBox="1"/>
          <p:nvPr/>
        </p:nvSpPr>
        <p:spPr>
          <a:xfrm>
            <a:off x="4084223" y="3373955"/>
            <a:ext cx="872660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text2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3743021" y="3725380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53" name="TextBox 52"/>
          <p:cNvSpPr txBox="1"/>
          <p:nvPr/>
        </p:nvSpPr>
        <p:spPr>
          <a:xfrm>
            <a:off x="4321555" y="3728255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54" name="TextBox 53"/>
          <p:cNvSpPr txBox="1"/>
          <p:nvPr/>
        </p:nvSpPr>
        <p:spPr>
          <a:xfrm>
            <a:off x="4892571" y="3726424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55" name="TextBox 54"/>
          <p:cNvSpPr txBox="1"/>
          <p:nvPr/>
        </p:nvSpPr>
        <p:spPr>
          <a:xfrm>
            <a:off x="3743021" y="4007201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56" name="TextBox 55"/>
          <p:cNvSpPr txBox="1"/>
          <p:nvPr/>
        </p:nvSpPr>
        <p:spPr>
          <a:xfrm>
            <a:off x="4321555" y="4010076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57" name="TextBox 56"/>
          <p:cNvSpPr txBox="1"/>
          <p:nvPr/>
        </p:nvSpPr>
        <p:spPr>
          <a:xfrm>
            <a:off x="4892571" y="4008245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86079" y="3373955"/>
            <a:ext cx="914400" cy="1308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t</a:t>
            </a:r>
            <a:r>
              <a:rPr lang="en-US" altLang="ko-KR" sz="600" dirty="0" smtClean="0">
                <a:solidFill>
                  <a:schemeClr val="tx1"/>
                </a:solidFill>
              </a:rPr>
              <a:t>ext 01 | text 02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99704" y="3589399"/>
            <a:ext cx="13337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11111111111111111111111111111</a:t>
            </a:r>
          </a:p>
          <a:p>
            <a:r>
              <a:rPr lang="en-US" altLang="ko-KR" sz="500" dirty="0" smtClean="0"/>
              <a:t>22222222222222222222222222222</a:t>
            </a:r>
          </a:p>
          <a:p>
            <a:r>
              <a:rPr lang="en-US" altLang="ko-KR" sz="500" dirty="0" smtClean="0"/>
              <a:t>333333333333333333333333333</a:t>
            </a:r>
          </a:p>
          <a:p>
            <a:r>
              <a:rPr lang="en-US" altLang="ko-KR" sz="500" dirty="0" smtClean="0"/>
              <a:t>4444444444444444444444</a:t>
            </a:r>
          </a:p>
          <a:p>
            <a:r>
              <a:rPr lang="en-US" altLang="ko-KR" sz="500" dirty="0" smtClean="0"/>
              <a:t>………</a:t>
            </a:r>
          </a:p>
          <a:p>
            <a:r>
              <a:rPr lang="en-US" altLang="ko-KR" sz="500" dirty="0" smtClean="0"/>
              <a:t>………..</a:t>
            </a:r>
          </a:p>
          <a:p>
            <a:r>
              <a:rPr lang="en-US" altLang="ko-KR" sz="500" dirty="0" smtClean="0"/>
              <a:t>……….</a:t>
            </a:r>
            <a:endParaRPr lang="ko-KR" altLang="en-US" sz="500" dirty="0"/>
          </a:p>
        </p:txBody>
      </p:sp>
      <p:sp>
        <p:nvSpPr>
          <p:cNvPr id="21" name="TextBox 20"/>
          <p:cNvSpPr txBox="1"/>
          <p:nvPr/>
        </p:nvSpPr>
        <p:spPr>
          <a:xfrm>
            <a:off x="3500346" y="2124396"/>
            <a:ext cx="433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footer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6560238" y="2123927"/>
            <a:ext cx="433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footer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6573099" y="4278432"/>
            <a:ext cx="433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footer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3465886" y="4278432"/>
            <a:ext cx="433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footer</a:t>
            </a:r>
            <a:endParaRPr lang="ko-KR" altLang="en-US" sz="700" dirty="0"/>
          </a:p>
        </p:txBody>
      </p:sp>
      <p:sp>
        <p:nvSpPr>
          <p:cNvPr id="64" name="순서도: 대체 처리 63"/>
          <p:cNvSpPr/>
          <p:nvPr/>
        </p:nvSpPr>
        <p:spPr>
          <a:xfrm>
            <a:off x="5211181" y="1057093"/>
            <a:ext cx="331980" cy="990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</a:rPr>
              <a:t>menu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8330551" y="1041997"/>
            <a:ext cx="331980" cy="990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</a:rPr>
              <a:t>menu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5211181" y="3208941"/>
            <a:ext cx="331980" cy="990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</a:rPr>
              <a:t>menu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8330551" y="3208941"/>
            <a:ext cx="331980" cy="990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</a:rPr>
              <a:t>menu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5" y="843910"/>
            <a:ext cx="2039400" cy="311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3F3F3F"/>
                </a:solidFill>
              </a:rPr>
              <a:t>2. </a:t>
            </a:r>
            <a: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</a:rPr>
              <a:t>   2.1</a:t>
            </a:r>
            <a:r>
              <a:rPr lang="en-U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Navigation</a:t>
            </a:r>
            <a:endParaRPr sz="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</a:pPr>
            <a:r>
              <a:rPr lang="en-US" sz="800" dirty="0">
                <a:solidFill>
                  <a:srgbClr val="3F3F3F"/>
                </a:solidFill>
              </a:rPr>
              <a:t>   2.2 </a:t>
            </a:r>
            <a:r>
              <a:rPr lang="en-US" altLang="ko-KR" sz="800" dirty="0"/>
              <a:t>Google / App </a:t>
            </a:r>
            <a:r>
              <a:rPr lang="en-US" altLang="ko-KR" sz="800" dirty="0" smtClean="0"/>
              <a:t>Store</a:t>
            </a: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</a:t>
            </a:r>
            <a:r>
              <a:rPr lang="en-US" sz="800" dirty="0" smtClean="0">
                <a:solidFill>
                  <a:srgbClr val="3F3F3F"/>
                </a:solidFill>
              </a:rPr>
              <a:t>   </a:t>
            </a: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dk1"/>
                </a:solidFill>
              </a:rPr>
              <a:t>3. menu</a:t>
            </a:r>
            <a:endParaRPr sz="10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3.1 </a:t>
            </a:r>
            <a:r>
              <a:rPr lang="ko-KR" altLang="en-US" sz="800" dirty="0" smtClean="0">
                <a:solidFill>
                  <a:schemeClr val="dk1"/>
                </a:solidFill>
              </a:rPr>
              <a:t>요금안내</a:t>
            </a:r>
            <a:endParaRPr lang="en-US" altLang="ko-KR" sz="8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3.2 </a:t>
            </a:r>
            <a:r>
              <a:rPr lang="ko-KR" altLang="en-US" sz="800" dirty="0" smtClean="0">
                <a:solidFill>
                  <a:schemeClr val="dk1"/>
                </a:solidFill>
              </a:rPr>
              <a:t>자주 묻는 질문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3.3 </a:t>
            </a:r>
            <a:r>
              <a:rPr lang="ko-KR" altLang="en-US" sz="800" dirty="0" smtClean="0">
                <a:solidFill>
                  <a:schemeClr val="dk1"/>
                </a:solidFill>
              </a:rPr>
              <a:t>이용후기</a:t>
            </a:r>
            <a:endParaRPr lang="en-US" altLang="ko-KR" sz="8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  <a:sym typeface="Arial"/>
              </a:rPr>
              <a:t>3.4 </a:t>
            </a:r>
            <a:r>
              <a:rPr lang="ko-KR" altLang="en-US" sz="800" dirty="0" smtClean="0">
                <a:solidFill>
                  <a:schemeClr val="dk1"/>
                </a:solidFill>
                <a:sym typeface="Arial"/>
              </a:rPr>
              <a:t>이용약관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Architecture(정보구조)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2465279735"/>
              </p:ext>
            </p:extLst>
          </p:nvPr>
        </p:nvGraphicFramePr>
        <p:xfrm>
          <a:off x="3803248" y="1177386"/>
          <a:ext cx="13573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226163673"/>
              </p:ext>
            </p:extLst>
          </p:nvPr>
        </p:nvGraphicFramePr>
        <p:xfrm>
          <a:off x="2164248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요금안내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1495391213"/>
              </p:ext>
            </p:extLst>
          </p:nvPr>
        </p:nvGraphicFramePr>
        <p:xfrm>
          <a:off x="3246023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자주 묻는  질문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3"/>
          <p:cNvGraphicFramePr/>
          <p:nvPr>
            <p:extLst>
              <p:ext uri="{D42A27DB-BD31-4B8C-83A1-F6EECF244321}">
                <p14:modId xmlns:p14="http://schemas.microsoft.com/office/powerpoint/2010/main" val="179873467"/>
              </p:ext>
            </p:extLst>
          </p:nvPr>
        </p:nvGraphicFramePr>
        <p:xfrm>
          <a:off x="4348208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이용후기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535924634"/>
              </p:ext>
            </p:extLst>
          </p:nvPr>
        </p:nvGraphicFramePr>
        <p:xfrm>
          <a:off x="5429983" y="197580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1" name="Google Shape;91;p13"/>
          <p:cNvCxnSpPr/>
          <p:nvPr/>
        </p:nvCxnSpPr>
        <p:spPr>
          <a:xfrm>
            <a:off x="4541544" y="1389974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2757191" y="1759348"/>
            <a:ext cx="3204934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3"/>
          <p:cNvCxnSpPr/>
          <p:nvPr/>
        </p:nvCxnSpPr>
        <p:spPr>
          <a:xfrm rot="5400000">
            <a:off x="2650841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3"/>
          <p:cNvCxnSpPr/>
          <p:nvPr/>
        </p:nvCxnSpPr>
        <p:spPr>
          <a:xfrm rot="5400000">
            <a:off x="3594691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rot="5400000">
            <a:off x="5854275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9" name="Google Shape;85;p13"/>
          <p:cNvGraphicFramePr/>
          <p:nvPr>
            <p:extLst>
              <p:ext uri="{D42A27DB-BD31-4B8C-83A1-F6EECF244321}">
                <p14:modId xmlns:p14="http://schemas.microsoft.com/office/powerpoint/2010/main" val="2567055972"/>
              </p:ext>
            </p:extLst>
          </p:nvPr>
        </p:nvGraphicFramePr>
        <p:xfrm>
          <a:off x="848392" y="3397378"/>
          <a:ext cx="971628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971628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예약하기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F0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oogle Shape;85;p13"/>
          <p:cNvGraphicFramePr/>
          <p:nvPr>
            <p:extLst>
              <p:ext uri="{D42A27DB-BD31-4B8C-83A1-F6EECF244321}">
                <p14:modId xmlns:p14="http://schemas.microsoft.com/office/powerpoint/2010/main" val="3054967385"/>
              </p:ext>
            </p:extLst>
          </p:nvPr>
        </p:nvGraphicFramePr>
        <p:xfrm>
          <a:off x="2136513" y="3177029"/>
          <a:ext cx="784282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google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oogle Shape;85;p13"/>
          <p:cNvGraphicFramePr/>
          <p:nvPr>
            <p:extLst>
              <p:ext uri="{D42A27DB-BD31-4B8C-83A1-F6EECF244321}">
                <p14:modId xmlns:p14="http://schemas.microsoft.com/office/powerpoint/2010/main" val="3775254882"/>
              </p:ext>
            </p:extLst>
          </p:nvPr>
        </p:nvGraphicFramePr>
        <p:xfrm>
          <a:off x="2131658" y="3579871"/>
          <a:ext cx="783311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3311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App store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꺾인 연결선 14"/>
          <p:cNvCxnSpPr>
            <a:endCxn id="48" idx="1"/>
          </p:cNvCxnSpPr>
          <p:nvPr/>
        </p:nvCxnSpPr>
        <p:spPr>
          <a:xfrm flipV="1">
            <a:off x="1825844" y="3283714"/>
            <a:ext cx="310669" cy="228282"/>
          </a:xfrm>
          <a:prstGeom prst="bentConnector3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49" idx="1"/>
          </p:cNvCxnSpPr>
          <p:nvPr/>
        </p:nvCxnSpPr>
        <p:spPr>
          <a:xfrm>
            <a:off x="1837492" y="3511995"/>
            <a:ext cx="294166" cy="174561"/>
          </a:xfrm>
          <a:prstGeom prst="bentConnector3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Google Shape;85;p13"/>
          <p:cNvGraphicFramePr/>
          <p:nvPr>
            <p:extLst>
              <p:ext uri="{D42A27DB-BD31-4B8C-83A1-F6EECF244321}">
                <p14:modId xmlns:p14="http://schemas.microsoft.com/office/powerpoint/2010/main" val="3321081766"/>
              </p:ext>
            </p:extLst>
          </p:nvPr>
        </p:nvGraphicFramePr>
        <p:xfrm>
          <a:off x="3086829" y="3146549"/>
          <a:ext cx="784282" cy="27433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다운로드</a:t>
                      </a:r>
                      <a:r>
                        <a:rPr lang="ko-KR" altLang="en-US" sz="600" b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 링크  문자전송 </a:t>
                      </a:r>
                      <a:r>
                        <a:rPr lang="ko-KR" altLang="en-US" sz="600" b="1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팝업창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Google Shape;85;p13"/>
          <p:cNvGraphicFramePr/>
          <p:nvPr>
            <p:extLst>
              <p:ext uri="{D42A27DB-BD31-4B8C-83A1-F6EECF244321}">
                <p14:modId xmlns:p14="http://schemas.microsoft.com/office/powerpoint/2010/main" val="3565868159"/>
              </p:ext>
            </p:extLst>
          </p:nvPr>
        </p:nvGraphicFramePr>
        <p:xfrm>
          <a:off x="3086829" y="3599275"/>
          <a:ext cx="784282" cy="27433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다운로드</a:t>
                      </a:r>
                      <a:r>
                        <a:rPr lang="ko-KR" altLang="en-US" sz="600" b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 링크  문자전송 </a:t>
                      </a:r>
                      <a:r>
                        <a:rPr lang="ko-KR" altLang="en-US" sz="600" b="1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팝업창</a:t>
                      </a:r>
                      <a:endParaRPr lang="ko-KR" altLang="en-US" sz="6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>
            <a:stCxn id="48" idx="3"/>
            <a:endCxn id="60" idx="1"/>
          </p:cNvCxnSpPr>
          <p:nvPr/>
        </p:nvCxnSpPr>
        <p:spPr>
          <a:xfrm>
            <a:off x="2920795" y="3283714"/>
            <a:ext cx="166034" cy="0"/>
          </a:xfrm>
          <a:prstGeom prst="line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920795" y="3684324"/>
            <a:ext cx="166034" cy="2232"/>
          </a:xfrm>
          <a:prstGeom prst="line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5736" y="4362326"/>
            <a:ext cx="3954194" cy="381958"/>
          </a:xfrm>
          <a:prstGeom prst="rect">
            <a:avLst/>
          </a:prstGeom>
          <a:solidFill>
            <a:srgbClr val="FEE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01146" y="4744284"/>
            <a:ext cx="3958784" cy="3169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085515" y="2322367"/>
            <a:ext cx="1974416" cy="1072846"/>
          </a:xfrm>
          <a:prstGeom prst="rect">
            <a:avLst/>
          </a:prstGeom>
          <a:solidFill>
            <a:srgbClr val="FEE5A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03281" y="2326752"/>
            <a:ext cx="1982234" cy="1068461"/>
          </a:xfrm>
          <a:prstGeom prst="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u="sng" dirty="0">
              <a:solidFill>
                <a:schemeClr val="tx1"/>
              </a:solidFill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9725" y="156731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17593" y="212121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884208" y="19637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884207" y="2490439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7044581" y="26660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05736" y="352522"/>
            <a:ext cx="3959558" cy="987052"/>
          </a:xfrm>
          <a:prstGeom prst="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05736" y="1339574"/>
            <a:ext cx="2996112" cy="9870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05736" y="3395214"/>
            <a:ext cx="3959558" cy="984584"/>
          </a:xfrm>
          <a:prstGeom prst="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815186" y="547791"/>
            <a:ext cx="438781" cy="2982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7496" y="1590441"/>
            <a:ext cx="1610395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Pets Home :</a:t>
            </a:r>
          </a:p>
          <a:p>
            <a:r>
              <a:rPr lang="ko-KR" altLang="en-US" sz="600" b="1" dirty="0"/>
              <a:t>전문 </a:t>
            </a:r>
            <a:r>
              <a:rPr lang="ko-KR" altLang="en-US" sz="600" b="1" dirty="0" err="1"/>
              <a:t>펫시터가</a:t>
            </a:r>
            <a:r>
              <a:rPr lang="ko-KR" altLang="en-US" sz="600" b="1" dirty="0"/>
              <a:t> 돌봐드립니다</a:t>
            </a:r>
            <a:r>
              <a:rPr lang="ko-KR" altLang="en-US" sz="600" dirty="0"/>
              <a:t> </a:t>
            </a:r>
            <a:endParaRPr lang="en-US" altLang="ko-KR" sz="500" dirty="0" smtClean="0"/>
          </a:p>
          <a:p>
            <a:endParaRPr lang="en-US" altLang="ko-KR" sz="500" dirty="0"/>
          </a:p>
          <a:p>
            <a:r>
              <a:rPr lang="ko-KR" altLang="en-US" sz="500" dirty="0" smtClean="0"/>
              <a:t>여행</a:t>
            </a:r>
            <a:r>
              <a:rPr lang="en-US" altLang="ko-KR" sz="500" dirty="0"/>
              <a:t>, </a:t>
            </a:r>
            <a:r>
              <a:rPr lang="ko-KR" altLang="en-US" sz="500" dirty="0"/>
              <a:t>출장 등 맡길 곳이 필요할 때</a:t>
            </a:r>
            <a:r>
              <a:rPr lang="en-US" altLang="ko-KR" sz="500" dirty="0"/>
              <a:t>, </a:t>
            </a:r>
            <a:endParaRPr lang="en-US" altLang="ko-KR" sz="500" dirty="0" smtClean="0"/>
          </a:p>
          <a:p>
            <a:r>
              <a:rPr lang="ko-KR" altLang="en-US" sz="500" dirty="0" smtClean="0"/>
              <a:t>전문 </a:t>
            </a:r>
            <a:r>
              <a:rPr lang="ko-KR" altLang="en-US" sz="500" dirty="0" err="1"/>
              <a:t>펫시터가</a:t>
            </a:r>
            <a:r>
              <a:rPr lang="ko-KR" altLang="en-US" sz="500" dirty="0"/>
              <a:t> 직접 방문하여 일을 대신 해드립니다</a:t>
            </a:r>
            <a:r>
              <a:rPr lang="en-US" altLang="ko-KR" sz="500" dirty="0"/>
              <a:t>.</a:t>
            </a:r>
            <a:endParaRPr lang="ko-KR" altLang="en-US" sz="300" dirty="0"/>
          </a:p>
        </p:txBody>
      </p:sp>
      <p:sp>
        <p:nvSpPr>
          <p:cNvPr id="95" name="직사각형 94"/>
          <p:cNvSpPr/>
          <p:nvPr/>
        </p:nvSpPr>
        <p:spPr>
          <a:xfrm>
            <a:off x="3058166" y="1425863"/>
            <a:ext cx="1001764" cy="791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3525" y="2374744"/>
            <a:ext cx="936460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나와 내 반려동물을 위한 돌봄 서비스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55837" y="2403864"/>
            <a:ext cx="1091720" cy="18466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믿고 안심할 수 있어요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2892649" y="2620965"/>
            <a:ext cx="418398" cy="6564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img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28073" y="3410902"/>
            <a:ext cx="1873623" cy="20005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지금 다운로드를 통해 </a:t>
            </a:r>
            <a:r>
              <a:rPr lang="ko-KR" altLang="en-US" sz="700" b="1" dirty="0" smtClean="0"/>
              <a:t>예약해보세요</a:t>
            </a:r>
            <a:endParaRPr lang="en-US" altLang="ko-KR" sz="400" dirty="0" smtClean="0"/>
          </a:p>
        </p:txBody>
      </p:sp>
      <p:sp>
        <p:nvSpPr>
          <p:cNvPr id="101" name="직사각형 100"/>
          <p:cNvSpPr/>
          <p:nvPr/>
        </p:nvSpPr>
        <p:spPr>
          <a:xfrm>
            <a:off x="721660" y="3618651"/>
            <a:ext cx="503308" cy="5792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mp4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13081" y="3916621"/>
            <a:ext cx="439896" cy="1456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google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18906" y="4087385"/>
            <a:ext cx="439895" cy="1456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App store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31861" y="3618652"/>
            <a:ext cx="503308" cy="5792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736" y="352521"/>
            <a:ext cx="3959558" cy="47087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283" y="2651991"/>
            <a:ext cx="104868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>
                <a:solidFill>
                  <a:schemeClr val="tx1"/>
                </a:solidFill>
              </a:rPr>
              <a:t>안전한 산책</a:t>
            </a:r>
            <a:r>
              <a:rPr lang="en-US" altLang="ko-KR" sz="500" u="sng" dirty="0">
                <a:solidFill>
                  <a:schemeClr val="tx1"/>
                </a:solidFill>
              </a:rPr>
              <a:t>(</a:t>
            </a:r>
            <a:r>
              <a:rPr lang="ko-KR" altLang="en-US" sz="500" u="sng" dirty="0">
                <a:solidFill>
                  <a:schemeClr val="tx1"/>
                </a:solidFill>
              </a:rPr>
              <a:t>우천 시 실내활동</a:t>
            </a:r>
            <a:r>
              <a:rPr lang="en-US" altLang="ko-KR" sz="500" u="sng" dirty="0" smtClean="0">
                <a:solidFill>
                  <a:schemeClr val="tx1"/>
                </a:solidFill>
              </a:rPr>
              <a:t>)</a:t>
            </a:r>
            <a:endParaRPr lang="ko-KR" altLang="en-US" sz="500" u="sng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46848" y="2651002"/>
            <a:ext cx="8146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/>
              <a:t>배식 및 주변환경 정리</a:t>
            </a:r>
            <a:endParaRPr lang="ko-KR" altLang="en-US" sz="200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976" y="280818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 smtClean="0"/>
              <a:t>목욕</a:t>
            </a:r>
            <a:endParaRPr lang="ko-KR" altLang="en-US" sz="5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98796" y="2812294"/>
            <a:ext cx="8867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/>
              <a:t>고양이</a:t>
            </a:r>
            <a:r>
              <a:rPr lang="en-US" altLang="ko-KR" sz="500" u="sng" dirty="0"/>
              <a:t>&amp;</a:t>
            </a:r>
            <a:r>
              <a:rPr lang="ko-KR" altLang="en-US" sz="500" u="sng" dirty="0"/>
              <a:t>강아지 </a:t>
            </a:r>
            <a:r>
              <a:rPr lang="ko-KR" altLang="en-US" sz="500" u="sng" dirty="0" err="1"/>
              <a:t>돌봄가능</a:t>
            </a:r>
            <a:endParaRPr lang="ko-KR" altLang="en-US" sz="500" u="sng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725577" y="3057283"/>
            <a:ext cx="575355" cy="134378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누적 이용자수 </a:t>
            </a:r>
            <a:r>
              <a:rPr lang="en-US" altLang="ko-KR" sz="400" dirty="0" smtClean="0">
                <a:solidFill>
                  <a:schemeClr val="tx1"/>
                </a:solidFill>
              </a:rPr>
              <a:t>45,678</a:t>
            </a:r>
            <a:r>
              <a:rPr lang="ko-KR" altLang="en-US" sz="400" dirty="0" smtClean="0">
                <a:solidFill>
                  <a:schemeClr val="tx1"/>
                </a:solidFill>
              </a:rPr>
              <a:t>건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725577" y="3210230"/>
            <a:ext cx="575355" cy="134378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돌봄 </a:t>
            </a:r>
            <a:r>
              <a:rPr lang="ko-KR" altLang="en-US" sz="400" dirty="0" err="1" smtClean="0">
                <a:solidFill>
                  <a:schemeClr val="tx1"/>
                </a:solidFill>
              </a:rPr>
              <a:t>마릿수</a:t>
            </a:r>
            <a:r>
              <a:rPr lang="ko-KR" altLang="en-US" sz="400" dirty="0" smtClean="0">
                <a:solidFill>
                  <a:schemeClr val="tx1"/>
                </a:solidFill>
              </a:rPr>
              <a:t> </a:t>
            </a:r>
            <a:r>
              <a:rPr lang="en-US" altLang="ko-KR" sz="400" dirty="0" smtClean="0">
                <a:solidFill>
                  <a:schemeClr val="tx1"/>
                </a:solidFill>
              </a:rPr>
              <a:t>56,789</a:t>
            </a:r>
            <a:r>
              <a:rPr lang="ko-KR" altLang="en-US" sz="400" dirty="0" smtClean="0">
                <a:solidFill>
                  <a:schemeClr val="tx1"/>
                </a:solidFill>
              </a:rPr>
              <a:t>마리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93397" y="2657545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3369287" y="2780695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583566" y="2938919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3370257" y="3106456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15186" y="437397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고객센</a:t>
            </a:r>
            <a:r>
              <a:rPr lang="ko-KR" altLang="en-US" sz="700" b="1" dirty="0"/>
              <a:t>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74003" y="3695322"/>
            <a:ext cx="314910" cy="145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logo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45393" y="4553305"/>
            <a:ext cx="576194" cy="135179"/>
          </a:xfrm>
          <a:prstGeom prst="rect">
            <a:avLst/>
          </a:prstGeom>
          <a:noFill/>
          <a:ln w="3175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02-202-0420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164079" y="4547229"/>
            <a:ext cx="867782" cy="1351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>
                <a:solidFill>
                  <a:schemeClr val="tx1"/>
                </a:solidFill>
              </a:rPr>
              <a:t>Kakao</a:t>
            </a:r>
            <a:r>
              <a:rPr lang="en-US" altLang="ko-KR" sz="500" dirty="0">
                <a:solidFill>
                  <a:schemeClr val="tx1"/>
                </a:solidFill>
              </a:rPr>
              <a:t> ID : pets </a:t>
            </a:r>
            <a:r>
              <a:rPr lang="en-US" altLang="ko-KR" sz="500" dirty="0" smtClean="0">
                <a:solidFill>
                  <a:schemeClr val="tx1"/>
                </a:solidFill>
              </a:rPr>
              <a:t>home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264" y="4764200"/>
            <a:ext cx="3959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주식회사 </a:t>
            </a:r>
            <a:r>
              <a:rPr lang="ko-KR" altLang="en-US" sz="400" dirty="0" err="1" smtClean="0">
                <a:solidFill>
                  <a:schemeClr val="bg1">
                    <a:lumMod val="75000"/>
                  </a:schemeClr>
                </a:solidFill>
              </a:rPr>
              <a:t>펫츠홈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   대표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400" dirty="0" err="1" smtClean="0">
                <a:solidFill>
                  <a:schemeClr val="bg1">
                    <a:lumMod val="75000"/>
                  </a:schemeClr>
                </a:solidFill>
              </a:rPr>
              <a:t>김살구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    개인정보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책임관리자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한두리</a:t>
            </a:r>
          </a:p>
          <a:p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사업자 등록번호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ko-KR" sz="400" dirty="0" smtClean="0">
                <a:solidFill>
                  <a:schemeClr val="bg1">
                    <a:lumMod val="75000"/>
                  </a:schemeClr>
                </a:solidFill>
              </a:rPr>
              <a:t>218-77-00802   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통신판매업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신고번호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제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2019-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서울강남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-1020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호 서울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강남구 강남대로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428, 10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층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400" dirty="0" err="1">
                <a:solidFill>
                  <a:schemeClr val="bg1">
                    <a:lumMod val="75000"/>
                  </a:schemeClr>
                </a:solidFill>
              </a:rPr>
              <a:t>만이빌딩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5)</a:t>
            </a:r>
          </a:p>
          <a:p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고객센터 </a:t>
            </a:r>
            <a:r>
              <a:rPr lang="en-US" altLang="ko-KR" sz="400" dirty="0" smtClean="0">
                <a:solidFill>
                  <a:schemeClr val="bg1">
                    <a:lumMod val="75000"/>
                  </a:schemeClr>
                </a:solidFill>
              </a:rPr>
              <a:t>02-202-0420  </a:t>
            </a:r>
            <a:r>
              <a:rPr lang="en-US" altLang="ko-KR" sz="400" b="1" dirty="0" smtClean="0">
                <a:solidFill>
                  <a:schemeClr val="bg1">
                    <a:lumMod val="75000"/>
                  </a:schemeClr>
                </a:solidFill>
              </a:rPr>
              <a:t>©</a:t>
            </a:r>
            <a:r>
              <a:rPr lang="en-US" altLang="ko-KR" sz="400" b="1" dirty="0" err="1">
                <a:solidFill>
                  <a:schemeClr val="bg1">
                    <a:lumMod val="75000"/>
                  </a:schemeClr>
                </a:solidFill>
              </a:rPr>
              <a:t>PetsHome</a:t>
            </a:r>
            <a:r>
              <a:rPr lang="en-US" altLang="ko-KR" sz="400" b="1" dirty="0">
                <a:solidFill>
                  <a:schemeClr val="bg1">
                    <a:lumMod val="75000"/>
                  </a:schemeClr>
                </a:solidFill>
              </a:rPr>
              <a:t>. All Rights Reserved.</a:t>
            </a:r>
            <a:endParaRPr lang="ko-KR" altLang="en-US" sz="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6264" y="352522"/>
            <a:ext cx="3491293" cy="127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700" dirty="0" smtClean="0">
                <a:solidFill>
                  <a:schemeClr val="tx1"/>
                </a:solidFill>
              </a:rPr>
              <a:t> 01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47613" y="2650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251002" y="1209456"/>
            <a:ext cx="3491293" cy="127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Img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815186" y="1075273"/>
            <a:ext cx="438781" cy="145605"/>
          </a:xfrm>
          <a:prstGeom prst="roundRect">
            <a:avLst/>
          </a:prstGeom>
          <a:solidFill>
            <a:srgbClr val="FFCF0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click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937162" y="547791"/>
            <a:ext cx="120351" cy="640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img03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10283" y="527211"/>
            <a:ext cx="120351" cy="640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img04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698214" y="97317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970803" y="13452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04066" y="293891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481111" y="254168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757696" y="381452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222769" y="445023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288913" y="4562378"/>
            <a:ext cx="603736" cy="0"/>
          </a:xfrm>
          <a:prstGeom prst="line">
            <a:avLst/>
          </a:prstGeom>
          <a:ln w="3175">
            <a:solidFill>
              <a:srgbClr val="F16C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281698" y="4697305"/>
            <a:ext cx="603736" cy="0"/>
          </a:xfrm>
          <a:prstGeom prst="line">
            <a:avLst/>
          </a:prstGeom>
          <a:ln w="3175">
            <a:solidFill>
              <a:srgbClr val="F16C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62782" y="527211"/>
            <a:ext cx="1881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0275" y="571597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첫 접속 시 상하좌우 이미지들이 </a:t>
            </a:r>
            <a:r>
              <a:rPr lang="ko-KR" altLang="en-US" sz="600" dirty="0" smtClean="0"/>
              <a:t>나타난</a:t>
            </a:r>
            <a:r>
              <a:rPr lang="ko-KR" altLang="en-US" sz="600" dirty="0"/>
              <a:t>다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262782" y="1535535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Click </a:t>
            </a:r>
            <a:r>
              <a:rPr lang="ko-KR" altLang="en-US" sz="600" dirty="0" smtClean="0"/>
              <a:t>버튼 클릭 시 다음 </a:t>
            </a:r>
            <a:r>
              <a:rPr lang="ko-KR" altLang="en-US" sz="600" dirty="0" err="1" smtClean="0"/>
              <a:t>컨텐츠</a:t>
            </a:r>
            <a:r>
              <a:rPr lang="ko-KR" altLang="en-US" sz="600" dirty="0" smtClean="0"/>
              <a:t> 화면으로</a:t>
            </a:r>
            <a:endParaRPr lang="en-US" altLang="ko-KR" sz="600" dirty="0" smtClean="0"/>
          </a:p>
          <a:p>
            <a:r>
              <a:rPr lang="ko-KR" altLang="en-US" sz="600" dirty="0" smtClean="0"/>
              <a:t>자동 스크롤</a:t>
            </a:r>
            <a:endParaRPr lang="en-US" altLang="ko-KR" sz="6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7441200" y="2656613"/>
            <a:ext cx="1281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숫자 자동 </a:t>
            </a:r>
            <a:r>
              <a:rPr lang="ko-KR" altLang="en-US" sz="600" dirty="0" err="1" smtClean="0"/>
              <a:t>카운팅</a:t>
            </a:r>
            <a:endParaRPr lang="en-US" altLang="ko-KR" sz="600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7412078" y="3207146"/>
            <a:ext cx="16488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icon</a:t>
            </a:r>
            <a:r>
              <a:rPr lang="ko-KR" altLang="en-US" sz="600" dirty="0" smtClean="0"/>
              <a:t>이 아래에서 위로 나타난다</a:t>
            </a:r>
            <a:endParaRPr lang="en-US" altLang="ko-KR" sz="600" dirty="0" smtClean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6884206" y="3052388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373441" y="2128773"/>
            <a:ext cx="1281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이미지가 나타난다</a:t>
            </a:r>
            <a:endParaRPr lang="en-US" altLang="ko-KR" sz="600" dirty="0" smtClean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7077967" y="324692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6884205" y="356397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135"/>
          <p:cNvSpPr/>
          <p:nvPr/>
        </p:nvSpPr>
        <p:spPr>
          <a:xfrm>
            <a:off x="7088056" y="37133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441200" y="3708513"/>
            <a:ext cx="164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버튼 클릭 시 다운로드 링크를 받을 수 있는</a:t>
            </a:r>
            <a:endParaRPr lang="en-US" altLang="ko-KR" sz="600" dirty="0" smtClean="0"/>
          </a:p>
          <a:p>
            <a:r>
              <a:rPr lang="ko-KR" altLang="en-US" sz="600" dirty="0" smtClean="0"/>
              <a:t>문자 </a:t>
            </a:r>
            <a:r>
              <a:rPr lang="ko-KR" altLang="en-US" sz="600" dirty="0" err="1" smtClean="0"/>
              <a:t>팝업창이</a:t>
            </a:r>
            <a:r>
              <a:rPr lang="ko-KR" altLang="en-US" sz="600" dirty="0" smtClean="0"/>
              <a:t> 표시된다</a:t>
            </a:r>
            <a:endParaRPr lang="en-US" altLang="ko-KR" sz="600" dirty="0" smtClean="0"/>
          </a:p>
        </p:txBody>
      </p:sp>
      <p:cxnSp>
        <p:nvCxnSpPr>
          <p:cNvPr id="138" name="직선 연결선 137"/>
          <p:cNvCxnSpPr/>
          <p:nvPr/>
        </p:nvCxnSpPr>
        <p:spPr>
          <a:xfrm>
            <a:off x="6884204" y="4125340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7112912" y="423812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7441200" y="4247007"/>
            <a:ext cx="16488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호버시</a:t>
            </a:r>
            <a:r>
              <a:rPr lang="ko-KR" altLang="en-US" sz="600" dirty="0"/>
              <a:t> </a:t>
            </a:r>
            <a:r>
              <a:rPr lang="ko-KR" altLang="en-US" sz="600" dirty="0" smtClean="0"/>
              <a:t>전체 테두리가 생김</a:t>
            </a:r>
            <a:endParaRPr lang="en-US" altLang="ko-KR" sz="600" dirty="0" smtClean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7019725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62782" y="1055564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</a:t>
            </a:r>
            <a:r>
              <a:rPr lang="en-US" altLang="ko-KR" sz="600" dirty="0" smtClean="0"/>
              <a:t>ixed menu</a:t>
            </a:r>
            <a:r>
              <a:rPr lang="ko-KR" altLang="en-US" sz="600" dirty="0" smtClean="0"/>
              <a:t>이며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클릭 시 </a:t>
            </a:r>
            <a:r>
              <a:rPr lang="ko-KR" altLang="en-US" sz="600" dirty="0" err="1" smtClean="0"/>
              <a:t>메뉴창이</a:t>
            </a:r>
            <a:r>
              <a:rPr lang="ko-KR" altLang="en-US" sz="600" dirty="0" smtClean="0"/>
              <a:t> 오른쪽에서</a:t>
            </a:r>
            <a:endParaRPr lang="en-US" altLang="ko-KR" sz="600" dirty="0" smtClean="0"/>
          </a:p>
          <a:p>
            <a:r>
              <a:rPr lang="ko-KR" altLang="en-US" sz="600" dirty="0" smtClean="0"/>
              <a:t>나온</a:t>
            </a:r>
            <a:r>
              <a:rPr lang="ko-KR" altLang="en-US" sz="600" dirty="0"/>
              <a:t>다</a:t>
            </a:r>
            <a:endParaRPr lang="en-US" altLang="ko-KR" sz="600" dirty="0" smtClean="0"/>
          </a:p>
        </p:txBody>
      </p:sp>
      <p:sp>
        <p:nvSpPr>
          <p:cNvPr id="146" name="순서도: 수행의 시작/종료 145"/>
          <p:cNvSpPr/>
          <p:nvPr/>
        </p:nvSpPr>
        <p:spPr>
          <a:xfrm>
            <a:off x="3636321" y="386595"/>
            <a:ext cx="391983" cy="1406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rgbClr val="F16C63"/>
                </a:solidFill>
              </a:rPr>
              <a:t>menu</a:t>
            </a:r>
            <a:endParaRPr lang="ko-KR" altLang="en-US" sz="500" b="1" dirty="0">
              <a:solidFill>
                <a:srgbClr val="F16C63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43134" y="29698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05281" y="1263870"/>
            <a:ext cx="2469462" cy="2987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/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100667" y="484262"/>
            <a:ext cx="1000107" cy="229800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 dirty="0" smtClean="0">
                <a:solidFill>
                  <a:schemeClr val="tx1"/>
                </a:solidFill>
                <a:sym typeface="Arial"/>
              </a:rPr>
              <a:t>sub </a:t>
            </a:r>
            <a:r>
              <a:rPr lang="en-US" sz="700" u="sng" dirty="0">
                <a:solidFill>
                  <a:schemeClr val="tx1"/>
                </a:solidFill>
                <a:sym typeface="Arial"/>
              </a:rPr>
              <a:t>menu </a:t>
            </a:r>
            <a:r>
              <a:rPr lang="ko-KR" altLang="en-US" sz="700" u="sng" dirty="0" smtClean="0">
                <a:solidFill>
                  <a:schemeClr val="tx1"/>
                </a:solidFill>
              </a:rPr>
              <a:t>없</a:t>
            </a:r>
            <a:r>
              <a:rPr lang="ko-KR" altLang="en-US" sz="700" u="sng" dirty="0">
                <a:solidFill>
                  <a:schemeClr val="tx1"/>
                </a:solidFill>
              </a:rPr>
              <a:t>음</a:t>
            </a:r>
            <a:endParaRPr sz="700" u="sng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239199" y="1548879"/>
            <a:ext cx="2001626" cy="221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요금안내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자주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묻는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질문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이용후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이용약관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74893" y="70815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19998" y="714062"/>
            <a:ext cx="2336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메뉴 버튼 클릭 시 </a:t>
            </a:r>
            <a:r>
              <a:rPr lang="en-US" altLang="ko-KR" sz="600" dirty="0" err="1" smtClean="0"/>
              <a:t>navi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표시</a:t>
            </a:r>
            <a:r>
              <a:rPr lang="ko-KR" altLang="en-US" sz="600" dirty="0"/>
              <a:t>됨</a:t>
            </a:r>
            <a:endParaRPr lang="en-US" altLang="ko-KR" sz="600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860214" y="2224310"/>
            <a:ext cx="811324" cy="301752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16C63"/>
                </a:solidFill>
              </a:rPr>
              <a:t>MENU</a:t>
            </a:r>
            <a:endParaRPr lang="ko-KR" altLang="en-US" sz="1000" b="1" dirty="0">
              <a:solidFill>
                <a:srgbClr val="F16C63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881209" y="2379903"/>
            <a:ext cx="8445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7818" y="1328462"/>
            <a:ext cx="2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pic>
        <p:nvPicPr>
          <p:cNvPr id="1026" name="Picture 2" descr="C:\HSD\Pets Home\img\icon_sns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72" y="3955570"/>
            <a:ext cx="191283" cy="1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HSD\Pets Home\img\icon_sns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97" y="3943924"/>
            <a:ext cx="191283" cy="1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HSD\Pets Home\img\icon_sns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183" y="3941470"/>
            <a:ext cx="191283" cy="1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772851" y="213686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16033" y="168354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04446" y="385402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1147368"/>
            <a:ext cx="2253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012523" y="141658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6884208" y="1905485"/>
            <a:ext cx="2253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045272" y="226538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67564" y="1416582"/>
            <a:ext cx="1783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메뉴 클릭 시 각 페이지로 이동</a:t>
            </a:r>
            <a:endParaRPr lang="en-US" altLang="ko-KR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7346188" y="2255617"/>
            <a:ext cx="1783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SNS icon </a:t>
            </a:r>
            <a:r>
              <a:rPr lang="ko-KR" altLang="en-US" sz="600" dirty="0" smtClean="0"/>
              <a:t>클릭 시 각 </a:t>
            </a:r>
            <a:r>
              <a:rPr lang="en-US" altLang="ko-KR" sz="600" dirty="0" smtClean="0"/>
              <a:t>SNS </a:t>
            </a:r>
            <a:r>
              <a:rPr lang="ko-KR" altLang="en-US" sz="600" dirty="0" smtClean="0"/>
              <a:t>사이트로 이동</a:t>
            </a:r>
            <a:endParaRPr lang="en-US" altLang="ko-K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Google / App Store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b="1" dirty="0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9;p18"/>
          <p:cNvSpPr txBox="1"/>
          <p:nvPr/>
        </p:nvSpPr>
        <p:spPr>
          <a:xfrm>
            <a:off x="1244082" y="423094"/>
            <a:ext cx="2362195" cy="44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itchFamily="50" charset="-127"/>
                <a:ea typeface="나눔고딕 ExtraBold" pitchFamily="50" charset="-127"/>
              </a:rPr>
              <a:t>지금 다운로드를 </a:t>
            </a:r>
            <a:r>
              <a:rPr lang="ko" sz="1000" b="1" dirty="0" smtClean="0">
                <a:latin typeface="나눔고딕 ExtraBold" pitchFamily="50" charset="-127"/>
                <a:ea typeface="나눔고딕 ExtraBold" pitchFamily="50" charset="-127"/>
              </a:rPr>
              <a:t>통해</a:t>
            </a:r>
            <a:r>
              <a:rPr lang="en-US" altLang="ko" sz="1000" b="1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" sz="1000" b="1" dirty="0" smtClean="0">
                <a:latin typeface="나눔고딕 ExtraBold" pitchFamily="50" charset="-127"/>
                <a:ea typeface="나눔고딕 ExtraBold" pitchFamily="50" charset="-127"/>
              </a:rPr>
              <a:t>예약해보세요</a:t>
            </a:r>
            <a:endParaRPr sz="10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Google Shape;150;p18"/>
          <p:cNvSpPr/>
          <p:nvPr/>
        </p:nvSpPr>
        <p:spPr>
          <a:xfrm>
            <a:off x="1632882" y="994439"/>
            <a:ext cx="675102" cy="197669"/>
          </a:xfrm>
          <a:prstGeom prst="flowChartTermina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600" b="1" dirty="0" smtClean="0"/>
              <a:t>Google</a:t>
            </a:r>
            <a:endParaRPr sz="800" b="1" dirty="0"/>
          </a:p>
        </p:txBody>
      </p:sp>
      <p:sp>
        <p:nvSpPr>
          <p:cNvPr id="23" name="Google Shape;151;p18"/>
          <p:cNvSpPr/>
          <p:nvPr/>
        </p:nvSpPr>
        <p:spPr>
          <a:xfrm>
            <a:off x="2413119" y="994439"/>
            <a:ext cx="704464" cy="197669"/>
          </a:xfrm>
          <a:prstGeom prst="flowChartTermina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700" b="1" dirty="0" smtClean="0"/>
              <a:t>A</a:t>
            </a:r>
            <a:r>
              <a:rPr lang="ko" sz="700" b="1" dirty="0" smtClean="0"/>
              <a:t>pp </a:t>
            </a:r>
            <a:r>
              <a:rPr lang="ko" sz="600" b="1" dirty="0"/>
              <a:t>store</a:t>
            </a:r>
            <a:endParaRPr sz="7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71688" y="83502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327190" y="1263858"/>
            <a:ext cx="0" cy="2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64027" y="1599146"/>
            <a:ext cx="3797381" cy="3363075"/>
          </a:xfrm>
          <a:prstGeom prst="rect">
            <a:avLst/>
          </a:prstGeom>
          <a:noFill/>
          <a:ln w="9525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49450" y="1897214"/>
            <a:ext cx="23704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간편하게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앱에서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이용해보세요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2"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 주소 문자로 받기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9939" y="2614281"/>
            <a:ext cx="1422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휴대폰 번호를 입력해주세요 </a:t>
            </a:r>
            <a:r>
              <a:rPr lang="en-US" altLang="ko-KR" sz="600" dirty="0" smtClean="0"/>
              <a:t>(- </a:t>
            </a:r>
            <a:r>
              <a:rPr lang="ko-KR" altLang="en-US" sz="600" dirty="0" smtClean="0"/>
              <a:t>제외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sp>
        <p:nvSpPr>
          <p:cNvPr id="28" name="TextBox 27"/>
          <p:cNvSpPr txBox="1"/>
          <p:nvPr/>
        </p:nvSpPr>
        <p:spPr>
          <a:xfrm>
            <a:off x="3949785" y="162603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516401" y="2976877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수집  및 이용에 동의 합니다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488220" y="3356127"/>
            <a:ext cx="18582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93007" y="4252952"/>
            <a:ext cx="2409311" cy="448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</a:rPr>
              <a:t>* 이용자 본인 확인을 목적으로 인증번호 확인 절차가 필요합니다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/>
                </a:solidFill>
              </a:rPr>
              <a:t>* </a:t>
            </a:r>
            <a:r>
              <a:rPr lang="ko-KR" altLang="en-US" sz="600" dirty="0">
                <a:solidFill>
                  <a:schemeClr val="tx1"/>
                </a:solidFill>
              </a:rPr>
              <a:t>인증번호 및 </a:t>
            </a:r>
            <a:r>
              <a:rPr lang="ko-KR" altLang="en-US" sz="600" dirty="0" err="1">
                <a:solidFill>
                  <a:schemeClr val="tx1"/>
                </a:solidFill>
              </a:rPr>
              <a:t>앱</a:t>
            </a:r>
            <a:r>
              <a:rPr lang="ko-KR" altLang="en-US" sz="600" dirty="0">
                <a:solidFill>
                  <a:schemeClr val="tx1"/>
                </a:solidFill>
              </a:rPr>
              <a:t> 설치주소 전송 비용은 무료입니다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/>
                </a:solidFill>
              </a:rPr>
              <a:t>* </a:t>
            </a:r>
            <a:r>
              <a:rPr lang="ko-KR" altLang="en-US" sz="600" dirty="0">
                <a:solidFill>
                  <a:schemeClr val="tx1"/>
                </a:solidFill>
              </a:rPr>
              <a:t>한 개의 휴대폰 번호로 하루 최대 </a:t>
            </a:r>
            <a:r>
              <a:rPr lang="en-US" altLang="ko-KR" sz="600" dirty="0">
                <a:solidFill>
                  <a:schemeClr val="tx1"/>
                </a:solidFill>
              </a:rPr>
              <a:t>3</a:t>
            </a:r>
            <a:r>
              <a:rPr lang="ko-KR" altLang="en-US" sz="600" dirty="0">
                <a:solidFill>
                  <a:schemeClr val="tx1"/>
                </a:solidFill>
              </a:rPr>
              <a:t>번까지 전송이 가능합니다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6958366" y="58713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51134" y="587137"/>
            <a:ext cx="1701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Google </a:t>
            </a:r>
            <a:r>
              <a:rPr lang="en-US" altLang="ko-KR" sz="600" dirty="0" smtClean="0"/>
              <a:t>/ </a:t>
            </a:r>
            <a:r>
              <a:rPr lang="en-US" altLang="ko-KR" sz="600" dirty="0" smtClean="0"/>
              <a:t>App store</a:t>
            </a:r>
            <a:r>
              <a:rPr lang="ko-KR" altLang="en-US" sz="600" dirty="0" smtClean="0"/>
              <a:t>버튼 </a:t>
            </a:r>
            <a:r>
              <a:rPr lang="ko-KR" altLang="en-US" sz="600" dirty="0" smtClean="0"/>
              <a:t>클릭 시 팝업 창 표시</a:t>
            </a:r>
            <a:endParaRPr lang="en-US" altLang="ko-KR" sz="600" dirty="0" smtClean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58366" y="105643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267963" y="1048443"/>
            <a:ext cx="8835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클릭 시 팝업 창 종료</a:t>
            </a:r>
            <a:endParaRPr lang="en-US" altLang="ko-KR" sz="600" dirty="0" smtClean="0"/>
          </a:p>
        </p:txBody>
      </p:sp>
      <p:cxnSp>
        <p:nvCxnSpPr>
          <p:cNvPr id="66" name="직선 연결선 65"/>
          <p:cNvCxnSpPr/>
          <p:nvPr/>
        </p:nvCxnSpPr>
        <p:spPr>
          <a:xfrm>
            <a:off x="6886150" y="141528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6958366" y="159812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03201" y="1566730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빈 칸에 휴대폰 번호 입력 후 보내기 버튼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입력된 휴대폰 번호로 설치 주소 링크 발송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b="1" dirty="0" smtClean="0"/>
              <a:t>발송 조건</a:t>
            </a:r>
            <a:endParaRPr lang="en-US" altLang="ko-KR" sz="600" b="1" dirty="0" smtClean="0"/>
          </a:p>
          <a:p>
            <a:r>
              <a:rPr lang="en-US" altLang="ko-KR" sz="600" dirty="0" smtClean="0"/>
              <a:t>1. (- </a:t>
            </a:r>
            <a:r>
              <a:rPr lang="ko-KR" altLang="en-US" sz="600" dirty="0" smtClean="0"/>
              <a:t>하이픈</a:t>
            </a:r>
            <a:r>
              <a:rPr lang="en-US" altLang="ko-KR" sz="600" dirty="0" smtClean="0"/>
              <a:t>) </a:t>
            </a:r>
            <a:r>
              <a:rPr lang="ko-KR" altLang="en-US" sz="600" dirty="0" smtClean="0"/>
              <a:t>제외 숫자만 </a:t>
            </a:r>
            <a:r>
              <a:rPr lang="en-US" altLang="ko-KR" sz="600" dirty="0" smtClean="0"/>
              <a:t>10~11</a:t>
            </a:r>
            <a:r>
              <a:rPr lang="ko-KR" altLang="en-US" sz="600" dirty="0" smtClean="0"/>
              <a:t>자리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입력</a:t>
            </a:r>
            <a:r>
              <a:rPr lang="en-US" altLang="ko-KR" sz="600" dirty="0" smtClean="0"/>
              <a:t>,</a:t>
            </a:r>
          </a:p>
          <a:p>
            <a:r>
              <a:rPr lang="ko-KR" altLang="en-US" sz="600" dirty="0" err="1" smtClean="0"/>
              <a:t>오입력</a:t>
            </a:r>
            <a:r>
              <a:rPr lang="ko-KR" altLang="en-US" sz="600" dirty="0" smtClean="0"/>
              <a:t> 시 팝업 표시</a:t>
            </a:r>
            <a:endParaRPr lang="en-US" altLang="ko-KR" sz="600" dirty="0" smtClean="0"/>
          </a:p>
          <a:p>
            <a:pPr marL="228600" indent="-228600">
              <a:buAutoNum type="arabicPeriod"/>
            </a:pPr>
            <a:endParaRPr lang="en-US" altLang="ko-KR" sz="600" dirty="0" smtClean="0"/>
          </a:p>
          <a:p>
            <a:r>
              <a:rPr lang="en-US" altLang="ko-KR" sz="600" dirty="0"/>
              <a:t>2</a:t>
            </a:r>
            <a:r>
              <a:rPr lang="en-US" altLang="ko-KR" sz="600" dirty="0" smtClean="0"/>
              <a:t>. </a:t>
            </a:r>
            <a:r>
              <a:rPr lang="ko-KR" altLang="en-US" sz="600" dirty="0" smtClean="0"/>
              <a:t>하단에 개인정보 수집 및 이용 동의를 체크 해야</a:t>
            </a:r>
            <a:endParaRPr lang="en-US" altLang="ko-KR" sz="600" dirty="0" smtClean="0"/>
          </a:p>
          <a:p>
            <a:r>
              <a:rPr lang="ko-KR" altLang="en-US" sz="600" dirty="0" smtClean="0"/>
              <a:t>하며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미 체크 시 약관 동의 체크 팝업 표시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 </a:t>
            </a:r>
            <a:endParaRPr lang="en-US" altLang="ko-KR" sz="6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4574792" y="2181312"/>
            <a:ext cx="2108362" cy="702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88097" y="2679544"/>
            <a:ext cx="389099" cy="123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확인</a:t>
            </a:r>
            <a:endParaRPr lang="ko-KR" altLang="en-US" sz="7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38958" y="2254328"/>
            <a:ext cx="19800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/>
                </a:solidFill>
              </a:rPr>
              <a:t>알림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::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개인정보 수집 및 이용 동의에 </a:t>
            </a:r>
            <a:r>
              <a:rPr lang="ko-KR" altLang="en-US" sz="700" dirty="0" smtClean="0">
                <a:solidFill>
                  <a:schemeClr val="tx1"/>
                </a:solidFill>
              </a:rPr>
              <a:t>체크해주세요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84208" y="2616028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6972927" y="278789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267963" y="2795597"/>
            <a:ext cx="1659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표시된 팝업 창에 확인 버튼 클릭 시 창 종료</a:t>
            </a:r>
            <a:endParaRPr lang="en-US" altLang="ko-KR" sz="600" dirty="0" smtClean="0"/>
          </a:p>
        </p:txBody>
      </p:sp>
      <p:cxnSp>
        <p:nvCxnSpPr>
          <p:cNvPr id="84" name="직선 연결선 83"/>
          <p:cNvCxnSpPr/>
          <p:nvPr/>
        </p:nvCxnSpPr>
        <p:spPr>
          <a:xfrm>
            <a:off x="6884207" y="3145065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6972927" y="327783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296125" y="3273262"/>
            <a:ext cx="16385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약관 동의 체크 시 체크 박스의 모양이 바뀜</a:t>
            </a:r>
            <a:endParaRPr lang="en-US" altLang="ko-KR" sz="600" dirty="0" smtClean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652057" y="3588855"/>
            <a:ext cx="268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488219" y="4096669"/>
            <a:ext cx="18582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HSD\Pets Home\img\icon_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28" y="2998677"/>
            <a:ext cx="127202" cy="1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HSD\Pets Home\img\icon_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65" y="3509429"/>
            <a:ext cx="158851" cy="15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HSD\Pets Home\img\icon_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40" y="3525254"/>
            <a:ext cx="127202" cy="1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순서도: 대체 처리 54"/>
          <p:cNvSpPr/>
          <p:nvPr/>
        </p:nvSpPr>
        <p:spPr>
          <a:xfrm>
            <a:off x="2860628" y="2514640"/>
            <a:ext cx="553475" cy="376864"/>
          </a:xfrm>
          <a:custGeom>
            <a:avLst/>
            <a:gdLst>
              <a:gd name="connsiteX0" fmla="*/ 0 w 595155"/>
              <a:gd name="connsiteY0" fmla="*/ 62811 h 376864"/>
              <a:gd name="connsiteX1" fmla="*/ 62811 w 595155"/>
              <a:gd name="connsiteY1" fmla="*/ 0 h 376864"/>
              <a:gd name="connsiteX2" fmla="*/ 532344 w 595155"/>
              <a:gd name="connsiteY2" fmla="*/ 0 h 376864"/>
              <a:gd name="connsiteX3" fmla="*/ 595155 w 595155"/>
              <a:gd name="connsiteY3" fmla="*/ 62811 h 376864"/>
              <a:gd name="connsiteX4" fmla="*/ 595155 w 595155"/>
              <a:gd name="connsiteY4" fmla="*/ 314053 h 376864"/>
              <a:gd name="connsiteX5" fmla="*/ 532344 w 595155"/>
              <a:gd name="connsiteY5" fmla="*/ 376864 h 376864"/>
              <a:gd name="connsiteX6" fmla="*/ 62811 w 595155"/>
              <a:gd name="connsiteY6" fmla="*/ 376864 h 376864"/>
              <a:gd name="connsiteX7" fmla="*/ 0 w 595155"/>
              <a:gd name="connsiteY7" fmla="*/ 314053 h 376864"/>
              <a:gd name="connsiteX8" fmla="*/ 0 w 595155"/>
              <a:gd name="connsiteY8" fmla="*/ 62811 h 376864"/>
              <a:gd name="connsiteX0" fmla="*/ 64066 w 595155"/>
              <a:gd name="connsiteY0" fmla="*/ 56987 h 376864"/>
              <a:gd name="connsiteX1" fmla="*/ 62811 w 595155"/>
              <a:gd name="connsiteY1" fmla="*/ 0 h 376864"/>
              <a:gd name="connsiteX2" fmla="*/ 532344 w 595155"/>
              <a:gd name="connsiteY2" fmla="*/ 0 h 376864"/>
              <a:gd name="connsiteX3" fmla="*/ 595155 w 595155"/>
              <a:gd name="connsiteY3" fmla="*/ 62811 h 376864"/>
              <a:gd name="connsiteX4" fmla="*/ 595155 w 595155"/>
              <a:gd name="connsiteY4" fmla="*/ 314053 h 376864"/>
              <a:gd name="connsiteX5" fmla="*/ 532344 w 595155"/>
              <a:gd name="connsiteY5" fmla="*/ 376864 h 376864"/>
              <a:gd name="connsiteX6" fmla="*/ 62811 w 595155"/>
              <a:gd name="connsiteY6" fmla="*/ 376864 h 376864"/>
              <a:gd name="connsiteX7" fmla="*/ 0 w 595155"/>
              <a:gd name="connsiteY7" fmla="*/ 314053 h 376864"/>
              <a:gd name="connsiteX8" fmla="*/ 64066 w 595155"/>
              <a:gd name="connsiteY8" fmla="*/ 56987 h 376864"/>
              <a:gd name="connsiteX0" fmla="*/ 16355 w 547444"/>
              <a:gd name="connsiteY0" fmla="*/ 56987 h 376864"/>
              <a:gd name="connsiteX1" fmla="*/ 15100 w 547444"/>
              <a:gd name="connsiteY1" fmla="*/ 0 h 376864"/>
              <a:gd name="connsiteX2" fmla="*/ 484633 w 547444"/>
              <a:gd name="connsiteY2" fmla="*/ 0 h 376864"/>
              <a:gd name="connsiteX3" fmla="*/ 547444 w 547444"/>
              <a:gd name="connsiteY3" fmla="*/ 62811 h 376864"/>
              <a:gd name="connsiteX4" fmla="*/ 547444 w 547444"/>
              <a:gd name="connsiteY4" fmla="*/ 314053 h 376864"/>
              <a:gd name="connsiteX5" fmla="*/ 484633 w 547444"/>
              <a:gd name="connsiteY5" fmla="*/ 376864 h 376864"/>
              <a:gd name="connsiteX6" fmla="*/ 15100 w 547444"/>
              <a:gd name="connsiteY6" fmla="*/ 376864 h 376864"/>
              <a:gd name="connsiteX7" fmla="*/ 16356 w 547444"/>
              <a:gd name="connsiteY7" fmla="*/ 319877 h 376864"/>
              <a:gd name="connsiteX8" fmla="*/ 16355 w 547444"/>
              <a:gd name="connsiteY8" fmla="*/ 56987 h 376864"/>
              <a:gd name="connsiteX0" fmla="*/ 4913 w 553475"/>
              <a:gd name="connsiteY0" fmla="*/ 56987 h 376864"/>
              <a:gd name="connsiteX1" fmla="*/ 21131 w 553475"/>
              <a:gd name="connsiteY1" fmla="*/ 0 h 376864"/>
              <a:gd name="connsiteX2" fmla="*/ 490664 w 553475"/>
              <a:gd name="connsiteY2" fmla="*/ 0 h 376864"/>
              <a:gd name="connsiteX3" fmla="*/ 553475 w 553475"/>
              <a:gd name="connsiteY3" fmla="*/ 62811 h 376864"/>
              <a:gd name="connsiteX4" fmla="*/ 553475 w 553475"/>
              <a:gd name="connsiteY4" fmla="*/ 314053 h 376864"/>
              <a:gd name="connsiteX5" fmla="*/ 490664 w 553475"/>
              <a:gd name="connsiteY5" fmla="*/ 376864 h 376864"/>
              <a:gd name="connsiteX6" fmla="*/ 21131 w 553475"/>
              <a:gd name="connsiteY6" fmla="*/ 376864 h 376864"/>
              <a:gd name="connsiteX7" fmla="*/ 22387 w 553475"/>
              <a:gd name="connsiteY7" fmla="*/ 319877 h 376864"/>
              <a:gd name="connsiteX8" fmla="*/ 4913 w 553475"/>
              <a:gd name="connsiteY8" fmla="*/ 56987 h 376864"/>
              <a:gd name="connsiteX0" fmla="*/ 4913 w 553475"/>
              <a:gd name="connsiteY0" fmla="*/ 56987 h 376864"/>
              <a:gd name="connsiteX1" fmla="*/ 21131 w 553475"/>
              <a:gd name="connsiteY1" fmla="*/ 0 h 376864"/>
              <a:gd name="connsiteX2" fmla="*/ 490664 w 553475"/>
              <a:gd name="connsiteY2" fmla="*/ 0 h 376864"/>
              <a:gd name="connsiteX3" fmla="*/ 553475 w 553475"/>
              <a:gd name="connsiteY3" fmla="*/ 62811 h 376864"/>
              <a:gd name="connsiteX4" fmla="*/ 553475 w 553475"/>
              <a:gd name="connsiteY4" fmla="*/ 314053 h 376864"/>
              <a:gd name="connsiteX5" fmla="*/ 490664 w 553475"/>
              <a:gd name="connsiteY5" fmla="*/ 376864 h 376864"/>
              <a:gd name="connsiteX6" fmla="*/ 21131 w 553475"/>
              <a:gd name="connsiteY6" fmla="*/ 376864 h 376864"/>
              <a:gd name="connsiteX7" fmla="*/ 4915 w 553475"/>
              <a:gd name="connsiteY7" fmla="*/ 314053 h 376864"/>
              <a:gd name="connsiteX8" fmla="*/ 4913 w 553475"/>
              <a:gd name="connsiteY8" fmla="*/ 56987 h 37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475" h="376864">
                <a:moveTo>
                  <a:pt x="4913" y="56987"/>
                </a:moveTo>
                <a:cubicBezTo>
                  <a:pt x="4913" y="22297"/>
                  <a:pt x="-13559" y="0"/>
                  <a:pt x="21131" y="0"/>
                </a:cubicBezTo>
                <a:lnTo>
                  <a:pt x="490664" y="0"/>
                </a:lnTo>
                <a:cubicBezTo>
                  <a:pt x="525354" y="0"/>
                  <a:pt x="553475" y="28121"/>
                  <a:pt x="553475" y="62811"/>
                </a:cubicBezTo>
                <a:lnTo>
                  <a:pt x="553475" y="314053"/>
                </a:lnTo>
                <a:cubicBezTo>
                  <a:pt x="553475" y="348743"/>
                  <a:pt x="525354" y="376864"/>
                  <a:pt x="490664" y="376864"/>
                </a:cubicBezTo>
                <a:lnTo>
                  <a:pt x="21131" y="376864"/>
                </a:lnTo>
                <a:cubicBezTo>
                  <a:pt x="-13559" y="376864"/>
                  <a:pt x="4915" y="348743"/>
                  <a:pt x="4915" y="314053"/>
                </a:cubicBezTo>
                <a:cubicBezTo>
                  <a:pt x="4915" y="230306"/>
                  <a:pt x="4913" y="140734"/>
                  <a:pt x="4913" y="569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대체 처리 3"/>
          <p:cNvSpPr/>
          <p:nvPr/>
        </p:nvSpPr>
        <p:spPr>
          <a:xfrm>
            <a:off x="1293007" y="2514640"/>
            <a:ext cx="2119695" cy="376864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08979" y="2587656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보내기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2846" y="298159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약관보기</a:t>
            </a:r>
            <a:endParaRPr lang="ko-KR" altLang="en-US" sz="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921966" y="2967664"/>
            <a:ext cx="424492" cy="193879"/>
          </a:xfrm>
          <a:prstGeom prst="roundRect">
            <a:avLst/>
          </a:prstGeom>
          <a:noFill/>
          <a:ln w="12700">
            <a:solidFill>
              <a:srgbClr val="A0C3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40689" y="3457928"/>
            <a:ext cx="1830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개인정보 수집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이용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방침</a:t>
            </a:r>
            <a:endParaRPr lang="en-US" altLang="ko-KR" sz="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항목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휴대전화번호</a:t>
            </a:r>
          </a:p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수집목적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SMS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발송 및 부정이용방지</a:t>
            </a:r>
          </a:p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보유기간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목적달성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후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파기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0384" y="3283746"/>
            <a:ext cx="2035932" cy="909681"/>
          </a:xfrm>
          <a:prstGeom prst="roundRect">
            <a:avLst/>
          </a:prstGeom>
          <a:noFill/>
          <a:ln w="9525">
            <a:solidFill>
              <a:srgbClr val="A0C3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63" idx="3"/>
            <a:endCxn id="14" idx="3"/>
          </p:cNvCxnSpPr>
          <p:nvPr/>
        </p:nvCxnSpPr>
        <p:spPr>
          <a:xfrm>
            <a:off x="3346458" y="3064604"/>
            <a:ext cx="89858" cy="673983"/>
          </a:xfrm>
          <a:prstGeom prst="bentConnector3">
            <a:avLst>
              <a:gd name="adj1" fmla="val 354401"/>
            </a:avLst>
          </a:prstGeom>
          <a:ln>
            <a:solidFill>
              <a:srgbClr val="A0C3D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862422" y="15338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73265" y="242678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805483" y="287733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295582" y="287009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574792" y="1274771"/>
            <a:ext cx="2108362" cy="702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88097" y="1772908"/>
            <a:ext cx="389099" cy="123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확인</a:t>
            </a:r>
            <a:endParaRPr lang="ko-KR" altLang="en-US" sz="7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638958" y="1316526"/>
            <a:ext cx="19800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/>
                </a:solidFill>
              </a:rPr>
              <a:t>알림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::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</a:rPr>
              <a:t>(-)</a:t>
            </a:r>
            <a:r>
              <a:rPr lang="ko-KR" altLang="en-US" sz="700" dirty="0">
                <a:solidFill>
                  <a:schemeClr val="tx1"/>
                </a:solidFill>
              </a:rPr>
              <a:t>제외 정확한 휴대폰번호를 입력해주세요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039460" y="171036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6884206" y="386241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6998541" y="401852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332243" y="3989407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약관보기 클릭 시 하단에 약관 내용 표시</a:t>
            </a:r>
            <a:r>
              <a:rPr lang="en-US" altLang="ko-KR" sz="600" dirty="0" smtClean="0"/>
              <a:t>,</a:t>
            </a:r>
          </a:p>
          <a:p>
            <a:r>
              <a:rPr lang="ko-KR" altLang="en-US" sz="600" dirty="0" err="1" smtClean="0"/>
              <a:t>재클릭</a:t>
            </a:r>
            <a:r>
              <a:rPr lang="ko-KR" altLang="en-US" sz="600" dirty="0" smtClean="0"/>
              <a:t> 시 약관 내용 사라짐 </a:t>
            </a:r>
            <a:r>
              <a:rPr lang="en-US" altLang="ko-KR" sz="600" dirty="0" smtClean="0"/>
              <a:t>(toggle)</a:t>
            </a:r>
            <a:endParaRPr lang="en-US" altLang="ko-KR" sz="600" dirty="0" smtClean="0"/>
          </a:p>
        </p:txBody>
      </p:sp>
      <p:cxnSp>
        <p:nvCxnSpPr>
          <p:cNvPr id="36" name="꺾인 연결선 35"/>
          <p:cNvCxnSpPr>
            <a:stCxn id="69" idx="1"/>
            <a:endCxn id="76" idx="3"/>
          </p:cNvCxnSpPr>
          <p:nvPr/>
        </p:nvCxnSpPr>
        <p:spPr>
          <a:xfrm rot="10800000">
            <a:off x="6683155" y="1626039"/>
            <a:ext cx="520047" cy="402356"/>
          </a:xfrm>
          <a:prstGeom prst="bentConnector3">
            <a:avLst/>
          </a:prstGeom>
          <a:ln>
            <a:solidFill>
              <a:srgbClr val="F16C6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69" idx="1"/>
            <a:endCxn id="38" idx="3"/>
          </p:cNvCxnSpPr>
          <p:nvPr/>
        </p:nvCxnSpPr>
        <p:spPr>
          <a:xfrm rot="10800000" flipV="1">
            <a:off x="6683155" y="2028394"/>
            <a:ext cx="520047" cy="504185"/>
          </a:xfrm>
          <a:prstGeom prst="bentConnector3">
            <a:avLst/>
          </a:prstGeom>
          <a:ln>
            <a:solidFill>
              <a:srgbClr val="F16C6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b="1" dirty="0">
                <a:latin typeface="나눔고딕 ExtraBold" pitchFamily="50" charset="-127"/>
                <a:ea typeface="나눔고딕 ExtraBold" pitchFamily="50" charset="-127"/>
              </a:rPr>
              <a:t>Menu </a:t>
            </a:r>
            <a:r>
              <a:rPr lang="en-US" altLang="ko-KR" b="1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요금 안내</a:t>
            </a:r>
            <a:r>
              <a:rPr lang="en-US" altLang="ko-KR" b="1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129870" y="1857925"/>
            <a:ext cx="2009376" cy="23762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25772" y="1934426"/>
            <a:ext cx="1227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기본 제공서비스 </a:t>
            </a:r>
            <a:r>
              <a:rPr lang="en-US" altLang="ko-KR" sz="700" b="1" dirty="0"/>
              <a:t>(1</a:t>
            </a:r>
            <a:r>
              <a:rPr lang="ko-KR" altLang="en-US" sz="700" b="1" dirty="0"/>
              <a:t>시간</a:t>
            </a:r>
            <a:r>
              <a:rPr lang="en-US" altLang="ko-KR" sz="700" b="1" dirty="0"/>
              <a:t>)</a:t>
            </a:r>
            <a:endParaRPr lang="ko-KR" altLang="en-US" sz="5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64730" y="2179996"/>
            <a:ext cx="1735611" cy="198944"/>
          </a:xfrm>
          <a:prstGeom prst="round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산책 </a:t>
            </a:r>
            <a:r>
              <a:rPr lang="en-US" altLang="ko-KR" sz="600" dirty="0">
                <a:solidFill>
                  <a:schemeClr val="tx1"/>
                </a:solidFill>
              </a:rPr>
              <a:t>40</a:t>
            </a:r>
            <a:r>
              <a:rPr lang="ko-KR" altLang="en-US" sz="600" dirty="0">
                <a:solidFill>
                  <a:schemeClr val="tx1"/>
                </a:solidFill>
              </a:rPr>
              <a:t>분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우천 시 실내놀이</a:t>
            </a:r>
            <a:r>
              <a:rPr lang="en-US" altLang="ko-KR" sz="600" dirty="0">
                <a:solidFill>
                  <a:schemeClr val="tx1"/>
                </a:solidFill>
              </a:rPr>
              <a:t>), </a:t>
            </a:r>
            <a:r>
              <a:rPr lang="ko-KR" altLang="en-US" sz="600" dirty="0">
                <a:solidFill>
                  <a:schemeClr val="tx1"/>
                </a:solidFill>
              </a:rPr>
              <a:t>배식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배변정리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63958" y="2526005"/>
            <a:ext cx="7687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요금 안내</a:t>
            </a:r>
            <a:endParaRPr lang="ko-KR" altLang="en-US" sz="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34707" y="2766500"/>
            <a:ext cx="1811352" cy="1345392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875356" y="1254393"/>
            <a:ext cx="442781" cy="417237"/>
          </a:xfrm>
          <a:prstGeom prst="ellipse">
            <a:avLst/>
          </a:prstGeom>
          <a:noFill/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797495" y="116694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56958" y="1303167"/>
            <a:ext cx="15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클릭 시 흑백의 아이콘 </a:t>
            </a:r>
            <a:r>
              <a:rPr lang="en-US" altLang="ko-KR" sz="600" dirty="0" smtClean="0"/>
              <a:t>&gt; </a:t>
            </a:r>
            <a:r>
              <a:rPr lang="ko-KR" altLang="en-US" sz="600" dirty="0" smtClean="0"/>
              <a:t>컬러 아이콘</a:t>
            </a:r>
            <a:r>
              <a:rPr lang="en-US" altLang="ko-KR" sz="600" dirty="0" smtClean="0"/>
              <a:t>,</a:t>
            </a:r>
          </a:p>
          <a:p>
            <a:r>
              <a:rPr lang="ko-KR" altLang="en-US" sz="600" dirty="0" smtClean="0"/>
              <a:t>하단에 요금 표 나타남</a:t>
            </a:r>
            <a:endParaRPr lang="en-US" altLang="ko-KR" sz="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23499" y="2828376"/>
            <a:ext cx="91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1</a:t>
            </a:r>
            <a:r>
              <a:rPr lang="ko-KR" altLang="en-US" sz="600" dirty="0"/>
              <a:t>회 </a:t>
            </a:r>
            <a:r>
              <a:rPr lang="en-US" altLang="ko-KR" sz="600" dirty="0"/>
              <a:t>(</a:t>
            </a:r>
            <a:r>
              <a:rPr lang="ko-KR" altLang="en-US" sz="600" dirty="0"/>
              <a:t>기본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1</a:t>
            </a:r>
            <a:r>
              <a:rPr lang="ko-KR" altLang="en-US" sz="600" dirty="0"/>
              <a:t>회 추가 </a:t>
            </a:r>
            <a:r>
              <a:rPr lang="en-US" altLang="ko-KR" sz="600" dirty="0"/>
              <a:t>(+50</a:t>
            </a:r>
            <a:r>
              <a:rPr lang="ko-KR" altLang="en-US" sz="600" dirty="0"/>
              <a:t>분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dirty="0"/>
              <a:t>마리 추가 </a:t>
            </a:r>
            <a:r>
              <a:rPr lang="en-US" altLang="ko-KR" sz="600" dirty="0"/>
              <a:t>(15kg </a:t>
            </a:r>
            <a:r>
              <a:rPr lang="ko-KR" altLang="en-US" sz="600" dirty="0"/>
              <a:t>미만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dirty="0"/>
              <a:t>마리 추가 </a:t>
            </a:r>
            <a:r>
              <a:rPr lang="en-US" altLang="ko-KR" sz="600" dirty="0"/>
              <a:t>(15kg </a:t>
            </a:r>
            <a:r>
              <a:rPr lang="ko-KR" altLang="en-US" sz="600" dirty="0"/>
              <a:t>이상</a:t>
            </a:r>
            <a:r>
              <a:rPr lang="en-US" altLang="ko-KR" sz="6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목욕 추가 </a:t>
            </a:r>
            <a:r>
              <a:rPr lang="en-US" altLang="ko-KR" sz="600" dirty="0"/>
              <a:t>(1</a:t>
            </a:r>
            <a:r>
              <a:rPr lang="ko-KR" altLang="en-US" sz="600" dirty="0"/>
              <a:t>犬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dirty="0"/>
              <a:t>주말 추가금액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pic>
        <p:nvPicPr>
          <p:cNvPr id="3074" name="Picture 2" descr="C:\HSD\Pets Home\img\icon_ca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749" y="1270978"/>
            <a:ext cx="241368" cy="2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HSD\Pets Home\img\icon_dog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21" y="1337863"/>
            <a:ext cx="250743" cy="25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9056" y="817097"/>
            <a:ext cx="1065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요금안내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830198" y="1176013"/>
            <a:ext cx="442781" cy="4172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16933" y="2842664"/>
            <a:ext cx="91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25,000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10,000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5,000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10,000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endParaRPr lang="ko-KR" altLang="en-US" sz="600" dirty="0"/>
          </a:p>
          <a:p>
            <a:pPr>
              <a:lnSpc>
                <a:spcPct val="150000"/>
              </a:lnSpc>
            </a:pPr>
            <a:r>
              <a:rPr lang="en-US" altLang="ko-KR" sz="600" dirty="0"/>
              <a:t>8,000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5,000</a:t>
            </a:r>
            <a:r>
              <a:rPr lang="ko-KR" altLang="en-US" sz="600" dirty="0"/>
              <a:t>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827541" y="3599362"/>
            <a:ext cx="56641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82274" y="13305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65721" y="1243223"/>
            <a:ext cx="3797382" cy="218651"/>
          </a:xfrm>
          <a:prstGeom prst="rect">
            <a:avLst/>
          </a:prstGeom>
          <a:solidFill>
            <a:srgbClr val="FEE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1100" b="1" dirty="0" smtClean="0">
                <a:solidFill>
                  <a:schemeClr val="tx1"/>
                </a:solidFill>
              </a:rPr>
              <a:t>Q</a:t>
            </a:r>
            <a:r>
              <a:rPr lang="en-US" altLang="ko-KR" b="1" dirty="0" smtClean="0"/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강아지와 </a:t>
            </a:r>
            <a:r>
              <a:rPr lang="ko-KR" altLang="en-US" sz="700" dirty="0">
                <a:solidFill>
                  <a:schemeClr val="tx1"/>
                </a:solidFill>
              </a:rPr>
              <a:t>고양이 동시에 돌봄 가능한가요</a:t>
            </a:r>
            <a:r>
              <a:rPr lang="en-US" altLang="ko-KR" sz="700" dirty="0">
                <a:solidFill>
                  <a:schemeClr val="tx1"/>
                </a:solidFill>
              </a:rPr>
              <a:t>?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b="1" dirty="0">
                <a:latin typeface="나눔고딕 ExtraBold" pitchFamily="50" charset="-127"/>
                <a:ea typeface="나눔고딕 ExtraBold" pitchFamily="50" charset="-127"/>
              </a:rPr>
              <a:t>자주 묻는 질문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329056" y="817097"/>
            <a:ext cx="1394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고딕 ExtraBold" pitchFamily="50" charset="-127"/>
                <a:ea typeface="나눔고딕 ExtraBold" pitchFamily="50" charset="-127"/>
              </a:rPr>
              <a:t>자주 </a:t>
            </a:r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묻는 질문</a:t>
            </a:r>
            <a:endParaRPr lang="ko-KR" altLang="en-US" sz="1100" b="1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82274" y="13305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665722" y="1243224"/>
            <a:ext cx="37973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665722" y="3288490"/>
            <a:ext cx="37973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65722" y="1920772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65722" y="1461874"/>
            <a:ext cx="3797381" cy="458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dirty="0" smtClean="0">
                <a:solidFill>
                  <a:schemeClr val="tx1"/>
                </a:solidFill>
              </a:rPr>
              <a:t>- </a:t>
            </a:r>
            <a:r>
              <a:rPr lang="ko-KR" altLang="en-US" sz="500" dirty="0" smtClean="0">
                <a:solidFill>
                  <a:schemeClr val="tx1"/>
                </a:solidFill>
              </a:rPr>
              <a:t>가능합니다</a:t>
            </a:r>
            <a:r>
              <a:rPr lang="en-US" altLang="ko-KR" sz="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500" dirty="0" smtClean="0">
                <a:solidFill>
                  <a:schemeClr val="tx1"/>
                </a:solidFill>
              </a:rPr>
              <a:t>- </a:t>
            </a:r>
            <a:r>
              <a:rPr lang="ko-KR" altLang="en-US" sz="500" dirty="0" smtClean="0">
                <a:solidFill>
                  <a:schemeClr val="tx1"/>
                </a:solidFill>
              </a:rPr>
              <a:t>강아지</a:t>
            </a:r>
            <a:r>
              <a:rPr lang="en-US" altLang="ko-KR" sz="500" dirty="0">
                <a:solidFill>
                  <a:schemeClr val="tx1"/>
                </a:solidFill>
              </a:rPr>
              <a:t>, </a:t>
            </a:r>
            <a:r>
              <a:rPr lang="ko-KR" altLang="en-US" sz="500" dirty="0">
                <a:solidFill>
                  <a:schemeClr val="tx1"/>
                </a:solidFill>
              </a:rPr>
              <a:t>고양이 각각 서비스를 예약해주시면 </a:t>
            </a:r>
            <a:r>
              <a:rPr lang="ko-KR" altLang="en-US" sz="500" dirty="0" err="1">
                <a:solidFill>
                  <a:schemeClr val="tx1"/>
                </a:solidFill>
              </a:rPr>
              <a:t>케어가</a:t>
            </a:r>
            <a:r>
              <a:rPr lang="ko-KR" altLang="en-US" sz="500" dirty="0">
                <a:solidFill>
                  <a:schemeClr val="tx1"/>
                </a:solidFill>
              </a:rPr>
              <a:t> 가능한 </a:t>
            </a:r>
            <a:r>
              <a:rPr lang="ko-KR" altLang="en-US" sz="500" dirty="0" err="1">
                <a:solidFill>
                  <a:schemeClr val="tx1"/>
                </a:solidFill>
              </a:rPr>
              <a:t>펫시터가</a:t>
            </a:r>
            <a:r>
              <a:rPr lang="ko-KR" altLang="en-US" sz="500" dirty="0">
                <a:solidFill>
                  <a:schemeClr val="tx1"/>
                </a:solidFill>
              </a:rPr>
              <a:t> 고객님의 집으로 방문하여 돌봄을 진행합니다</a:t>
            </a:r>
            <a:r>
              <a:rPr lang="en-US" altLang="ko-KR" sz="500" dirty="0">
                <a:solidFill>
                  <a:schemeClr val="tx1"/>
                </a:solidFill>
              </a:rPr>
              <a:t>.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665720" y="2183831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65719" y="2457569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665722" y="2732006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660866" y="2993396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2652" y="3481702"/>
            <a:ext cx="902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고딕 ExtraBold" pitchFamily="50" charset="-127"/>
                <a:ea typeface="나눔고딕 ExtraBold" pitchFamily="50" charset="-127"/>
              </a:rPr>
              <a:t>고객센터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12205" y="3954634"/>
            <a:ext cx="832861" cy="244616"/>
          </a:xfrm>
          <a:prstGeom prst="rect">
            <a:avLst/>
          </a:prstGeom>
          <a:solidFill>
            <a:srgbClr val="F16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02-202-0420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3616831" y="3954634"/>
            <a:ext cx="1217260" cy="244616"/>
          </a:xfrm>
          <a:prstGeom prst="rect">
            <a:avLst/>
          </a:prstGeom>
          <a:noFill/>
          <a:ln w="635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Kakao</a:t>
            </a:r>
            <a:r>
              <a:rPr lang="en-US" altLang="ko-KR" sz="800" dirty="0">
                <a:solidFill>
                  <a:schemeClr val="tx1"/>
                </a:solidFill>
              </a:rPr>
              <a:t> ID : pets home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5722" y="1876054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왜 믿을 수 있나요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6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65722" y="2150517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정기 서비스가 있나요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60866" y="2418976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출입 비밀번호 등 정보 유출이 걱정돼요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48249" y="2697062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당일 예약도 가능한가요</a:t>
            </a:r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8252" y="2982063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예약변경 및 취소문의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60889" y="11534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24842" y="38671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16171" y="1286480"/>
            <a:ext cx="167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질문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클릭 된 질문은 배경색이 채워지고</a:t>
            </a:r>
            <a:endParaRPr lang="en-US" altLang="ko-KR" sz="600" dirty="0" smtClean="0"/>
          </a:p>
          <a:p>
            <a:r>
              <a:rPr lang="ko-KR" altLang="en-US" sz="600" dirty="0" smtClean="0"/>
              <a:t>하단에 답변이 표시된다</a:t>
            </a:r>
            <a:endParaRPr lang="en-US" altLang="ko-KR" sz="600" dirty="0" smtClean="0"/>
          </a:p>
          <a:p>
            <a:endParaRPr lang="en-US" altLang="ko-KR" sz="600" dirty="0"/>
          </a:p>
          <a:p>
            <a:r>
              <a:rPr lang="ko-KR" altLang="en-US" sz="600" dirty="0" smtClean="0"/>
              <a:t>다른 질문 클릭 시 기존에 열려있는 질문은 닫히고 새 질문의 답변이 표시된다</a:t>
            </a:r>
            <a:endParaRPr lang="en-US" altLang="ko-KR" sz="6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884209" y="20472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000681" y="228266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387032" y="2204619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h</a:t>
            </a:r>
            <a:r>
              <a:rPr lang="en-US" altLang="ko-KR" sz="600" dirty="0" smtClean="0"/>
              <a:t>over</a:t>
            </a:r>
            <a:r>
              <a:rPr lang="ko-KR" altLang="en-US" sz="600" dirty="0" smtClean="0"/>
              <a:t>시 배경색이 채워지고 글씨는 흰색으로 변경된다 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49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1338</Words>
  <Application>Microsoft Office PowerPoint</Application>
  <PresentationFormat>화면 슬라이드 쇼(16:9)</PresentationFormat>
  <Paragraphs>359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표지</vt:lpstr>
      <vt:lpstr>간지등</vt:lpstr>
      <vt:lpstr>1_디자인 사용자 지정</vt:lpstr>
      <vt:lpstr>PROJECT NAME</vt:lpstr>
      <vt:lpstr>와이어프레임</vt:lpstr>
      <vt:lpstr>Index</vt:lpstr>
      <vt:lpstr>Information Architecture(정보구조)</vt:lpstr>
      <vt:lpstr>MAIN</vt:lpstr>
      <vt:lpstr>Navigation</vt:lpstr>
      <vt:lpstr>Google / App Store </vt:lpstr>
      <vt:lpstr>Menu (요금 안내)</vt:lpstr>
      <vt:lpstr>자주 묻는 질문</vt:lpstr>
      <vt:lpstr>이용후기</vt:lpstr>
      <vt:lpstr>이용약관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Windows 사용자</cp:lastModifiedBy>
  <cp:revision>108</cp:revision>
  <dcterms:modified xsi:type="dcterms:W3CDTF">2020-04-28T06:16:56Z</dcterms:modified>
</cp:coreProperties>
</file>