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5"/>
  </p:notesMasterIdLst>
  <p:sldIdLst>
    <p:sldId id="256" r:id="rId4"/>
    <p:sldId id="271" r:id="rId5"/>
    <p:sldId id="258" r:id="rId6"/>
    <p:sldId id="259" r:id="rId7"/>
    <p:sldId id="260" r:id="rId8"/>
    <p:sldId id="261" r:id="rId9"/>
    <p:sldId id="262" r:id="rId10"/>
    <p:sldId id="266" r:id="rId11"/>
    <p:sldId id="272" r:id="rId12"/>
    <p:sldId id="273" r:id="rId13"/>
    <p:sldId id="274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7"/>
    <a:srgbClr val="FEE5A2"/>
    <a:srgbClr val="FFCF07"/>
    <a:srgbClr val="F16C63"/>
    <a:srgbClr val="A0C3D2"/>
    <a:srgbClr val="E0E5A2"/>
    <a:srgbClr val="274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F614BC-84B4-47F7-B608-A6A4FB4EA9EA}">
  <a:tblStyle styleId="{2CF614BC-84B4-47F7-B608-A6A4FB4EA9E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229EBD-6BCD-455B-BCC8-3970304F13B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1" autoAdjust="0"/>
  </p:normalViewPr>
  <p:slideViewPr>
    <p:cSldViewPr snapToGrid="0">
      <p:cViewPr>
        <p:scale>
          <a:sx n="164" d="100"/>
          <a:sy n="164" d="100"/>
        </p:scale>
        <p:origin x="-8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456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1bc5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1bc5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e51bc5f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7d4353c228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7d4353c228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7d4353c228_0_3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6e60b8644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6e60b8644b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g6e60b8644b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포트폴리오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dirty="0" smtClean="0"/>
              <a:t>2020-02-13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기획팀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dirty="0" smtClean="0"/>
              <a:t>이영</a:t>
            </a:r>
            <a:r>
              <a:rPr lang="ko-KR" altLang="en-US" dirty="0"/>
              <a:t>찬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/>
          <p:nvPr/>
        </p:nvGrpSpPr>
        <p:grpSpPr>
          <a:xfrm>
            <a:off x="1205610" y="1439958"/>
            <a:ext cx="1246380" cy="1214506"/>
            <a:chOff x="1205610" y="1439958"/>
            <a:chExt cx="1246380" cy="1214506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882977" y="1448698"/>
            <a:ext cx="1246380" cy="1214506"/>
            <a:chOff x="1205610" y="1439958"/>
            <a:chExt cx="1246380" cy="1214506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634116" y="1418034"/>
            <a:ext cx="1246380" cy="1214506"/>
            <a:chOff x="1205610" y="1439958"/>
            <a:chExt cx="1246380" cy="1214506"/>
          </a:xfrm>
        </p:grpSpPr>
        <p:sp>
          <p:nvSpPr>
            <p:cNvPr id="57" name="모서리가 둥근 직사각형 56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1234664" y="3119666"/>
            <a:ext cx="1246380" cy="1214506"/>
            <a:chOff x="1205610" y="1439958"/>
            <a:chExt cx="1246380" cy="1214506"/>
          </a:xfrm>
        </p:grpSpPr>
        <p:sp>
          <p:nvSpPr>
            <p:cNvPr id="60" name="모서리가 둥근 직사각형 59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2912031" y="3128406"/>
            <a:ext cx="1246380" cy="1214506"/>
            <a:chOff x="1205610" y="1439958"/>
            <a:chExt cx="1246380" cy="1214506"/>
          </a:xfrm>
        </p:grpSpPr>
        <p:sp>
          <p:nvSpPr>
            <p:cNvPr id="67" name="모서리가 둥근 직사각형 66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모서리가 둥근 직사각형 67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68"/>
          <p:cNvGrpSpPr/>
          <p:nvPr/>
        </p:nvGrpSpPr>
        <p:grpSpPr>
          <a:xfrm>
            <a:off x="4663170" y="3097742"/>
            <a:ext cx="1246380" cy="1214506"/>
            <a:chOff x="1205610" y="1439958"/>
            <a:chExt cx="1246380" cy="1214506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1205610" y="1439958"/>
              <a:ext cx="1246380" cy="121450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모서리가 둥근 직사각형 70"/>
            <p:cNvSpPr/>
            <p:nvPr/>
          </p:nvSpPr>
          <p:spPr>
            <a:xfrm>
              <a:off x="1234732" y="1799677"/>
              <a:ext cx="1188000" cy="82121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285380" y="4397274"/>
            <a:ext cx="6441575" cy="5605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주식회사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펫츠홈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대표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김살구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개인정보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책임관리자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한두리  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|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사업자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등록번호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218-77-00802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통신판매업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신고번호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2019-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서울강남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-1020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호</a:t>
            </a:r>
          </a:p>
          <a:p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 강남구 강남대로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428, 10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500" dirty="0" err="1">
                <a:solidFill>
                  <a:schemeClr val="bg1">
                    <a:lumMod val="85000"/>
                  </a:schemeClr>
                </a:solidFill>
              </a:rPr>
              <a:t>만이빌딩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고객센터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02-202-0420</a:t>
            </a:r>
          </a:p>
          <a:p>
            <a: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</a:b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380" y="471761"/>
            <a:ext cx="6441575" cy="4486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이용후기</a:t>
            </a:r>
            <a:endParaRPr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3.3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05883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74431" y="655555"/>
            <a:ext cx="1677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메뉴 버튼 클릭 시 </a:t>
            </a:r>
            <a:r>
              <a:rPr lang="en-US" altLang="ko-KR" sz="600" dirty="0" err="1"/>
              <a:t>navi</a:t>
            </a:r>
            <a:r>
              <a:rPr lang="en-US" altLang="ko-KR" sz="600" dirty="0"/>
              <a:t> </a:t>
            </a:r>
            <a:r>
              <a:rPr lang="ko-KR" altLang="en-US" sz="600" dirty="0"/>
              <a:t>표시됨</a:t>
            </a:r>
            <a:endParaRPr lang="en-US" altLang="ko-KR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329056" y="817097"/>
            <a:ext cx="1394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 ExtraBold" pitchFamily="50" charset="-127"/>
                <a:ea typeface="나눔고딕 ExtraBold" pitchFamily="50" charset="-127"/>
              </a:rPr>
              <a:t>이용후기</a:t>
            </a: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5967859" y="655555"/>
            <a:ext cx="542292" cy="2184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16C63"/>
                </a:solidFill>
              </a:rPr>
              <a:t>MENU</a:t>
            </a:r>
            <a:endParaRPr lang="ko-KR" altLang="en-US" sz="700" b="1" dirty="0">
              <a:solidFill>
                <a:srgbClr val="F16C6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80496" y="5605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64769" y="633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6884209" y="20472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11718" y="978679"/>
            <a:ext cx="158889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실제 </a:t>
            </a:r>
            <a:r>
              <a:rPr lang="ko-KR" altLang="en-US" sz="700" dirty="0" err="1">
                <a:latin typeface="나눔고딕" pitchFamily="50" charset="-127"/>
                <a:ea typeface="나눔고딕" pitchFamily="50" charset="-127"/>
              </a:rPr>
              <a:t>어플에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 작성된 이용후기 입니다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.</a:t>
            </a:r>
            <a:endParaRPr lang="ko-KR" altLang="en-US" sz="500" dirty="0" err="1" smtClean="0">
              <a:latin typeface="나눔고딕" pitchFamily="50" charset="-127"/>
              <a:ea typeface="나눔고딕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3028378" y="1563371"/>
            <a:ext cx="180000" cy="180000"/>
            <a:chOff x="3306168" y="1923136"/>
            <a:chExt cx="239001" cy="239001"/>
          </a:xfrm>
        </p:grpSpPr>
        <p:pic>
          <p:nvPicPr>
            <p:cNvPr id="4098" name="Picture 2" descr="C:\HSD\Pets Home\img\icon_dog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56901" y="1973771"/>
              <a:ext cx="141676" cy="14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타원 40"/>
            <p:cNvSpPr/>
            <p:nvPr/>
          </p:nvSpPr>
          <p:spPr>
            <a:xfrm>
              <a:off x="3306168" y="1923136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333739" y="1522956"/>
            <a:ext cx="180000" cy="180000"/>
            <a:chOff x="3768052" y="1938827"/>
            <a:chExt cx="239001" cy="239001"/>
          </a:xfrm>
        </p:grpSpPr>
        <p:pic>
          <p:nvPicPr>
            <p:cNvPr id="4099" name="Picture 3" descr="C:\HSD\Pets Home\img\icon_cat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02996" y="1990221"/>
              <a:ext cx="170011" cy="13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타원 4"/>
            <p:cNvSpPr/>
            <p:nvPr/>
          </p:nvSpPr>
          <p:spPr>
            <a:xfrm>
              <a:off x="3768052" y="1938827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4934611" y="1503010"/>
            <a:ext cx="180000" cy="180000"/>
            <a:chOff x="3306168" y="1923136"/>
            <a:chExt cx="239001" cy="239001"/>
          </a:xfrm>
        </p:grpSpPr>
        <p:pic>
          <p:nvPicPr>
            <p:cNvPr id="75" name="Picture 2" descr="C:\HSD\Pets Home\img\icon_dog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56901" y="1973771"/>
              <a:ext cx="141676" cy="14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타원 75"/>
            <p:cNvSpPr/>
            <p:nvPr/>
          </p:nvSpPr>
          <p:spPr>
            <a:xfrm>
              <a:off x="3306168" y="1923136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" name="그룹 76"/>
          <p:cNvGrpSpPr/>
          <p:nvPr/>
        </p:nvGrpSpPr>
        <p:grpSpPr>
          <a:xfrm>
            <a:off x="4721956" y="1508636"/>
            <a:ext cx="180000" cy="180000"/>
            <a:chOff x="3768052" y="1938827"/>
            <a:chExt cx="239001" cy="239001"/>
          </a:xfrm>
        </p:grpSpPr>
        <p:pic>
          <p:nvPicPr>
            <p:cNvPr id="78" name="Picture 3" descr="C:\HSD\Pets Home\img\icon_cat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02996" y="1990221"/>
              <a:ext cx="170011" cy="13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타원 78"/>
            <p:cNvSpPr/>
            <p:nvPr/>
          </p:nvSpPr>
          <p:spPr>
            <a:xfrm>
              <a:off x="3768052" y="1938827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0" name="그룹 79"/>
          <p:cNvGrpSpPr/>
          <p:nvPr/>
        </p:nvGrpSpPr>
        <p:grpSpPr>
          <a:xfrm>
            <a:off x="1334077" y="3218416"/>
            <a:ext cx="180000" cy="180000"/>
            <a:chOff x="3306168" y="1923136"/>
            <a:chExt cx="239001" cy="239001"/>
          </a:xfrm>
        </p:grpSpPr>
        <p:pic>
          <p:nvPicPr>
            <p:cNvPr id="81" name="Picture 2" descr="C:\HSD\Pets Home\img\icon_dog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56901" y="1973771"/>
              <a:ext cx="141676" cy="14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타원 81"/>
            <p:cNvSpPr/>
            <p:nvPr/>
          </p:nvSpPr>
          <p:spPr>
            <a:xfrm>
              <a:off x="3306168" y="1923136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3053141" y="3218416"/>
            <a:ext cx="180000" cy="180000"/>
            <a:chOff x="3306168" y="1923136"/>
            <a:chExt cx="239001" cy="239001"/>
          </a:xfrm>
        </p:grpSpPr>
        <p:pic>
          <p:nvPicPr>
            <p:cNvPr id="84" name="Picture 2" descr="C:\HSD\Pets Home\img\icon_dog03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356901" y="1973771"/>
              <a:ext cx="141676" cy="14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타원 84"/>
            <p:cNvSpPr/>
            <p:nvPr/>
          </p:nvSpPr>
          <p:spPr>
            <a:xfrm>
              <a:off x="3306168" y="1923136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6" name="그룹 85"/>
          <p:cNvGrpSpPr/>
          <p:nvPr/>
        </p:nvGrpSpPr>
        <p:grpSpPr>
          <a:xfrm>
            <a:off x="4804250" y="3213214"/>
            <a:ext cx="180000" cy="180000"/>
            <a:chOff x="3768052" y="1938827"/>
            <a:chExt cx="239001" cy="239001"/>
          </a:xfrm>
        </p:grpSpPr>
        <p:pic>
          <p:nvPicPr>
            <p:cNvPr id="87" name="Picture 3" descr="C:\HSD\Pets Home\img\icon_cat03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02996" y="1990221"/>
              <a:ext cx="170011" cy="13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" name="타원 87"/>
            <p:cNvSpPr/>
            <p:nvPr/>
          </p:nvSpPr>
          <p:spPr>
            <a:xfrm>
              <a:off x="3768052" y="1938827"/>
              <a:ext cx="239001" cy="239001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263786" y="1947848"/>
            <a:ext cx="1158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저보다 더 꼼꼼히 챙겨주시고 감사합니다</a:t>
            </a:r>
            <a:r>
              <a:rPr lang="en-US" altLang="ko-KR" sz="500" dirty="0"/>
              <a:t>~ </a:t>
            </a:r>
            <a:r>
              <a:rPr lang="ko-KR" altLang="en-US" sz="500" dirty="0"/>
              <a:t>알아서 척척 간식도 챙겨주시고 사료</a:t>
            </a:r>
            <a:r>
              <a:rPr lang="en-US" altLang="ko-KR" sz="500" dirty="0"/>
              <a:t>, </a:t>
            </a:r>
            <a:r>
              <a:rPr lang="ko-KR" altLang="en-US" sz="500" dirty="0"/>
              <a:t>물그릇도 깨끗하게</a:t>
            </a:r>
            <a:r>
              <a:rPr lang="en-US" altLang="ko-KR" sz="500" dirty="0"/>
              <a:t>, </a:t>
            </a:r>
            <a:r>
              <a:rPr lang="ko-KR" altLang="en-US" sz="500" dirty="0"/>
              <a:t>화장실도 깨끗하게</a:t>
            </a:r>
            <a:r>
              <a:rPr lang="en-US" altLang="ko-KR" sz="500" dirty="0"/>
              <a:t>, </a:t>
            </a:r>
            <a:r>
              <a:rPr lang="ko-KR" altLang="en-US" sz="500" dirty="0"/>
              <a:t>삽도 깨끗하게</a:t>
            </a:r>
            <a:r>
              <a:rPr lang="en-US" altLang="ko-KR" sz="500" dirty="0"/>
              <a:t>~ </a:t>
            </a:r>
            <a:r>
              <a:rPr lang="ko-KR" altLang="en-US" sz="500" dirty="0"/>
              <a:t>다음에 또 </a:t>
            </a:r>
            <a:r>
              <a:rPr lang="ko-KR" altLang="en-US" sz="500" dirty="0" err="1"/>
              <a:t>부탁드릴게요</a:t>
            </a:r>
            <a:r>
              <a:rPr lang="en-US" altLang="ko-KR" sz="500" dirty="0"/>
              <a:t>^^</a:t>
            </a:r>
            <a:endParaRPr lang="ko-KR" altLang="en-US" sz="300" dirty="0" err="1" smtClean="0"/>
          </a:p>
        </p:txBody>
      </p:sp>
      <p:sp>
        <p:nvSpPr>
          <p:cNvPr id="19" name="TextBox 18"/>
          <p:cNvSpPr txBox="1"/>
          <p:nvPr/>
        </p:nvSpPr>
        <p:spPr>
          <a:xfrm>
            <a:off x="2941153" y="2014443"/>
            <a:ext cx="1106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늘 안심하고 </a:t>
            </a:r>
            <a:r>
              <a:rPr lang="ko-KR" altLang="en-US" sz="500" dirty="0" err="1"/>
              <a:t>맡길수</a:t>
            </a:r>
            <a:r>
              <a:rPr lang="ko-KR" altLang="en-US" sz="500" dirty="0"/>
              <a:t> 있는 분 동물을 </a:t>
            </a:r>
            <a:r>
              <a:rPr lang="ko-KR" altLang="en-US" sz="500" dirty="0" err="1"/>
              <a:t>사랑하는게</a:t>
            </a:r>
            <a:r>
              <a:rPr lang="ko-KR" altLang="en-US" sz="500" dirty="0"/>
              <a:t> 느껴집니다 발도 꼼꼼하게 닦아주셔서 배웠습니다</a:t>
            </a:r>
            <a:endParaRPr lang="ko-KR" altLang="en-US" sz="3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4730921" y="2019464"/>
            <a:ext cx="1052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고양이</a:t>
            </a:r>
            <a:r>
              <a:rPr lang="en-US" altLang="ko-KR" sz="500" dirty="0"/>
              <a:t>, </a:t>
            </a:r>
            <a:r>
              <a:rPr lang="ko-KR" altLang="en-US" sz="500" dirty="0"/>
              <a:t>강아지 둘 다 맡길 수 있어서 너무 좋아요 덕분에 편하게 여행 즐기다 왔습니다 </a:t>
            </a:r>
            <a:r>
              <a:rPr lang="en-US" altLang="ko-KR" sz="500" dirty="0"/>
              <a:t>!</a:t>
            </a:r>
            <a:endParaRPr lang="ko-KR" altLang="en-US" sz="300" dirty="0" err="1" smtClean="0"/>
          </a:p>
        </p:txBody>
      </p:sp>
      <p:sp>
        <p:nvSpPr>
          <p:cNvPr id="21" name="TextBox 20"/>
          <p:cNvSpPr txBox="1"/>
          <p:nvPr/>
        </p:nvSpPr>
        <p:spPr>
          <a:xfrm>
            <a:off x="1304481" y="3660204"/>
            <a:ext cx="11473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 err="1"/>
              <a:t>노견이라</a:t>
            </a:r>
            <a:r>
              <a:rPr lang="ko-KR" altLang="en-US" sz="500" dirty="0"/>
              <a:t> </a:t>
            </a:r>
            <a:r>
              <a:rPr lang="ko-KR" altLang="en-US" sz="500" dirty="0" err="1"/>
              <a:t>다른사람에게</a:t>
            </a:r>
            <a:r>
              <a:rPr lang="ko-KR" altLang="en-US" sz="500" dirty="0"/>
              <a:t> </a:t>
            </a:r>
            <a:r>
              <a:rPr lang="ko-KR" altLang="en-US" sz="500" dirty="0" err="1"/>
              <a:t>맡긴다는게</a:t>
            </a:r>
            <a:r>
              <a:rPr lang="ko-KR" altLang="en-US" sz="500" dirty="0"/>
              <a:t> 쉽지 않은 결정이었는데</a:t>
            </a:r>
            <a:r>
              <a:rPr lang="en-US" altLang="ko-KR" sz="500" dirty="0"/>
              <a:t>, </a:t>
            </a:r>
            <a:r>
              <a:rPr lang="ko-KR" altLang="en-US" sz="500" dirty="0" err="1"/>
              <a:t>고민한게</a:t>
            </a:r>
            <a:r>
              <a:rPr lang="ko-KR" altLang="en-US" sz="500" dirty="0"/>
              <a:t> 시간 낭비일 정도로 너무 잘 보살펴주셨어요 </a:t>
            </a:r>
            <a:r>
              <a:rPr lang="ko-KR" altLang="en-US" sz="500" dirty="0" err="1"/>
              <a:t>ㅎㅎ</a:t>
            </a:r>
            <a:endParaRPr lang="ko-KR" altLang="en-US" sz="300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964852" y="3744956"/>
            <a:ext cx="11352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500" dirty="0"/>
              <a:t>이번에도 섬세하게 잘 </a:t>
            </a:r>
            <a:r>
              <a:rPr lang="ko-KR" altLang="en-US" sz="500" dirty="0" smtClean="0"/>
              <a:t>챙겨주셔서</a:t>
            </a:r>
            <a:endParaRPr lang="en-US" altLang="ko-KR" sz="500" dirty="0" smtClean="0"/>
          </a:p>
          <a:p>
            <a:r>
              <a:rPr lang="ko-KR" altLang="en-US" sz="500" dirty="0" smtClean="0"/>
              <a:t>감사했어요</a:t>
            </a:r>
            <a:endParaRPr lang="ko-KR" altLang="en-US" sz="500" dirty="0"/>
          </a:p>
        </p:txBody>
      </p:sp>
      <p:sp>
        <p:nvSpPr>
          <p:cNvPr id="23" name="TextBox 22"/>
          <p:cNvSpPr txBox="1"/>
          <p:nvPr/>
        </p:nvSpPr>
        <p:spPr>
          <a:xfrm>
            <a:off x="4730921" y="3651464"/>
            <a:ext cx="11322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dirty="0"/>
              <a:t>급하게 </a:t>
            </a:r>
            <a:r>
              <a:rPr lang="ko-KR" altLang="en-US" sz="500" dirty="0" err="1"/>
              <a:t>일이생겨서</a:t>
            </a:r>
            <a:r>
              <a:rPr lang="ko-KR" altLang="en-US" sz="500" dirty="0"/>
              <a:t> 지방에 </a:t>
            </a:r>
            <a:r>
              <a:rPr lang="ko-KR" altLang="en-US" sz="500" dirty="0" err="1"/>
              <a:t>가게됐는데</a:t>
            </a:r>
            <a:r>
              <a:rPr lang="ko-KR" altLang="en-US" sz="500" dirty="0"/>
              <a:t> 덕분에 편하게 </a:t>
            </a:r>
            <a:r>
              <a:rPr lang="ko-KR" altLang="en-US" sz="500" dirty="0" err="1"/>
              <a:t>일보고왔어요</a:t>
            </a:r>
            <a:r>
              <a:rPr lang="ko-KR" altLang="en-US" sz="500" dirty="0"/>
              <a:t> </a:t>
            </a:r>
            <a:r>
              <a:rPr lang="ko-KR" altLang="en-US" sz="500" dirty="0" err="1"/>
              <a:t>냥이들이랑</a:t>
            </a:r>
            <a:r>
              <a:rPr lang="ko-KR" altLang="en-US" sz="500" dirty="0"/>
              <a:t> 잘 놀아주시고 이것저것 신경 </a:t>
            </a:r>
            <a:r>
              <a:rPr lang="ko-KR" altLang="en-US" sz="500" dirty="0" err="1"/>
              <a:t>많이써주셔서</a:t>
            </a:r>
            <a:r>
              <a:rPr lang="ko-KR" altLang="en-US" sz="500" dirty="0"/>
              <a:t> 너무 감사했어요</a:t>
            </a:r>
            <a:r>
              <a:rPr lang="en-US" altLang="ko-KR" sz="500" dirty="0"/>
              <a:t>~</a:t>
            </a:r>
            <a:endParaRPr lang="ko-KR" altLang="en-US" sz="300" dirty="0" err="1" smtClean="0"/>
          </a:p>
        </p:txBody>
      </p:sp>
      <p:sp>
        <p:nvSpPr>
          <p:cNvPr id="24" name="TextBox 23"/>
          <p:cNvSpPr txBox="1"/>
          <p:nvPr/>
        </p:nvSpPr>
        <p:spPr>
          <a:xfrm>
            <a:off x="2009349" y="1531410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이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미 님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686716" y="1539612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smtClean="0"/>
              <a:t>이</a:t>
            </a:r>
            <a:r>
              <a:rPr lang="en-US" altLang="ko-KR" sz="500" b="1" dirty="0" smtClean="0"/>
              <a:t>*</a:t>
            </a:r>
            <a:r>
              <a:rPr lang="ko-KR" altLang="en-US" sz="500" b="1" dirty="0"/>
              <a:t>찬</a:t>
            </a:r>
            <a:r>
              <a:rPr lang="ko-KR" altLang="en-US" sz="500" b="1" dirty="0" smtClean="0"/>
              <a:t> 님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37718" y="1511043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smtClean="0"/>
              <a:t>한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담 님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2044227" y="3213279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smtClean="0"/>
              <a:t>유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현 님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710011" y="3213214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dirty="0" smtClean="0"/>
              <a:t>노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주 님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78485" y="3196643"/>
            <a:ext cx="49505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 b="1" smtClean="0"/>
              <a:t>김</a:t>
            </a:r>
            <a:r>
              <a:rPr lang="en-US" altLang="ko-KR" sz="500" b="1" dirty="0" smtClean="0"/>
              <a:t>*</a:t>
            </a:r>
            <a:r>
              <a:rPr lang="ko-KR" altLang="en-US" sz="500" b="1" dirty="0" smtClean="0"/>
              <a:t>인 님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1026510" y="1269676"/>
            <a:ext cx="5088904" cy="1537590"/>
          </a:xfrm>
          <a:prstGeom prst="rect">
            <a:avLst/>
          </a:prstGeom>
          <a:noFill/>
          <a:ln w="12700">
            <a:solidFill>
              <a:srgbClr val="FFC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027482" y="2929004"/>
            <a:ext cx="5088904" cy="1439150"/>
          </a:xfrm>
          <a:prstGeom prst="rect">
            <a:avLst/>
          </a:prstGeom>
          <a:noFill/>
          <a:ln w="12700">
            <a:solidFill>
              <a:srgbClr val="FFCF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TextBox 94"/>
          <p:cNvSpPr txBox="1"/>
          <p:nvPr/>
        </p:nvSpPr>
        <p:spPr>
          <a:xfrm>
            <a:off x="7339468" y="1178947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스크롤시</a:t>
            </a:r>
            <a:r>
              <a:rPr lang="ko-KR" altLang="en-US" sz="600" dirty="0" smtClean="0"/>
              <a:t> 다음 내용 이 스크롤 반응으로 올라옴</a:t>
            </a:r>
            <a:endParaRPr lang="en-US" altLang="ko-KR" sz="6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940119" y="11556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6970593" y="11887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59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85380" y="4397274"/>
            <a:ext cx="6441575" cy="5605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주식회사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펫츠홈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대표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김살구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개인정보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책임관리자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한두리  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|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사업자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등록번호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218-77-00802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통신판매업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신고번호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2019-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서울강남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-1020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호</a:t>
            </a:r>
          </a:p>
          <a:p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 강남구 강남대로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428, 10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500" dirty="0" err="1">
                <a:solidFill>
                  <a:schemeClr val="bg1">
                    <a:lumMod val="85000"/>
                  </a:schemeClr>
                </a:solidFill>
              </a:rPr>
              <a:t>만이빌딩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고객센터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02-202-0420</a:t>
            </a:r>
          </a:p>
          <a:p>
            <a: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</a:b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380" y="471761"/>
            <a:ext cx="6441575" cy="4486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이용약관</a:t>
            </a:r>
            <a:endParaRPr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3.3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05883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74431" y="655555"/>
            <a:ext cx="1677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메뉴 버튼 클릭 시 </a:t>
            </a:r>
            <a:r>
              <a:rPr lang="en-US" altLang="ko-KR" sz="600" dirty="0" err="1"/>
              <a:t>navi</a:t>
            </a:r>
            <a:r>
              <a:rPr lang="en-US" altLang="ko-KR" sz="600" dirty="0"/>
              <a:t> </a:t>
            </a:r>
            <a:r>
              <a:rPr lang="ko-KR" altLang="en-US" sz="600" dirty="0"/>
              <a:t>표시됨</a:t>
            </a:r>
            <a:endParaRPr lang="en-US" altLang="ko-KR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329056" y="817097"/>
            <a:ext cx="1394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 ExtraBold" pitchFamily="50" charset="-127"/>
                <a:ea typeface="나눔고딕 ExtraBold" pitchFamily="50" charset="-127"/>
              </a:rPr>
              <a:t>이용후기</a:t>
            </a: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5967859" y="655555"/>
            <a:ext cx="542292" cy="2184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16C63"/>
                </a:solidFill>
              </a:rPr>
              <a:t>MENU</a:t>
            </a:r>
            <a:endParaRPr lang="ko-KR" altLang="en-US" sz="700" b="1" dirty="0">
              <a:solidFill>
                <a:srgbClr val="F16C6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80496" y="5605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64769" y="633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6884209" y="20472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339468" y="1178947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각 좌</a:t>
            </a:r>
            <a:r>
              <a:rPr lang="en-US" altLang="ko-KR" sz="600" dirty="0" smtClean="0"/>
              <a:t>,</a:t>
            </a:r>
            <a:r>
              <a:rPr lang="ko-KR" altLang="en-US" sz="600" dirty="0" smtClean="0"/>
              <a:t>우 버튼이며</a:t>
            </a:r>
            <a:endParaRPr lang="en-US" altLang="ko-KR" sz="600" dirty="0" smtClean="0"/>
          </a:p>
          <a:p>
            <a:r>
              <a:rPr lang="ko-KR" altLang="en-US" sz="600" dirty="0" smtClean="0"/>
              <a:t>클릭 시 해당 내용에 대한 약관이 표시됨</a:t>
            </a:r>
            <a:endParaRPr lang="en-US" altLang="ko-KR" sz="600" dirty="0"/>
          </a:p>
        </p:txBody>
      </p:sp>
      <p:sp>
        <p:nvSpPr>
          <p:cNvPr id="96" name="모서리가 둥근 직사각형 95"/>
          <p:cNvSpPr/>
          <p:nvPr/>
        </p:nvSpPr>
        <p:spPr>
          <a:xfrm>
            <a:off x="6970593" y="11887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2545177" y="1058831"/>
            <a:ext cx="1857921" cy="304782"/>
          </a:xfrm>
          <a:prstGeom prst="roundRect">
            <a:avLst/>
          </a:prstGeom>
          <a:solidFill>
            <a:srgbClr val="FEE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서비스 </a:t>
            </a:r>
            <a:r>
              <a:rPr lang="ko-KR" altLang="en-US" sz="600" dirty="0" smtClean="0">
                <a:solidFill>
                  <a:schemeClr val="tx1"/>
                </a:solidFill>
              </a:rPr>
              <a:t>이용약관   </a:t>
            </a:r>
            <a:r>
              <a:rPr lang="en-US" altLang="ko-KR" sz="600" dirty="0" smtClean="0">
                <a:solidFill>
                  <a:schemeClr val="tx1"/>
                </a:solidFill>
              </a:rPr>
              <a:t>|   </a:t>
            </a:r>
            <a:r>
              <a:rPr lang="ko-KR" altLang="en-US" sz="600" dirty="0" smtClean="0">
                <a:solidFill>
                  <a:schemeClr val="tx1"/>
                </a:solidFill>
              </a:rPr>
              <a:t>개인정보 </a:t>
            </a:r>
            <a:r>
              <a:rPr lang="ko-KR" altLang="en-US" sz="600" dirty="0">
                <a:solidFill>
                  <a:schemeClr val="tx1"/>
                </a:solidFill>
              </a:rPr>
              <a:t>취급방침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2518478" y="94790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896927" y="1496820"/>
            <a:ext cx="5613224" cy="2900454"/>
          </a:xfrm>
          <a:prstGeom prst="rect">
            <a:avLst/>
          </a:prstGeom>
          <a:solidFill>
            <a:srgbClr val="FFFC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026510" y="1613304"/>
            <a:ext cx="5316048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b="1" dirty="0"/>
              <a:t>서비스 </a:t>
            </a:r>
            <a:r>
              <a:rPr lang="ko-KR" altLang="en-US" sz="1000" b="1" dirty="0" smtClean="0"/>
              <a:t>이용약관</a:t>
            </a:r>
            <a:endParaRPr lang="en-US" altLang="ko-KR" sz="1000" b="1" dirty="0" smtClean="0"/>
          </a:p>
          <a:p>
            <a:pPr>
              <a:lnSpc>
                <a:spcPct val="150000"/>
              </a:lnSpc>
            </a:pPr>
            <a:endParaRPr lang="en-US" altLang="ko-KR" sz="700" b="1" dirty="0" smtClean="0"/>
          </a:p>
          <a:p>
            <a:pPr>
              <a:lnSpc>
                <a:spcPct val="150000"/>
              </a:lnSpc>
            </a:pPr>
            <a:r>
              <a:rPr lang="ko-KR" altLang="en-US" sz="700" b="1" dirty="0" smtClean="0"/>
              <a:t>제 </a:t>
            </a:r>
            <a:r>
              <a:rPr lang="en-US" altLang="ko-KR" sz="700" b="1" dirty="0"/>
              <a:t>1</a:t>
            </a:r>
            <a:r>
              <a:rPr lang="ko-KR" altLang="en-US" sz="700" b="1" dirty="0" smtClean="0"/>
              <a:t>장 총칙</a:t>
            </a:r>
            <a:endParaRPr lang="en-US" altLang="ko-KR" sz="700" b="1" dirty="0" smtClean="0"/>
          </a:p>
          <a:p>
            <a:pPr>
              <a:lnSpc>
                <a:spcPct val="150000"/>
              </a:lnSpc>
            </a:pPr>
            <a:r>
              <a:rPr lang="ko-KR" altLang="en-US" sz="700" b="1" dirty="0" smtClean="0"/>
              <a:t>제 </a:t>
            </a:r>
            <a:r>
              <a:rPr lang="en-US" altLang="ko-KR" sz="700" b="1" dirty="0"/>
              <a:t>1</a:t>
            </a:r>
            <a:r>
              <a:rPr lang="ko-KR" altLang="en-US" sz="700" b="1" dirty="0"/>
              <a:t>조 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목적</a:t>
            </a:r>
            <a:r>
              <a:rPr lang="en-US" altLang="ko-KR" sz="700" b="1" dirty="0"/>
              <a:t>)</a:t>
            </a:r>
            <a:r>
              <a:rPr lang="ko-KR" altLang="en-US" sz="700" dirty="0"/>
              <a:t> </a:t>
            </a: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ko-KR" altLang="en-US" sz="700" dirty="0" smtClean="0"/>
              <a:t>이 </a:t>
            </a:r>
            <a:r>
              <a:rPr lang="ko-KR" altLang="en-US" sz="700" dirty="0"/>
              <a:t>약관은 주식회사 </a:t>
            </a:r>
            <a:r>
              <a:rPr lang="ko-KR" altLang="en-US" sz="700" dirty="0" err="1"/>
              <a:t>펫츠홈</a:t>
            </a:r>
            <a:r>
              <a:rPr lang="en-US" altLang="ko-KR" sz="700" dirty="0"/>
              <a:t>(</a:t>
            </a:r>
            <a:r>
              <a:rPr lang="ko-KR" altLang="en-US" sz="700" dirty="0"/>
              <a:t>이하 ‘회사’라 합니다</a:t>
            </a:r>
            <a:r>
              <a:rPr lang="en-US" altLang="ko-KR" sz="700" dirty="0"/>
              <a:t>.)</a:t>
            </a:r>
            <a:r>
              <a:rPr lang="ko-KR" altLang="en-US" sz="700" dirty="0"/>
              <a:t>가 제공하는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</a:t>
            </a:r>
            <a:r>
              <a:rPr lang="ko-KR" altLang="en-US" sz="700" dirty="0" err="1"/>
              <a:t>펫시터</a:t>
            </a:r>
            <a:r>
              <a:rPr lang="ko-KR" altLang="en-US" sz="700" dirty="0"/>
              <a:t> 중개 서비스 및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관련 제반 서비스</a:t>
            </a:r>
            <a:r>
              <a:rPr lang="en-US" altLang="ko-KR" sz="700" dirty="0"/>
              <a:t>(</a:t>
            </a:r>
            <a:r>
              <a:rPr lang="ko-KR" altLang="en-US" sz="700" dirty="0"/>
              <a:t>이하 ‘서비스</a:t>
            </a:r>
            <a:r>
              <a:rPr lang="en-US" altLang="ko-KR" sz="700" dirty="0"/>
              <a:t>'</a:t>
            </a:r>
            <a:r>
              <a:rPr lang="ko-KR" altLang="en-US" sz="700" dirty="0"/>
              <a:t>라고 하며</a:t>
            </a:r>
            <a:r>
              <a:rPr lang="en-US" altLang="ko-KR" sz="700" dirty="0"/>
              <a:t>, </a:t>
            </a:r>
            <a:r>
              <a:rPr lang="ko-KR" altLang="en-US" sz="700" dirty="0"/>
              <a:t>접속 가능한 유∙무선 단말기의 종류와는 상관없이 이용 가능한 ‘회사</a:t>
            </a:r>
            <a:r>
              <a:rPr lang="en-US" altLang="ko-KR" sz="700" dirty="0"/>
              <a:t>'</a:t>
            </a:r>
            <a:r>
              <a:rPr lang="ko-KR" altLang="en-US" sz="700" dirty="0"/>
              <a:t>가 제공하는 모든 ‘서비스</a:t>
            </a:r>
            <a:r>
              <a:rPr lang="en-US" altLang="ko-KR" sz="700" dirty="0"/>
              <a:t>'</a:t>
            </a:r>
            <a:r>
              <a:rPr lang="ko-KR" altLang="en-US" sz="700" dirty="0"/>
              <a:t>를 의미합니다</a:t>
            </a:r>
            <a:r>
              <a:rPr lang="en-US" altLang="ko-KR" sz="700" dirty="0"/>
              <a:t>. </a:t>
            </a:r>
            <a:r>
              <a:rPr lang="ko-KR" altLang="en-US" sz="700" dirty="0"/>
              <a:t>이하 같습니다</a:t>
            </a:r>
            <a:r>
              <a:rPr lang="en-US" altLang="ko-KR" sz="700" dirty="0"/>
              <a:t>)</a:t>
            </a:r>
            <a:r>
              <a:rPr lang="ko-KR" altLang="en-US" sz="700" dirty="0"/>
              <a:t>를 이용자</a:t>
            </a:r>
            <a:r>
              <a:rPr lang="en-US" altLang="ko-KR" sz="700" dirty="0"/>
              <a:t>(</a:t>
            </a:r>
            <a:r>
              <a:rPr lang="ko-KR" altLang="en-US" sz="700" dirty="0"/>
              <a:t>이하 ‘회원’</a:t>
            </a:r>
            <a:r>
              <a:rPr lang="en-US" altLang="ko-KR" sz="700" dirty="0"/>
              <a:t>)</a:t>
            </a:r>
            <a:r>
              <a:rPr lang="ko-KR" altLang="en-US" sz="700" dirty="0"/>
              <a:t>가 이용함에 있어 회사와 회원간의 권리와 의무</a:t>
            </a:r>
            <a:r>
              <a:rPr lang="en-US" altLang="ko-KR" sz="700" dirty="0"/>
              <a:t>, </a:t>
            </a:r>
            <a:r>
              <a:rPr lang="ko-KR" altLang="en-US" sz="700" dirty="0"/>
              <a:t>책임사항 및 회사의 서비스 이용절차에 관한 필요사항을 규정함을 목적으로 합니다</a:t>
            </a:r>
            <a:r>
              <a:rPr lang="en-US" altLang="ko-KR" sz="700" dirty="0" smtClean="0"/>
              <a:t>.</a:t>
            </a:r>
          </a:p>
          <a:p>
            <a:pPr>
              <a:lnSpc>
                <a:spcPct val="150000"/>
              </a:lnSpc>
            </a:pPr>
            <a:endParaRPr lang="en-US" altLang="ko-KR" sz="700" b="1" dirty="0"/>
          </a:p>
          <a:p>
            <a:pPr>
              <a:lnSpc>
                <a:spcPct val="150000"/>
              </a:lnSpc>
            </a:pPr>
            <a:r>
              <a:rPr lang="ko-KR" altLang="en-US" sz="700" b="1" dirty="0" smtClean="0"/>
              <a:t>제 </a:t>
            </a:r>
            <a:r>
              <a:rPr lang="en-US" altLang="ko-KR" sz="700" b="1" dirty="0"/>
              <a:t>2</a:t>
            </a:r>
            <a:r>
              <a:rPr lang="ko-KR" altLang="en-US" sz="700" b="1" dirty="0"/>
              <a:t>조 </a:t>
            </a:r>
            <a:r>
              <a:rPr lang="en-US" altLang="ko-KR" sz="700" b="1" dirty="0"/>
              <a:t>(</a:t>
            </a:r>
            <a:r>
              <a:rPr lang="ko-KR" altLang="en-US" sz="700" b="1" dirty="0"/>
              <a:t>용어의 정의</a:t>
            </a:r>
            <a:r>
              <a:rPr lang="en-US" altLang="ko-KR" sz="700" b="1" dirty="0"/>
              <a:t>)</a:t>
            </a:r>
            <a:r>
              <a:rPr lang="ko-KR" altLang="en-US" sz="700" dirty="0"/>
              <a:t> </a:t>
            </a: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1.</a:t>
            </a:r>
            <a:r>
              <a:rPr lang="ko-KR" altLang="en-US" sz="700" dirty="0" smtClean="0"/>
              <a:t>이 </a:t>
            </a:r>
            <a:r>
              <a:rPr lang="ko-KR" altLang="en-US" sz="700" dirty="0"/>
              <a:t>약관에서 사용하는 용어의 정의는 다음과 같습니다</a:t>
            </a:r>
            <a:r>
              <a:rPr lang="en-US" altLang="ko-KR" sz="700" dirty="0"/>
              <a:t>. </a:t>
            </a:r>
            <a:endParaRPr lang="en-US" altLang="ko-KR" sz="700" dirty="0" smtClean="0"/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1)</a:t>
            </a:r>
            <a:r>
              <a:rPr lang="ko-KR" altLang="en-US" sz="700" dirty="0" smtClean="0"/>
              <a:t>서비스 </a:t>
            </a:r>
            <a:r>
              <a:rPr lang="en-US" altLang="ko-KR" sz="700" dirty="0"/>
              <a:t>: </a:t>
            </a:r>
            <a:r>
              <a:rPr lang="ko-KR" altLang="en-US" sz="700" dirty="0"/>
              <a:t>구현되는 단말기</a:t>
            </a:r>
            <a:r>
              <a:rPr lang="en-US" altLang="ko-KR" sz="700" dirty="0"/>
              <a:t>(PC,TV, </a:t>
            </a:r>
            <a:r>
              <a:rPr lang="ko-KR" altLang="en-US" sz="700" dirty="0"/>
              <a:t>휴대형단말기 등의 각종 유무선 장치를 포함</a:t>
            </a:r>
            <a:r>
              <a:rPr lang="en-US" altLang="ko-KR" sz="700" dirty="0"/>
              <a:t>)</a:t>
            </a:r>
            <a:r>
              <a:rPr lang="ko-KR" altLang="en-US" sz="700" dirty="0"/>
              <a:t>와 상관없이 회원이 이용할 수 있는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및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관련 제반 서비스를 의미합니다</a:t>
            </a:r>
            <a:r>
              <a:rPr lang="en-US" altLang="ko-KR" sz="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2</a:t>
            </a:r>
            <a:r>
              <a:rPr lang="en-US" altLang="ko-KR" sz="700" dirty="0"/>
              <a:t>) </a:t>
            </a:r>
            <a:r>
              <a:rPr lang="ko-KR" altLang="en-US" sz="700" dirty="0"/>
              <a:t>회원 </a:t>
            </a:r>
            <a:r>
              <a:rPr lang="en-US" altLang="ko-KR" sz="700" dirty="0"/>
              <a:t>: </a:t>
            </a:r>
            <a:r>
              <a:rPr lang="ko-KR" altLang="en-US" sz="700" dirty="0"/>
              <a:t>이 약관을 승인하고 회사와 서비스 이용 계약을 체결한 자를 말합니다</a:t>
            </a:r>
            <a:r>
              <a:rPr lang="en-US" altLang="ko-KR" sz="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3</a:t>
            </a:r>
            <a:r>
              <a:rPr lang="en-US" altLang="ko-KR" sz="700" dirty="0"/>
              <a:t>) </a:t>
            </a:r>
            <a:r>
              <a:rPr lang="ko-KR" altLang="en-US" sz="700" dirty="0"/>
              <a:t>이용계약 </a:t>
            </a:r>
            <a:r>
              <a:rPr lang="en-US" altLang="ko-KR" sz="700" dirty="0"/>
              <a:t>: </a:t>
            </a:r>
            <a:r>
              <a:rPr lang="ko-KR" altLang="en-US" sz="700" dirty="0"/>
              <a:t>서비스 이용과 관련하여 회사와 회원 간에 체결하는 계약을 말합니다</a:t>
            </a:r>
            <a:r>
              <a:rPr lang="en-US" altLang="ko-KR" sz="7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dirty="0" smtClean="0"/>
              <a:t>4</a:t>
            </a:r>
            <a:r>
              <a:rPr lang="en-US" altLang="ko-KR" sz="700" dirty="0"/>
              <a:t>) </a:t>
            </a:r>
            <a:r>
              <a:rPr lang="ko-KR" altLang="en-US" sz="700" dirty="0"/>
              <a:t>아이디</a:t>
            </a:r>
            <a:r>
              <a:rPr lang="en-US" altLang="ko-KR" sz="700" dirty="0"/>
              <a:t>(ID) : </a:t>
            </a:r>
            <a:r>
              <a:rPr lang="ko-KR" altLang="en-US" sz="700" dirty="0" err="1"/>
              <a:t>펫츠홈</a:t>
            </a:r>
            <a:r>
              <a:rPr lang="ko-KR" altLang="en-US" sz="700" dirty="0"/>
              <a:t> 아이디</a:t>
            </a:r>
            <a:r>
              <a:rPr lang="en-US" altLang="ko-KR" sz="700" dirty="0"/>
              <a:t>(ID)</a:t>
            </a:r>
            <a:r>
              <a:rPr lang="ko-KR" altLang="en-US" sz="700" dirty="0"/>
              <a:t>는 서비스를 사용하기 위하여 필요한 </a:t>
            </a:r>
            <a:r>
              <a:rPr lang="ko-KR" altLang="en-US" sz="700" dirty="0" err="1"/>
              <a:t>이메일</a:t>
            </a:r>
            <a:r>
              <a:rPr lang="ko-KR" altLang="en-US" sz="700" dirty="0"/>
              <a:t> 주소나 핸드폰 번호를 의미합니다</a:t>
            </a:r>
            <a:r>
              <a:rPr lang="en-US" altLang="ko-KR" sz="700" dirty="0"/>
              <a:t>. </a:t>
            </a:r>
            <a:r>
              <a:rPr lang="ko-KR" altLang="en-US" sz="700" dirty="0"/>
              <a:t>약관에 </a:t>
            </a:r>
            <a:r>
              <a:rPr lang="ko-KR" altLang="en-US" sz="700" dirty="0" smtClean="0"/>
              <a:t>동의하고</a:t>
            </a:r>
            <a:endParaRPr lang="en-US" altLang="ko-KR" sz="700" dirty="0" smtClean="0"/>
          </a:p>
        </p:txBody>
      </p:sp>
    </p:spTree>
    <p:extLst>
      <p:ext uri="{BB962C8B-B14F-4D97-AF65-F5344CB8AC3E}">
        <p14:creationId xmlns:p14="http://schemas.microsoft.com/office/powerpoint/2010/main" val="75640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-KR" altLang="en-US" sz="1440" dirty="0" smtClean="0"/>
              <a:t>와이어프레임</a:t>
            </a:r>
            <a:endParaRPr sz="14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208" y="521418"/>
            <a:ext cx="2996112" cy="9113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3208" y="1432758"/>
            <a:ext cx="2996112" cy="9870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23208" y="2419810"/>
            <a:ext cx="2996112" cy="98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23208" y="3406862"/>
            <a:ext cx="2996112" cy="995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23208" y="4403104"/>
            <a:ext cx="2996112" cy="635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8778" y="1237592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41702" y="624129"/>
            <a:ext cx="559123" cy="390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8885" y="1642427"/>
            <a:ext cx="2683986" cy="62586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309561" y="2418913"/>
            <a:ext cx="0" cy="987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86121" y="2614963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370823" y="1046859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text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2171" y="1457761"/>
            <a:ext cx="1777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Home About </a:t>
            </a:r>
            <a:r>
              <a:rPr lang="en-US" altLang="ko-KR" sz="600" dirty="0" err="1" smtClean="0"/>
              <a:t>PortFolio</a:t>
            </a:r>
            <a:r>
              <a:rPr lang="en-US" altLang="ko-KR" sz="600" dirty="0" smtClean="0"/>
              <a:t> Ability  Contact us</a:t>
            </a:r>
            <a:endParaRPr lang="ko-KR" altLang="en-US" sz="600" dirty="0"/>
          </a:p>
        </p:txBody>
      </p:sp>
      <p:sp>
        <p:nvSpPr>
          <p:cNvPr id="144" name="직사각형 143"/>
          <p:cNvSpPr/>
          <p:nvPr/>
        </p:nvSpPr>
        <p:spPr>
          <a:xfrm>
            <a:off x="896595" y="1709472"/>
            <a:ext cx="250773" cy="495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4325" y="1796194"/>
            <a:ext cx="254261" cy="31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028586" y="2114528"/>
            <a:ext cx="118782" cy="9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77174" y="1728850"/>
            <a:ext cx="603585" cy="456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text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 rot="19580798">
            <a:off x="202065" y="3116153"/>
            <a:ext cx="546504" cy="449874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49874"/>
              <a:gd name="connsiteX1" fmla="*/ 546504 w 546504"/>
              <a:gd name="connsiteY1" fmla="*/ 0 h 449874"/>
              <a:gd name="connsiteX2" fmla="*/ 522304 w 546504"/>
              <a:gd name="connsiteY2" fmla="*/ 449874 h 449874"/>
              <a:gd name="connsiteX3" fmla="*/ 1433 w 546504"/>
              <a:gd name="connsiteY3" fmla="*/ 117096 h 449874"/>
              <a:gd name="connsiteX4" fmla="*/ 0 w 546504"/>
              <a:gd name="connsiteY4" fmla="*/ 0 h 44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504" h="449874">
                <a:moveTo>
                  <a:pt x="0" y="0"/>
                </a:moveTo>
                <a:lnTo>
                  <a:pt x="546504" y="0"/>
                </a:lnTo>
                <a:lnTo>
                  <a:pt x="522304" y="449874"/>
                </a:lnTo>
                <a:cubicBezTo>
                  <a:pt x="340614" y="354568"/>
                  <a:pt x="221921" y="259223"/>
                  <a:pt x="1433" y="117096"/>
                </a:cubicBezTo>
                <a:cubicBezTo>
                  <a:pt x="955" y="78064"/>
                  <a:pt x="478" y="39032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3" name="직사각형 152"/>
          <p:cNvSpPr/>
          <p:nvPr/>
        </p:nvSpPr>
        <p:spPr>
          <a:xfrm rot="19580798">
            <a:off x="-35272" y="2552372"/>
            <a:ext cx="672594" cy="361096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9825"/>
              <a:gd name="connsiteY0" fmla="*/ 0 h 403014"/>
              <a:gd name="connsiteX1" fmla="*/ 549825 w 549825"/>
              <a:gd name="connsiteY1" fmla="*/ 142147 h 403014"/>
              <a:gd name="connsiteX2" fmla="*/ 546504 w 549825"/>
              <a:gd name="connsiteY2" fmla="*/ 403014 h 403014"/>
              <a:gd name="connsiteX3" fmla="*/ 0 w 549825"/>
              <a:gd name="connsiteY3" fmla="*/ 403014 h 403014"/>
              <a:gd name="connsiteX4" fmla="*/ 0 w 549825"/>
              <a:gd name="connsiteY4" fmla="*/ 0 h 403014"/>
              <a:gd name="connsiteX0" fmla="*/ 0 w 549825"/>
              <a:gd name="connsiteY0" fmla="*/ 0 h 403014"/>
              <a:gd name="connsiteX1" fmla="*/ 549825 w 549825"/>
              <a:gd name="connsiteY1" fmla="*/ 142147 h 403014"/>
              <a:gd name="connsiteX2" fmla="*/ 546504 w 549825"/>
              <a:gd name="connsiteY2" fmla="*/ 403014 h 403014"/>
              <a:gd name="connsiteX3" fmla="*/ 0 w 549825"/>
              <a:gd name="connsiteY3" fmla="*/ 403014 h 403014"/>
              <a:gd name="connsiteX4" fmla="*/ 0 w 549825"/>
              <a:gd name="connsiteY4" fmla="*/ 0 h 403014"/>
              <a:gd name="connsiteX0" fmla="*/ 0 w 549825"/>
              <a:gd name="connsiteY0" fmla="*/ 0 h 403014"/>
              <a:gd name="connsiteX1" fmla="*/ 549825 w 549825"/>
              <a:gd name="connsiteY1" fmla="*/ 142147 h 403014"/>
              <a:gd name="connsiteX2" fmla="*/ 546504 w 549825"/>
              <a:gd name="connsiteY2" fmla="*/ 403014 h 403014"/>
              <a:gd name="connsiteX3" fmla="*/ 0 w 549825"/>
              <a:gd name="connsiteY3" fmla="*/ 403014 h 403014"/>
              <a:gd name="connsiteX4" fmla="*/ 0 w 549825"/>
              <a:gd name="connsiteY4" fmla="*/ 0 h 403014"/>
              <a:gd name="connsiteX0" fmla="*/ 126023 w 549825"/>
              <a:gd name="connsiteY0" fmla="*/ 0 h 361096"/>
              <a:gd name="connsiteX1" fmla="*/ 549825 w 549825"/>
              <a:gd name="connsiteY1" fmla="*/ 100229 h 361096"/>
              <a:gd name="connsiteX2" fmla="*/ 546504 w 549825"/>
              <a:gd name="connsiteY2" fmla="*/ 361096 h 361096"/>
              <a:gd name="connsiteX3" fmla="*/ 0 w 549825"/>
              <a:gd name="connsiteY3" fmla="*/ 361096 h 361096"/>
              <a:gd name="connsiteX4" fmla="*/ 126023 w 549825"/>
              <a:gd name="connsiteY4" fmla="*/ 0 h 361096"/>
              <a:gd name="connsiteX0" fmla="*/ 126023 w 549825"/>
              <a:gd name="connsiteY0" fmla="*/ 0 h 361096"/>
              <a:gd name="connsiteX1" fmla="*/ 549825 w 549825"/>
              <a:gd name="connsiteY1" fmla="*/ 100229 h 361096"/>
              <a:gd name="connsiteX2" fmla="*/ 546504 w 549825"/>
              <a:gd name="connsiteY2" fmla="*/ 361096 h 361096"/>
              <a:gd name="connsiteX3" fmla="*/ 0 w 549825"/>
              <a:gd name="connsiteY3" fmla="*/ 361096 h 361096"/>
              <a:gd name="connsiteX4" fmla="*/ 126023 w 549825"/>
              <a:gd name="connsiteY4" fmla="*/ 0 h 361096"/>
              <a:gd name="connsiteX0" fmla="*/ 195476 w 619278"/>
              <a:gd name="connsiteY0" fmla="*/ 0 h 370832"/>
              <a:gd name="connsiteX1" fmla="*/ 619278 w 619278"/>
              <a:gd name="connsiteY1" fmla="*/ 100229 h 370832"/>
              <a:gd name="connsiteX2" fmla="*/ 615957 w 619278"/>
              <a:gd name="connsiteY2" fmla="*/ 361096 h 370832"/>
              <a:gd name="connsiteX3" fmla="*/ 0 w 619278"/>
              <a:gd name="connsiteY3" fmla="*/ 370832 h 370832"/>
              <a:gd name="connsiteX4" fmla="*/ 195476 w 619278"/>
              <a:gd name="connsiteY4" fmla="*/ 0 h 370832"/>
              <a:gd name="connsiteX0" fmla="*/ 248792 w 672594"/>
              <a:gd name="connsiteY0" fmla="*/ 0 h 361096"/>
              <a:gd name="connsiteX1" fmla="*/ 672594 w 672594"/>
              <a:gd name="connsiteY1" fmla="*/ 100229 h 361096"/>
              <a:gd name="connsiteX2" fmla="*/ 669273 w 672594"/>
              <a:gd name="connsiteY2" fmla="*/ 361096 h 361096"/>
              <a:gd name="connsiteX3" fmla="*/ 0 w 672594"/>
              <a:gd name="connsiteY3" fmla="*/ 356327 h 361096"/>
              <a:gd name="connsiteX4" fmla="*/ 248792 w 672594"/>
              <a:gd name="connsiteY4" fmla="*/ 0 h 361096"/>
              <a:gd name="connsiteX0" fmla="*/ 248792 w 672594"/>
              <a:gd name="connsiteY0" fmla="*/ 0 h 361096"/>
              <a:gd name="connsiteX1" fmla="*/ 672594 w 672594"/>
              <a:gd name="connsiteY1" fmla="*/ 100229 h 361096"/>
              <a:gd name="connsiteX2" fmla="*/ 669273 w 672594"/>
              <a:gd name="connsiteY2" fmla="*/ 361096 h 361096"/>
              <a:gd name="connsiteX3" fmla="*/ 0 w 672594"/>
              <a:gd name="connsiteY3" fmla="*/ 356327 h 361096"/>
              <a:gd name="connsiteX4" fmla="*/ 248792 w 672594"/>
              <a:gd name="connsiteY4" fmla="*/ 0 h 36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594" h="361096">
                <a:moveTo>
                  <a:pt x="248792" y="0"/>
                </a:moveTo>
                <a:cubicBezTo>
                  <a:pt x="432067" y="47382"/>
                  <a:pt x="440810" y="-21429"/>
                  <a:pt x="672594" y="100229"/>
                </a:cubicBezTo>
                <a:lnTo>
                  <a:pt x="669273" y="361096"/>
                </a:lnTo>
                <a:lnTo>
                  <a:pt x="0" y="356327"/>
                </a:lnTo>
                <a:cubicBezTo>
                  <a:pt x="75944" y="258556"/>
                  <a:pt x="153481" y="126860"/>
                  <a:pt x="24879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4" name="직사각형 153"/>
          <p:cNvSpPr/>
          <p:nvPr/>
        </p:nvSpPr>
        <p:spPr>
          <a:xfrm rot="19580798">
            <a:off x="874116" y="2699986"/>
            <a:ext cx="546504" cy="40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5" name="직사각형 154"/>
          <p:cNvSpPr/>
          <p:nvPr/>
        </p:nvSpPr>
        <p:spPr>
          <a:xfrm rot="19580798">
            <a:off x="1537762" y="2224976"/>
            <a:ext cx="635336" cy="42886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98021 w 546504"/>
              <a:gd name="connsiteY1" fmla="*/ 202013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11110"/>
              <a:gd name="connsiteY0" fmla="*/ 0 h 406240"/>
              <a:gd name="connsiteX1" fmla="*/ 398021 w 611110"/>
              <a:gd name="connsiteY1" fmla="*/ 202013 h 406240"/>
              <a:gd name="connsiteX2" fmla="*/ 611110 w 611110"/>
              <a:gd name="connsiteY2" fmla="*/ 390051 h 406240"/>
              <a:gd name="connsiteX3" fmla="*/ 0 w 611110"/>
              <a:gd name="connsiteY3" fmla="*/ 403014 h 406240"/>
              <a:gd name="connsiteX4" fmla="*/ 0 w 611110"/>
              <a:gd name="connsiteY4" fmla="*/ 0 h 406240"/>
              <a:gd name="connsiteX0" fmla="*/ 0 w 611110"/>
              <a:gd name="connsiteY0" fmla="*/ 0 h 403014"/>
              <a:gd name="connsiteX1" fmla="*/ 398021 w 611110"/>
              <a:gd name="connsiteY1" fmla="*/ 202013 h 403014"/>
              <a:gd name="connsiteX2" fmla="*/ 611110 w 611110"/>
              <a:gd name="connsiteY2" fmla="*/ 390051 h 403014"/>
              <a:gd name="connsiteX3" fmla="*/ 0 w 611110"/>
              <a:gd name="connsiteY3" fmla="*/ 403014 h 403014"/>
              <a:gd name="connsiteX4" fmla="*/ 0 w 611110"/>
              <a:gd name="connsiteY4" fmla="*/ 0 h 403014"/>
              <a:gd name="connsiteX0" fmla="*/ 3214 w 611110"/>
              <a:gd name="connsiteY0" fmla="*/ 0 h 428861"/>
              <a:gd name="connsiteX1" fmla="*/ 398021 w 611110"/>
              <a:gd name="connsiteY1" fmla="*/ 227860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11110"/>
              <a:gd name="connsiteY0" fmla="*/ 0 h 428861"/>
              <a:gd name="connsiteX1" fmla="*/ 388338 w 611110"/>
              <a:gd name="connsiteY1" fmla="*/ 242404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35336"/>
              <a:gd name="connsiteY0" fmla="*/ 0 h 428861"/>
              <a:gd name="connsiteX1" fmla="*/ 388338 w 635336"/>
              <a:gd name="connsiteY1" fmla="*/ 242404 h 428861"/>
              <a:gd name="connsiteX2" fmla="*/ 635336 w 635336"/>
              <a:gd name="connsiteY2" fmla="*/ 411037 h 428861"/>
              <a:gd name="connsiteX3" fmla="*/ 0 w 635336"/>
              <a:gd name="connsiteY3" fmla="*/ 428861 h 428861"/>
              <a:gd name="connsiteX4" fmla="*/ 3214 w 635336"/>
              <a:gd name="connsiteY4" fmla="*/ 0 h 428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36" h="428861">
                <a:moveTo>
                  <a:pt x="3214" y="0"/>
                </a:moveTo>
                <a:cubicBezTo>
                  <a:pt x="125652" y="58190"/>
                  <a:pt x="33205" y="50290"/>
                  <a:pt x="388338" y="242404"/>
                </a:cubicBezTo>
                <a:lnTo>
                  <a:pt x="635336" y="411037"/>
                </a:lnTo>
                <a:cubicBezTo>
                  <a:pt x="440258" y="430429"/>
                  <a:pt x="201547" y="420772"/>
                  <a:pt x="0" y="428861"/>
                </a:cubicBezTo>
                <a:cubicBezTo>
                  <a:pt x="1071" y="285907"/>
                  <a:pt x="2143" y="142954"/>
                  <a:pt x="321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>
          <a:xfrm rot="19580798">
            <a:off x="1294703" y="3184158"/>
            <a:ext cx="628882" cy="411089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208240 w 546504"/>
              <a:gd name="connsiteY3" fmla="*/ 184809 h 403014"/>
              <a:gd name="connsiteX4" fmla="*/ 0 w 546504"/>
              <a:gd name="connsiteY4" fmla="*/ 0 h 403014"/>
              <a:gd name="connsiteX0" fmla="*/ 0 w 627261"/>
              <a:gd name="connsiteY0" fmla="*/ 16205 h 403014"/>
              <a:gd name="connsiteX1" fmla="*/ 627261 w 627261"/>
              <a:gd name="connsiteY1" fmla="*/ 0 h 403014"/>
              <a:gd name="connsiteX2" fmla="*/ 627261 w 627261"/>
              <a:gd name="connsiteY2" fmla="*/ 403014 h 403014"/>
              <a:gd name="connsiteX3" fmla="*/ 288997 w 627261"/>
              <a:gd name="connsiteY3" fmla="*/ 184809 h 403014"/>
              <a:gd name="connsiteX4" fmla="*/ 0 w 627261"/>
              <a:gd name="connsiteY4" fmla="*/ 16205 h 403014"/>
              <a:gd name="connsiteX0" fmla="*/ 0 w 628895"/>
              <a:gd name="connsiteY0" fmla="*/ 16205 h 432088"/>
              <a:gd name="connsiteX1" fmla="*/ 627261 w 628895"/>
              <a:gd name="connsiteY1" fmla="*/ 0 h 432088"/>
              <a:gd name="connsiteX2" fmla="*/ 628895 w 628895"/>
              <a:gd name="connsiteY2" fmla="*/ 432088 h 432088"/>
              <a:gd name="connsiteX3" fmla="*/ 288997 w 628895"/>
              <a:gd name="connsiteY3" fmla="*/ 184809 h 432088"/>
              <a:gd name="connsiteX4" fmla="*/ 0 w 628895"/>
              <a:gd name="connsiteY4" fmla="*/ 16205 h 432088"/>
              <a:gd name="connsiteX0" fmla="*/ 0 w 628882"/>
              <a:gd name="connsiteY0" fmla="*/ 16205 h 411089"/>
              <a:gd name="connsiteX1" fmla="*/ 627261 w 628882"/>
              <a:gd name="connsiteY1" fmla="*/ 0 h 411089"/>
              <a:gd name="connsiteX2" fmla="*/ 628882 w 628882"/>
              <a:gd name="connsiteY2" fmla="*/ 411089 h 411089"/>
              <a:gd name="connsiteX3" fmla="*/ 288997 w 628882"/>
              <a:gd name="connsiteY3" fmla="*/ 184809 h 411089"/>
              <a:gd name="connsiteX4" fmla="*/ 0 w 628882"/>
              <a:gd name="connsiteY4" fmla="*/ 16205 h 41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82" h="411089">
                <a:moveTo>
                  <a:pt x="0" y="16205"/>
                </a:moveTo>
                <a:lnTo>
                  <a:pt x="627261" y="0"/>
                </a:lnTo>
                <a:cubicBezTo>
                  <a:pt x="627806" y="144029"/>
                  <a:pt x="628337" y="267060"/>
                  <a:pt x="628882" y="411089"/>
                </a:cubicBezTo>
                <a:lnTo>
                  <a:pt x="288997" y="184809"/>
                </a:lnTo>
                <a:lnTo>
                  <a:pt x="0" y="162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7" name="직사각형 156"/>
          <p:cNvSpPr/>
          <p:nvPr/>
        </p:nvSpPr>
        <p:spPr>
          <a:xfrm rot="19580798">
            <a:off x="1957123" y="2758682"/>
            <a:ext cx="522264" cy="43067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14533"/>
              <a:gd name="connsiteX1" fmla="*/ 546504 w 546504"/>
              <a:gd name="connsiteY1" fmla="*/ 0 h 414533"/>
              <a:gd name="connsiteX2" fmla="*/ 216982 w 546504"/>
              <a:gd name="connsiteY2" fmla="*/ 414533 h 414533"/>
              <a:gd name="connsiteX3" fmla="*/ 0 w 546504"/>
              <a:gd name="connsiteY3" fmla="*/ 403014 h 414533"/>
              <a:gd name="connsiteX4" fmla="*/ 0 w 546504"/>
              <a:gd name="connsiteY4" fmla="*/ 0 h 414533"/>
              <a:gd name="connsiteX0" fmla="*/ 0 w 522264"/>
              <a:gd name="connsiteY0" fmla="*/ 16138 h 430671"/>
              <a:gd name="connsiteX1" fmla="*/ 522264 w 522264"/>
              <a:gd name="connsiteY1" fmla="*/ 0 h 430671"/>
              <a:gd name="connsiteX2" fmla="*/ 216982 w 522264"/>
              <a:gd name="connsiteY2" fmla="*/ 430671 h 430671"/>
              <a:gd name="connsiteX3" fmla="*/ 0 w 522264"/>
              <a:gd name="connsiteY3" fmla="*/ 419152 h 430671"/>
              <a:gd name="connsiteX4" fmla="*/ 0 w 522264"/>
              <a:gd name="connsiteY4" fmla="*/ 16138 h 43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64" h="430671">
                <a:moveTo>
                  <a:pt x="0" y="16138"/>
                </a:moveTo>
                <a:lnTo>
                  <a:pt x="522264" y="0"/>
                </a:lnTo>
                <a:lnTo>
                  <a:pt x="216982" y="430671"/>
                </a:lnTo>
                <a:lnTo>
                  <a:pt x="0" y="419152"/>
                </a:lnTo>
                <a:lnTo>
                  <a:pt x="0" y="1613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 rot="19580798">
            <a:off x="776095" y="2336549"/>
            <a:ext cx="300979" cy="183485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147 w 546504"/>
              <a:gd name="connsiteY4" fmla="*/ 230994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123959 w 546504"/>
              <a:gd name="connsiteY2" fmla="*/ 298561 h 403014"/>
              <a:gd name="connsiteX3" fmla="*/ 546504 w 546504"/>
              <a:gd name="connsiteY3" fmla="*/ 403014 h 403014"/>
              <a:gd name="connsiteX4" fmla="*/ 0 w 546504"/>
              <a:gd name="connsiteY4" fmla="*/ 403014 h 403014"/>
              <a:gd name="connsiteX5" fmla="*/ 147 w 546504"/>
              <a:gd name="connsiteY5" fmla="*/ 230994 h 403014"/>
              <a:gd name="connsiteX0" fmla="*/ 147 w 546504"/>
              <a:gd name="connsiteY0" fmla="*/ 230994 h 414479"/>
              <a:gd name="connsiteX1" fmla="*/ 546504 w 546504"/>
              <a:gd name="connsiteY1" fmla="*/ 0 h 414479"/>
              <a:gd name="connsiteX2" fmla="*/ 123959 w 546504"/>
              <a:gd name="connsiteY2" fmla="*/ 298561 h 414479"/>
              <a:gd name="connsiteX3" fmla="*/ 300979 w 546504"/>
              <a:gd name="connsiteY3" fmla="*/ 414479 h 414479"/>
              <a:gd name="connsiteX4" fmla="*/ 0 w 546504"/>
              <a:gd name="connsiteY4" fmla="*/ 403014 h 414479"/>
              <a:gd name="connsiteX5" fmla="*/ 147 w 546504"/>
              <a:gd name="connsiteY5" fmla="*/ 230994 h 414479"/>
              <a:gd name="connsiteX0" fmla="*/ 147 w 300979"/>
              <a:gd name="connsiteY0" fmla="*/ 0 h 183485"/>
              <a:gd name="connsiteX1" fmla="*/ 89525 w 300979"/>
              <a:gd name="connsiteY1" fmla="*/ 2452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55602 w 300979"/>
              <a:gd name="connsiteY1" fmla="*/ 22930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979" h="183485">
                <a:moveTo>
                  <a:pt x="147" y="0"/>
                </a:moveTo>
                <a:cubicBezTo>
                  <a:pt x="23484" y="17871"/>
                  <a:pt x="3177" y="-14307"/>
                  <a:pt x="55602" y="22930"/>
                </a:cubicBezTo>
                <a:cubicBezTo>
                  <a:pt x="53076" y="30287"/>
                  <a:pt x="126485" y="60210"/>
                  <a:pt x="123959" y="67567"/>
                </a:cubicBezTo>
                <a:lnTo>
                  <a:pt x="300979" y="183485"/>
                </a:lnTo>
                <a:lnTo>
                  <a:pt x="0" y="172020"/>
                </a:lnTo>
                <a:lnTo>
                  <a:pt x="14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73894" y="2394808"/>
            <a:ext cx="254261" cy="31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ysClr val="windowText" lastClr="000000"/>
                </a:solidFill>
              </a:rPr>
              <a:t>text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291506" y="3435650"/>
            <a:ext cx="65951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610878" y="3652543"/>
            <a:ext cx="0" cy="75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370822" y="3754782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161" name="직사각형 160"/>
          <p:cNvSpPr/>
          <p:nvPr/>
        </p:nvSpPr>
        <p:spPr>
          <a:xfrm>
            <a:off x="1378778" y="3975226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1378778" y="4193702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2066505" y="3684645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123207" y="4403104"/>
            <a:ext cx="1506011" cy="1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621264" y="4403104"/>
            <a:ext cx="1498056" cy="1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286945" y="4720886"/>
            <a:ext cx="629100" cy="367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주소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연락처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err="1" smtClean="0">
                <a:solidFill>
                  <a:sysClr val="windowText" lastClr="000000"/>
                </a:solidFill>
              </a:rPr>
              <a:t>이메일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깃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en-US" altLang="ko-KR" sz="400" dirty="0" err="1" smtClean="0">
                <a:solidFill>
                  <a:sysClr val="windowText" lastClr="000000"/>
                </a:solidFill>
              </a:rPr>
              <a:t>sns</a:t>
            </a:r>
            <a:endParaRPr lang="ko-KR" altLang="en-US" sz="400" dirty="0">
              <a:solidFill>
                <a:sysClr val="windowText" lastClr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291323" y="4531589"/>
            <a:ext cx="65951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  <a:endParaRPr lang="en-US" altLang="ko-KR" sz="500" dirty="0" smtClean="0"/>
          </a:p>
        </p:txBody>
      </p:sp>
      <p:sp>
        <p:nvSpPr>
          <p:cNvPr id="166" name="직사각형 165"/>
          <p:cNvSpPr/>
          <p:nvPr/>
        </p:nvSpPr>
        <p:spPr>
          <a:xfrm>
            <a:off x="198693" y="3970846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077994" y="4183433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0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5" y="843910"/>
            <a:ext cx="2039400" cy="311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2.</a:t>
            </a:r>
            <a:r>
              <a:rPr lang="ko-KR" altLang="en-US" sz="1000" b="1" dirty="0" smtClean="0"/>
              <a:t>목차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정보구조</a:t>
            </a:r>
            <a:endParaRPr lang="ko-KR" altLang="en-US" sz="1000" b="1" dirty="0"/>
          </a:p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rgbClr val="3F3F3F"/>
                </a:solidFill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</a:rPr>
              <a:t>.</a:t>
            </a:r>
            <a:r>
              <a:rPr lang="ko-KR" altLang="en-US" sz="1000" b="1" dirty="0">
                <a:solidFill>
                  <a:srgbClr val="3F3F3F"/>
                </a:solidFill>
              </a:rPr>
              <a:t>와이어프레임</a:t>
            </a:r>
            <a:endParaRPr lang="ko-KR" altLang="en-US" sz="10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3F3F3F"/>
                </a:solidFill>
              </a:rPr>
              <a:t>4. </a:t>
            </a: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smtClean="0">
                <a:solidFill>
                  <a:srgbClr val="3F3F3F"/>
                </a:solidFill>
              </a:rPr>
              <a:t>   4-1</a:t>
            </a:r>
            <a:r>
              <a:rPr lang="en-US" sz="800" dirty="0" smtClean="0">
                <a:solidFill>
                  <a:srgbClr val="3F3F3F"/>
                </a:solidFill>
              </a:rPr>
              <a:t>. </a:t>
            </a:r>
            <a:r>
              <a:rPr lang="ko-KR" altLang="en-US" sz="800" dirty="0" smtClean="0">
                <a:solidFill>
                  <a:srgbClr val="3F3F3F"/>
                </a:solidFill>
              </a:rPr>
              <a:t>화면설계</a:t>
            </a:r>
            <a:endParaRPr lang="en-US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 </a:t>
            </a:r>
            <a:endParaRPr lang="en-US" sz="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1403648" y="16215"/>
            <a:ext cx="4954302" cy="29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Information Architecture(정보구조)</a:t>
            </a:r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2465279735"/>
              </p:ext>
            </p:extLst>
          </p:nvPr>
        </p:nvGraphicFramePr>
        <p:xfrm>
          <a:off x="3803248" y="1177386"/>
          <a:ext cx="13573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4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226163673"/>
              </p:ext>
            </p:extLst>
          </p:nvPr>
        </p:nvGraphicFramePr>
        <p:xfrm>
          <a:off x="2164248" y="197485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요금안내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7" name="Google Shape;87;p13"/>
          <p:cNvGraphicFramePr/>
          <p:nvPr>
            <p:extLst>
              <p:ext uri="{D42A27DB-BD31-4B8C-83A1-F6EECF244321}">
                <p14:modId xmlns:p14="http://schemas.microsoft.com/office/powerpoint/2010/main" val="1495391213"/>
              </p:ext>
            </p:extLst>
          </p:nvPr>
        </p:nvGraphicFramePr>
        <p:xfrm>
          <a:off x="3246023" y="197485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US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자주 묻는  질문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8" name="Google Shape;88;p13"/>
          <p:cNvGraphicFramePr/>
          <p:nvPr>
            <p:extLst>
              <p:ext uri="{D42A27DB-BD31-4B8C-83A1-F6EECF244321}">
                <p14:modId xmlns:p14="http://schemas.microsoft.com/office/powerpoint/2010/main" val="179873467"/>
              </p:ext>
            </p:extLst>
          </p:nvPr>
        </p:nvGraphicFramePr>
        <p:xfrm>
          <a:off x="4348208" y="1974852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이용후기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1535924634"/>
              </p:ext>
            </p:extLst>
          </p:nvPr>
        </p:nvGraphicFramePr>
        <p:xfrm>
          <a:off x="5429983" y="1975806"/>
          <a:ext cx="10001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en-US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ko-KR" altLang="en-US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이용약관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1" name="Google Shape;91;p13"/>
          <p:cNvCxnSpPr/>
          <p:nvPr/>
        </p:nvCxnSpPr>
        <p:spPr>
          <a:xfrm>
            <a:off x="4541544" y="1389974"/>
            <a:ext cx="0" cy="5853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2" name="Google Shape;92;p13"/>
          <p:cNvCxnSpPr/>
          <p:nvPr/>
        </p:nvCxnSpPr>
        <p:spPr>
          <a:xfrm flipH="1">
            <a:off x="2757191" y="1759348"/>
            <a:ext cx="3204934" cy="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3"/>
          <p:cNvCxnSpPr/>
          <p:nvPr/>
        </p:nvCxnSpPr>
        <p:spPr>
          <a:xfrm rot="5400000">
            <a:off x="2650841" y="1867424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3"/>
          <p:cNvCxnSpPr/>
          <p:nvPr/>
        </p:nvCxnSpPr>
        <p:spPr>
          <a:xfrm rot="5400000">
            <a:off x="3594691" y="1867424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95;p13"/>
          <p:cNvCxnSpPr/>
          <p:nvPr/>
        </p:nvCxnSpPr>
        <p:spPr>
          <a:xfrm rot="5400000">
            <a:off x="5854275" y="1867424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39" name="Google Shape;85;p13"/>
          <p:cNvGraphicFramePr/>
          <p:nvPr>
            <p:extLst>
              <p:ext uri="{D42A27DB-BD31-4B8C-83A1-F6EECF244321}">
                <p14:modId xmlns:p14="http://schemas.microsoft.com/office/powerpoint/2010/main" val="2567055972"/>
              </p:ext>
            </p:extLst>
          </p:nvPr>
        </p:nvGraphicFramePr>
        <p:xfrm>
          <a:off x="848392" y="3397378"/>
          <a:ext cx="971628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971628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예약하기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CF0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Google Shape;85;p13"/>
          <p:cNvGraphicFramePr/>
          <p:nvPr>
            <p:extLst>
              <p:ext uri="{D42A27DB-BD31-4B8C-83A1-F6EECF244321}">
                <p14:modId xmlns:p14="http://schemas.microsoft.com/office/powerpoint/2010/main" val="3054967385"/>
              </p:ext>
            </p:extLst>
          </p:nvPr>
        </p:nvGraphicFramePr>
        <p:xfrm>
          <a:off x="2136513" y="3177029"/>
          <a:ext cx="784282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428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google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Google Shape;85;p13"/>
          <p:cNvGraphicFramePr/>
          <p:nvPr>
            <p:extLst>
              <p:ext uri="{D42A27DB-BD31-4B8C-83A1-F6EECF244321}">
                <p14:modId xmlns:p14="http://schemas.microsoft.com/office/powerpoint/2010/main" val="3775254882"/>
              </p:ext>
            </p:extLst>
          </p:nvPr>
        </p:nvGraphicFramePr>
        <p:xfrm>
          <a:off x="2131658" y="3579871"/>
          <a:ext cx="783311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3311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App store</a:t>
                      </a:r>
                      <a:endParaRPr sz="8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꺾인 연결선 14"/>
          <p:cNvCxnSpPr>
            <a:endCxn id="48" idx="1"/>
          </p:cNvCxnSpPr>
          <p:nvPr/>
        </p:nvCxnSpPr>
        <p:spPr>
          <a:xfrm flipV="1">
            <a:off x="1825844" y="3283714"/>
            <a:ext cx="310669" cy="228282"/>
          </a:xfrm>
          <a:prstGeom prst="bentConnector3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endCxn id="49" idx="1"/>
          </p:cNvCxnSpPr>
          <p:nvPr/>
        </p:nvCxnSpPr>
        <p:spPr>
          <a:xfrm>
            <a:off x="1837492" y="3511995"/>
            <a:ext cx="294166" cy="174561"/>
          </a:xfrm>
          <a:prstGeom prst="bentConnector3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Google Shape;85;p13"/>
          <p:cNvGraphicFramePr/>
          <p:nvPr>
            <p:extLst>
              <p:ext uri="{D42A27DB-BD31-4B8C-83A1-F6EECF244321}">
                <p14:modId xmlns:p14="http://schemas.microsoft.com/office/powerpoint/2010/main" val="3321081766"/>
              </p:ext>
            </p:extLst>
          </p:nvPr>
        </p:nvGraphicFramePr>
        <p:xfrm>
          <a:off x="3086829" y="3146549"/>
          <a:ext cx="784282" cy="27433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428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다운로드</a:t>
                      </a:r>
                      <a:r>
                        <a:rPr lang="ko-KR" altLang="en-US" sz="600" b="1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 링크  문자전송 </a:t>
                      </a:r>
                      <a:r>
                        <a:rPr lang="ko-KR" altLang="en-US" sz="600" b="1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팝업창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Google Shape;85;p13"/>
          <p:cNvGraphicFramePr/>
          <p:nvPr>
            <p:extLst>
              <p:ext uri="{D42A27DB-BD31-4B8C-83A1-F6EECF244321}">
                <p14:modId xmlns:p14="http://schemas.microsoft.com/office/powerpoint/2010/main" val="3565868159"/>
              </p:ext>
            </p:extLst>
          </p:nvPr>
        </p:nvGraphicFramePr>
        <p:xfrm>
          <a:off x="3086829" y="3599275"/>
          <a:ext cx="784282" cy="27433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784282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다운로드</a:t>
                      </a:r>
                      <a:r>
                        <a:rPr lang="ko-KR" altLang="en-US" sz="600" b="1" u="none" strike="noStrike" cap="none" baseline="0" dirty="0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 링크  문자전송 </a:t>
                      </a:r>
                      <a:r>
                        <a:rPr lang="ko-KR" altLang="en-US" sz="600" b="1" u="none" strike="noStrike" cap="none" baseline="0" dirty="0" err="1" smtClean="0">
                          <a:solidFill>
                            <a:schemeClr val="tx1"/>
                          </a:solidFill>
                          <a:effectLst/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팝업창</a:t>
                      </a:r>
                      <a:endParaRPr lang="ko-KR" altLang="en-US" sz="600" b="1" u="none" strike="noStrike" cap="none" dirty="0">
                        <a:solidFill>
                          <a:schemeClr val="tx1"/>
                        </a:solidFill>
                        <a:effectLst/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3" name="직선 연결선 22"/>
          <p:cNvCxnSpPr>
            <a:stCxn id="48" idx="3"/>
            <a:endCxn id="60" idx="1"/>
          </p:cNvCxnSpPr>
          <p:nvPr/>
        </p:nvCxnSpPr>
        <p:spPr>
          <a:xfrm>
            <a:off x="2920795" y="3283714"/>
            <a:ext cx="166034" cy="0"/>
          </a:xfrm>
          <a:prstGeom prst="line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/>
          <p:nvPr/>
        </p:nvCxnSpPr>
        <p:spPr>
          <a:xfrm>
            <a:off x="2920795" y="3684324"/>
            <a:ext cx="166034" cy="2232"/>
          </a:xfrm>
          <a:prstGeom prst="line">
            <a:avLst/>
          </a:prstGeom>
          <a:ln>
            <a:solidFill>
              <a:srgbClr val="2746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105736" y="4362326"/>
            <a:ext cx="3954194" cy="381958"/>
          </a:xfrm>
          <a:prstGeom prst="rect">
            <a:avLst/>
          </a:prstGeom>
          <a:solidFill>
            <a:srgbClr val="FEE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5" name="직사각형 84"/>
          <p:cNvSpPr/>
          <p:nvPr/>
        </p:nvSpPr>
        <p:spPr>
          <a:xfrm>
            <a:off x="101146" y="4744284"/>
            <a:ext cx="3958784" cy="31694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2085515" y="2322367"/>
            <a:ext cx="1974416" cy="1072846"/>
          </a:xfrm>
          <a:prstGeom prst="rect">
            <a:avLst/>
          </a:prstGeom>
          <a:solidFill>
            <a:srgbClr val="FEE5A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03281" y="2326752"/>
            <a:ext cx="1982234" cy="1068461"/>
          </a:xfrm>
          <a:prstGeom prst="rect">
            <a:avLst/>
          </a:prstGeom>
          <a:solidFill>
            <a:srgbClr val="A0C3D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" u="sng" dirty="0">
              <a:solidFill>
                <a:schemeClr val="tx1"/>
              </a:solidFill>
            </a:endParaRPr>
          </a:p>
        </p:txBody>
      </p:sp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9725" y="156731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017593" y="212121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884208" y="19637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6884207" y="2490439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모서리가 둥근 직사각형 93"/>
          <p:cNvSpPr/>
          <p:nvPr/>
        </p:nvSpPr>
        <p:spPr>
          <a:xfrm>
            <a:off x="7044581" y="26660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105736" y="352522"/>
            <a:ext cx="3959558" cy="987052"/>
          </a:xfrm>
          <a:prstGeom prst="rect">
            <a:avLst/>
          </a:prstGeom>
          <a:solidFill>
            <a:srgbClr val="A0C3D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105736" y="1339574"/>
            <a:ext cx="2996112" cy="9870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05736" y="3395214"/>
            <a:ext cx="3959558" cy="984584"/>
          </a:xfrm>
          <a:prstGeom prst="rect">
            <a:avLst/>
          </a:prstGeom>
          <a:solidFill>
            <a:srgbClr val="A0C3D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1815186" y="547791"/>
            <a:ext cx="438781" cy="298257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logo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37496" y="1590441"/>
            <a:ext cx="1610395" cy="58477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600" b="1" dirty="0"/>
              <a:t>Pets Home :</a:t>
            </a:r>
          </a:p>
          <a:p>
            <a:r>
              <a:rPr lang="ko-KR" altLang="en-US" sz="600" b="1" dirty="0"/>
              <a:t>전문 </a:t>
            </a:r>
            <a:r>
              <a:rPr lang="ko-KR" altLang="en-US" sz="600" b="1" dirty="0" err="1"/>
              <a:t>펫시터가</a:t>
            </a:r>
            <a:r>
              <a:rPr lang="ko-KR" altLang="en-US" sz="600" b="1" dirty="0"/>
              <a:t> 돌봐드립니다</a:t>
            </a:r>
            <a:r>
              <a:rPr lang="ko-KR" altLang="en-US" sz="600" dirty="0"/>
              <a:t> </a:t>
            </a:r>
            <a:endParaRPr lang="en-US" altLang="ko-KR" sz="500" dirty="0" smtClean="0"/>
          </a:p>
          <a:p>
            <a:endParaRPr lang="en-US" altLang="ko-KR" sz="500" dirty="0"/>
          </a:p>
          <a:p>
            <a:r>
              <a:rPr lang="ko-KR" altLang="en-US" sz="500" dirty="0" smtClean="0"/>
              <a:t>여행</a:t>
            </a:r>
            <a:r>
              <a:rPr lang="en-US" altLang="ko-KR" sz="500" dirty="0"/>
              <a:t>, </a:t>
            </a:r>
            <a:r>
              <a:rPr lang="ko-KR" altLang="en-US" sz="500" dirty="0"/>
              <a:t>출장 등 맡길 곳이 필요할 때</a:t>
            </a:r>
            <a:r>
              <a:rPr lang="en-US" altLang="ko-KR" sz="500" dirty="0"/>
              <a:t>, </a:t>
            </a:r>
            <a:endParaRPr lang="en-US" altLang="ko-KR" sz="500" dirty="0" smtClean="0"/>
          </a:p>
          <a:p>
            <a:r>
              <a:rPr lang="ko-KR" altLang="en-US" sz="500" dirty="0" smtClean="0"/>
              <a:t>전문 </a:t>
            </a:r>
            <a:r>
              <a:rPr lang="ko-KR" altLang="en-US" sz="500" dirty="0" err="1"/>
              <a:t>펫시터가</a:t>
            </a:r>
            <a:r>
              <a:rPr lang="ko-KR" altLang="en-US" sz="500" dirty="0"/>
              <a:t> 직접 방문하여 일을 대신 해드립니다</a:t>
            </a:r>
            <a:r>
              <a:rPr lang="en-US" altLang="ko-KR" sz="500" dirty="0"/>
              <a:t>.</a:t>
            </a:r>
            <a:endParaRPr lang="ko-KR" altLang="en-US" sz="300" dirty="0"/>
          </a:p>
        </p:txBody>
      </p:sp>
      <p:sp>
        <p:nvSpPr>
          <p:cNvPr id="95" name="직사각형 94"/>
          <p:cNvSpPr/>
          <p:nvPr/>
        </p:nvSpPr>
        <p:spPr>
          <a:xfrm>
            <a:off x="3058166" y="1425863"/>
            <a:ext cx="1001764" cy="79179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img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613525" y="2374744"/>
            <a:ext cx="936460" cy="24622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" b="1" dirty="0"/>
              <a:t>나와 내 반려동물을 위한 돌봄 서비스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655837" y="2403864"/>
            <a:ext cx="1091720" cy="184666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600" b="1" dirty="0"/>
              <a:t>믿고 안심할 수 있어요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2892649" y="2620965"/>
            <a:ext cx="418398" cy="6564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 err="1" smtClean="0">
                <a:solidFill>
                  <a:schemeClr val="tx1"/>
                </a:solidFill>
              </a:rPr>
              <a:t>img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328073" y="3410902"/>
            <a:ext cx="1873623" cy="200055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지금 다운로드를 통해 </a:t>
            </a:r>
            <a:r>
              <a:rPr lang="ko-KR" altLang="en-US" sz="700" b="1" dirty="0" smtClean="0"/>
              <a:t>예약해보세요</a:t>
            </a:r>
            <a:endParaRPr lang="en-US" altLang="ko-KR" sz="400" dirty="0" smtClean="0"/>
          </a:p>
        </p:txBody>
      </p:sp>
      <p:sp>
        <p:nvSpPr>
          <p:cNvPr id="101" name="직사각형 100"/>
          <p:cNvSpPr/>
          <p:nvPr/>
        </p:nvSpPr>
        <p:spPr>
          <a:xfrm>
            <a:off x="721660" y="3618651"/>
            <a:ext cx="503308" cy="5792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tx1"/>
                </a:solidFill>
              </a:rPr>
              <a:t>mp4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1913081" y="3916621"/>
            <a:ext cx="439896" cy="1456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 smtClean="0">
                <a:solidFill>
                  <a:schemeClr val="tx1"/>
                </a:solidFill>
              </a:rPr>
              <a:t>google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1918906" y="4087385"/>
            <a:ext cx="439895" cy="145605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smtClean="0">
                <a:solidFill>
                  <a:schemeClr val="tx1"/>
                </a:solidFill>
              </a:rPr>
              <a:t>App store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3031861" y="3618652"/>
            <a:ext cx="503308" cy="5792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>
                <a:solidFill>
                  <a:schemeClr val="tx1"/>
                </a:solidFill>
              </a:rPr>
              <a:t>img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05736" y="352521"/>
            <a:ext cx="3959558" cy="47087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76283" y="2651991"/>
            <a:ext cx="104868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>
                <a:solidFill>
                  <a:schemeClr val="tx1"/>
                </a:solidFill>
              </a:rPr>
              <a:t>안전한 산책</a:t>
            </a:r>
            <a:r>
              <a:rPr lang="en-US" altLang="ko-KR" sz="500" u="sng" dirty="0">
                <a:solidFill>
                  <a:schemeClr val="tx1"/>
                </a:solidFill>
              </a:rPr>
              <a:t>(</a:t>
            </a:r>
            <a:r>
              <a:rPr lang="ko-KR" altLang="en-US" sz="500" u="sng" dirty="0">
                <a:solidFill>
                  <a:schemeClr val="tx1"/>
                </a:solidFill>
              </a:rPr>
              <a:t>우천 시 실내활동</a:t>
            </a:r>
            <a:r>
              <a:rPr lang="en-US" altLang="ko-KR" sz="500" u="sng" dirty="0" smtClean="0">
                <a:solidFill>
                  <a:schemeClr val="tx1"/>
                </a:solidFill>
              </a:rPr>
              <a:t>)</a:t>
            </a:r>
            <a:endParaRPr lang="ko-KR" altLang="en-US" sz="500" u="sng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146848" y="2651002"/>
            <a:ext cx="81464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/>
              <a:t>배식 및 주변환경 정리</a:t>
            </a:r>
            <a:endParaRPr lang="ko-KR" altLang="en-US" sz="200" u="sng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4976" y="2808180"/>
            <a:ext cx="31290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 smtClean="0"/>
              <a:t>목욕</a:t>
            </a:r>
            <a:endParaRPr lang="ko-KR" altLang="en-US" sz="5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98796" y="2812294"/>
            <a:ext cx="8867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" u="sng" dirty="0"/>
              <a:t>고양이</a:t>
            </a:r>
            <a:r>
              <a:rPr lang="en-US" altLang="ko-KR" sz="500" u="sng" dirty="0"/>
              <a:t>&amp;</a:t>
            </a:r>
            <a:r>
              <a:rPr lang="ko-KR" altLang="en-US" sz="500" u="sng" dirty="0"/>
              <a:t>강아지 </a:t>
            </a:r>
            <a:r>
              <a:rPr lang="ko-KR" altLang="en-US" sz="500" u="sng" dirty="0" err="1"/>
              <a:t>돌봄가능</a:t>
            </a:r>
            <a:endParaRPr lang="ko-KR" altLang="en-US" sz="500" u="sng" dirty="0"/>
          </a:p>
        </p:txBody>
      </p:sp>
      <p:sp>
        <p:nvSpPr>
          <p:cNvPr id="9" name="순서도: 대체 처리 8"/>
          <p:cNvSpPr/>
          <p:nvPr/>
        </p:nvSpPr>
        <p:spPr>
          <a:xfrm>
            <a:off x="725577" y="3057283"/>
            <a:ext cx="575355" cy="134378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누적 이용자수 </a:t>
            </a:r>
            <a:r>
              <a:rPr lang="en-US" altLang="ko-KR" sz="400" dirty="0" smtClean="0">
                <a:solidFill>
                  <a:schemeClr val="tx1"/>
                </a:solidFill>
              </a:rPr>
              <a:t>45,678</a:t>
            </a:r>
            <a:r>
              <a:rPr lang="ko-KR" altLang="en-US" sz="400" dirty="0" smtClean="0">
                <a:solidFill>
                  <a:schemeClr val="tx1"/>
                </a:solidFill>
              </a:rPr>
              <a:t>건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10" name="순서도: 대체 처리 109"/>
          <p:cNvSpPr/>
          <p:nvPr/>
        </p:nvSpPr>
        <p:spPr>
          <a:xfrm>
            <a:off x="725577" y="3210230"/>
            <a:ext cx="575355" cy="134378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" dirty="0" smtClean="0">
                <a:solidFill>
                  <a:schemeClr val="tx1"/>
                </a:solidFill>
              </a:rPr>
              <a:t>돌봄 </a:t>
            </a:r>
            <a:r>
              <a:rPr lang="ko-KR" altLang="en-US" sz="400" dirty="0" err="1" smtClean="0">
                <a:solidFill>
                  <a:schemeClr val="tx1"/>
                </a:solidFill>
              </a:rPr>
              <a:t>마릿수</a:t>
            </a:r>
            <a:r>
              <a:rPr lang="ko-KR" altLang="en-US" sz="400" dirty="0" smtClean="0">
                <a:solidFill>
                  <a:schemeClr val="tx1"/>
                </a:solidFill>
              </a:rPr>
              <a:t> </a:t>
            </a:r>
            <a:r>
              <a:rPr lang="en-US" altLang="ko-KR" sz="400" dirty="0" smtClean="0">
                <a:solidFill>
                  <a:schemeClr val="tx1"/>
                </a:solidFill>
              </a:rPr>
              <a:t>56,789</a:t>
            </a:r>
            <a:r>
              <a:rPr lang="ko-KR" altLang="en-US" sz="400" dirty="0" smtClean="0">
                <a:solidFill>
                  <a:schemeClr val="tx1"/>
                </a:solidFill>
              </a:rPr>
              <a:t>마리</a:t>
            </a:r>
            <a:endParaRPr lang="ko-KR" altLang="en-US" sz="400" dirty="0">
              <a:solidFill>
                <a:schemeClr val="tx1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593397" y="2657545"/>
            <a:ext cx="156189" cy="156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3369287" y="2780695"/>
            <a:ext cx="156189" cy="156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2583566" y="2938919"/>
            <a:ext cx="156189" cy="156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3370257" y="3106456"/>
            <a:ext cx="156189" cy="15618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815186" y="4373971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 smtClean="0"/>
              <a:t>고객센</a:t>
            </a:r>
            <a:r>
              <a:rPr lang="ko-KR" altLang="en-US" sz="700" b="1" dirty="0"/>
              <a:t>터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974003" y="3695322"/>
            <a:ext cx="314910" cy="145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logo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45393" y="4553305"/>
            <a:ext cx="576194" cy="135179"/>
          </a:xfrm>
          <a:prstGeom prst="rect">
            <a:avLst/>
          </a:prstGeom>
          <a:noFill/>
          <a:ln w="3175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smtClean="0">
                <a:solidFill>
                  <a:schemeClr val="tx1"/>
                </a:solidFill>
              </a:rPr>
              <a:t>02-202-0420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2164079" y="4547229"/>
            <a:ext cx="867782" cy="13517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>
                <a:solidFill>
                  <a:schemeClr val="tx1"/>
                </a:solidFill>
              </a:rPr>
              <a:t>Kakao</a:t>
            </a:r>
            <a:r>
              <a:rPr lang="en-US" altLang="ko-KR" sz="500" dirty="0">
                <a:solidFill>
                  <a:schemeClr val="tx1"/>
                </a:solidFill>
              </a:rPr>
              <a:t> ID : pets </a:t>
            </a:r>
            <a:r>
              <a:rPr lang="en-US" altLang="ko-KR" sz="500" dirty="0" smtClean="0">
                <a:solidFill>
                  <a:schemeClr val="tx1"/>
                </a:solidFill>
              </a:rPr>
              <a:t>home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8264" y="4764200"/>
            <a:ext cx="3959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주식회사 </a:t>
            </a:r>
            <a:r>
              <a:rPr lang="ko-KR" altLang="en-US" sz="400" dirty="0" err="1" smtClean="0">
                <a:solidFill>
                  <a:schemeClr val="bg1">
                    <a:lumMod val="75000"/>
                  </a:schemeClr>
                </a:solidFill>
              </a:rPr>
              <a:t>펫츠홈</a:t>
            </a:r>
            <a:r>
              <a:rPr lang="ko-KR" altLang="en-US" sz="400" dirty="0" smtClean="0">
                <a:solidFill>
                  <a:schemeClr val="bg1">
                    <a:lumMod val="75000"/>
                  </a:schemeClr>
                </a:solidFill>
              </a:rPr>
              <a:t>   대표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400" dirty="0" err="1" smtClean="0">
                <a:solidFill>
                  <a:schemeClr val="bg1">
                    <a:lumMod val="75000"/>
                  </a:schemeClr>
                </a:solidFill>
              </a:rPr>
              <a:t>김살구</a:t>
            </a:r>
            <a:r>
              <a:rPr lang="ko-KR" altLang="en-US" sz="400" dirty="0" smtClean="0">
                <a:solidFill>
                  <a:schemeClr val="bg1">
                    <a:lumMod val="75000"/>
                  </a:schemeClr>
                </a:solidFill>
              </a:rPr>
              <a:t>    개인정보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책임관리자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한두리</a:t>
            </a:r>
          </a:p>
          <a:p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사업자 등록번호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en-US" altLang="ko-KR" sz="400" dirty="0" smtClean="0">
                <a:solidFill>
                  <a:schemeClr val="bg1">
                    <a:lumMod val="75000"/>
                  </a:schemeClr>
                </a:solidFill>
              </a:rPr>
              <a:t>218-77-00802   </a:t>
            </a:r>
            <a:r>
              <a:rPr lang="ko-KR" altLang="en-US" sz="400" dirty="0" smtClean="0">
                <a:solidFill>
                  <a:schemeClr val="bg1">
                    <a:lumMod val="75000"/>
                  </a:schemeClr>
                </a:solidFill>
              </a:rPr>
              <a:t>통신판매업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신고번호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제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2019-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서울강남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-1020</a:t>
            </a:r>
            <a:r>
              <a:rPr lang="ko-KR" altLang="en-US" sz="400" dirty="0" smtClean="0">
                <a:solidFill>
                  <a:schemeClr val="bg1">
                    <a:lumMod val="75000"/>
                  </a:schemeClr>
                </a:solidFill>
              </a:rPr>
              <a:t>호 서울 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강남구 강남대로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428, 10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층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(</a:t>
            </a:r>
            <a:r>
              <a:rPr lang="ko-KR" altLang="en-US" sz="400" dirty="0" err="1">
                <a:solidFill>
                  <a:schemeClr val="bg1">
                    <a:lumMod val="75000"/>
                  </a:schemeClr>
                </a:solidFill>
              </a:rPr>
              <a:t>만이빌딩</a:t>
            </a:r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ko-KR" sz="400" dirty="0">
                <a:solidFill>
                  <a:schemeClr val="bg1">
                    <a:lumMod val="75000"/>
                  </a:schemeClr>
                </a:solidFill>
              </a:rPr>
              <a:t>5)</a:t>
            </a:r>
          </a:p>
          <a:p>
            <a:r>
              <a:rPr lang="ko-KR" altLang="en-US" sz="400" dirty="0">
                <a:solidFill>
                  <a:schemeClr val="bg1">
                    <a:lumMod val="75000"/>
                  </a:schemeClr>
                </a:solidFill>
              </a:rPr>
              <a:t>고객센터 </a:t>
            </a:r>
            <a:r>
              <a:rPr lang="en-US" altLang="ko-KR" sz="400" dirty="0" smtClean="0">
                <a:solidFill>
                  <a:schemeClr val="bg1">
                    <a:lumMod val="75000"/>
                  </a:schemeClr>
                </a:solidFill>
              </a:rPr>
              <a:t>02-202-0420  </a:t>
            </a:r>
            <a:r>
              <a:rPr lang="en-US" altLang="ko-KR" sz="400" b="1" dirty="0" smtClean="0">
                <a:solidFill>
                  <a:schemeClr val="bg1">
                    <a:lumMod val="75000"/>
                  </a:schemeClr>
                </a:solidFill>
              </a:rPr>
              <a:t>©</a:t>
            </a:r>
            <a:r>
              <a:rPr lang="en-US" altLang="ko-KR" sz="400" b="1" dirty="0" err="1">
                <a:solidFill>
                  <a:schemeClr val="bg1">
                    <a:lumMod val="75000"/>
                  </a:schemeClr>
                </a:solidFill>
              </a:rPr>
              <a:t>PetsHome</a:t>
            </a:r>
            <a:r>
              <a:rPr lang="en-US" altLang="ko-KR" sz="400" b="1" dirty="0">
                <a:solidFill>
                  <a:schemeClr val="bg1">
                    <a:lumMod val="75000"/>
                  </a:schemeClr>
                </a:solidFill>
              </a:rPr>
              <a:t>. All Rights Reserved.</a:t>
            </a:r>
            <a:endParaRPr lang="ko-KR" altLang="en-US" sz="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6264" y="352522"/>
            <a:ext cx="3491293" cy="127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 smtClean="0">
                <a:solidFill>
                  <a:schemeClr val="tx1"/>
                </a:solidFill>
              </a:rPr>
              <a:t>Img</a:t>
            </a:r>
            <a:r>
              <a:rPr lang="en-US" altLang="ko-KR" sz="700" dirty="0" smtClean="0">
                <a:solidFill>
                  <a:schemeClr val="tx1"/>
                </a:solidFill>
              </a:rPr>
              <a:t> 01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5" name="모서리가 둥근 직사각형 114"/>
          <p:cNvSpPr/>
          <p:nvPr/>
        </p:nvSpPr>
        <p:spPr>
          <a:xfrm>
            <a:off x="447613" y="2650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17" name="직사각형 116"/>
          <p:cNvSpPr/>
          <p:nvPr/>
        </p:nvSpPr>
        <p:spPr>
          <a:xfrm>
            <a:off x="251002" y="1209456"/>
            <a:ext cx="3491293" cy="127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Img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smtClean="0">
                <a:solidFill>
                  <a:schemeClr val="tx1"/>
                </a:solidFill>
              </a:rPr>
              <a:t>02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6" name="모서리가 둥근 직사각형 85"/>
          <p:cNvSpPr/>
          <p:nvPr/>
        </p:nvSpPr>
        <p:spPr>
          <a:xfrm>
            <a:off x="1815186" y="1075273"/>
            <a:ext cx="438781" cy="145605"/>
          </a:xfrm>
          <a:prstGeom prst="roundRect">
            <a:avLst/>
          </a:prstGeom>
          <a:solidFill>
            <a:srgbClr val="FFCF07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click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3937162" y="547791"/>
            <a:ext cx="120351" cy="640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img03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110283" y="527211"/>
            <a:ext cx="120351" cy="640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smtClean="0">
                <a:solidFill>
                  <a:schemeClr val="tx1"/>
                </a:solidFill>
              </a:rPr>
              <a:t>img04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698214" y="97317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2970803" y="13452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604066" y="293891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2481111" y="254168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sp>
        <p:nvSpPr>
          <p:cNvPr id="126" name="모서리가 둥근 직사각형 125"/>
          <p:cNvSpPr/>
          <p:nvPr/>
        </p:nvSpPr>
        <p:spPr>
          <a:xfrm>
            <a:off x="1757696" y="381452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27" name="모서리가 둥근 직사각형 126"/>
          <p:cNvSpPr/>
          <p:nvPr/>
        </p:nvSpPr>
        <p:spPr>
          <a:xfrm>
            <a:off x="1222769" y="445023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cxnSp>
        <p:nvCxnSpPr>
          <p:cNvPr id="20" name="직선 연결선 19"/>
          <p:cNvCxnSpPr/>
          <p:nvPr/>
        </p:nvCxnSpPr>
        <p:spPr>
          <a:xfrm>
            <a:off x="2288913" y="4562378"/>
            <a:ext cx="603736" cy="0"/>
          </a:xfrm>
          <a:prstGeom prst="line">
            <a:avLst/>
          </a:prstGeom>
          <a:ln w="3175">
            <a:solidFill>
              <a:srgbClr val="F16C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직선 연결선 127"/>
          <p:cNvCxnSpPr/>
          <p:nvPr/>
        </p:nvCxnSpPr>
        <p:spPr>
          <a:xfrm>
            <a:off x="2281698" y="4697305"/>
            <a:ext cx="603736" cy="0"/>
          </a:xfrm>
          <a:prstGeom prst="line">
            <a:avLst/>
          </a:prstGeom>
          <a:ln w="3175">
            <a:solidFill>
              <a:srgbClr val="F16C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62782" y="527211"/>
            <a:ext cx="1881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0275" y="571597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첫 접속 시 상하좌우 이미지들이 </a:t>
            </a:r>
            <a:r>
              <a:rPr lang="ko-KR" altLang="en-US" sz="600" dirty="0" smtClean="0"/>
              <a:t>나타난</a:t>
            </a:r>
            <a:r>
              <a:rPr lang="ko-KR" altLang="en-US" sz="600" dirty="0"/>
              <a:t>다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262782" y="1535535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Click </a:t>
            </a:r>
            <a:r>
              <a:rPr lang="ko-KR" altLang="en-US" sz="600" dirty="0" smtClean="0"/>
              <a:t>버튼 클릭 시 다음 </a:t>
            </a:r>
            <a:r>
              <a:rPr lang="ko-KR" altLang="en-US" sz="600" dirty="0" err="1" smtClean="0"/>
              <a:t>컨텐츠</a:t>
            </a:r>
            <a:r>
              <a:rPr lang="ko-KR" altLang="en-US" sz="600" dirty="0" smtClean="0"/>
              <a:t> 화면으로</a:t>
            </a:r>
            <a:endParaRPr lang="en-US" altLang="ko-KR" sz="600" dirty="0" smtClean="0"/>
          </a:p>
          <a:p>
            <a:r>
              <a:rPr lang="ko-KR" altLang="en-US" sz="600" dirty="0" smtClean="0"/>
              <a:t>자동 스크롤</a:t>
            </a:r>
            <a:endParaRPr lang="en-US" altLang="ko-KR" sz="600" dirty="0" smtClean="0"/>
          </a:p>
        </p:txBody>
      </p:sp>
      <p:sp>
        <p:nvSpPr>
          <p:cNvPr id="130" name="TextBox 129"/>
          <p:cNvSpPr txBox="1"/>
          <p:nvPr/>
        </p:nvSpPr>
        <p:spPr>
          <a:xfrm>
            <a:off x="7441200" y="2656613"/>
            <a:ext cx="1281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스크롤시</a:t>
            </a:r>
            <a:r>
              <a:rPr lang="ko-KR" altLang="en-US" sz="600" dirty="0" smtClean="0"/>
              <a:t> 숫자 자동 </a:t>
            </a:r>
            <a:r>
              <a:rPr lang="ko-KR" altLang="en-US" sz="600" dirty="0" err="1" smtClean="0"/>
              <a:t>카운팅</a:t>
            </a:r>
            <a:endParaRPr lang="en-US" altLang="ko-KR" sz="600" dirty="0" smtClean="0"/>
          </a:p>
        </p:txBody>
      </p:sp>
      <p:sp>
        <p:nvSpPr>
          <p:cNvPr id="131" name="TextBox 130"/>
          <p:cNvSpPr txBox="1"/>
          <p:nvPr/>
        </p:nvSpPr>
        <p:spPr>
          <a:xfrm>
            <a:off x="7412078" y="3207146"/>
            <a:ext cx="16488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스크롤시</a:t>
            </a:r>
            <a:r>
              <a:rPr lang="ko-KR" altLang="en-US" sz="600" dirty="0" smtClean="0"/>
              <a:t> </a:t>
            </a:r>
            <a:r>
              <a:rPr lang="en-US" altLang="ko-KR" sz="600" dirty="0" smtClean="0"/>
              <a:t>icon</a:t>
            </a:r>
            <a:r>
              <a:rPr lang="ko-KR" altLang="en-US" sz="600" dirty="0" smtClean="0"/>
              <a:t>이 아래에서 위로 나타난다</a:t>
            </a:r>
            <a:endParaRPr lang="en-US" altLang="ko-KR" sz="600" dirty="0" smtClean="0"/>
          </a:p>
        </p:txBody>
      </p:sp>
      <p:cxnSp>
        <p:nvCxnSpPr>
          <p:cNvPr id="132" name="직선 연결선 131"/>
          <p:cNvCxnSpPr/>
          <p:nvPr/>
        </p:nvCxnSpPr>
        <p:spPr>
          <a:xfrm>
            <a:off x="6884206" y="3052388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7373441" y="2128773"/>
            <a:ext cx="128132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스크롤시</a:t>
            </a:r>
            <a:r>
              <a:rPr lang="ko-KR" altLang="en-US" sz="600" dirty="0" smtClean="0"/>
              <a:t> 이미지가 나타난다</a:t>
            </a:r>
            <a:endParaRPr lang="en-US" altLang="ko-KR" sz="600" dirty="0" smtClean="0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7077967" y="324692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6</a:t>
            </a:r>
            <a:endParaRPr lang="ko-KR" altLang="en-US" dirty="0"/>
          </a:p>
        </p:txBody>
      </p:sp>
      <p:cxnSp>
        <p:nvCxnSpPr>
          <p:cNvPr id="135" name="직선 연결선 134"/>
          <p:cNvCxnSpPr/>
          <p:nvPr/>
        </p:nvCxnSpPr>
        <p:spPr>
          <a:xfrm>
            <a:off x="6884205" y="356397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모서리가 둥근 직사각형 135"/>
          <p:cNvSpPr/>
          <p:nvPr/>
        </p:nvSpPr>
        <p:spPr>
          <a:xfrm>
            <a:off x="7088056" y="37133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7</a:t>
            </a:r>
            <a:endParaRPr lang="ko-KR" altLang="en-US" dirty="0"/>
          </a:p>
        </p:txBody>
      </p:sp>
      <p:sp>
        <p:nvSpPr>
          <p:cNvPr id="137" name="TextBox 136"/>
          <p:cNvSpPr txBox="1"/>
          <p:nvPr/>
        </p:nvSpPr>
        <p:spPr>
          <a:xfrm>
            <a:off x="7441200" y="3708513"/>
            <a:ext cx="16488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버튼 클릭 시 다운로드 링크를 받을 수 있는</a:t>
            </a:r>
            <a:endParaRPr lang="en-US" altLang="ko-KR" sz="600" dirty="0" smtClean="0"/>
          </a:p>
          <a:p>
            <a:r>
              <a:rPr lang="ko-KR" altLang="en-US" sz="600" dirty="0" smtClean="0"/>
              <a:t>문자 </a:t>
            </a:r>
            <a:r>
              <a:rPr lang="ko-KR" altLang="en-US" sz="600" dirty="0" err="1" smtClean="0"/>
              <a:t>팝업창이</a:t>
            </a:r>
            <a:r>
              <a:rPr lang="ko-KR" altLang="en-US" sz="600" dirty="0" smtClean="0"/>
              <a:t> 표시된다</a:t>
            </a:r>
            <a:endParaRPr lang="en-US" altLang="ko-KR" sz="600" dirty="0" smtClean="0"/>
          </a:p>
        </p:txBody>
      </p:sp>
      <p:cxnSp>
        <p:nvCxnSpPr>
          <p:cNvPr id="138" name="직선 연결선 137"/>
          <p:cNvCxnSpPr/>
          <p:nvPr/>
        </p:nvCxnSpPr>
        <p:spPr>
          <a:xfrm>
            <a:off x="6884204" y="4125340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모서리가 둥근 직사각형 138"/>
          <p:cNvSpPr/>
          <p:nvPr/>
        </p:nvSpPr>
        <p:spPr>
          <a:xfrm>
            <a:off x="7112912" y="4238128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8</a:t>
            </a:r>
            <a:endParaRPr lang="ko-KR" altLang="en-US" dirty="0"/>
          </a:p>
        </p:txBody>
      </p:sp>
      <p:sp>
        <p:nvSpPr>
          <p:cNvPr id="140" name="TextBox 139"/>
          <p:cNvSpPr txBox="1"/>
          <p:nvPr/>
        </p:nvSpPr>
        <p:spPr>
          <a:xfrm>
            <a:off x="7441200" y="4247007"/>
            <a:ext cx="164882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err="1" smtClean="0"/>
              <a:t>호버시</a:t>
            </a:r>
            <a:r>
              <a:rPr lang="ko-KR" altLang="en-US" sz="600" dirty="0"/>
              <a:t> </a:t>
            </a:r>
            <a:r>
              <a:rPr lang="ko-KR" altLang="en-US" sz="600" dirty="0" smtClean="0"/>
              <a:t>전체 테두리가 생김</a:t>
            </a:r>
            <a:endParaRPr lang="en-US" altLang="ko-KR" sz="600" dirty="0" smtClean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7019725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62782" y="1055564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f</a:t>
            </a:r>
            <a:r>
              <a:rPr lang="en-US" altLang="ko-KR" sz="600" dirty="0" smtClean="0"/>
              <a:t>ixed menu</a:t>
            </a:r>
            <a:r>
              <a:rPr lang="ko-KR" altLang="en-US" sz="600" dirty="0" smtClean="0"/>
              <a:t>이며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클릭 시 </a:t>
            </a:r>
            <a:r>
              <a:rPr lang="ko-KR" altLang="en-US" sz="600" dirty="0" err="1" smtClean="0"/>
              <a:t>메뉴창이</a:t>
            </a:r>
            <a:r>
              <a:rPr lang="ko-KR" altLang="en-US" sz="600" dirty="0" smtClean="0"/>
              <a:t> 오른쪽에서</a:t>
            </a:r>
            <a:endParaRPr lang="en-US" altLang="ko-KR" sz="600" dirty="0" smtClean="0"/>
          </a:p>
          <a:p>
            <a:r>
              <a:rPr lang="ko-KR" altLang="en-US" sz="600" dirty="0" smtClean="0"/>
              <a:t>나온</a:t>
            </a:r>
            <a:r>
              <a:rPr lang="ko-KR" altLang="en-US" sz="600" dirty="0"/>
              <a:t>다</a:t>
            </a:r>
            <a:endParaRPr lang="en-US" altLang="ko-KR" sz="600" dirty="0" smtClean="0"/>
          </a:p>
        </p:txBody>
      </p:sp>
      <p:sp>
        <p:nvSpPr>
          <p:cNvPr id="146" name="순서도: 수행의 시작/종료 145"/>
          <p:cNvSpPr/>
          <p:nvPr/>
        </p:nvSpPr>
        <p:spPr>
          <a:xfrm>
            <a:off x="3636321" y="386595"/>
            <a:ext cx="391983" cy="1406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b="1" dirty="0" smtClean="0">
                <a:solidFill>
                  <a:srgbClr val="F16C63"/>
                </a:solidFill>
              </a:rPr>
              <a:t>menu</a:t>
            </a:r>
            <a:endParaRPr lang="ko-KR" altLang="en-US" sz="500" b="1" dirty="0">
              <a:solidFill>
                <a:srgbClr val="F16C63"/>
              </a:solidFill>
            </a:endParaRPr>
          </a:p>
        </p:txBody>
      </p:sp>
      <p:sp>
        <p:nvSpPr>
          <p:cNvPr id="145" name="모서리가 둥근 직사각형 144"/>
          <p:cNvSpPr/>
          <p:nvPr/>
        </p:nvSpPr>
        <p:spPr>
          <a:xfrm>
            <a:off x="3543134" y="29698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005281" y="1263870"/>
            <a:ext cx="2469462" cy="2987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Google Shape;167;p15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lang="en-US"/>
              <a:t>1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100667" y="484262"/>
            <a:ext cx="1000107" cy="229800"/>
          </a:xfrm>
          <a:prstGeom prst="roundRect">
            <a:avLst>
              <a:gd name="adj" fmla="val 9813"/>
            </a:avLst>
          </a:prstGeom>
          <a:solidFill>
            <a:schemeClr val="lt1"/>
          </a:solidFill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u="sng" dirty="0" smtClean="0">
                <a:solidFill>
                  <a:schemeClr val="tx1"/>
                </a:solidFill>
                <a:sym typeface="Arial"/>
              </a:rPr>
              <a:t>sub </a:t>
            </a:r>
            <a:r>
              <a:rPr lang="en-US" sz="700" u="sng" dirty="0">
                <a:solidFill>
                  <a:schemeClr val="tx1"/>
                </a:solidFill>
                <a:sym typeface="Arial"/>
              </a:rPr>
              <a:t>menu </a:t>
            </a:r>
            <a:r>
              <a:rPr lang="ko-KR" altLang="en-US" sz="700" u="sng" dirty="0" smtClean="0">
                <a:solidFill>
                  <a:schemeClr val="tx1"/>
                </a:solidFill>
              </a:rPr>
              <a:t>없</a:t>
            </a:r>
            <a:r>
              <a:rPr lang="ko-KR" altLang="en-US" sz="700" u="sng" dirty="0">
                <a:solidFill>
                  <a:schemeClr val="tx1"/>
                </a:solidFill>
              </a:rPr>
              <a:t>음</a:t>
            </a:r>
            <a:endParaRPr sz="700" u="sng" dirty="0">
              <a:solidFill>
                <a:schemeClr val="tx1"/>
              </a:solidFill>
              <a:sym typeface="Arial"/>
            </a:endParaRPr>
          </a:p>
        </p:txBody>
      </p:sp>
      <p:sp>
        <p:nvSpPr>
          <p:cNvPr id="178" name="Google Shape;178;p15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Navigation</a:t>
            </a:r>
            <a:endParaRPr sz="10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5"/>
          <p:cNvSpPr txBox="1"/>
          <p:nvPr/>
        </p:nvSpPr>
        <p:spPr>
          <a:xfrm>
            <a:off x="3239199" y="1548879"/>
            <a:ext cx="2001626" cy="221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요금안내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0"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자주 묻는 질문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0"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이용후기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  <a:p>
            <a:pPr lvl="0" algn="ctr">
              <a:lnSpc>
                <a:spcPct val="250000"/>
              </a:lnSpc>
            </a:pPr>
            <a:r>
              <a:rPr lang="ko-KR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이용약관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974893" y="70815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219998" y="714062"/>
            <a:ext cx="233645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메뉴 버튼 클릭 시 </a:t>
            </a:r>
            <a:r>
              <a:rPr lang="en-US" altLang="ko-KR" sz="600" dirty="0" err="1" smtClean="0"/>
              <a:t>navi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표시</a:t>
            </a:r>
            <a:r>
              <a:rPr lang="ko-KR" altLang="en-US" sz="600" dirty="0"/>
              <a:t>됨</a:t>
            </a:r>
            <a:endParaRPr lang="en-US" altLang="ko-KR" sz="600" dirty="0"/>
          </a:p>
        </p:txBody>
      </p:sp>
      <p:sp>
        <p:nvSpPr>
          <p:cNvPr id="4" name="순서도: 수행의 시작/종료 3"/>
          <p:cNvSpPr/>
          <p:nvPr/>
        </p:nvSpPr>
        <p:spPr>
          <a:xfrm>
            <a:off x="860214" y="2224310"/>
            <a:ext cx="811324" cy="301752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rgbClr val="F16C63"/>
                </a:solidFill>
              </a:rPr>
              <a:t>MENU</a:t>
            </a:r>
            <a:endParaRPr lang="ko-KR" altLang="en-US" sz="1000" b="1" dirty="0">
              <a:solidFill>
                <a:srgbClr val="F16C63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1881209" y="2379903"/>
            <a:ext cx="8445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7818" y="1328462"/>
            <a:ext cx="244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X</a:t>
            </a:r>
            <a:endParaRPr lang="ko-KR" altLang="en-US" b="1" dirty="0"/>
          </a:p>
        </p:txBody>
      </p:sp>
      <p:pic>
        <p:nvPicPr>
          <p:cNvPr id="1026" name="Picture 2" descr="C:\HSD\Pets Home\img\icon_sns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172" y="3955570"/>
            <a:ext cx="191283" cy="19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HSD\Pets Home\img\icon_sns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097" y="3943924"/>
            <a:ext cx="191283" cy="19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HSD\Pets Home\img\icon_sns03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183" y="3941470"/>
            <a:ext cx="191283" cy="191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모서리가 둥근 직사각형 23"/>
          <p:cNvSpPr/>
          <p:nvPr/>
        </p:nvSpPr>
        <p:spPr>
          <a:xfrm>
            <a:off x="772851" y="213686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3616033" y="168354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404446" y="385402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1147368"/>
            <a:ext cx="2253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/>
          <p:cNvSpPr/>
          <p:nvPr/>
        </p:nvSpPr>
        <p:spPr>
          <a:xfrm>
            <a:off x="7012523" y="141658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2" name="직선 연결선 31"/>
          <p:cNvCxnSpPr/>
          <p:nvPr/>
        </p:nvCxnSpPr>
        <p:spPr>
          <a:xfrm>
            <a:off x="6884208" y="1905485"/>
            <a:ext cx="22539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7045272" y="226538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267564" y="1416582"/>
            <a:ext cx="1783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smtClean="0"/>
              <a:t>메뉴 클릭 시 각 페이지로 이동</a:t>
            </a:r>
            <a:endParaRPr lang="en-US" altLang="ko-KR" sz="600" dirty="0"/>
          </a:p>
        </p:txBody>
      </p:sp>
      <p:sp>
        <p:nvSpPr>
          <p:cNvPr id="37" name="TextBox 36"/>
          <p:cNvSpPr txBox="1"/>
          <p:nvPr/>
        </p:nvSpPr>
        <p:spPr>
          <a:xfrm>
            <a:off x="7346188" y="2255617"/>
            <a:ext cx="178325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SNS icon </a:t>
            </a:r>
            <a:r>
              <a:rPr lang="ko-KR" altLang="en-US" sz="600" dirty="0" smtClean="0"/>
              <a:t>클릭 시 각 </a:t>
            </a:r>
            <a:r>
              <a:rPr lang="en-US" altLang="ko-KR" sz="600" dirty="0" smtClean="0"/>
              <a:t>SNS </a:t>
            </a:r>
            <a:r>
              <a:rPr lang="ko-KR" altLang="en-US" sz="600" dirty="0" smtClean="0"/>
              <a:t>사이트로 이동</a:t>
            </a:r>
            <a:endParaRPr lang="en-US" altLang="ko-KR" sz="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b="1" dirty="0" smtClean="0"/>
              <a:t>Google / App Store</a:t>
            </a:r>
            <a:br>
              <a:rPr lang="en-US" altLang="ko-KR" b="1" dirty="0" smtClean="0"/>
            </a:br>
            <a:endParaRPr b="1" dirty="0"/>
          </a:p>
        </p:txBody>
      </p:sp>
      <p:sp>
        <p:nvSpPr>
          <p:cNvPr id="191" name="Google Shape;191;p16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2.2</a:t>
            </a:r>
            <a:endParaRPr sz="1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49;p18"/>
          <p:cNvSpPr txBox="1"/>
          <p:nvPr/>
        </p:nvSpPr>
        <p:spPr>
          <a:xfrm>
            <a:off x="1244082" y="423094"/>
            <a:ext cx="2362195" cy="44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 dirty="0">
                <a:latin typeface="나눔고딕 ExtraBold" pitchFamily="50" charset="-127"/>
                <a:ea typeface="나눔고딕 ExtraBold" pitchFamily="50" charset="-127"/>
              </a:rPr>
              <a:t>지금 다운로드를 </a:t>
            </a:r>
            <a:r>
              <a:rPr lang="ko" sz="1000" b="1" dirty="0" smtClean="0">
                <a:latin typeface="나눔고딕 ExtraBold" pitchFamily="50" charset="-127"/>
                <a:ea typeface="나눔고딕 ExtraBold" pitchFamily="50" charset="-127"/>
              </a:rPr>
              <a:t>통해</a:t>
            </a:r>
            <a:r>
              <a:rPr lang="en-US" altLang="ko" sz="1000" b="1" dirty="0" smtClean="0">
                <a:latin typeface="나눔고딕 ExtraBold" pitchFamily="50" charset="-127"/>
                <a:ea typeface="나눔고딕 ExtraBold" pitchFamily="50" charset="-127"/>
              </a:rPr>
              <a:t> </a:t>
            </a:r>
            <a:r>
              <a:rPr lang="ko" sz="1000" b="1" dirty="0" smtClean="0">
                <a:latin typeface="나눔고딕 ExtraBold" pitchFamily="50" charset="-127"/>
                <a:ea typeface="나눔고딕 ExtraBold" pitchFamily="50" charset="-127"/>
              </a:rPr>
              <a:t>예약해보세요</a:t>
            </a:r>
            <a:endParaRPr sz="1000"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22" name="Google Shape;150;p18"/>
          <p:cNvSpPr/>
          <p:nvPr/>
        </p:nvSpPr>
        <p:spPr>
          <a:xfrm>
            <a:off x="1632882" y="994439"/>
            <a:ext cx="675102" cy="197669"/>
          </a:xfrm>
          <a:prstGeom prst="flowChartTermina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600" b="1" dirty="0" smtClean="0"/>
              <a:t>Google</a:t>
            </a:r>
            <a:endParaRPr sz="800" b="1" dirty="0"/>
          </a:p>
        </p:txBody>
      </p:sp>
      <p:sp>
        <p:nvSpPr>
          <p:cNvPr id="23" name="Google Shape;151;p18"/>
          <p:cNvSpPr/>
          <p:nvPr/>
        </p:nvSpPr>
        <p:spPr>
          <a:xfrm>
            <a:off x="2413119" y="994439"/>
            <a:ext cx="704464" cy="197669"/>
          </a:xfrm>
          <a:prstGeom prst="flowChartTerminator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700" b="1" dirty="0" smtClean="0"/>
              <a:t>A</a:t>
            </a:r>
            <a:r>
              <a:rPr lang="ko" sz="700" b="1" dirty="0" smtClean="0"/>
              <a:t>pp </a:t>
            </a:r>
            <a:r>
              <a:rPr lang="ko" sz="600" b="1" dirty="0"/>
              <a:t>store</a:t>
            </a:r>
            <a:endParaRPr sz="7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2271688" y="83502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2327190" y="1263858"/>
            <a:ext cx="0" cy="2622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464027" y="1599146"/>
            <a:ext cx="3797381" cy="3363075"/>
          </a:xfrm>
          <a:prstGeom prst="rect">
            <a:avLst/>
          </a:prstGeom>
          <a:noFill/>
          <a:ln w="9525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249450" y="1897214"/>
            <a:ext cx="23704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ctr"/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간편하게 </a:t>
            </a:r>
            <a:r>
              <a:rPr lang="ko-KR" altLang="en-US" sz="1100" b="1" dirty="0" err="1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앱에서</a:t>
            </a:r>
            <a:r>
              <a:rPr lang="ko-KR" altLang="en-US" sz="1100" b="1" dirty="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 이용해보세요</a:t>
            </a:r>
            <a:endParaRPr lang="en-US" altLang="ko-KR" sz="1100" b="1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  <a:p>
            <a:pPr lvl="2" algn="ctr"/>
            <a:r>
              <a:rPr lang="ko-KR" altLang="en-US" sz="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t>설치 주소 문자로 받기</a:t>
            </a:r>
            <a:endParaRPr lang="ko-KR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9939" y="2614281"/>
            <a:ext cx="142218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휴대폰 번호를 입력해주세요 </a:t>
            </a:r>
            <a:r>
              <a:rPr lang="en-US" altLang="ko-KR" sz="600" dirty="0" smtClean="0"/>
              <a:t>(- </a:t>
            </a:r>
            <a:r>
              <a:rPr lang="ko-KR" altLang="en-US" sz="600" dirty="0" smtClean="0"/>
              <a:t>제외</a:t>
            </a:r>
            <a:r>
              <a:rPr lang="en-US" altLang="ko-KR" sz="600" dirty="0" smtClean="0"/>
              <a:t>)</a:t>
            </a:r>
            <a:endParaRPr lang="ko-KR" altLang="en-US" sz="600" dirty="0"/>
          </a:p>
        </p:txBody>
      </p:sp>
      <p:sp>
        <p:nvSpPr>
          <p:cNvPr id="28" name="TextBox 27"/>
          <p:cNvSpPr txBox="1"/>
          <p:nvPr/>
        </p:nvSpPr>
        <p:spPr>
          <a:xfrm>
            <a:off x="3949785" y="1626039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1516401" y="2976877"/>
            <a:ext cx="14847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개인정보 수집  및 이용에 동의 합니다</a:t>
            </a:r>
            <a:r>
              <a:rPr lang="en-US" altLang="ko-KR" sz="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>
            <a:off x="1488220" y="3356127"/>
            <a:ext cx="18582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1293007" y="4252952"/>
            <a:ext cx="2409311" cy="448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600" dirty="0">
                <a:solidFill>
                  <a:schemeClr val="tx1"/>
                </a:solidFill>
              </a:rPr>
              <a:t>* 이용자 본인 확인을 목적으로 인증번호 확인 절차가 필요합니다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/>
                </a:solidFill>
              </a:rPr>
              <a:t>* </a:t>
            </a:r>
            <a:r>
              <a:rPr lang="ko-KR" altLang="en-US" sz="600" dirty="0">
                <a:solidFill>
                  <a:schemeClr val="tx1"/>
                </a:solidFill>
              </a:rPr>
              <a:t>인증번호 및 </a:t>
            </a:r>
            <a:r>
              <a:rPr lang="ko-KR" altLang="en-US" sz="600" dirty="0" err="1">
                <a:solidFill>
                  <a:schemeClr val="tx1"/>
                </a:solidFill>
              </a:rPr>
              <a:t>앱</a:t>
            </a:r>
            <a:r>
              <a:rPr lang="ko-KR" altLang="en-US" sz="600" dirty="0">
                <a:solidFill>
                  <a:schemeClr val="tx1"/>
                </a:solidFill>
              </a:rPr>
              <a:t> 설치주소 전송 비용은 무료입니다</a:t>
            </a:r>
            <a:r>
              <a:rPr lang="en-US" altLang="ko-KR" sz="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600" dirty="0">
                <a:solidFill>
                  <a:schemeClr val="tx1"/>
                </a:solidFill>
              </a:rPr>
              <a:t>* </a:t>
            </a:r>
            <a:r>
              <a:rPr lang="ko-KR" altLang="en-US" sz="600" dirty="0">
                <a:solidFill>
                  <a:schemeClr val="tx1"/>
                </a:solidFill>
              </a:rPr>
              <a:t>한 개의 휴대폰 번호로 하루 최대 </a:t>
            </a:r>
            <a:r>
              <a:rPr lang="en-US" altLang="ko-KR" sz="600" dirty="0">
                <a:solidFill>
                  <a:schemeClr val="tx1"/>
                </a:solidFill>
              </a:rPr>
              <a:t>3</a:t>
            </a:r>
            <a:r>
              <a:rPr lang="ko-KR" altLang="en-US" sz="600" dirty="0">
                <a:solidFill>
                  <a:schemeClr val="tx1"/>
                </a:solidFill>
              </a:rPr>
              <a:t>번까지 전송이 가능합니다</a:t>
            </a:r>
          </a:p>
        </p:txBody>
      </p:sp>
      <p:cxnSp>
        <p:nvCxnSpPr>
          <p:cNvPr id="61" name="직선 연결선 60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모서리가 둥근 직사각형 61"/>
          <p:cNvSpPr/>
          <p:nvPr/>
        </p:nvSpPr>
        <p:spPr>
          <a:xfrm>
            <a:off x="6958366" y="58713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251134" y="587137"/>
            <a:ext cx="1701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 smtClean="0"/>
              <a:t>Google / App store</a:t>
            </a:r>
            <a:r>
              <a:rPr lang="ko-KR" altLang="en-US" sz="600" dirty="0" smtClean="0"/>
              <a:t>버튼 클릭 시 팝업 창 표시</a:t>
            </a:r>
            <a:endParaRPr lang="en-US" altLang="ko-KR" sz="600" dirty="0" smtClean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58366" y="105643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7267963" y="1048443"/>
            <a:ext cx="8835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클릭 시 팝업 창 종료</a:t>
            </a:r>
            <a:endParaRPr lang="en-US" altLang="ko-KR" sz="600" dirty="0" smtClean="0"/>
          </a:p>
        </p:txBody>
      </p:sp>
      <p:cxnSp>
        <p:nvCxnSpPr>
          <p:cNvPr id="66" name="직선 연결선 65"/>
          <p:cNvCxnSpPr/>
          <p:nvPr/>
        </p:nvCxnSpPr>
        <p:spPr>
          <a:xfrm>
            <a:off x="6886150" y="141528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6958366" y="159812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203201" y="1566730"/>
            <a:ext cx="18966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빈 칸에 휴대폰 번호 입력 후 보내기 버튼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입력된 휴대폰 번호로 설치 주소 링크 발송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b="1" dirty="0" smtClean="0"/>
              <a:t>발송 조건</a:t>
            </a:r>
            <a:endParaRPr lang="en-US" altLang="ko-KR" sz="600" b="1" dirty="0" smtClean="0"/>
          </a:p>
          <a:p>
            <a:r>
              <a:rPr lang="en-US" altLang="ko-KR" sz="600" dirty="0" smtClean="0"/>
              <a:t>1. (- </a:t>
            </a:r>
            <a:r>
              <a:rPr lang="ko-KR" altLang="en-US" sz="600" dirty="0" smtClean="0"/>
              <a:t>하이픈</a:t>
            </a:r>
            <a:r>
              <a:rPr lang="en-US" altLang="ko-KR" sz="600" dirty="0" smtClean="0"/>
              <a:t>) </a:t>
            </a:r>
            <a:r>
              <a:rPr lang="ko-KR" altLang="en-US" sz="600" dirty="0" smtClean="0"/>
              <a:t>제외 숫자만 </a:t>
            </a:r>
            <a:r>
              <a:rPr lang="en-US" altLang="ko-KR" sz="600" dirty="0" smtClean="0"/>
              <a:t>10~11</a:t>
            </a:r>
            <a:r>
              <a:rPr lang="ko-KR" altLang="en-US" sz="600" dirty="0" smtClean="0"/>
              <a:t>자리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입력</a:t>
            </a:r>
            <a:r>
              <a:rPr lang="en-US" altLang="ko-KR" sz="600" dirty="0" smtClean="0"/>
              <a:t>,</a:t>
            </a:r>
          </a:p>
          <a:p>
            <a:r>
              <a:rPr lang="ko-KR" altLang="en-US" sz="600" dirty="0" err="1" smtClean="0"/>
              <a:t>오입력</a:t>
            </a:r>
            <a:r>
              <a:rPr lang="ko-KR" altLang="en-US" sz="600" dirty="0" smtClean="0"/>
              <a:t> 시 팝업 표시</a:t>
            </a:r>
            <a:endParaRPr lang="en-US" altLang="ko-KR" sz="600" dirty="0" smtClean="0"/>
          </a:p>
          <a:p>
            <a:pPr marL="228600" indent="-228600">
              <a:buAutoNum type="arabicPeriod"/>
            </a:pPr>
            <a:endParaRPr lang="en-US" altLang="ko-KR" sz="600" dirty="0" smtClean="0"/>
          </a:p>
          <a:p>
            <a:r>
              <a:rPr lang="en-US" altLang="ko-KR" sz="600" dirty="0"/>
              <a:t>2</a:t>
            </a:r>
            <a:r>
              <a:rPr lang="en-US" altLang="ko-KR" sz="600" dirty="0" smtClean="0"/>
              <a:t>. </a:t>
            </a:r>
            <a:r>
              <a:rPr lang="ko-KR" altLang="en-US" sz="600" dirty="0" smtClean="0"/>
              <a:t>하단에 개인정보 수집 및 이용 동의를 체크 해야</a:t>
            </a:r>
            <a:endParaRPr lang="en-US" altLang="ko-KR" sz="600" dirty="0" smtClean="0"/>
          </a:p>
          <a:p>
            <a:r>
              <a:rPr lang="ko-KR" altLang="en-US" sz="600" dirty="0" smtClean="0"/>
              <a:t>하며</a:t>
            </a:r>
            <a:r>
              <a:rPr lang="en-US" altLang="ko-KR" sz="600" dirty="0" smtClean="0"/>
              <a:t>, </a:t>
            </a:r>
            <a:r>
              <a:rPr lang="ko-KR" altLang="en-US" sz="600" dirty="0" smtClean="0"/>
              <a:t>미 체크 시 약관 동의 체크 팝업 표시</a:t>
            </a:r>
            <a:r>
              <a:rPr lang="en-US" altLang="ko-KR" sz="600" dirty="0" smtClean="0"/>
              <a:t> </a:t>
            </a:r>
            <a:r>
              <a:rPr lang="ko-KR" altLang="en-US" sz="600" dirty="0" smtClean="0"/>
              <a:t> </a:t>
            </a:r>
            <a:endParaRPr lang="en-US" altLang="ko-KR" sz="6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4574792" y="2181312"/>
            <a:ext cx="2108362" cy="702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88097" y="2679544"/>
            <a:ext cx="389099" cy="123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확인</a:t>
            </a:r>
            <a:endParaRPr lang="ko-KR" altLang="en-US" sz="7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4638958" y="2254328"/>
            <a:ext cx="19800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/>
                </a:solidFill>
              </a:rPr>
              <a:t>알림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::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/>
                </a:solidFill>
              </a:rPr>
              <a:t>개인정보 수집 및 이용 동의에 </a:t>
            </a:r>
            <a:r>
              <a:rPr lang="ko-KR" altLang="en-US" sz="700" dirty="0" smtClean="0">
                <a:solidFill>
                  <a:schemeClr val="tx1"/>
                </a:solidFill>
              </a:rPr>
              <a:t>체크해주세요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81" name="직선 연결선 80"/>
          <p:cNvCxnSpPr/>
          <p:nvPr/>
        </p:nvCxnSpPr>
        <p:spPr>
          <a:xfrm>
            <a:off x="6884208" y="2616028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모서리가 둥근 직사각형 81"/>
          <p:cNvSpPr/>
          <p:nvPr/>
        </p:nvSpPr>
        <p:spPr>
          <a:xfrm>
            <a:off x="6972927" y="278789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267963" y="2795597"/>
            <a:ext cx="1659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표시된 팝업 창에 확인 버튼 클릭 시 창 종료</a:t>
            </a:r>
            <a:endParaRPr lang="en-US" altLang="ko-KR" sz="600" dirty="0" smtClean="0"/>
          </a:p>
        </p:txBody>
      </p:sp>
      <p:cxnSp>
        <p:nvCxnSpPr>
          <p:cNvPr id="84" name="직선 연결선 83"/>
          <p:cNvCxnSpPr/>
          <p:nvPr/>
        </p:nvCxnSpPr>
        <p:spPr>
          <a:xfrm>
            <a:off x="6884207" y="3145065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/>
          <p:cNvSpPr/>
          <p:nvPr/>
        </p:nvSpPr>
        <p:spPr>
          <a:xfrm>
            <a:off x="6972927" y="327783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7296125" y="3273262"/>
            <a:ext cx="16385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약관 동의 체크 시 체크 박스의 모양이 바뀜</a:t>
            </a:r>
            <a:endParaRPr lang="en-US" altLang="ko-KR" sz="600" dirty="0" smtClean="0"/>
          </a:p>
        </p:txBody>
      </p:sp>
      <p:cxnSp>
        <p:nvCxnSpPr>
          <p:cNvPr id="49" name="직선 화살표 연결선 48"/>
          <p:cNvCxnSpPr/>
          <p:nvPr/>
        </p:nvCxnSpPr>
        <p:spPr>
          <a:xfrm>
            <a:off x="7652057" y="3588855"/>
            <a:ext cx="2685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1488219" y="4096669"/>
            <a:ext cx="1858239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HSD\Pets Home\img\icon_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328" y="2998677"/>
            <a:ext cx="127202" cy="1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HSD\Pets Home\img\icon_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565" y="3509429"/>
            <a:ext cx="158851" cy="15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HSD\Pets Home\img\icon_of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140" y="3525254"/>
            <a:ext cx="127202" cy="12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순서도: 대체 처리 54"/>
          <p:cNvSpPr/>
          <p:nvPr/>
        </p:nvSpPr>
        <p:spPr>
          <a:xfrm>
            <a:off x="2860628" y="2514640"/>
            <a:ext cx="553475" cy="376864"/>
          </a:xfrm>
          <a:custGeom>
            <a:avLst/>
            <a:gdLst>
              <a:gd name="connsiteX0" fmla="*/ 0 w 595155"/>
              <a:gd name="connsiteY0" fmla="*/ 62811 h 376864"/>
              <a:gd name="connsiteX1" fmla="*/ 62811 w 595155"/>
              <a:gd name="connsiteY1" fmla="*/ 0 h 376864"/>
              <a:gd name="connsiteX2" fmla="*/ 532344 w 595155"/>
              <a:gd name="connsiteY2" fmla="*/ 0 h 376864"/>
              <a:gd name="connsiteX3" fmla="*/ 595155 w 595155"/>
              <a:gd name="connsiteY3" fmla="*/ 62811 h 376864"/>
              <a:gd name="connsiteX4" fmla="*/ 595155 w 595155"/>
              <a:gd name="connsiteY4" fmla="*/ 314053 h 376864"/>
              <a:gd name="connsiteX5" fmla="*/ 532344 w 595155"/>
              <a:gd name="connsiteY5" fmla="*/ 376864 h 376864"/>
              <a:gd name="connsiteX6" fmla="*/ 62811 w 595155"/>
              <a:gd name="connsiteY6" fmla="*/ 376864 h 376864"/>
              <a:gd name="connsiteX7" fmla="*/ 0 w 595155"/>
              <a:gd name="connsiteY7" fmla="*/ 314053 h 376864"/>
              <a:gd name="connsiteX8" fmla="*/ 0 w 595155"/>
              <a:gd name="connsiteY8" fmla="*/ 62811 h 376864"/>
              <a:gd name="connsiteX0" fmla="*/ 64066 w 595155"/>
              <a:gd name="connsiteY0" fmla="*/ 56987 h 376864"/>
              <a:gd name="connsiteX1" fmla="*/ 62811 w 595155"/>
              <a:gd name="connsiteY1" fmla="*/ 0 h 376864"/>
              <a:gd name="connsiteX2" fmla="*/ 532344 w 595155"/>
              <a:gd name="connsiteY2" fmla="*/ 0 h 376864"/>
              <a:gd name="connsiteX3" fmla="*/ 595155 w 595155"/>
              <a:gd name="connsiteY3" fmla="*/ 62811 h 376864"/>
              <a:gd name="connsiteX4" fmla="*/ 595155 w 595155"/>
              <a:gd name="connsiteY4" fmla="*/ 314053 h 376864"/>
              <a:gd name="connsiteX5" fmla="*/ 532344 w 595155"/>
              <a:gd name="connsiteY5" fmla="*/ 376864 h 376864"/>
              <a:gd name="connsiteX6" fmla="*/ 62811 w 595155"/>
              <a:gd name="connsiteY6" fmla="*/ 376864 h 376864"/>
              <a:gd name="connsiteX7" fmla="*/ 0 w 595155"/>
              <a:gd name="connsiteY7" fmla="*/ 314053 h 376864"/>
              <a:gd name="connsiteX8" fmla="*/ 64066 w 595155"/>
              <a:gd name="connsiteY8" fmla="*/ 56987 h 376864"/>
              <a:gd name="connsiteX0" fmla="*/ 16355 w 547444"/>
              <a:gd name="connsiteY0" fmla="*/ 56987 h 376864"/>
              <a:gd name="connsiteX1" fmla="*/ 15100 w 547444"/>
              <a:gd name="connsiteY1" fmla="*/ 0 h 376864"/>
              <a:gd name="connsiteX2" fmla="*/ 484633 w 547444"/>
              <a:gd name="connsiteY2" fmla="*/ 0 h 376864"/>
              <a:gd name="connsiteX3" fmla="*/ 547444 w 547444"/>
              <a:gd name="connsiteY3" fmla="*/ 62811 h 376864"/>
              <a:gd name="connsiteX4" fmla="*/ 547444 w 547444"/>
              <a:gd name="connsiteY4" fmla="*/ 314053 h 376864"/>
              <a:gd name="connsiteX5" fmla="*/ 484633 w 547444"/>
              <a:gd name="connsiteY5" fmla="*/ 376864 h 376864"/>
              <a:gd name="connsiteX6" fmla="*/ 15100 w 547444"/>
              <a:gd name="connsiteY6" fmla="*/ 376864 h 376864"/>
              <a:gd name="connsiteX7" fmla="*/ 16356 w 547444"/>
              <a:gd name="connsiteY7" fmla="*/ 319877 h 376864"/>
              <a:gd name="connsiteX8" fmla="*/ 16355 w 547444"/>
              <a:gd name="connsiteY8" fmla="*/ 56987 h 376864"/>
              <a:gd name="connsiteX0" fmla="*/ 4913 w 553475"/>
              <a:gd name="connsiteY0" fmla="*/ 56987 h 376864"/>
              <a:gd name="connsiteX1" fmla="*/ 21131 w 553475"/>
              <a:gd name="connsiteY1" fmla="*/ 0 h 376864"/>
              <a:gd name="connsiteX2" fmla="*/ 490664 w 553475"/>
              <a:gd name="connsiteY2" fmla="*/ 0 h 376864"/>
              <a:gd name="connsiteX3" fmla="*/ 553475 w 553475"/>
              <a:gd name="connsiteY3" fmla="*/ 62811 h 376864"/>
              <a:gd name="connsiteX4" fmla="*/ 553475 w 553475"/>
              <a:gd name="connsiteY4" fmla="*/ 314053 h 376864"/>
              <a:gd name="connsiteX5" fmla="*/ 490664 w 553475"/>
              <a:gd name="connsiteY5" fmla="*/ 376864 h 376864"/>
              <a:gd name="connsiteX6" fmla="*/ 21131 w 553475"/>
              <a:gd name="connsiteY6" fmla="*/ 376864 h 376864"/>
              <a:gd name="connsiteX7" fmla="*/ 22387 w 553475"/>
              <a:gd name="connsiteY7" fmla="*/ 319877 h 376864"/>
              <a:gd name="connsiteX8" fmla="*/ 4913 w 553475"/>
              <a:gd name="connsiteY8" fmla="*/ 56987 h 376864"/>
              <a:gd name="connsiteX0" fmla="*/ 4913 w 553475"/>
              <a:gd name="connsiteY0" fmla="*/ 56987 h 376864"/>
              <a:gd name="connsiteX1" fmla="*/ 21131 w 553475"/>
              <a:gd name="connsiteY1" fmla="*/ 0 h 376864"/>
              <a:gd name="connsiteX2" fmla="*/ 490664 w 553475"/>
              <a:gd name="connsiteY2" fmla="*/ 0 h 376864"/>
              <a:gd name="connsiteX3" fmla="*/ 553475 w 553475"/>
              <a:gd name="connsiteY3" fmla="*/ 62811 h 376864"/>
              <a:gd name="connsiteX4" fmla="*/ 553475 w 553475"/>
              <a:gd name="connsiteY4" fmla="*/ 314053 h 376864"/>
              <a:gd name="connsiteX5" fmla="*/ 490664 w 553475"/>
              <a:gd name="connsiteY5" fmla="*/ 376864 h 376864"/>
              <a:gd name="connsiteX6" fmla="*/ 21131 w 553475"/>
              <a:gd name="connsiteY6" fmla="*/ 376864 h 376864"/>
              <a:gd name="connsiteX7" fmla="*/ 4915 w 553475"/>
              <a:gd name="connsiteY7" fmla="*/ 314053 h 376864"/>
              <a:gd name="connsiteX8" fmla="*/ 4913 w 553475"/>
              <a:gd name="connsiteY8" fmla="*/ 56987 h 376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3475" h="376864">
                <a:moveTo>
                  <a:pt x="4913" y="56987"/>
                </a:moveTo>
                <a:cubicBezTo>
                  <a:pt x="4913" y="22297"/>
                  <a:pt x="-13559" y="0"/>
                  <a:pt x="21131" y="0"/>
                </a:cubicBezTo>
                <a:lnTo>
                  <a:pt x="490664" y="0"/>
                </a:lnTo>
                <a:cubicBezTo>
                  <a:pt x="525354" y="0"/>
                  <a:pt x="553475" y="28121"/>
                  <a:pt x="553475" y="62811"/>
                </a:cubicBezTo>
                <a:lnTo>
                  <a:pt x="553475" y="314053"/>
                </a:lnTo>
                <a:cubicBezTo>
                  <a:pt x="553475" y="348743"/>
                  <a:pt x="525354" y="376864"/>
                  <a:pt x="490664" y="376864"/>
                </a:cubicBezTo>
                <a:lnTo>
                  <a:pt x="21131" y="376864"/>
                </a:lnTo>
                <a:cubicBezTo>
                  <a:pt x="-13559" y="376864"/>
                  <a:pt x="4915" y="348743"/>
                  <a:pt x="4915" y="314053"/>
                </a:cubicBezTo>
                <a:cubicBezTo>
                  <a:pt x="4915" y="230306"/>
                  <a:pt x="4913" y="140734"/>
                  <a:pt x="4913" y="56987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대체 처리 3"/>
          <p:cNvSpPr/>
          <p:nvPr/>
        </p:nvSpPr>
        <p:spPr>
          <a:xfrm>
            <a:off x="1293007" y="2514640"/>
            <a:ext cx="2119695" cy="376864"/>
          </a:xfrm>
          <a:prstGeom prst="flowChartAlternateProcess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2908979" y="2587656"/>
            <a:ext cx="4876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 smtClean="0">
                <a:latin typeface="나눔고딕" pitchFamily="50" charset="-127"/>
                <a:ea typeface="나눔고딕" pitchFamily="50" charset="-127"/>
              </a:rPr>
              <a:t>보내기</a:t>
            </a:r>
            <a:endParaRPr lang="ko-KR" altLang="en-US" sz="800" b="1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892846" y="2981593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약관보기</a:t>
            </a:r>
            <a:endParaRPr lang="ko-KR" altLang="en-US" sz="600" u="sn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모서리가 둥근 직사각형 62"/>
          <p:cNvSpPr/>
          <p:nvPr/>
        </p:nvSpPr>
        <p:spPr>
          <a:xfrm>
            <a:off x="2921966" y="2967664"/>
            <a:ext cx="424492" cy="193879"/>
          </a:xfrm>
          <a:prstGeom prst="roundRect">
            <a:avLst/>
          </a:prstGeom>
          <a:noFill/>
          <a:ln w="12700">
            <a:solidFill>
              <a:srgbClr val="A0C3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440689" y="3457928"/>
            <a:ext cx="18300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개인정보 수집</a:t>
            </a:r>
            <a:r>
              <a:rPr lang="en-US" altLang="ko-KR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/</a:t>
            </a:r>
            <a:r>
              <a:rPr lang="ko-KR" altLang="en-US" sz="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이용 </a:t>
            </a:r>
            <a:r>
              <a:rPr lang="ko-KR" altLang="en-US" sz="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방침</a:t>
            </a:r>
            <a:endParaRPr lang="en-US" altLang="ko-KR" sz="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endParaRPr lang="ko-KR" altLang="en-US" sz="6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항목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휴대전화번호</a:t>
            </a:r>
          </a:p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수집목적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SMS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발송 및 부정이용방지</a:t>
            </a:r>
          </a:p>
          <a:p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보유기간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: 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목적달성 </a:t>
            </a:r>
            <a:r>
              <a:rPr lang="en-US" altLang="ko-KR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년 후 </a:t>
            </a:r>
            <a:r>
              <a:rPr lang="ko-KR" altLang="en-US" sz="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itchFamily="50" charset="-127"/>
                <a:ea typeface="나눔고딕" pitchFamily="50" charset="-127"/>
              </a:rPr>
              <a:t>파기</a:t>
            </a:r>
            <a:endParaRPr lang="ko-KR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00384" y="3283746"/>
            <a:ext cx="2035932" cy="909681"/>
          </a:xfrm>
          <a:prstGeom prst="roundRect">
            <a:avLst/>
          </a:prstGeom>
          <a:noFill/>
          <a:ln w="9525">
            <a:solidFill>
              <a:srgbClr val="A0C3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꺾인 연결선 32"/>
          <p:cNvCxnSpPr>
            <a:stCxn id="63" idx="3"/>
            <a:endCxn id="14" idx="3"/>
          </p:cNvCxnSpPr>
          <p:nvPr/>
        </p:nvCxnSpPr>
        <p:spPr>
          <a:xfrm>
            <a:off x="3346458" y="3064604"/>
            <a:ext cx="89858" cy="673983"/>
          </a:xfrm>
          <a:prstGeom prst="bentConnector3">
            <a:avLst>
              <a:gd name="adj1" fmla="val 354401"/>
            </a:avLst>
          </a:prstGeom>
          <a:ln>
            <a:solidFill>
              <a:srgbClr val="A0C3D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71"/>
          <p:cNvSpPr/>
          <p:nvPr/>
        </p:nvSpPr>
        <p:spPr>
          <a:xfrm>
            <a:off x="3862422" y="153381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2773265" y="242678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2805483" y="287733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295582" y="287009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5</a:t>
            </a:r>
            <a:endParaRPr lang="ko-KR" altLang="en-US" dirty="0"/>
          </a:p>
        </p:txBody>
      </p:sp>
      <p:sp>
        <p:nvSpPr>
          <p:cNvPr id="76" name="직사각형 75"/>
          <p:cNvSpPr/>
          <p:nvPr/>
        </p:nvSpPr>
        <p:spPr>
          <a:xfrm>
            <a:off x="4574792" y="1274771"/>
            <a:ext cx="2108362" cy="7025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6188097" y="1772908"/>
            <a:ext cx="389099" cy="1235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 smtClean="0"/>
              <a:t>확인</a:t>
            </a:r>
            <a:endParaRPr lang="ko-KR" altLang="en-US" sz="7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638958" y="1316526"/>
            <a:ext cx="19800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 smtClean="0">
                <a:solidFill>
                  <a:schemeClr val="tx1"/>
                </a:solidFill>
              </a:rPr>
              <a:t>알림 </a:t>
            </a:r>
            <a:r>
              <a:rPr lang="en-US" altLang="ko-KR" sz="700" b="1" dirty="0" smtClean="0">
                <a:solidFill>
                  <a:schemeClr val="tx1"/>
                </a:solidFill>
              </a:rPr>
              <a:t>::</a:t>
            </a:r>
          </a:p>
          <a:p>
            <a:pPr>
              <a:lnSpc>
                <a:spcPct val="150000"/>
              </a:lnSpc>
            </a:pPr>
            <a:r>
              <a:rPr lang="en-US" altLang="ko-KR" sz="700" dirty="0">
                <a:solidFill>
                  <a:schemeClr val="tx1"/>
                </a:solidFill>
              </a:rPr>
              <a:t>(-)</a:t>
            </a:r>
            <a:r>
              <a:rPr lang="ko-KR" altLang="en-US" sz="700" dirty="0">
                <a:solidFill>
                  <a:schemeClr val="tx1"/>
                </a:solidFill>
              </a:rPr>
              <a:t>제외 정확한 휴대폰번호를 입력해주세요</a:t>
            </a:r>
            <a:r>
              <a:rPr lang="en-US" altLang="ko-KR" sz="700" dirty="0" smtClean="0">
                <a:solidFill>
                  <a:schemeClr val="tx1"/>
                </a:solidFill>
              </a:rPr>
              <a:t>.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91" name="모서리가 둥근 직사각형 90"/>
          <p:cNvSpPr/>
          <p:nvPr/>
        </p:nvSpPr>
        <p:spPr>
          <a:xfrm>
            <a:off x="6039460" y="171036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cxnSp>
        <p:nvCxnSpPr>
          <p:cNvPr id="92" name="직선 연결선 91"/>
          <p:cNvCxnSpPr/>
          <p:nvPr/>
        </p:nvCxnSpPr>
        <p:spPr>
          <a:xfrm>
            <a:off x="6884206" y="386241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모서리가 둥근 직사각형 92"/>
          <p:cNvSpPr/>
          <p:nvPr/>
        </p:nvSpPr>
        <p:spPr>
          <a:xfrm>
            <a:off x="6998541" y="401852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7332243" y="3989407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 smtClean="0"/>
              <a:t>약관보기 클릭 시 하단에 약관 내용 표시</a:t>
            </a:r>
            <a:r>
              <a:rPr lang="en-US" altLang="ko-KR" sz="600" dirty="0" smtClean="0"/>
              <a:t>,</a:t>
            </a:r>
          </a:p>
          <a:p>
            <a:r>
              <a:rPr lang="ko-KR" altLang="en-US" sz="600" dirty="0" err="1" smtClean="0"/>
              <a:t>재클릭</a:t>
            </a:r>
            <a:r>
              <a:rPr lang="ko-KR" altLang="en-US" sz="600" dirty="0" smtClean="0"/>
              <a:t> 시 약관 내용 사라짐 </a:t>
            </a:r>
            <a:r>
              <a:rPr lang="en-US" altLang="ko-KR" sz="600" dirty="0" smtClean="0"/>
              <a:t>(toggle)</a:t>
            </a:r>
          </a:p>
        </p:txBody>
      </p:sp>
      <p:cxnSp>
        <p:nvCxnSpPr>
          <p:cNvPr id="36" name="꺾인 연결선 35"/>
          <p:cNvCxnSpPr>
            <a:stCxn id="69" idx="1"/>
            <a:endCxn id="76" idx="3"/>
          </p:cNvCxnSpPr>
          <p:nvPr/>
        </p:nvCxnSpPr>
        <p:spPr>
          <a:xfrm rot="10800000">
            <a:off x="6683155" y="1626039"/>
            <a:ext cx="520047" cy="402356"/>
          </a:xfrm>
          <a:prstGeom prst="bentConnector3">
            <a:avLst/>
          </a:prstGeom>
          <a:ln>
            <a:solidFill>
              <a:srgbClr val="F16C6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>
            <a:stCxn id="69" idx="1"/>
            <a:endCxn id="38" idx="3"/>
          </p:cNvCxnSpPr>
          <p:nvPr/>
        </p:nvCxnSpPr>
        <p:spPr>
          <a:xfrm rot="10800000" flipV="1">
            <a:off x="6683155" y="2028394"/>
            <a:ext cx="520047" cy="504185"/>
          </a:xfrm>
          <a:prstGeom prst="bentConnector3">
            <a:avLst/>
          </a:prstGeom>
          <a:ln>
            <a:solidFill>
              <a:srgbClr val="F16C6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285380" y="4397274"/>
            <a:ext cx="6441575" cy="5605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주식회사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펫츠홈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대표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김살구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개인정보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책임관리자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한두리  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|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사업자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등록번호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218-77-00802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통신판매업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신고번호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2019-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서울강남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-1020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호</a:t>
            </a:r>
          </a:p>
          <a:p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 강남구 강남대로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428, 10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500" dirty="0" err="1">
                <a:solidFill>
                  <a:schemeClr val="bg1">
                    <a:lumMod val="85000"/>
                  </a:schemeClr>
                </a:solidFill>
              </a:rPr>
              <a:t>만이빌딩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고객센터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02-202-0420</a:t>
            </a:r>
          </a:p>
          <a:p>
            <a: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</a:b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380" y="471761"/>
            <a:ext cx="6441575" cy="4486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b="1" dirty="0">
                <a:latin typeface="나눔고딕 ExtraBold" pitchFamily="50" charset="-127"/>
                <a:ea typeface="나눔고딕 ExtraBold" pitchFamily="50" charset="-127"/>
              </a:rPr>
              <a:t>Menu </a:t>
            </a:r>
            <a:r>
              <a:rPr lang="en-US" altLang="ko-KR" b="1" dirty="0" smtClean="0">
                <a:latin typeface="나눔고딕 ExtraBold" pitchFamily="50" charset="-127"/>
                <a:ea typeface="나눔고딕 ExtraBold" pitchFamily="50" charset="-127"/>
              </a:rPr>
              <a:t>(</a:t>
            </a:r>
            <a:r>
              <a:rPr lang="ko-KR" altLang="en-US" b="1" dirty="0" smtClean="0">
                <a:latin typeface="나눔고딕 ExtraBold" pitchFamily="50" charset="-127"/>
                <a:ea typeface="나눔고딕 ExtraBold" pitchFamily="50" charset="-127"/>
              </a:rPr>
              <a:t>요금 안내</a:t>
            </a:r>
            <a:r>
              <a:rPr lang="en-US" altLang="ko-KR" b="1" dirty="0" smtClean="0">
                <a:latin typeface="나눔고딕 ExtraBold" pitchFamily="50" charset="-127"/>
                <a:ea typeface="나눔고딕 ExtraBold" pitchFamily="50" charset="-127"/>
              </a:rPr>
              <a:t>)</a:t>
            </a:r>
            <a:endParaRPr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3.1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129870" y="1857925"/>
            <a:ext cx="2009376" cy="23762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625772" y="1934426"/>
            <a:ext cx="12272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기본 제공서비스 </a:t>
            </a:r>
            <a:r>
              <a:rPr lang="en-US" altLang="ko-KR" sz="700" b="1" dirty="0"/>
              <a:t>(1</a:t>
            </a:r>
            <a:r>
              <a:rPr lang="ko-KR" altLang="en-US" sz="700" b="1" dirty="0"/>
              <a:t>시간</a:t>
            </a:r>
            <a:r>
              <a:rPr lang="en-US" altLang="ko-KR" sz="700" b="1" dirty="0"/>
              <a:t>)</a:t>
            </a:r>
            <a:endParaRPr lang="ko-KR" altLang="en-US" sz="500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1264730" y="2179996"/>
            <a:ext cx="1735611" cy="198944"/>
          </a:xfrm>
          <a:prstGeom prst="roundRect">
            <a:avLst/>
          </a:prstGeom>
          <a:solidFill>
            <a:srgbClr val="A0C3D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산책 </a:t>
            </a:r>
            <a:r>
              <a:rPr lang="en-US" altLang="ko-KR" sz="600" dirty="0">
                <a:solidFill>
                  <a:schemeClr val="tx1"/>
                </a:solidFill>
              </a:rPr>
              <a:t>40</a:t>
            </a:r>
            <a:r>
              <a:rPr lang="ko-KR" altLang="en-US" sz="600" dirty="0">
                <a:solidFill>
                  <a:schemeClr val="tx1"/>
                </a:solidFill>
              </a:rPr>
              <a:t>분</a:t>
            </a:r>
            <a:r>
              <a:rPr lang="en-US" altLang="ko-KR" sz="600" dirty="0">
                <a:solidFill>
                  <a:schemeClr val="tx1"/>
                </a:solidFill>
              </a:rPr>
              <a:t>(</a:t>
            </a:r>
            <a:r>
              <a:rPr lang="ko-KR" altLang="en-US" sz="600" dirty="0">
                <a:solidFill>
                  <a:schemeClr val="tx1"/>
                </a:solidFill>
              </a:rPr>
              <a:t>우천 시 실내놀이</a:t>
            </a:r>
            <a:r>
              <a:rPr lang="en-US" altLang="ko-KR" sz="600" dirty="0">
                <a:solidFill>
                  <a:schemeClr val="tx1"/>
                </a:solidFill>
              </a:rPr>
              <a:t>), </a:t>
            </a:r>
            <a:r>
              <a:rPr lang="ko-KR" altLang="en-US" sz="600" dirty="0">
                <a:solidFill>
                  <a:schemeClr val="tx1"/>
                </a:solidFill>
              </a:rPr>
              <a:t>배식</a:t>
            </a:r>
            <a:r>
              <a:rPr lang="en-US" altLang="ko-KR" sz="600" dirty="0">
                <a:solidFill>
                  <a:schemeClr val="tx1"/>
                </a:solidFill>
              </a:rPr>
              <a:t>, </a:t>
            </a:r>
            <a:r>
              <a:rPr lang="ko-KR" altLang="en-US" sz="600" dirty="0">
                <a:solidFill>
                  <a:schemeClr val="tx1"/>
                </a:solidFill>
              </a:rPr>
              <a:t>배변정리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863958" y="2526005"/>
            <a:ext cx="76879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b="1" dirty="0" smtClean="0"/>
              <a:t>요금 안내</a:t>
            </a:r>
            <a:endParaRPr lang="ko-KR" altLang="en-US" sz="600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1234707" y="2766500"/>
            <a:ext cx="1811352" cy="1345392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/>
          <p:cNvSpPr/>
          <p:nvPr/>
        </p:nvSpPr>
        <p:spPr>
          <a:xfrm>
            <a:off x="1875356" y="1254393"/>
            <a:ext cx="442781" cy="417237"/>
          </a:xfrm>
          <a:prstGeom prst="ellipse">
            <a:avLst/>
          </a:prstGeom>
          <a:noFill/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05883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76"/>
          <p:cNvSpPr/>
          <p:nvPr/>
        </p:nvSpPr>
        <p:spPr>
          <a:xfrm>
            <a:off x="1797495" y="116694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256958" y="1303167"/>
            <a:ext cx="1555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클릭 시 흑백의 아이콘 </a:t>
            </a:r>
            <a:r>
              <a:rPr lang="en-US" altLang="ko-KR" sz="600" dirty="0" smtClean="0"/>
              <a:t>&gt; </a:t>
            </a:r>
            <a:r>
              <a:rPr lang="ko-KR" altLang="en-US" sz="600" dirty="0" smtClean="0"/>
              <a:t>컬러 아이콘</a:t>
            </a:r>
            <a:r>
              <a:rPr lang="en-US" altLang="ko-KR" sz="600" dirty="0" smtClean="0"/>
              <a:t>,</a:t>
            </a:r>
          </a:p>
          <a:p>
            <a:r>
              <a:rPr lang="ko-KR" altLang="en-US" sz="600" dirty="0" smtClean="0"/>
              <a:t>하단에 요금 표 나타남</a:t>
            </a:r>
            <a:endParaRPr lang="en-US" altLang="ko-KR" sz="6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1223499" y="2828376"/>
            <a:ext cx="91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1</a:t>
            </a:r>
            <a:r>
              <a:rPr lang="ko-KR" altLang="en-US" sz="600" dirty="0"/>
              <a:t>회 </a:t>
            </a:r>
            <a:r>
              <a:rPr lang="en-US" altLang="ko-KR" sz="600" dirty="0"/>
              <a:t>(</a:t>
            </a:r>
            <a:r>
              <a:rPr lang="ko-KR" altLang="en-US" sz="600" dirty="0"/>
              <a:t>기본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1</a:t>
            </a:r>
            <a:r>
              <a:rPr lang="ko-KR" altLang="en-US" sz="600" dirty="0"/>
              <a:t>회 추가 </a:t>
            </a:r>
            <a:r>
              <a:rPr lang="en-US" altLang="ko-KR" sz="600" dirty="0"/>
              <a:t>(+50</a:t>
            </a:r>
            <a:r>
              <a:rPr lang="ko-KR" altLang="en-US" sz="600" dirty="0"/>
              <a:t>분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600" dirty="0"/>
              <a:t>마리 추가 </a:t>
            </a:r>
            <a:r>
              <a:rPr lang="en-US" altLang="ko-KR" sz="600" dirty="0"/>
              <a:t>(15kg </a:t>
            </a:r>
            <a:r>
              <a:rPr lang="ko-KR" altLang="en-US" sz="600" dirty="0"/>
              <a:t>미만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600" dirty="0"/>
              <a:t>마리 추가 </a:t>
            </a:r>
            <a:r>
              <a:rPr lang="en-US" altLang="ko-KR" sz="600" dirty="0"/>
              <a:t>(15kg </a:t>
            </a:r>
            <a:r>
              <a:rPr lang="ko-KR" altLang="en-US" sz="600" dirty="0"/>
              <a:t>이상</a:t>
            </a:r>
            <a:r>
              <a:rPr lang="en-US" altLang="ko-KR" sz="600" dirty="0" smtClean="0"/>
              <a:t>)</a:t>
            </a:r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목욕 추가 </a:t>
            </a:r>
            <a:r>
              <a:rPr lang="en-US" altLang="ko-KR" sz="600" dirty="0"/>
              <a:t>(1</a:t>
            </a:r>
            <a:r>
              <a:rPr lang="ko-KR" altLang="en-US" sz="600" dirty="0"/>
              <a:t>犬</a:t>
            </a:r>
            <a:r>
              <a:rPr lang="en-US" altLang="ko-KR" sz="6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600" dirty="0"/>
              <a:t>주말 추가금액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274431" y="655555"/>
            <a:ext cx="1677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메뉴 버튼 클릭 시 </a:t>
            </a:r>
            <a:r>
              <a:rPr lang="en-US" altLang="ko-KR" sz="600" dirty="0" err="1"/>
              <a:t>navi</a:t>
            </a:r>
            <a:r>
              <a:rPr lang="en-US" altLang="ko-KR" sz="600" dirty="0"/>
              <a:t> </a:t>
            </a:r>
            <a:r>
              <a:rPr lang="ko-KR" altLang="en-US" sz="600" dirty="0"/>
              <a:t>표시됨</a:t>
            </a:r>
            <a:endParaRPr lang="en-US" altLang="ko-KR" sz="600" dirty="0"/>
          </a:p>
        </p:txBody>
      </p:sp>
      <p:pic>
        <p:nvPicPr>
          <p:cNvPr id="3074" name="Picture 2" descr="C:\HSD\Pets Home\img\icon_cat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7749" y="1270978"/>
            <a:ext cx="241368" cy="2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HSD\Pets Home\img\icon_dog0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221" y="1337863"/>
            <a:ext cx="250743" cy="25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9056" y="817097"/>
            <a:ext cx="10658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latin typeface="나눔고딕 ExtraBold" pitchFamily="50" charset="-127"/>
                <a:ea typeface="나눔고딕 ExtraBold" pitchFamily="50" charset="-127"/>
              </a:rPr>
              <a:t>요금안내</a:t>
            </a: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5967859" y="655555"/>
            <a:ext cx="542292" cy="2184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16C63"/>
                </a:solidFill>
              </a:rPr>
              <a:t>MENU</a:t>
            </a:r>
            <a:endParaRPr lang="ko-KR" altLang="en-US" sz="700" b="1" dirty="0">
              <a:solidFill>
                <a:srgbClr val="F16C63"/>
              </a:solidFill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4830198" y="1176013"/>
            <a:ext cx="442781" cy="417237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16933" y="2842664"/>
            <a:ext cx="91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" dirty="0"/>
              <a:t>25,000</a:t>
            </a:r>
            <a:r>
              <a:rPr lang="ko-KR" altLang="en-US" sz="600" dirty="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10,000</a:t>
            </a:r>
            <a:r>
              <a:rPr lang="ko-KR" altLang="en-US" sz="600" dirty="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5,000</a:t>
            </a:r>
            <a:r>
              <a:rPr lang="ko-KR" altLang="en-US" sz="600" dirty="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10,000</a:t>
            </a:r>
            <a:r>
              <a:rPr lang="ko-KR" altLang="en-US" sz="600" dirty="0" smtClean="0"/>
              <a:t>원</a:t>
            </a:r>
            <a:endParaRPr lang="en-US" altLang="ko-KR" sz="600" dirty="0" smtClean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endParaRPr lang="ko-KR" altLang="en-US" sz="600" dirty="0"/>
          </a:p>
          <a:p>
            <a:pPr>
              <a:lnSpc>
                <a:spcPct val="150000"/>
              </a:lnSpc>
            </a:pPr>
            <a:r>
              <a:rPr lang="en-US" altLang="ko-KR" sz="600" dirty="0"/>
              <a:t>8,000</a:t>
            </a:r>
            <a:r>
              <a:rPr lang="ko-KR" altLang="en-US" sz="600" dirty="0"/>
              <a:t>원</a:t>
            </a:r>
          </a:p>
          <a:p>
            <a:pPr>
              <a:lnSpc>
                <a:spcPct val="150000"/>
              </a:lnSpc>
            </a:pPr>
            <a:r>
              <a:rPr lang="en-US" altLang="ko-KR" sz="600" dirty="0"/>
              <a:t>5,000</a:t>
            </a:r>
            <a:r>
              <a:rPr lang="ko-KR" altLang="en-US" sz="600" dirty="0"/>
              <a:t>원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1827541" y="3599362"/>
            <a:ext cx="56641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모서리가 둥근 직사각형 72"/>
          <p:cNvSpPr/>
          <p:nvPr/>
        </p:nvSpPr>
        <p:spPr>
          <a:xfrm>
            <a:off x="5880496" y="5605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64769" y="633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82274" y="13305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665721" y="1243223"/>
            <a:ext cx="3797382" cy="218651"/>
          </a:xfrm>
          <a:prstGeom prst="rect">
            <a:avLst/>
          </a:prstGeom>
          <a:solidFill>
            <a:srgbClr val="FEE5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sz="1100" b="1" dirty="0" smtClean="0">
                <a:solidFill>
                  <a:schemeClr val="tx1"/>
                </a:solidFill>
              </a:rPr>
              <a:t>Q</a:t>
            </a:r>
            <a:r>
              <a:rPr lang="en-US" altLang="ko-KR" b="1" dirty="0" smtClean="0"/>
              <a:t> </a:t>
            </a:r>
            <a:r>
              <a:rPr lang="ko-KR" altLang="en-US" sz="700" dirty="0" smtClean="0">
                <a:solidFill>
                  <a:schemeClr val="tx1"/>
                </a:solidFill>
              </a:rPr>
              <a:t>강아지와 </a:t>
            </a:r>
            <a:r>
              <a:rPr lang="ko-KR" altLang="en-US" sz="700" dirty="0">
                <a:solidFill>
                  <a:schemeClr val="tx1"/>
                </a:solidFill>
              </a:rPr>
              <a:t>고양이 동시에 돌봄 가능한가요</a:t>
            </a:r>
            <a:r>
              <a:rPr lang="en-US" altLang="ko-KR" sz="700" dirty="0">
                <a:solidFill>
                  <a:schemeClr val="tx1"/>
                </a:solidFill>
              </a:rPr>
              <a:t>?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85380" y="4397274"/>
            <a:ext cx="6441575" cy="56052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500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altLang="ko-KR" sz="5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주식회사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펫츠홈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대표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err="1" smtClean="0">
                <a:solidFill>
                  <a:schemeClr val="bg1">
                    <a:lumMod val="85000"/>
                  </a:schemeClr>
                </a:solidFill>
              </a:rPr>
              <a:t>김살구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개인정보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책임관리자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한두리  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|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사업자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등록번호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218-77-00802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통신판매업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신고번호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2019-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서울강남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-1020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호</a:t>
            </a:r>
          </a:p>
          <a:p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서울 강남구 강남대로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428, 10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층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ko-KR" altLang="en-US" sz="500" dirty="0" err="1">
                <a:solidFill>
                  <a:schemeClr val="bg1">
                    <a:lumMod val="85000"/>
                  </a:schemeClr>
                </a:solidFill>
              </a:rPr>
              <a:t>만이빌딩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5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ko-KR" altLang="en-US" sz="5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   </a:t>
            </a:r>
            <a:r>
              <a:rPr lang="en-US" altLang="ko-KR" sz="500" dirty="0" smtClean="0">
                <a:solidFill>
                  <a:schemeClr val="bg1">
                    <a:lumMod val="85000"/>
                  </a:schemeClr>
                </a:solidFill>
              </a:rPr>
              <a:t>|    </a:t>
            </a:r>
            <a:r>
              <a:rPr lang="ko-KR" altLang="en-US" sz="500" dirty="0" smtClean="0">
                <a:solidFill>
                  <a:schemeClr val="bg1">
                    <a:lumMod val="85000"/>
                  </a:schemeClr>
                </a:solidFill>
              </a:rPr>
              <a:t>고객센터 </a:t>
            </a:r>
            <a:r>
              <a:rPr lang="en-US" altLang="ko-KR" sz="500" dirty="0">
                <a:solidFill>
                  <a:schemeClr val="bg1">
                    <a:lumMod val="85000"/>
                  </a:schemeClr>
                </a:solidFill>
              </a:rPr>
              <a:t>02-202-0420</a:t>
            </a:r>
          </a:p>
          <a:p>
            <a: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  <a:t/>
            </a:r>
            <a:br>
              <a:rPr lang="ko-KR" altLang="en-US" sz="500" b="1" dirty="0">
                <a:solidFill>
                  <a:schemeClr val="bg1">
                    <a:lumMod val="85000"/>
                  </a:schemeClr>
                </a:solidFill>
              </a:rPr>
            </a:br>
            <a:endParaRPr lang="ko-KR" altLang="en-US" sz="5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85380" y="471761"/>
            <a:ext cx="6441575" cy="4486035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05" name="Google Shape;305;p20"/>
          <p:cNvSpPr txBox="1">
            <a:spLocks noGrp="1"/>
          </p:cNvSpPr>
          <p:nvPr>
            <p:ph type="title"/>
          </p:nvPr>
        </p:nvSpPr>
        <p:spPr>
          <a:xfrm>
            <a:off x="1403550" y="-8850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b="1" dirty="0">
                <a:latin typeface="나눔고딕 ExtraBold" pitchFamily="50" charset="-127"/>
                <a:ea typeface="나눔고딕 ExtraBold" pitchFamily="50" charset="-127"/>
              </a:rPr>
              <a:t>자주 묻는 질문</a:t>
            </a:r>
            <a:endParaRPr b="1" dirty="0"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6" name="Google Shape;306;p20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3.2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" name="직선 연결선 73"/>
          <p:cNvCxnSpPr/>
          <p:nvPr/>
        </p:nvCxnSpPr>
        <p:spPr>
          <a:xfrm>
            <a:off x="6884210" y="105883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7274431" y="655555"/>
            <a:ext cx="16773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/>
              <a:t>메뉴 버튼 클릭 시 </a:t>
            </a:r>
            <a:r>
              <a:rPr lang="en-US" altLang="ko-KR" sz="600" dirty="0" err="1"/>
              <a:t>navi</a:t>
            </a:r>
            <a:r>
              <a:rPr lang="en-US" altLang="ko-KR" sz="600" dirty="0"/>
              <a:t> </a:t>
            </a:r>
            <a:r>
              <a:rPr lang="ko-KR" altLang="en-US" sz="600" dirty="0"/>
              <a:t>표시됨</a:t>
            </a:r>
            <a:endParaRPr lang="en-US" altLang="ko-KR" sz="600" dirty="0"/>
          </a:p>
        </p:txBody>
      </p:sp>
      <p:sp>
        <p:nvSpPr>
          <p:cNvPr id="6" name="TextBox 5"/>
          <p:cNvSpPr txBox="1"/>
          <p:nvPr/>
        </p:nvSpPr>
        <p:spPr>
          <a:xfrm>
            <a:off x="329056" y="817097"/>
            <a:ext cx="13949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나눔고딕 ExtraBold" pitchFamily="50" charset="-127"/>
                <a:ea typeface="나눔고딕 ExtraBold" pitchFamily="50" charset="-127"/>
              </a:rPr>
              <a:t>자주 </a:t>
            </a:r>
            <a:r>
              <a:rPr lang="ko-KR" altLang="en-US" sz="1100" b="1" dirty="0" smtClean="0">
                <a:latin typeface="나눔고딕 ExtraBold" pitchFamily="50" charset="-127"/>
                <a:ea typeface="나눔고딕 ExtraBold" pitchFamily="50" charset="-127"/>
              </a:rPr>
              <a:t>묻는 질문</a:t>
            </a:r>
          </a:p>
        </p:txBody>
      </p:sp>
      <p:sp>
        <p:nvSpPr>
          <p:cNvPr id="44" name="순서도: 수행의 시작/종료 43"/>
          <p:cNvSpPr/>
          <p:nvPr/>
        </p:nvSpPr>
        <p:spPr>
          <a:xfrm>
            <a:off x="5967859" y="655555"/>
            <a:ext cx="542292" cy="218416"/>
          </a:xfrm>
          <a:prstGeom prst="flowChartTerminator">
            <a:avLst/>
          </a:prstGeom>
          <a:solidFill>
            <a:schemeClr val="bg1"/>
          </a:solidFill>
          <a:ln w="1270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 smtClean="0">
                <a:solidFill>
                  <a:srgbClr val="F16C63"/>
                </a:solidFill>
              </a:rPr>
              <a:t>MENU</a:t>
            </a:r>
            <a:endParaRPr lang="ko-KR" altLang="en-US" sz="700" b="1" dirty="0">
              <a:solidFill>
                <a:srgbClr val="F16C63"/>
              </a:solidFill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5880496" y="56057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6964769" y="6337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6982274" y="13305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" name="직선 연결선 2"/>
          <p:cNvCxnSpPr/>
          <p:nvPr/>
        </p:nvCxnSpPr>
        <p:spPr>
          <a:xfrm>
            <a:off x="1665722" y="1243224"/>
            <a:ext cx="37973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1665722" y="3288490"/>
            <a:ext cx="379738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1665722" y="1920772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665722" y="1461874"/>
            <a:ext cx="3797381" cy="4588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dirty="0" smtClean="0">
                <a:solidFill>
                  <a:schemeClr val="tx1"/>
                </a:solidFill>
              </a:rPr>
              <a:t>- </a:t>
            </a:r>
            <a:r>
              <a:rPr lang="ko-KR" altLang="en-US" sz="500" dirty="0" smtClean="0">
                <a:solidFill>
                  <a:schemeClr val="tx1"/>
                </a:solidFill>
              </a:rPr>
              <a:t>가능합니다</a:t>
            </a:r>
            <a:r>
              <a:rPr lang="en-US" altLang="ko-KR" sz="500" dirty="0" smtClean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500" dirty="0" smtClean="0">
                <a:solidFill>
                  <a:schemeClr val="tx1"/>
                </a:solidFill>
              </a:rPr>
              <a:t>- </a:t>
            </a:r>
            <a:r>
              <a:rPr lang="ko-KR" altLang="en-US" sz="500" dirty="0" smtClean="0">
                <a:solidFill>
                  <a:schemeClr val="tx1"/>
                </a:solidFill>
              </a:rPr>
              <a:t>강아지</a:t>
            </a:r>
            <a:r>
              <a:rPr lang="en-US" altLang="ko-KR" sz="500" dirty="0">
                <a:solidFill>
                  <a:schemeClr val="tx1"/>
                </a:solidFill>
              </a:rPr>
              <a:t>, </a:t>
            </a:r>
            <a:r>
              <a:rPr lang="ko-KR" altLang="en-US" sz="500" dirty="0">
                <a:solidFill>
                  <a:schemeClr val="tx1"/>
                </a:solidFill>
              </a:rPr>
              <a:t>고양이 각각 서비스를 예약해주시면 </a:t>
            </a:r>
            <a:r>
              <a:rPr lang="ko-KR" altLang="en-US" sz="500" dirty="0" err="1">
                <a:solidFill>
                  <a:schemeClr val="tx1"/>
                </a:solidFill>
              </a:rPr>
              <a:t>케어가</a:t>
            </a:r>
            <a:r>
              <a:rPr lang="ko-KR" altLang="en-US" sz="500" dirty="0">
                <a:solidFill>
                  <a:schemeClr val="tx1"/>
                </a:solidFill>
              </a:rPr>
              <a:t> 가능한 </a:t>
            </a:r>
            <a:r>
              <a:rPr lang="ko-KR" altLang="en-US" sz="500" dirty="0" err="1">
                <a:solidFill>
                  <a:schemeClr val="tx1"/>
                </a:solidFill>
              </a:rPr>
              <a:t>펫시터가</a:t>
            </a:r>
            <a:r>
              <a:rPr lang="ko-KR" altLang="en-US" sz="500" dirty="0">
                <a:solidFill>
                  <a:schemeClr val="tx1"/>
                </a:solidFill>
              </a:rPr>
              <a:t> 고객님의 집으로 방문하여 돌봄을 진행합니다</a:t>
            </a:r>
            <a:r>
              <a:rPr lang="en-US" altLang="ko-KR" sz="500" dirty="0">
                <a:solidFill>
                  <a:schemeClr val="tx1"/>
                </a:solidFill>
              </a:rPr>
              <a:t>.</a:t>
            </a:r>
            <a:endParaRPr lang="ko-KR" altLang="en-US" sz="500" dirty="0">
              <a:solidFill>
                <a:schemeClr val="tx1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1665720" y="2183831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665719" y="2457569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1665722" y="2732006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660866" y="2993396"/>
            <a:ext cx="379738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092652" y="3481702"/>
            <a:ext cx="90275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latin typeface="나눔고딕 ExtraBold" pitchFamily="50" charset="-127"/>
                <a:ea typeface="나눔고딕 ExtraBold" pitchFamily="50" charset="-127"/>
              </a:rPr>
              <a:t>고객센터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312205" y="3954634"/>
            <a:ext cx="832861" cy="244616"/>
          </a:xfrm>
          <a:prstGeom prst="rect">
            <a:avLst/>
          </a:prstGeom>
          <a:solidFill>
            <a:srgbClr val="F16C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02-202-0420</a:t>
            </a:r>
            <a:endParaRPr lang="ko-KR" altLang="en-US" sz="800" dirty="0"/>
          </a:p>
        </p:txBody>
      </p:sp>
      <p:sp>
        <p:nvSpPr>
          <p:cNvPr id="40" name="직사각형 39"/>
          <p:cNvSpPr/>
          <p:nvPr/>
        </p:nvSpPr>
        <p:spPr>
          <a:xfrm>
            <a:off x="3616831" y="3954634"/>
            <a:ext cx="1217260" cy="244616"/>
          </a:xfrm>
          <a:prstGeom prst="rect">
            <a:avLst/>
          </a:prstGeom>
          <a:noFill/>
          <a:ln w="6350">
            <a:solidFill>
              <a:srgbClr val="F16C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Kakao</a:t>
            </a:r>
            <a:r>
              <a:rPr lang="en-US" altLang="ko-KR" sz="800" dirty="0">
                <a:solidFill>
                  <a:schemeClr val="tx1"/>
                </a:solidFill>
              </a:rPr>
              <a:t> ID : pets home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65722" y="1876054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왜 믿을 수 있나요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6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65722" y="2150517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>
                <a:latin typeface="나눔고딕" pitchFamily="50" charset="-127"/>
                <a:ea typeface="나눔고딕" pitchFamily="50" charset="-127"/>
              </a:rPr>
              <a:t>정기 서비스가 있나요</a:t>
            </a:r>
            <a:r>
              <a:rPr lang="en-US" altLang="ko-KR" sz="700" dirty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660866" y="2418976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출입 비밀번호 등 정보 유출이 걱정돼요</a:t>
            </a:r>
            <a:endParaRPr lang="ko-KR" altLang="en-US" sz="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648249" y="2697062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당일 예약도 가능한가요</a:t>
            </a:r>
            <a:r>
              <a:rPr lang="en-US" altLang="ko-KR" sz="700" dirty="0" smtClean="0">
                <a:latin typeface="나눔고딕" pitchFamily="50" charset="-127"/>
                <a:ea typeface="나눔고딕" pitchFamily="50" charset="-127"/>
              </a:rPr>
              <a:t>?</a:t>
            </a:r>
            <a:endParaRPr lang="ko-KR" altLang="en-US" sz="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48252" y="2982063"/>
            <a:ext cx="323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sz="1100" b="1" dirty="0">
                <a:solidFill>
                  <a:schemeClr val="tx1"/>
                </a:solidFill>
              </a:rPr>
              <a:t>Q</a:t>
            </a:r>
            <a:r>
              <a:rPr lang="en-US" altLang="ko-KR" b="1" dirty="0"/>
              <a:t> </a:t>
            </a:r>
            <a:r>
              <a:rPr lang="ko-KR" altLang="en-US" sz="700" dirty="0" smtClean="0">
                <a:latin typeface="나눔고딕" pitchFamily="50" charset="-127"/>
                <a:ea typeface="나눔고딕" pitchFamily="50" charset="-127"/>
              </a:rPr>
              <a:t>예약변경 및 취소문의</a:t>
            </a:r>
            <a:endParaRPr lang="ko-KR" altLang="en-US" sz="500" dirty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560889" y="1153496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2224842" y="386718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7316171" y="1286480"/>
            <a:ext cx="167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질문 클릭 시</a:t>
            </a:r>
            <a:endParaRPr lang="en-US" altLang="ko-KR" sz="600" dirty="0" smtClean="0"/>
          </a:p>
          <a:p>
            <a:r>
              <a:rPr lang="ko-KR" altLang="en-US" sz="600" dirty="0" smtClean="0"/>
              <a:t>클릭 된 질문은 배경색이 채워지고</a:t>
            </a:r>
            <a:endParaRPr lang="en-US" altLang="ko-KR" sz="600" dirty="0" smtClean="0"/>
          </a:p>
          <a:p>
            <a:r>
              <a:rPr lang="ko-KR" altLang="en-US" sz="600" dirty="0" smtClean="0"/>
              <a:t>하단에 답변이 표시된다</a:t>
            </a:r>
            <a:endParaRPr lang="en-US" altLang="ko-KR" sz="600" dirty="0" smtClean="0"/>
          </a:p>
          <a:p>
            <a:endParaRPr lang="en-US" altLang="ko-KR" sz="600" dirty="0"/>
          </a:p>
          <a:p>
            <a:r>
              <a:rPr lang="ko-KR" altLang="en-US" sz="600" dirty="0" smtClean="0"/>
              <a:t>다른 질문 클릭 시 기존에 열려있는 질문은 닫히고 새 질문의 답변이 표시된다</a:t>
            </a:r>
            <a:endParaRPr lang="en-US" altLang="ko-KR" sz="6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6884209" y="20472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모서리가 둥근 직사각형 54"/>
          <p:cNvSpPr/>
          <p:nvPr/>
        </p:nvSpPr>
        <p:spPr>
          <a:xfrm>
            <a:off x="7000681" y="2282669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387032" y="2204619"/>
            <a:ext cx="1677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/>
              <a:t>h</a:t>
            </a:r>
            <a:r>
              <a:rPr lang="en-US" altLang="ko-KR" sz="600" dirty="0" smtClean="0"/>
              <a:t>over</a:t>
            </a:r>
            <a:r>
              <a:rPr lang="ko-KR" altLang="en-US" sz="600" dirty="0" smtClean="0"/>
              <a:t>시 배경색이 채워지고 글씨는 흰색으로 변경된다 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499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</TotalTime>
  <Words>1286</Words>
  <Application>Microsoft Office PowerPoint</Application>
  <PresentationFormat>화면 슬라이드 쇼(16:9)</PresentationFormat>
  <Paragraphs>316</Paragraphs>
  <Slides>11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표지</vt:lpstr>
      <vt:lpstr>간지등</vt:lpstr>
      <vt:lpstr>1_디자인 사용자 지정</vt:lpstr>
      <vt:lpstr>포트폴리오</vt:lpstr>
      <vt:lpstr>와이어프레임</vt:lpstr>
      <vt:lpstr>Index</vt:lpstr>
      <vt:lpstr>Information Architecture(정보구조)</vt:lpstr>
      <vt:lpstr>MAIN</vt:lpstr>
      <vt:lpstr>Navigation</vt:lpstr>
      <vt:lpstr>Google / App Store </vt:lpstr>
      <vt:lpstr>Menu (요금 안내)</vt:lpstr>
      <vt:lpstr>자주 묻는 질문</vt:lpstr>
      <vt:lpstr>이용후기</vt:lpstr>
      <vt:lpstr>이용약관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Administrator</dc:creator>
  <cp:lastModifiedBy>Windows 사용자</cp:lastModifiedBy>
  <cp:revision>116</cp:revision>
  <dcterms:modified xsi:type="dcterms:W3CDTF">2020-05-19T01:48:19Z</dcterms:modified>
</cp:coreProperties>
</file>