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7" r:id="rId7"/>
    <p:sldId id="260" r:id="rId8"/>
    <p:sldId id="265" r:id="rId9"/>
    <p:sldId id="262" r:id="rId10"/>
    <p:sldId id="263" r:id="rId11"/>
    <p:sldId id="269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1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29-Nov-21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29-Nov-21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29-Nov-21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29-Nov-21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29-Nov-21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29-Nov-21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29-Nov-21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29-Nov-21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29-Nov-21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29-Nov-21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29-Nov-21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29-Nov-21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1877050919319660" TargetMode="External"/><Relationship Id="rId2" Type="http://schemas.openxmlformats.org/officeDocument/2006/relationships/hyperlink" Target="https://doi.org/10.1016/j.procs.2019.11.25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encedirect.com/science/article/pii/S0957417419301915" TargetMode="External"/><Relationship Id="rId5" Type="http://schemas.openxmlformats.org/officeDocument/2006/relationships/hyperlink" Target="https://doi.org/10.1016/j.eswa.2019.03.029" TargetMode="External"/><Relationship Id="rId4" Type="http://schemas.openxmlformats.org/officeDocument/2006/relationships/hyperlink" Target="https://doi.org/10.1155/2021/994241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Financial Time Series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David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Ocepek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B2AC7-05F1-447A-84B3-8189F91DF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Used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E6FF0-5EDB-4C59-92BB-86C46361D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Stateless LSTM-ANN (1D and 2D)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CNN-ANN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LSTM-CNN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ARIMA(baseline)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FA7D4A-45F9-473C-AACA-B06EE20D5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031" y="4698584"/>
            <a:ext cx="5535884" cy="7408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BF21A2-40C4-42A4-A5BE-1B3ACEF82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031" y="5269692"/>
            <a:ext cx="5535884" cy="756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58D198-8B05-430B-B985-A7F5CA98C2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915" y="1686566"/>
            <a:ext cx="4183654" cy="286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3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A9AB8-D509-499B-92F8-20C597A01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6E898-A446-4CBB-892C-EE856A8FD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Applied Approaches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DF1632-B8EE-410B-BE09-ACCAAE951A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Scaling</a:t>
            </a:r>
          </a:p>
          <a:p>
            <a:pPr lvl="2"/>
            <a:r>
              <a:rPr lang="en-US" strike="sngStrike" dirty="0"/>
              <a:t>Standard</a:t>
            </a:r>
          </a:p>
          <a:p>
            <a:pPr lvl="2"/>
            <a:r>
              <a:rPr lang="en-US" dirty="0" err="1"/>
              <a:t>MinMax</a:t>
            </a:r>
            <a:endParaRPr lang="en-US" dirty="0"/>
          </a:p>
          <a:p>
            <a:pPr lvl="1"/>
            <a:r>
              <a:rPr lang="en-US" dirty="0"/>
              <a:t>Early </a:t>
            </a:r>
            <a:r>
              <a:rPr lang="en-US" dirty="0" err="1"/>
              <a:t>Stopping+Model</a:t>
            </a:r>
            <a:r>
              <a:rPr lang="en-US" dirty="0"/>
              <a:t> Checkpointing</a:t>
            </a:r>
          </a:p>
          <a:p>
            <a:pPr lvl="1"/>
            <a:r>
              <a:rPr lang="en-US" dirty="0"/>
              <a:t>Dropout</a:t>
            </a:r>
          </a:p>
          <a:p>
            <a:pPr lvl="1"/>
            <a:r>
              <a:rPr lang="en-US" strike="sngStrike" dirty="0" err="1"/>
              <a:t>BatchNormalization</a:t>
            </a:r>
            <a:endParaRPr lang="en-US" strike="sngStrike" dirty="0"/>
          </a:p>
          <a:p>
            <a:pPr lvl="1"/>
            <a:r>
              <a:rPr lang="en-US" dirty="0"/>
              <a:t>L1 &amp; L2 Regression (Very small weight)</a:t>
            </a:r>
          </a:p>
          <a:p>
            <a:pPr lvl="1"/>
            <a:r>
              <a:rPr lang="en-US" dirty="0"/>
              <a:t>10-Fold Validation</a:t>
            </a:r>
          </a:p>
          <a:p>
            <a:pPr lvl="1"/>
            <a:r>
              <a:rPr lang="en-US" dirty="0"/>
              <a:t>Evaluation Metric: RMSE + MAPE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5D87B5-4B6F-43EB-A0FE-AEDBD3163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649F1F-7CFB-4586-B1E2-D11F180028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SSA/</a:t>
            </a:r>
            <a:r>
              <a:rPr lang="en-US" dirty="0" err="1"/>
              <a:t>Vawelet</a:t>
            </a:r>
            <a:r>
              <a:rPr lang="en-US" dirty="0"/>
              <a:t> Transform (smoothing)</a:t>
            </a:r>
          </a:p>
          <a:p>
            <a:pPr lvl="1"/>
            <a:r>
              <a:rPr lang="en-US" dirty="0"/>
              <a:t>Imputation of Missing Values (possibly can be fixed by SSA directly)</a:t>
            </a:r>
          </a:p>
        </p:txBody>
      </p:sp>
    </p:spTree>
    <p:extLst>
      <p:ext uri="{BB962C8B-B14F-4D97-AF65-F5344CB8AC3E}">
        <p14:creationId xmlns:p14="http://schemas.microsoft.com/office/powerpoint/2010/main" val="3143810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72D2-253F-4BDD-B4A5-EDC00CE9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Intermediary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491FEAC-5477-42A4-AE1C-7B6B9DD215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1212285"/>
              </p:ext>
            </p:extLst>
          </p:nvPr>
        </p:nvGraphicFramePr>
        <p:xfrm>
          <a:off x="1096963" y="2108200"/>
          <a:ext cx="10058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1475260814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653246514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46716226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147608746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749557465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Company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MAPE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705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LSTM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986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253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AMZN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350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779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334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999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834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73594-2515-4C5F-93AB-C0FE20B3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Used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90FD7F-49C2-42B4-BE76-DCC23C1E0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658" y="1972275"/>
            <a:ext cx="7168739" cy="376078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EE51E1-C4C9-4EB8-8FE7-9BCDA5557D02}"/>
              </a:ext>
            </a:extLst>
          </p:cNvPr>
          <p:cNvSpPr txBox="1"/>
          <p:nvPr/>
        </p:nvSpPr>
        <p:spPr>
          <a:xfrm>
            <a:off x="378348" y="2505670"/>
            <a:ext cx="481149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Apple, Amazon, Google, Microsoft, Facebook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Train: 1.1.2013 – 1.1.2018</a:t>
            </a:r>
          </a:p>
          <a:p>
            <a:pPr lvl="1"/>
            <a:r>
              <a:rPr lang="en-US" dirty="0"/>
              <a:t>Test: 3.1.2018 – 1.1.2019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Source: Yahoo! Finance</a:t>
            </a:r>
          </a:p>
        </p:txBody>
      </p:sp>
    </p:spTree>
    <p:extLst>
      <p:ext uri="{BB962C8B-B14F-4D97-AF65-F5344CB8AC3E}">
        <p14:creationId xmlns:p14="http://schemas.microsoft.com/office/powerpoint/2010/main" val="168575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5665B-E288-4790-B48C-AD38C0455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7A7B0F-8775-49CE-BF23-EBF03EFFE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901" y="2034059"/>
            <a:ext cx="7168739" cy="3760788"/>
          </a:xfrm>
        </p:spPr>
      </p:pic>
    </p:spTree>
    <p:extLst>
      <p:ext uri="{BB962C8B-B14F-4D97-AF65-F5344CB8AC3E}">
        <p14:creationId xmlns:p14="http://schemas.microsoft.com/office/powerpoint/2010/main" val="300671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0AB6-D0D1-4E1E-8E2D-656783F75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LSTM-ANN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B62C32-BEC9-4180-B5C5-0D31AFCCC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896" y="2071129"/>
            <a:ext cx="7168739" cy="3760788"/>
          </a:xfrm>
        </p:spPr>
      </p:pic>
    </p:spTree>
    <p:extLst>
      <p:ext uri="{BB962C8B-B14F-4D97-AF65-F5344CB8AC3E}">
        <p14:creationId xmlns:p14="http://schemas.microsoft.com/office/powerpoint/2010/main" val="3819969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00FE3-3065-4713-85BE-3738A3DD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+ CNN-LSTM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34BAD-1659-4AAC-AD6C-040C11D15C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CNN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C6F15B0-1707-48CD-A2B5-EAAD3371A9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111" y="2957513"/>
            <a:ext cx="3881966" cy="291147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E9C905-73AB-4A03-A98E-CA4707D81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CNN-LSTM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AEC68C4-038A-4462-BB91-D04DC742F0E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042" y="2957513"/>
            <a:ext cx="3881966" cy="2911475"/>
          </a:xfrm>
        </p:spPr>
      </p:pic>
    </p:spTree>
    <p:extLst>
      <p:ext uri="{BB962C8B-B14F-4D97-AF65-F5344CB8AC3E}">
        <p14:creationId xmlns:p14="http://schemas.microsoft.com/office/powerpoint/2010/main" val="3212026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DE138-A831-49DF-8DC1-FBE40673F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AD602-948C-45FC-9EE5-59B22E8C5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US" dirty="0"/>
              <a:t>Lei Ji, </a:t>
            </a:r>
            <a:r>
              <a:rPr lang="en-US" dirty="0" err="1"/>
              <a:t>Yingchao</a:t>
            </a:r>
            <a:r>
              <a:rPr lang="en-US" dirty="0"/>
              <a:t> Zou, </a:t>
            </a:r>
            <a:r>
              <a:rPr lang="en-US" dirty="0" err="1"/>
              <a:t>Kaijian</a:t>
            </a:r>
            <a:r>
              <a:rPr lang="en-US" dirty="0"/>
              <a:t> He, </a:t>
            </a:r>
            <a:r>
              <a:rPr lang="en-US" dirty="0" err="1"/>
              <a:t>Bangzhu</a:t>
            </a:r>
            <a:r>
              <a:rPr lang="en-US" dirty="0"/>
              <a:t> Zhu, Carbon futures price forecasting based with ARIMA-CNN-LSTM model, Procedia Computer Science, Volume 162, 2019, Pages 33-38, ISSN 1877-0509, </a:t>
            </a:r>
            <a:r>
              <a:rPr lang="en-US" dirty="0">
                <a:hlinkClick r:id="rId2"/>
              </a:rPr>
              <a:t>https://doi.org/10.1016/j.procs.2019.11.254</a:t>
            </a:r>
            <a:r>
              <a:rPr lang="en-US" dirty="0"/>
              <a:t>. (</a:t>
            </a:r>
            <a:r>
              <a:rPr lang="en-US" dirty="0">
                <a:hlinkClick r:id="rId3"/>
              </a:rPr>
              <a:t>https://www.sciencedirect.com/science/article/pii/S1877050919319660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Chen, </a:t>
            </a:r>
            <a:r>
              <a:rPr lang="en-US" dirty="0" err="1"/>
              <a:t>JieAU</a:t>
            </a:r>
            <a:r>
              <a:rPr lang="en-US" dirty="0"/>
              <a:t>  - Tang, </a:t>
            </a:r>
            <a:r>
              <a:rPr lang="en-US" dirty="0" err="1"/>
              <a:t>QiAU</a:t>
            </a:r>
            <a:r>
              <a:rPr lang="en-US" dirty="0"/>
              <a:t>  - Shi, </a:t>
            </a:r>
            <a:r>
              <a:rPr lang="en-US" dirty="0" err="1"/>
              <a:t>RuchenAU</a:t>
            </a:r>
            <a:r>
              <a:rPr lang="en-US" dirty="0"/>
              <a:t>  - Fan, </a:t>
            </a:r>
            <a:r>
              <a:rPr lang="en-US" dirty="0" err="1"/>
              <a:t>TongmeiAU</a:t>
            </a:r>
            <a:r>
              <a:rPr lang="en-US" dirty="0"/>
              <a:t>  - Ma, </a:t>
            </a:r>
            <a:r>
              <a:rPr lang="en-US" dirty="0" err="1"/>
              <a:t>YidanAU</a:t>
            </a:r>
            <a:r>
              <a:rPr lang="en-US" dirty="0"/>
              <a:t>  - Huang, </a:t>
            </a:r>
            <a:r>
              <a:rPr lang="en-US" dirty="0" err="1"/>
              <a:t>JingyanPY</a:t>
            </a:r>
            <a:r>
              <a:rPr lang="en-US" dirty="0"/>
              <a:t>  - 2021DA  - 2021/06/09TI  - Prediction of Financial Time Series Based on LSTM Using Wavelet Transform and Singular Spectrum Analysis, </a:t>
            </a:r>
            <a:r>
              <a:rPr lang="en-US" dirty="0">
                <a:hlinkClick r:id="rId4"/>
              </a:rPr>
              <a:t>https://doi.org/10.1155/2021/9942410</a:t>
            </a:r>
            <a:endParaRPr lang="en-US" dirty="0"/>
          </a:p>
          <a:p>
            <a:pPr lvl="1"/>
            <a:r>
              <a:rPr lang="en-US" dirty="0"/>
              <a:t>Ehsan </a:t>
            </a:r>
            <a:r>
              <a:rPr lang="en-US" dirty="0" err="1"/>
              <a:t>Hoseinzade</a:t>
            </a:r>
            <a:r>
              <a:rPr lang="en-US" dirty="0"/>
              <a:t>, Saman </a:t>
            </a:r>
            <a:r>
              <a:rPr lang="en-US" dirty="0" err="1"/>
              <a:t>Haratizadeh</a:t>
            </a:r>
            <a:r>
              <a:rPr lang="en-US" dirty="0"/>
              <a:t>, </a:t>
            </a:r>
            <a:r>
              <a:rPr lang="en-US" dirty="0" err="1"/>
              <a:t>CNNpred</a:t>
            </a:r>
            <a:r>
              <a:rPr lang="en-US" dirty="0"/>
              <a:t>: CNN-based stock market prediction using a diverse set of variables, Expert Systems with Applications, Volume 129, 2019, Pages 273-285, ISSN 0957-4174, </a:t>
            </a:r>
            <a:r>
              <a:rPr lang="en-US" dirty="0">
                <a:hlinkClick r:id="rId5"/>
              </a:rPr>
              <a:t>https://doi.org/10.1016/j.eswa.2019.03.029</a:t>
            </a:r>
            <a:r>
              <a:rPr lang="en-US" dirty="0"/>
              <a:t>. (</a:t>
            </a:r>
            <a:r>
              <a:rPr lang="en-US" dirty="0">
                <a:hlinkClick r:id="rId6"/>
              </a:rPr>
              <a:t>https://www.sciencedirect.com/science/article/pii/S0957417419301915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S. Selvin, R. </a:t>
            </a:r>
            <a:r>
              <a:rPr lang="en-US" dirty="0" err="1"/>
              <a:t>Vinayakumar</a:t>
            </a:r>
            <a:r>
              <a:rPr lang="en-US" dirty="0"/>
              <a:t>, E. A. Gopalakrishnan, V. K. Menon and K. P. Soman, "Stock price prediction using LSTM, RNN and CNN-sliding window model," </a:t>
            </a:r>
            <a:r>
              <a:rPr lang="en-US" i="1" dirty="0"/>
              <a:t>2017 International Conference on Advances in Computing, Communications and Informatics (ICACCI)</a:t>
            </a:r>
            <a:r>
              <a:rPr lang="en-US" dirty="0"/>
              <a:t>, 2017, pp. 1643-1647, </a:t>
            </a:r>
            <a:r>
              <a:rPr lang="en-US" dirty="0" err="1"/>
              <a:t>doi</a:t>
            </a:r>
            <a:r>
              <a:rPr lang="en-US" dirty="0"/>
              <a:t>: 10.1109/ICACCI.2017.8126078.</a:t>
            </a:r>
          </a:p>
        </p:txBody>
      </p:sp>
    </p:spTree>
    <p:extLst>
      <p:ext uri="{BB962C8B-B14F-4D97-AF65-F5344CB8AC3E}">
        <p14:creationId xmlns:p14="http://schemas.microsoft.com/office/powerpoint/2010/main" val="32221920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8FA72190DA3E47A98C79953924F41E" ma:contentTypeVersion="2" ma:contentTypeDescription="Create a new document." ma:contentTypeScope="" ma:versionID="f39cbf240d697b516453c3ea16adff44">
  <xsd:schema xmlns:xsd="http://www.w3.org/2001/XMLSchema" xmlns:xs="http://www.w3.org/2001/XMLSchema" xmlns:p="http://schemas.microsoft.com/office/2006/metadata/properties" xmlns:ns3="d0f62f47-2aa0-44ee-81ad-e0fbfd0370c7" targetNamespace="http://schemas.microsoft.com/office/2006/metadata/properties" ma:root="true" ma:fieldsID="3712281aa69ef18c01e69e7b413ba4ad" ns3:_="">
    <xsd:import namespace="d0f62f47-2aa0-44ee-81ad-e0fbfd0370c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f62f47-2aa0-44ee-81ad-e0fbfd0370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DFA72B8-9619-4C05-AFAD-7A5CA90AA0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f62f47-2aa0-44ee-81ad-e0fbfd0370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3AA7F6B-2295-4975-ABEA-D1B39E9895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8AFDBE-24BC-4269-B43B-608288A3320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d0f62f47-2aa0-44ee-81ad-e0fbfd0370c7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{CE5857A6-C9FE-46AF-9D5F-1677267FE1E4}tf56160789_win32</Template>
  <TotalTime>108</TotalTime>
  <Words>393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Bookman Old Style</vt:lpstr>
      <vt:lpstr>Calibri</vt:lpstr>
      <vt:lpstr>Franklin Gothic Book</vt:lpstr>
      <vt:lpstr>1_RetrospectVTI</vt:lpstr>
      <vt:lpstr>Financial Time Series Prediction</vt:lpstr>
      <vt:lpstr>Models Used </vt:lpstr>
      <vt:lpstr>Specifications</vt:lpstr>
      <vt:lpstr>Intermediary results</vt:lpstr>
      <vt:lpstr>Datasets Used</vt:lpstr>
      <vt:lpstr>ARIMA</vt:lpstr>
      <vt:lpstr>STACKED LSTM-ANN</vt:lpstr>
      <vt:lpstr>CNN + CNN-LSTM</vt:lpstr>
      <vt:lpstr>Literature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Time Series Prediction</dc:title>
  <dc:creator>OCEPEK, DAVID</dc:creator>
  <cp:lastModifiedBy>OCEPEK, DAVID</cp:lastModifiedBy>
  <cp:revision>25</cp:revision>
  <dcterms:created xsi:type="dcterms:W3CDTF">2021-11-29T02:31:09Z</dcterms:created>
  <dcterms:modified xsi:type="dcterms:W3CDTF">2021-11-29T04:19:16Z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0x010100898FA72190DA3E47A98C79953924F41E</vt:lpwstr>
  </property>
</Properties>
</file>