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solidFill>
                  <a:schemeClr val="tx1"/>
                </a:solidFill>
              </a:rPr>
              <a:t>전년도 대비 소비자물가 </a:t>
            </a:r>
            <a:r>
              <a:rPr lang="ko-KR" altLang="en-US" sz="1800" b="1" dirty="0" err="1">
                <a:solidFill>
                  <a:schemeClr val="tx1"/>
                </a:solidFill>
              </a:rPr>
              <a:t>등락율</a:t>
            </a:r>
            <a:endParaRPr lang="ko-KR" alt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등락율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27000" cap="rnd">
              <a:solidFill>
                <a:schemeClr val="accent4">
                  <a:lumMod val="60000"/>
                  <a:lumOff val="40000"/>
                </a:schemeClr>
              </a:solidFill>
              <a:prstDash val="solid"/>
            </a:ln>
            <a:effectLst>
              <a:softEdge rad="12700"/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0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bevel/>
              </a:ln>
              <a:effectLst>
                <a:softEdge rad="12700"/>
              </a:effectLst>
            </c:spPr>
            <c:extLst>
              <c:ext xmlns:c16="http://schemas.microsoft.com/office/drawing/2014/chart" uri="{C3380CC4-5D6E-409C-BE32-E72D297353CC}">
                <c16:uniqueId val="{00000006-7651-4E46-AC7D-05279B3145B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0.0%</c:formatCode>
                <c:ptCount val="4"/>
                <c:pt idx="0">
                  <c:v>8.0000000000000002E-3</c:v>
                </c:pt>
                <c:pt idx="1">
                  <c:v>7.0000000000000001E-3</c:v>
                </c:pt>
                <c:pt idx="2">
                  <c:v>4.0000000000000001E-3</c:v>
                </c:pt>
                <c:pt idx="3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1-4E46-AC7D-05279B314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72"/>
        <c:axId val="1203399375"/>
        <c:axId val="1198026719"/>
      </c:barChart>
      <c:catAx>
        <c:axId val="1203399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98026719"/>
        <c:crosses val="autoZero"/>
        <c:auto val="1"/>
        <c:lblAlgn val="ctr"/>
        <c:lblOffset val="100"/>
        <c:noMultiLvlLbl val="0"/>
      </c:catAx>
      <c:valAx>
        <c:axId val="1198026719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203399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D8-451C-8CF4-E642C4D0FA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D8-451C-8CF4-E642C4D0FAC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D8-451C-8CF4-E642C4D0FAC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D8-451C-8CF4-E642C4D0FAC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D8-451C-8CF4-E642C4D0FAC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D8-451C-8CF4-E642C4D0FACF}"/>
              </c:ext>
            </c:extLst>
          </c:dPt>
          <c:cat>
            <c:strRef>
              <c:f>Sheet1!$A$2:$A$7</c:f>
              <c:strCache>
                <c:ptCount val="6"/>
                <c:pt idx="0">
                  <c:v>농축수산물</c:v>
                </c:pt>
                <c:pt idx="1">
                  <c:v>공업제품</c:v>
                </c:pt>
                <c:pt idx="2">
                  <c:v>전기·수도·가스</c:v>
                </c:pt>
                <c:pt idx="3">
                  <c:v>집세</c:v>
                </c:pt>
                <c:pt idx="4">
                  <c:v>공공서비스</c:v>
                </c:pt>
                <c:pt idx="5">
                  <c:v>개인서비스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7.2999999999999995E-2</c:v>
                </c:pt>
                <c:pt idx="1">
                  <c:v>5.0000000000000001E-3</c:v>
                </c:pt>
                <c:pt idx="2" formatCode="General">
                  <c:v>0</c:v>
                </c:pt>
                <c:pt idx="3">
                  <c:v>-4.1000000000000002E-2</c:v>
                </c:pt>
                <c:pt idx="4">
                  <c:v>2.1999999999999999E-2</c:v>
                </c:pt>
                <c:pt idx="5" formatCode="0%">
                  <c:v>-0.01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85-4EC1-871E-8B43CA256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rgbClr val="00007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1-4579-BB50-A63F21023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F1-4579-BB50-A63F21023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1-4579-BB50-A63F21023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Sheet1!$E$2</c:f>
              <c:numCache>
                <c:formatCode>0.00%</c:formatCode>
                <c:ptCount val="1"/>
                <c:pt idx="0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F1-4579-BB50-A63F21023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Sheet1!$F$2</c:f>
              <c:numCache>
                <c:formatCode>0.00%</c:formatCode>
                <c:ptCount val="1"/>
                <c:pt idx="0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F1-4579-BB50-A63F21023D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Sheet1!$G$2</c:f>
              <c:numCache>
                <c:formatCode>0.00%</c:formatCode>
                <c:ptCount val="1"/>
                <c:pt idx="0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F1-4579-BB50-A63F21023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874912"/>
        <c:axId val="345111168"/>
      </c:barChart>
      <c:catAx>
        <c:axId val="40387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>
            <a:glow rad="1905000">
              <a:schemeClr val="tx1">
                <a:alpha val="0"/>
              </a:schemeClr>
            </a:glow>
            <a:softEdge rad="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5111168"/>
        <c:crosses val="autoZero"/>
        <c:auto val="1"/>
        <c:lblAlgn val="ctr"/>
        <c:lblOffset val="100"/>
        <c:tickMarkSkip val="1"/>
        <c:noMultiLvlLbl val="0"/>
      </c:catAx>
      <c:valAx>
        <c:axId val="3451111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0387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7.2999999999999995E-2</c:v>
                </c:pt>
                <c:pt idx="1">
                  <c:v>0.02</c:v>
                </c:pt>
                <c:pt idx="2" formatCode="0.00%">
                  <c:v>-1.7000000000000001E-2</c:v>
                </c:pt>
                <c:pt idx="3" formatCode="0.00%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50-43AB-8790-F16F04E40D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Sheet1!$C$2:$C$5</c:f>
              <c:numCache>
                <c:formatCode>0.00%</c:formatCode>
                <c:ptCount val="4"/>
                <c:pt idx="0">
                  <c:v>5.0000000000000001E-3</c:v>
                </c:pt>
                <c:pt idx="1">
                  <c:v>-2E-3</c:v>
                </c:pt>
                <c:pt idx="2">
                  <c:v>-2E-3</c:v>
                </c:pt>
                <c:pt idx="3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50-43AB-8790-F16F04E40D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Sheet1!$D$2:$D$5</c:f>
              <c:numCache>
                <c:formatCode>0.00%</c:formatCode>
                <c:ptCount val="4"/>
                <c:pt idx="1">
                  <c:v>-7.3999999999999996E-2</c:v>
                </c:pt>
                <c:pt idx="2">
                  <c:v>1.4999999999999999E-2</c:v>
                </c:pt>
                <c:pt idx="3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50-43AB-8790-F16F04E40D6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Sheet1!$E$2:$E$5</c:f>
              <c:numCache>
                <c:formatCode>0.00%</c:formatCode>
                <c:ptCount val="4"/>
                <c:pt idx="0">
                  <c:v>-4.1000000000000002E-2</c:v>
                </c:pt>
                <c:pt idx="1">
                  <c:v>2.5000000000000001E-2</c:v>
                </c:pt>
                <c:pt idx="2">
                  <c:v>-1E-3</c:v>
                </c:pt>
                <c:pt idx="3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50-43AB-8790-F16F04E40D6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Sheet1!$F$2:$F$5</c:f>
              <c:numCache>
                <c:formatCode>0.00%</c:formatCode>
                <c:ptCount val="4"/>
                <c:pt idx="0">
                  <c:v>2.1999999999999999E-2</c:v>
                </c:pt>
                <c:pt idx="1">
                  <c:v>1.2E-2</c:v>
                </c:pt>
                <c:pt idx="2">
                  <c:v>-5.0000000000000001E-3</c:v>
                </c:pt>
                <c:pt idx="3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50-43AB-8790-F16F04E40D6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1999</c:v>
                </c:pt>
                <c:pt idx="1">
                  <c:v>2015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Sheet1!$G$2:$G$5</c:f>
              <c:numCache>
                <c:formatCode>0.00%</c:formatCode>
                <c:ptCount val="4"/>
                <c:pt idx="0" formatCode="0%">
                  <c:v>-0.01</c:v>
                </c:pt>
                <c:pt idx="1">
                  <c:v>1.9E-2</c:v>
                </c:pt>
                <c:pt idx="2">
                  <c:v>1.9E-2</c:v>
                </c:pt>
                <c:pt idx="3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50-43AB-8790-F16F04E40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4830527"/>
        <c:axId val="1266473743"/>
      </c:barChart>
      <c:catAx>
        <c:axId val="11348305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6473743"/>
        <c:crosses val="autoZero"/>
        <c:auto val="1"/>
        <c:lblAlgn val="ctr"/>
        <c:lblOffset val="100"/>
        <c:noMultiLvlLbl val="0"/>
      </c:catAx>
      <c:valAx>
        <c:axId val="1266473743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483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844918799212598"/>
          <c:y val="0.34695950129432201"/>
          <c:w val="0.15217581200787403"/>
          <c:h val="0.21467456848704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증감율</c:v>
                </c:pt>
              </c:strCache>
            </c:strRef>
          </c:tx>
          <c:spPr>
            <a:solidFill>
              <a:srgbClr val="0070C0"/>
            </a:solidFill>
            <a:ln w="63500" cap="rnd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78D0-49A5-95D0-FFC50754CA49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밤</c:v>
                </c:pt>
                <c:pt idx="2">
                  <c:v>토마토</c:v>
                </c:pt>
                <c:pt idx="3">
                  <c:v>파</c:v>
                </c:pt>
                <c:pt idx="4">
                  <c:v>당근</c:v>
                </c:pt>
                <c:pt idx="5">
                  <c:v>부추</c:v>
                </c:pt>
                <c:pt idx="6">
                  <c:v>무</c:v>
                </c:pt>
                <c:pt idx="7">
                  <c:v>호박</c:v>
                </c:pt>
                <c:pt idx="8">
                  <c:v>배추</c:v>
                </c:pt>
                <c:pt idx="9">
                  <c:v>양파</c:v>
                </c:pt>
                <c:pt idx="10">
                  <c:v>양배추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0.29459999999999997</c:v>
                </c:pt>
                <c:pt idx="1">
                  <c:v>0.17899999999999999</c:v>
                </c:pt>
                <c:pt idx="2">
                  <c:v>0.184</c:v>
                </c:pt>
                <c:pt idx="3">
                  <c:v>0.21199999999999999</c:v>
                </c:pt>
                <c:pt idx="4">
                  <c:v>0.22500000000000001</c:v>
                </c:pt>
                <c:pt idx="5" formatCode="0%">
                  <c:v>0.23</c:v>
                </c:pt>
                <c:pt idx="6">
                  <c:v>0.24399999999999999</c:v>
                </c:pt>
                <c:pt idx="7">
                  <c:v>0.252</c:v>
                </c:pt>
                <c:pt idx="8">
                  <c:v>0.41699999999999998</c:v>
                </c:pt>
                <c:pt idx="9">
                  <c:v>0.45500000000000002</c:v>
                </c:pt>
                <c:pt idx="10">
                  <c:v>0.54800000000000004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C-415F-8286-B0F2F52BB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069983"/>
        <c:axId val="1143239023"/>
      </c:barChart>
      <c:catAx>
        <c:axId val="149006998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43239023"/>
        <c:crosses val="autoZero"/>
        <c:auto val="1"/>
        <c:lblAlgn val="ctr"/>
        <c:lblOffset val="100"/>
        <c:noMultiLvlLbl val="0"/>
      </c:catAx>
      <c:valAx>
        <c:axId val="1143239023"/>
        <c:scaling>
          <c:orientation val="minMax"/>
          <c:max val="0.55000000000000004"/>
          <c:min val="0"/>
        </c:scaling>
        <c:delete val="1"/>
        <c:axPos val="b"/>
        <c:numFmt formatCode="0.00%" sourceLinked="1"/>
        <c:majorTickMark val="out"/>
        <c:minorTickMark val="none"/>
        <c:tickLblPos val="low"/>
        <c:crossAx val="1490069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증감율</c:v>
                </c:pt>
              </c:strCache>
            </c:strRef>
          </c:tx>
          <c:spPr>
            <a:solidFill>
              <a:srgbClr val="FF0000"/>
            </a:solidFill>
            <a:ln w="63500" cap="rnd"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4C-45CA-A7A4-66CF27F19DB2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생강</c:v>
                </c:pt>
                <c:pt idx="2">
                  <c:v>콩</c:v>
                </c:pt>
                <c:pt idx="3">
                  <c:v>보리쌀</c:v>
                </c:pt>
                <c:pt idx="4">
                  <c:v>수박</c:v>
                </c:pt>
                <c:pt idx="5">
                  <c:v>귤</c:v>
                </c:pt>
                <c:pt idx="6">
                  <c:v>찹쌀</c:v>
                </c:pt>
                <c:pt idx="7">
                  <c:v>버섯</c:v>
                </c:pt>
                <c:pt idx="8">
                  <c:v>닭고기</c:v>
                </c:pt>
                <c:pt idx="9">
                  <c:v>현미</c:v>
                </c:pt>
                <c:pt idx="10">
                  <c:v>인삼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-7.3300000000000004E-2</c:v>
                </c:pt>
                <c:pt idx="1">
                  <c:v>-0.19500000000000001</c:v>
                </c:pt>
                <c:pt idx="2">
                  <c:v>-0.125</c:v>
                </c:pt>
                <c:pt idx="3">
                  <c:v>-8.5000000000000006E-2</c:v>
                </c:pt>
                <c:pt idx="4">
                  <c:v>-7.6999999999999999E-2</c:v>
                </c:pt>
                <c:pt idx="5">
                  <c:v>-5.8000000000000003E-2</c:v>
                </c:pt>
                <c:pt idx="6">
                  <c:v>-4.3999999999999997E-2</c:v>
                </c:pt>
                <c:pt idx="7">
                  <c:v>-4.2999999999999997E-2</c:v>
                </c:pt>
                <c:pt idx="8">
                  <c:v>-4.1000000000000002E-2</c:v>
                </c:pt>
                <c:pt idx="9">
                  <c:v>-3.7999999999999999E-2</c:v>
                </c:pt>
                <c:pt idx="10">
                  <c:v>-2.7E-2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D-4AD3-BB10-09369D42D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0067583"/>
        <c:axId val="1481386751"/>
      </c:barChart>
      <c:catAx>
        <c:axId val="149006758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1386751"/>
        <c:crosses val="autoZero"/>
        <c:auto val="1"/>
        <c:lblAlgn val="ctr"/>
        <c:lblOffset val="100"/>
        <c:noMultiLvlLbl val="0"/>
      </c:catAx>
      <c:valAx>
        <c:axId val="1481386751"/>
        <c:scaling>
          <c:orientation val="minMax"/>
          <c:max val="0"/>
          <c:min val="-0.55000000000000004"/>
        </c:scaling>
        <c:delete val="1"/>
        <c:axPos val="b"/>
        <c:numFmt formatCode="0.00%" sourceLinked="1"/>
        <c:majorTickMark val="out"/>
        <c:minorTickMark val="none"/>
        <c:tickLblPos val="nextTo"/>
        <c:crossAx val="14900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4-40FA-ABE5-F62F1573FE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4-40FA-ABE5-F62F1573FE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4-40FA-ABE5-F62F1573F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1755039"/>
        <c:axId val="1269333407"/>
      </c:barChart>
      <c:catAx>
        <c:axId val="128175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9333407"/>
        <c:crosses val="autoZero"/>
        <c:auto val="1"/>
        <c:lblAlgn val="ctr"/>
        <c:lblOffset val="100"/>
        <c:noMultiLvlLbl val="0"/>
      </c:catAx>
      <c:valAx>
        <c:axId val="1269333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175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농축수산물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634-4FB7-9865-3643B703A5B4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4-4FB7-9865-3643B703A5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공업제품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-2E-3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34-4FB7-9865-3643B703A5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집세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34-4FB7-9865-3643B703A5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공공서비스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34-4FB7-9865-3643B703A5B4}"/>
              </c:ext>
            </c:extLst>
          </c:dPt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0.00%</c:formatCode>
                <c:ptCount val="1"/>
                <c:pt idx="0">
                  <c:v>-1.9E-2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34-4FB7-9865-3643B703A5B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개인서비스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0.00%</c:formatCode>
                <c:ptCount val="1"/>
                <c:pt idx="0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34-4FB7-9865-3643B703A5B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전기·수도·가스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0.00%</c:formatCode>
                <c:ptCount val="1"/>
                <c:pt idx="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34-4FB7-9865-3643B703A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4830127"/>
        <c:axId val="1138494687"/>
      </c:barChart>
      <c:catAx>
        <c:axId val="113483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38494687"/>
        <c:crosses val="autoZero"/>
        <c:auto val="1"/>
        <c:lblAlgn val="ctr"/>
        <c:lblOffset val="100"/>
        <c:noMultiLvlLbl val="0"/>
      </c:catAx>
      <c:valAx>
        <c:axId val="1138494687"/>
        <c:scaling>
          <c:orientation val="minMax"/>
          <c:max val="8.0000000000000016E-2"/>
          <c:min val="-4.0000000000000008E-2"/>
        </c:scaling>
        <c:delete val="1"/>
        <c:axPos val="l"/>
        <c:numFmt formatCode="0.00%" sourceLinked="1"/>
        <c:majorTickMark val="out"/>
        <c:minorTickMark val="none"/>
        <c:tickLblPos val="nextTo"/>
        <c:crossAx val="1134830127"/>
        <c:crosses val="autoZero"/>
        <c:crossBetween val="between"/>
        <c:majorUnit val="4.0000000000000008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6E-400A-8335-A2353A439348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96E-400A-8335-A2353A439348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6E-400A-8335-A2353A439348}"/>
              </c:ext>
            </c:extLst>
          </c:dPt>
          <c:cat>
            <c:strRef>
              <c:f>Sheet1!$A$2:$A$7</c:f>
              <c:strCache>
                <c:ptCount val="6"/>
                <c:pt idx="0">
                  <c:v>농축수산물</c:v>
                </c:pt>
                <c:pt idx="1">
                  <c:v>공업제품</c:v>
                </c:pt>
                <c:pt idx="2">
                  <c:v>전기·수도·가스</c:v>
                </c:pt>
                <c:pt idx="3">
                  <c:v>집세</c:v>
                </c:pt>
                <c:pt idx="4">
                  <c:v>공공서비스</c:v>
                </c:pt>
                <c:pt idx="5">
                  <c:v>개인서비스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6.7000000000000004E-2</c:v>
                </c:pt>
                <c:pt idx="1">
                  <c:v>-2E-3</c:v>
                </c:pt>
                <c:pt idx="2">
                  <c:v>-1.4E-2</c:v>
                </c:pt>
                <c:pt idx="3">
                  <c:v>2E-3</c:v>
                </c:pt>
                <c:pt idx="4">
                  <c:v>-1.9E-2</c:v>
                </c:pt>
                <c:pt idx="5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E-400A-8335-A2353A439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102767"/>
        <c:axId val="1145624447"/>
      </c:barChart>
      <c:catAx>
        <c:axId val="149010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5624447"/>
        <c:crosses val="autoZero"/>
        <c:auto val="1"/>
        <c:lblAlgn val="ctr"/>
        <c:lblOffset val="100"/>
        <c:noMultiLvlLbl val="0"/>
      </c:catAx>
      <c:valAx>
        <c:axId val="114562444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9010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감소율</c:v>
                </c:pt>
              </c:strCache>
            </c:strRef>
          </c:tx>
          <c:spPr>
            <a:solidFill>
              <a:srgbClr val="FF0000"/>
            </a:solidFill>
            <a:ln w="63500" cap="rnd"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2A-41C2-A248-3F4B7F0671C6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학교급식비</c:v>
                </c:pt>
                <c:pt idx="2">
                  <c:v>이러닝이용료</c:v>
                </c:pt>
                <c:pt idx="3">
                  <c:v>병원검사료</c:v>
                </c:pt>
                <c:pt idx="4">
                  <c:v>승용차임차료</c:v>
                </c:pt>
                <c:pt idx="5">
                  <c:v>가전제품렌탈비</c:v>
                </c:pt>
                <c:pt idx="6">
                  <c:v>해외단체여행비</c:v>
                </c:pt>
                <c:pt idx="7">
                  <c:v>호텔숙박료</c:v>
                </c:pt>
                <c:pt idx="8">
                  <c:v>콘도이용료</c:v>
                </c:pt>
                <c:pt idx="9">
                  <c:v>주차료</c:v>
                </c:pt>
                <c:pt idx="10">
                  <c:v>여관숙박료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-0.1159</c:v>
                </c:pt>
                <c:pt idx="1">
                  <c:v>-0.54400000000000004</c:v>
                </c:pt>
                <c:pt idx="2">
                  <c:v>-0.17100000000000001</c:v>
                </c:pt>
                <c:pt idx="3">
                  <c:v>-9.6000000000000002E-2</c:v>
                </c:pt>
                <c:pt idx="4">
                  <c:v>-9.0999999999999998E-2</c:v>
                </c:pt>
                <c:pt idx="5">
                  <c:v>-8.4000000000000005E-2</c:v>
                </c:pt>
                <c:pt idx="6">
                  <c:v>-6.0999999999999999E-2</c:v>
                </c:pt>
                <c:pt idx="7">
                  <c:v>-6.0999999999999999E-2</c:v>
                </c:pt>
                <c:pt idx="8">
                  <c:v>-2.1999999999999999E-2</c:v>
                </c:pt>
                <c:pt idx="9">
                  <c:v>-1.4999999999999999E-2</c:v>
                </c:pt>
                <c:pt idx="10">
                  <c:v>-1.4E-2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2A-41C2-A248-3F4B7F067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3874112"/>
        <c:axId val="347117296"/>
      </c:barChart>
      <c:catAx>
        <c:axId val="403874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7117296"/>
        <c:crosses val="autoZero"/>
        <c:auto val="1"/>
        <c:lblAlgn val="ctr"/>
        <c:lblOffset val="100"/>
        <c:noMultiLvlLbl val="0"/>
      </c:catAx>
      <c:valAx>
        <c:axId val="347117296"/>
        <c:scaling>
          <c:orientation val="minMax"/>
        </c:scaling>
        <c:delete val="0"/>
        <c:axPos val="b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87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증가율</c:v>
                </c:pt>
              </c:strCache>
            </c:strRef>
          </c:tx>
          <c:spPr>
            <a:solidFill>
              <a:srgbClr val="0070C0"/>
            </a:solidFill>
            <a:ln w="63500" cap="rnd">
              <a:solidFill>
                <a:srgbClr val="0070C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 w="63500" cap="rnd">
                <a:solidFill>
                  <a:schemeClr val="bg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004-4D47-90E9-A1B47D34E4AE}"/>
              </c:ext>
            </c:extLst>
          </c:dPt>
          <c:cat>
            <c:strRef>
              <c:f>Sheet1!$A$2:$A$12</c:f>
              <c:strCache>
                <c:ptCount val="11"/>
                <c:pt idx="0">
                  <c:v>평균</c:v>
                </c:pt>
                <c:pt idx="1">
                  <c:v>설비수리비</c:v>
                </c:pt>
                <c:pt idx="2">
                  <c:v>휴대전화기수리비</c:v>
                </c:pt>
                <c:pt idx="3">
                  <c:v>시험응시료</c:v>
                </c:pt>
                <c:pt idx="4">
                  <c:v>세차료</c:v>
                </c:pt>
                <c:pt idx="5">
                  <c:v>가전제품수리비</c:v>
                </c:pt>
                <c:pt idx="6">
                  <c:v>자동차보험료</c:v>
                </c:pt>
                <c:pt idx="7">
                  <c:v>여객선료</c:v>
                </c:pt>
                <c:pt idx="8">
                  <c:v>공동주택관리비</c:v>
                </c:pt>
                <c:pt idx="9">
                  <c:v>보험서비스료</c:v>
                </c:pt>
                <c:pt idx="10">
                  <c:v>휴양시설이용료</c:v>
                </c:pt>
              </c:strCache>
            </c:strRef>
          </c:cat>
          <c:val>
            <c:numRef>
              <c:f>Sheet1!$B$2:$B$12</c:f>
              <c:numCache>
                <c:formatCode>0.00%</c:formatCode>
                <c:ptCount val="11"/>
                <c:pt idx="0">
                  <c:v>5.8799999999999998E-2</c:v>
                </c:pt>
                <c:pt idx="1">
                  <c:v>3.1E-2</c:v>
                </c:pt>
                <c:pt idx="2">
                  <c:v>3.3000000000000002E-2</c:v>
                </c:pt>
                <c:pt idx="3">
                  <c:v>3.4000000000000002E-2</c:v>
                </c:pt>
                <c:pt idx="4">
                  <c:v>3.7999999999999999E-2</c:v>
                </c:pt>
                <c:pt idx="5">
                  <c:v>4.3999999999999997E-2</c:v>
                </c:pt>
                <c:pt idx="6">
                  <c:v>4.5999999999999999E-2</c:v>
                </c:pt>
                <c:pt idx="7">
                  <c:v>4.7E-2</c:v>
                </c:pt>
                <c:pt idx="8">
                  <c:v>5.0999999999999997E-2</c:v>
                </c:pt>
                <c:pt idx="9">
                  <c:v>7.9000000000000001E-2</c:v>
                </c:pt>
                <c:pt idx="10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4-4D47-90E9-A1B47D34E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2896576"/>
        <c:axId val="347118128"/>
      </c:barChart>
      <c:catAx>
        <c:axId val="412896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47118128"/>
        <c:crosses val="autoZero"/>
        <c:auto val="1"/>
        <c:lblAlgn val="ctr"/>
        <c:lblOffset val="100"/>
        <c:noMultiLvlLbl val="0"/>
      </c:catAx>
      <c:valAx>
        <c:axId val="347118128"/>
        <c:scaling>
          <c:orientation val="minMax"/>
          <c:max val="0.60000000000000009"/>
        </c:scaling>
        <c:delete val="0"/>
        <c:axPos val="b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289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5395-769A-4B8D-9830-D565EFDD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1DC57-3762-49D5-A5C8-7BBA99D5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B4374-64B7-41E7-A0AD-FE3A2C7E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07936-9C3C-4C52-A85B-D1C5E904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90D63-9959-4914-92D8-9061BF50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3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5D43-6FC3-4A3A-8260-E187AAB3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3EC5E-99A7-42CB-B808-BEAAC726A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E7443-BCF0-4FC5-876C-7B974C80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0001-0E42-4B78-B1C5-5E1170A9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DF71-54EB-4936-948E-0D4BAB7A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1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065A38-3B76-4E6A-BE3A-3B74B85E8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D53BFB-4E8E-456C-A531-966BE7E55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3C01-1916-479B-8B7B-FE280C73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229FD-F08B-4250-A6DE-C3F3D34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AC673-A637-4D3E-99B9-FA1E9534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EC047-4B5B-4040-9871-3F5DD7E2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A1811-0E6E-413A-AF64-CBF4A4DD5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FAEEC-8405-41AC-96AF-D9C36C6D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800-76FF-4550-AB62-7D730A12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7CD0-1D34-468F-963F-58B5D6A3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61213-C5A3-44E6-A2FE-00621ED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BFCB6-A17F-470F-A545-881A09D9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440B7-AFC1-4BAC-A71C-418F439B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2A612-9083-4487-B406-B754441E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13129-ACF7-4540-8CF0-CBDA094F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A2A6-D1A3-4642-9F1A-9B9B385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8F8CB-D969-45FD-917D-050089562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61ABAD-8AC3-4046-A640-346BBC7B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908D1-2497-4AA8-A58D-4E1BC0F5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F1FD0-D74A-4AC2-A2DF-0E737D80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8B2DD-71AC-4B75-B3CD-3E2BE3C5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2BCFB-DECE-44F6-95B3-584D137A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2C0F9-8E3C-4D8D-96CD-E5D9B8080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4DDF9-2D53-435C-8744-97B6A1896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0E544-F0EE-40F1-89C5-758A3971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1902D-DF36-439A-A47F-82553AE7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57A8FB-7B26-42A3-8AB0-4FF1DB49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9CD02-A17D-4866-8E4A-202BA7F5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4FBA31-49B1-40F1-BB1B-8706B5DF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6A12-0D58-4952-B6EB-1212133C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609BA-4BB6-4C89-964A-A15EB1D7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841B-FB9F-413E-9890-D07F595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E3A81-C20D-45D6-B650-C033CC62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22B4E-2E5B-4AF9-801A-F037F23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3694B5-876F-4808-B25F-E4631296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740EE-8A57-4B1C-8FCC-617DF20A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CF67E-437E-4AE6-A146-C0A5F819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6CD42-5BD7-40C0-8A7F-9F4E478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2A238-0886-4054-A78A-C20B1563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27D31-73F5-4A5A-91FA-03EA4807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65CF1-53A5-433A-8570-2D6D0C71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7D543-C458-4543-976B-400BACBC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D226-B70F-49F8-9FEA-0FF7539B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EBB0BB-A577-4E13-B2C3-6D6F5968D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9D82A-A9A6-4460-A719-991A91005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F2E76-276A-4219-BCD8-C0F581A5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D1A84-9A1B-45B7-9F9A-9A99A2AC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A2F1A-9AC4-4FFB-89CC-DE589E99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59F009-FDA0-4BA7-A4D2-8296AEE3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BCAC0-43AD-49FB-BF65-4768510D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F33DA-CE7B-4384-98CE-3AC55D3F7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C510-1D6E-4A77-8788-B0432ACB8B71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9D2C-F4CC-4918-9F9C-4D8C389F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76A45-A4FA-417B-BDE4-E4C24976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E53E-DD81-4CCA-9E88-0A19270E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333FA4-A6B0-43DE-8107-D5792CAC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7" y="2058457"/>
            <a:ext cx="6615953" cy="43434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86A792-CF7F-4CFE-BFB9-00DEA5FA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22D5847-1FCF-4334-8A45-A01FFA14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864" y="1447474"/>
            <a:ext cx="5324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FAB984-B646-4BBA-A5E6-E673E5D9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2D8C5-38EC-429A-8BFB-C7F988E4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7" y="932170"/>
            <a:ext cx="5324476" cy="3228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9042B5-4E71-464A-B157-5C4FDA767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385" y="-682318"/>
            <a:ext cx="5324476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772EC-E6B2-4DAA-AB04-949ECA18F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892" y="2435293"/>
            <a:ext cx="532447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3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6EE09F8-5384-4FBD-9EA3-F8814BB31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46354"/>
              </p:ext>
            </p:extLst>
          </p:nvPr>
        </p:nvGraphicFramePr>
        <p:xfrm>
          <a:off x="1553527" y="1866379"/>
          <a:ext cx="4539492" cy="39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752F6EEB-69BD-47B3-9B94-492EDD7DD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047679"/>
              </p:ext>
            </p:extLst>
          </p:nvPr>
        </p:nvGraphicFramePr>
        <p:xfrm>
          <a:off x="6093150" y="1866379"/>
          <a:ext cx="4539492" cy="39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0C3651-50D7-4EC0-A622-DEDF4862C088}"/>
              </a:ext>
            </a:extLst>
          </p:cNvPr>
          <p:cNvCxnSpPr>
            <a:cxnSpLocks/>
          </p:cNvCxnSpPr>
          <p:nvPr/>
        </p:nvCxnSpPr>
        <p:spPr>
          <a:xfrm>
            <a:off x="6093150" y="1983821"/>
            <a:ext cx="0" cy="3646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6BF185-1236-4E60-9654-66CA524E1A4B}"/>
              </a:ext>
            </a:extLst>
          </p:cNvPr>
          <p:cNvCxnSpPr/>
          <p:nvPr/>
        </p:nvCxnSpPr>
        <p:spPr>
          <a:xfrm>
            <a:off x="1455406" y="5951950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AD63BB-E650-4C32-8F62-ECAA6089B071}"/>
              </a:ext>
            </a:extLst>
          </p:cNvPr>
          <p:cNvCxnSpPr/>
          <p:nvPr/>
        </p:nvCxnSpPr>
        <p:spPr>
          <a:xfrm>
            <a:off x="10632642" y="5951950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3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C77926-2889-4D4F-9236-4AEE762F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90BFEF-E92D-4A57-88E3-DEFC032D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4" y="318393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0D4AA7-B132-4D6F-801B-675161A7C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93" y="2435292"/>
            <a:ext cx="5324475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8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4E8B098-CE98-441E-93B4-58408D27E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8957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61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FC294E6-8515-4D28-8ED3-C3F19ECC4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5096"/>
              </p:ext>
            </p:extLst>
          </p:nvPr>
        </p:nvGraphicFramePr>
        <p:xfrm>
          <a:off x="2031325" y="368300"/>
          <a:ext cx="8956715" cy="5773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22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AB4DE5-C128-4E32-AC19-9028E380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D12EAF-6312-4028-B632-04E1B34A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2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2F4852-AF3A-496F-AB64-CCB351E3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93" y="2902018"/>
            <a:ext cx="5324475" cy="322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526F11-79DE-4FB0-8615-78C5F9B5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8" y="2435293"/>
            <a:ext cx="5324475" cy="3228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F02955-E594-4296-AEAF-F7E71A29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442" y="-326957"/>
            <a:ext cx="5324476" cy="322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966793-B0C2-4463-B2AD-706057903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92" y="2902018"/>
            <a:ext cx="5324476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E90F906-654E-4BE9-9E06-3EFA51AFF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89754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932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4C62D0A-085B-4CFA-BF7B-861448DC6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0816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D7859-42FF-4AA1-A7F7-40C0482E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0AB797-BAD7-4437-BF16-D6A4297A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670242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1C8AE5-37A6-4684-B8F0-2DD5736D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461" y="1979712"/>
            <a:ext cx="8820833" cy="461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AE25AF43-76C0-47EB-8D9F-CC9896227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91791"/>
              </p:ext>
            </p:extLst>
          </p:nvPr>
        </p:nvGraphicFramePr>
        <p:xfrm>
          <a:off x="5936575" y="2390051"/>
          <a:ext cx="4511366" cy="370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4EBA6BE0-10FB-4A8F-9545-F94D9EFF6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8326962"/>
              </p:ext>
            </p:extLst>
          </p:nvPr>
        </p:nvGraphicFramePr>
        <p:xfrm>
          <a:off x="1425209" y="2390051"/>
          <a:ext cx="4511366" cy="370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7CA1A6F-60E9-4BC9-BE5C-ACB0B6CCC485}"/>
              </a:ext>
            </a:extLst>
          </p:cNvPr>
          <p:cNvCxnSpPr>
            <a:cxnSpLocks/>
          </p:cNvCxnSpPr>
          <p:nvPr/>
        </p:nvCxnSpPr>
        <p:spPr>
          <a:xfrm>
            <a:off x="5936575" y="2516177"/>
            <a:ext cx="0" cy="3506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AACD37A-AA42-4683-94DC-364A402437A7}"/>
              </a:ext>
            </a:extLst>
          </p:cNvPr>
          <p:cNvCxnSpPr/>
          <p:nvPr/>
        </p:nvCxnSpPr>
        <p:spPr>
          <a:xfrm>
            <a:off x="1553227" y="6313118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193237-097F-41E5-98C2-5614FA421692}"/>
              </a:ext>
            </a:extLst>
          </p:cNvPr>
          <p:cNvCxnSpPr/>
          <p:nvPr/>
        </p:nvCxnSpPr>
        <p:spPr>
          <a:xfrm>
            <a:off x="10956098" y="6313118"/>
            <a:ext cx="0" cy="37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E1AA9A92-4D59-43B1-9944-4F437FBF9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0720600"/>
              </p:ext>
            </p:extLst>
          </p:nvPr>
        </p:nvGraphicFramePr>
        <p:xfrm>
          <a:off x="2857500" y="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625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93FA589-EB8A-4129-9F7F-3C9BF011E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1536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5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E4F61-BAE1-4F7D-A673-12B2848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93" y="2435293"/>
            <a:ext cx="5324475" cy="3228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9E8B12-AAB9-4B4E-83D4-DA5B9A6D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1" y="631716"/>
            <a:ext cx="5324475" cy="3228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2557E0-0405-408B-B79F-B7DD8EBF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0234"/>
            <a:ext cx="5324476" cy="3228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A7D627-FD88-490A-BBF7-334E7AEE2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762" y="712964"/>
            <a:ext cx="5324475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3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195C303-81A0-45B7-A8B8-CCD670A42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319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88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10</Words>
  <Application>Microsoft Office PowerPoint</Application>
  <PresentationFormat>와이드스크린</PresentationFormat>
  <Paragraphs>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김도희 (에너지및화학공학부)</dc:creator>
  <cp:lastModifiedBy>(학생) 김도희 (에너지및화학공학부)</cp:lastModifiedBy>
  <cp:revision>45</cp:revision>
  <dcterms:created xsi:type="dcterms:W3CDTF">2021-01-27T01:27:47Z</dcterms:created>
  <dcterms:modified xsi:type="dcterms:W3CDTF">2021-01-29T09:30:02Z</dcterms:modified>
</cp:coreProperties>
</file>