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54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xm4eVmktonhai2m5+ZFeyVU4o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46" y="101"/>
      </p:cViewPr>
      <p:guideLst>
        <p:guide orient="horz" pos="165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570d9c96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2b570d9c96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570d9c967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2b570d9c967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570d9c967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570d9c967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570d9c967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2b570d9c967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b570d9c967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2b570d9c967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b570d9c967_2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g2b570d9c967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b570d9c96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b570d9c96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b570d9c967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2b570d9c967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570d9c967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2b570d9c967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8" name="Google Shape;3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b7bd690dd9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6" name="Google Shape;326;g2b7bd690d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52f2371e8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2b52f2371e8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4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>
            <a:spLocks noGrp="1"/>
          </p:cNvSpPr>
          <p:nvPr>
            <p:ph type="pic" idx="2"/>
          </p:nvPr>
        </p:nvSpPr>
        <p:spPr>
          <a:xfrm>
            <a:off x="0" y="2801815"/>
            <a:ext cx="9144000" cy="234168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 txBox="1">
            <a:spLocks noGrp="1"/>
          </p:cNvSpPr>
          <p:nvPr>
            <p:ph type="title"/>
          </p:nvPr>
        </p:nvSpPr>
        <p:spPr>
          <a:xfrm>
            <a:off x="609600" y="188119"/>
            <a:ext cx="7886700" cy="42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7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4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628650" y="561975"/>
            <a:ext cx="7886700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4"/>
          <p:cNvSpPr txBox="1">
            <a:spLocks noGrp="1"/>
          </p:cNvSpPr>
          <p:nvPr>
            <p:ph type="title"/>
          </p:nvPr>
        </p:nvSpPr>
        <p:spPr>
          <a:xfrm>
            <a:off x="623888" y="0"/>
            <a:ext cx="7886700" cy="342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45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70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4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5"/>
          <p:cNvSpPr txBox="1">
            <a:spLocks noGrp="1"/>
          </p:cNvSpPr>
          <p:nvPr>
            <p:ph type="title"/>
          </p:nvPr>
        </p:nvSpPr>
        <p:spPr>
          <a:xfrm>
            <a:off x="628650" y="172641"/>
            <a:ext cx="7886700" cy="1196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774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4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2" cy="617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None/>
              <a:defRPr sz="18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None/>
              <a:defRPr sz="18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None/>
              <a:defRPr sz="18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None/>
              <a:defRPr sz="18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None/>
              <a:defRPr sz="18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4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">
  <p:cSld name="table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7"/>
          <p:cNvSpPr txBox="1">
            <a:spLocks noGrp="1"/>
          </p:cNvSpPr>
          <p:nvPr>
            <p:ph type="title"/>
          </p:nvPr>
        </p:nvSpPr>
        <p:spPr>
          <a:xfrm>
            <a:off x="609600" y="188119"/>
            <a:ext cx="7886700" cy="42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7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body" idx="1"/>
          </p:nvPr>
        </p:nvSpPr>
        <p:spPr>
          <a:xfrm>
            <a:off x="628650" y="561975"/>
            <a:ext cx="7886700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owsers mockup">
  <p:cSld name="Browsers mockup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title"/>
          </p:nvPr>
        </p:nvSpPr>
        <p:spPr>
          <a:xfrm>
            <a:off x="609600" y="188119"/>
            <a:ext cx="7886700" cy="42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7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body" idx="1"/>
          </p:nvPr>
        </p:nvSpPr>
        <p:spPr>
          <a:xfrm>
            <a:off x="628650" y="561975"/>
            <a:ext cx="7886700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5">
  <p:cSld name="Portfolio5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9"/>
          <p:cNvSpPr txBox="1">
            <a:spLocks noGrp="1"/>
          </p:cNvSpPr>
          <p:nvPr>
            <p:ph type="title"/>
          </p:nvPr>
        </p:nvSpPr>
        <p:spPr>
          <a:xfrm>
            <a:off x="609600" y="188119"/>
            <a:ext cx="7886700" cy="42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7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4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body" idx="1"/>
          </p:nvPr>
        </p:nvSpPr>
        <p:spPr>
          <a:xfrm>
            <a:off x="628650" y="561975"/>
            <a:ext cx="7886700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65" name="Google Shape;65;p39"/>
          <p:cNvGrpSpPr/>
          <p:nvPr/>
        </p:nvGrpSpPr>
        <p:grpSpPr>
          <a:xfrm>
            <a:off x="5819775" y="2952747"/>
            <a:ext cx="2638426" cy="1866902"/>
            <a:chOff x="0" y="-1"/>
            <a:chExt cx="5276850" cy="3733802"/>
          </a:xfrm>
        </p:grpSpPr>
        <p:pic>
          <p:nvPicPr>
            <p:cNvPr id="66" name="Google Shape;66;p3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-5400000">
              <a:off x="-1476376" y="1476375"/>
              <a:ext cx="3276602" cy="32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3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247650" y="3389129"/>
              <a:ext cx="5029200" cy="3446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" name="Google Shape;68;p39"/>
          <p:cNvGrpSpPr/>
          <p:nvPr/>
        </p:nvGrpSpPr>
        <p:grpSpPr>
          <a:xfrm>
            <a:off x="3152775" y="2952748"/>
            <a:ext cx="2638426" cy="1866902"/>
            <a:chOff x="0" y="-1"/>
            <a:chExt cx="5276850" cy="3733802"/>
          </a:xfrm>
        </p:grpSpPr>
        <p:pic>
          <p:nvPicPr>
            <p:cNvPr id="69" name="Google Shape;69;p3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-5400000">
              <a:off x="-1476376" y="1476375"/>
              <a:ext cx="3276602" cy="32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3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247650" y="3389129"/>
              <a:ext cx="5029200" cy="3446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" name="Google Shape;71;p39"/>
          <p:cNvGrpSpPr/>
          <p:nvPr/>
        </p:nvGrpSpPr>
        <p:grpSpPr>
          <a:xfrm>
            <a:off x="485775" y="2952749"/>
            <a:ext cx="2638426" cy="1866902"/>
            <a:chOff x="0" y="-1"/>
            <a:chExt cx="5276850" cy="3733802"/>
          </a:xfrm>
        </p:grpSpPr>
        <p:pic>
          <p:nvPicPr>
            <p:cNvPr id="72" name="Google Shape;72;p3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-5400000">
              <a:off x="-1476376" y="1476375"/>
              <a:ext cx="3276602" cy="32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3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247650" y="3389129"/>
              <a:ext cx="5029200" cy="3446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" name="Google Shape;74;p39"/>
          <p:cNvGrpSpPr/>
          <p:nvPr/>
        </p:nvGrpSpPr>
        <p:grpSpPr>
          <a:xfrm>
            <a:off x="5819775" y="1085848"/>
            <a:ext cx="2638426" cy="1866902"/>
            <a:chOff x="0" y="-1"/>
            <a:chExt cx="5276850" cy="3733802"/>
          </a:xfrm>
        </p:grpSpPr>
        <p:pic>
          <p:nvPicPr>
            <p:cNvPr id="75" name="Google Shape;75;p3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-5400000">
              <a:off x="-1476376" y="1476375"/>
              <a:ext cx="3276602" cy="32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3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247650" y="3389129"/>
              <a:ext cx="5029200" cy="3446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" name="Google Shape;77;p39"/>
          <p:cNvGrpSpPr/>
          <p:nvPr/>
        </p:nvGrpSpPr>
        <p:grpSpPr>
          <a:xfrm>
            <a:off x="3152775" y="1085849"/>
            <a:ext cx="2638426" cy="1866902"/>
            <a:chOff x="0" y="-1"/>
            <a:chExt cx="5276850" cy="3733802"/>
          </a:xfrm>
        </p:grpSpPr>
        <p:pic>
          <p:nvPicPr>
            <p:cNvPr id="78" name="Google Shape;78;p3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-5400000">
              <a:off x="-1476376" y="1476375"/>
              <a:ext cx="3276602" cy="32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3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247650" y="3389129"/>
              <a:ext cx="5029200" cy="3446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" name="Google Shape;80;p39"/>
          <p:cNvGrpSpPr/>
          <p:nvPr/>
        </p:nvGrpSpPr>
        <p:grpSpPr>
          <a:xfrm>
            <a:off x="485775" y="1085849"/>
            <a:ext cx="2638426" cy="1866902"/>
            <a:chOff x="0" y="-1"/>
            <a:chExt cx="5276850" cy="3733802"/>
          </a:xfrm>
        </p:grpSpPr>
        <p:pic>
          <p:nvPicPr>
            <p:cNvPr id="81" name="Google Shape;81;p3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-5400000">
              <a:off x="-1476376" y="1476375"/>
              <a:ext cx="3276602" cy="32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3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247650" y="3389129"/>
              <a:ext cx="5029200" cy="3446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2">
  <p:cSld name="Portfolio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 txBox="1">
            <a:spLocks noGrp="1"/>
          </p:cNvSpPr>
          <p:nvPr>
            <p:ph type="title"/>
          </p:nvPr>
        </p:nvSpPr>
        <p:spPr>
          <a:xfrm>
            <a:off x="609600" y="188119"/>
            <a:ext cx="7886700" cy="42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7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4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40"/>
          <p:cNvSpPr txBox="1">
            <a:spLocks noGrp="1"/>
          </p:cNvSpPr>
          <p:nvPr>
            <p:ph type="body" idx="1"/>
          </p:nvPr>
        </p:nvSpPr>
        <p:spPr>
          <a:xfrm>
            <a:off x="628650" y="561975"/>
            <a:ext cx="7886700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member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title"/>
          </p:nvPr>
        </p:nvSpPr>
        <p:spPr>
          <a:xfrm>
            <a:off x="609600" y="188119"/>
            <a:ext cx="7886700" cy="42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7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4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body" idx="1"/>
          </p:nvPr>
        </p:nvSpPr>
        <p:spPr>
          <a:xfrm>
            <a:off x="628650" y="561975"/>
            <a:ext cx="7886700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9">
  <p:cSld name="Content9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bile mockup">
  <p:cSld name="Mobile mockup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ptop mockup">
  <p:cSld name="Laptop mockup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3">
  <p:cSld name="Content3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4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2">
  <p:cSld name="Content2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4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4">
  <p:cSld name="Portfolio4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3">
  <p:cSld name="Portfolio3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only">
  <p:cSld name="Pictur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">
  <p:cSld name="Comput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bile half">
  <p:cSld name="Mobile half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">
  <p:cSld name="Intr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title"/>
          </p:nvPr>
        </p:nvSpPr>
        <p:spPr>
          <a:xfrm>
            <a:off x="609600" y="188119"/>
            <a:ext cx="7886700" cy="42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7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4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1"/>
          </p:nvPr>
        </p:nvSpPr>
        <p:spPr>
          <a:xfrm>
            <a:off x="628650" y="561975"/>
            <a:ext cx="7886700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">
  <p:cSld name="Portfolio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2"/>
          <p:cNvSpPr txBox="1">
            <a:spLocks noGrp="1"/>
          </p:cNvSpPr>
          <p:nvPr>
            <p:ph type="title"/>
          </p:nvPr>
        </p:nvSpPr>
        <p:spPr>
          <a:xfrm>
            <a:off x="629841" y="0"/>
            <a:ext cx="2949179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5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1" cy="440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ial"/>
              <a:buChar char="•"/>
              <a:defRPr sz="2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ial"/>
              <a:buChar char="•"/>
              <a:defRPr sz="24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ial"/>
              <a:buChar char="•"/>
              <a:defRPr sz="24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ial"/>
              <a:buChar char="•"/>
              <a:defRPr sz="24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ial"/>
              <a:buChar char="•"/>
              <a:defRPr sz="24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5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4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3"/>
          <p:cNvSpPr txBox="1">
            <a:spLocks noGrp="1"/>
          </p:cNvSpPr>
          <p:nvPr>
            <p:ph type="title"/>
          </p:nvPr>
        </p:nvSpPr>
        <p:spPr>
          <a:xfrm>
            <a:off x="629841" y="0"/>
            <a:ext cx="2949179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5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5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4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4"/>
          <p:cNvSpPr txBox="1">
            <a:spLocks noGrp="1"/>
          </p:cNvSpPr>
          <p:nvPr>
            <p:ph type="title"/>
          </p:nvPr>
        </p:nvSpPr>
        <p:spPr>
          <a:xfrm>
            <a:off x="628650" y="172641"/>
            <a:ext cx="7886700" cy="1196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774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5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4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5"/>
          <p:cNvSpPr txBox="1">
            <a:spLocks noGrp="1"/>
          </p:cNvSpPr>
          <p:nvPr>
            <p:ph type="title"/>
          </p:nvPr>
        </p:nvSpPr>
        <p:spPr>
          <a:xfrm>
            <a:off x="6543675" y="0"/>
            <a:ext cx="1971675" cy="4906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55"/>
          <p:cNvSpPr txBox="1">
            <a:spLocks noGrp="1"/>
          </p:cNvSpPr>
          <p:nvPr>
            <p:ph type="body" idx="1"/>
          </p:nvPr>
        </p:nvSpPr>
        <p:spPr>
          <a:xfrm>
            <a:off x="628650" y="273844"/>
            <a:ext cx="5800725" cy="486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5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4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>
            <a:spLocks noGrp="1"/>
          </p:cNvSpPr>
          <p:nvPr>
            <p:ph type="title"/>
          </p:nvPr>
        </p:nvSpPr>
        <p:spPr>
          <a:xfrm>
            <a:off x="609600" y="188119"/>
            <a:ext cx="7886700" cy="42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7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body" idx="1"/>
          </p:nvPr>
        </p:nvSpPr>
        <p:spPr>
          <a:xfrm>
            <a:off x="628650" y="561975"/>
            <a:ext cx="7886700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  <a:defRPr sz="21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>
            <a:spLocks noGrp="1"/>
          </p:cNvSpPr>
          <p:nvPr>
            <p:ph type="pic" idx="2"/>
          </p:nvPr>
        </p:nvSpPr>
        <p:spPr>
          <a:xfrm>
            <a:off x="1055076" y="926124"/>
            <a:ext cx="2731477" cy="309196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>
            <a:spLocks noGrp="1"/>
          </p:cNvSpPr>
          <p:nvPr>
            <p:ph type="pic" idx="2"/>
          </p:nvPr>
        </p:nvSpPr>
        <p:spPr>
          <a:xfrm>
            <a:off x="5169877" y="0"/>
            <a:ext cx="3974123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>
            <a:spLocks noGrp="1"/>
          </p:cNvSpPr>
          <p:nvPr>
            <p:ph type="pic" idx="2"/>
          </p:nvPr>
        </p:nvSpPr>
        <p:spPr>
          <a:xfrm>
            <a:off x="0" y="0"/>
            <a:ext cx="3974123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>
            <a:spLocks noGrp="1"/>
          </p:cNvSpPr>
          <p:nvPr>
            <p:ph type="pic" idx="2"/>
          </p:nvPr>
        </p:nvSpPr>
        <p:spPr>
          <a:xfrm>
            <a:off x="1652648" y="1429911"/>
            <a:ext cx="2532856" cy="191135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29"/>
          <p:cNvSpPr>
            <a:spLocks noGrp="1"/>
          </p:cNvSpPr>
          <p:nvPr>
            <p:ph type="pic" idx="3"/>
          </p:nvPr>
        </p:nvSpPr>
        <p:spPr>
          <a:xfrm>
            <a:off x="4911664" y="1429911"/>
            <a:ext cx="2532856" cy="1911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>
            <a:spLocks noGrp="1"/>
          </p:cNvSpPr>
          <p:nvPr>
            <p:ph type="pic" idx="2"/>
          </p:nvPr>
        </p:nvSpPr>
        <p:spPr>
          <a:xfrm>
            <a:off x="876640" y="1513228"/>
            <a:ext cx="1850232" cy="1850231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30"/>
          <p:cNvSpPr>
            <a:spLocks noGrp="1"/>
          </p:cNvSpPr>
          <p:nvPr>
            <p:ph type="pic" idx="3"/>
          </p:nvPr>
        </p:nvSpPr>
        <p:spPr>
          <a:xfrm>
            <a:off x="3635829" y="1513228"/>
            <a:ext cx="1850232" cy="1850231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30"/>
          <p:cNvSpPr>
            <a:spLocks noGrp="1"/>
          </p:cNvSpPr>
          <p:nvPr>
            <p:ph type="pic" idx="4"/>
          </p:nvPr>
        </p:nvSpPr>
        <p:spPr>
          <a:xfrm>
            <a:off x="6395017" y="1513228"/>
            <a:ext cx="1850232" cy="185023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628650" y="172641"/>
            <a:ext cx="7886700" cy="1196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774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4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4C2FB"/>
            </a:gs>
            <a:gs pos="100000">
              <a:srgbClr val="0E2951"/>
            </a:gs>
          </a:gsLst>
          <a:lin ang="2700006" scaled="0"/>
        </a:gra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"/>
          <p:cNvSpPr/>
          <p:nvPr/>
        </p:nvSpPr>
        <p:spPr>
          <a:xfrm>
            <a:off x="1811013" y="2732669"/>
            <a:ext cx="55003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INTERNSHIP PROGRAM</a:t>
            </a:r>
            <a:endParaRPr sz="2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1"/>
          <p:cNvCxnSpPr/>
          <p:nvPr/>
        </p:nvCxnSpPr>
        <p:spPr>
          <a:xfrm>
            <a:off x="0" y="2963501"/>
            <a:ext cx="965200" cy="0"/>
          </a:xfrm>
          <a:prstGeom prst="straightConnector1">
            <a:avLst/>
          </a:prstGeom>
          <a:noFill/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" name="Google Shape;125;p1"/>
          <p:cNvCxnSpPr/>
          <p:nvPr/>
        </p:nvCxnSpPr>
        <p:spPr>
          <a:xfrm>
            <a:off x="8239760" y="2990762"/>
            <a:ext cx="882604" cy="0"/>
          </a:xfrm>
          <a:prstGeom prst="straightConnector1">
            <a:avLst/>
          </a:prstGeom>
          <a:noFill/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6" name="Google Shape;12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0763" y="553863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"/>
          <p:cNvSpPr/>
          <p:nvPr/>
        </p:nvSpPr>
        <p:spPr>
          <a:xfrm>
            <a:off x="1811003" y="3286718"/>
            <a:ext cx="5500350" cy="160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Names: </a:t>
            </a:r>
            <a:endParaRPr dirty="0"/>
          </a:p>
          <a:p>
            <a:pPr marL="457200" marR="0" lvl="3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27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Omar Muhammed</a:t>
            </a:r>
            <a:endParaRPr dirty="0"/>
          </a:p>
          <a:p>
            <a:pPr marL="4572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27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Doaa Salah</a:t>
            </a:r>
          </a:p>
          <a:p>
            <a:pPr marL="4572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•"/>
              <a:tabLst/>
              <a:defRPr/>
            </a:pPr>
            <a:r>
              <a:rPr kumimoji="0" lang="en-US" sz="27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Menna</a:t>
            </a:r>
            <a:r>
              <a:rPr kumimoji="0" lang="en-US" sz="2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Mostafa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7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/>
          <p:nvPr/>
        </p:nvSpPr>
        <p:spPr>
          <a:xfrm>
            <a:off x="6986954" y="0"/>
            <a:ext cx="2157046" cy="5143500"/>
          </a:xfrm>
          <a:prstGeom prst="rect">
            <a:avLst/>
          </a:prstGeom>
          <a:solidFill>
            <a:srgbClr val="222A35">
              <a:alpha val="74117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0"/>
          <p:cNvSpPr txBox="1"/>
          <p:nvPr/>
        </p:nvSpPr>
        <p:spPr>
          <a:xfrm>
            <a:off x="215616" y="1124970"/>
            <a:ext cx="653687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2.5 Create a CSV For Arabic Title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1557561" y="146133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NLP Approach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5132" y="4428067"/>
            <a:ext cx="668867" cy="715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3818" y="1602024"/>
            <a:ext cx="2466849" cy="34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570d9c967_2_0"/>
          <p:cNvSpPr txBox="1">
            <a:spLocks noGrp="1"/>
          </p:cNvSpPr>
          <p:nvPr>
            <p:ph type="title"/>
          </p:nvPr>
        </p:nvSpPr>
        <p:spPr>
          <a:xfrm>
            <a:off x="609600" y="188119"/>
            <a:ext cx="7886700" cy="42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/>
              <a:t>The image captioning challenge  </a:t>
            </a:r>
            <a:endParaRPr/>
          </a:p>
        </p:txBody>
      </p:sp>
      <p:sp>
        <p:nvSpPr>
          <p:cNvPr id="212" name="Google Shape;212;g2b570d9c967_2_0"/>
          <p:cNvSpPr txBox="1">
            <a:spLocks noGrp="1"/>
          </p:cNvSpPr>
          <p:nvPr>
            <p:ph type="body" idx="1"/>
          </p:nvPr>
        </p:nvSpPr>
        <p:spPr>
          <a:xfrm>
            <a:off x="628650" y="575038"/>
            <a:ext cx="7886700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-&gt; generating natural language description is difficult 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 –-- producing human-like sentences 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-&gt; Requires capabilities beyond image classification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–-- language model must capture semantics , grammar , sentence structure 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-&gt; Dataset have limited captions example per image 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-&gt; modeling word sequences and long-term dependices 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-&gt; linking words and sentences to visual evidence 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-&gt; Lack of end-to-end pre-trained image captioning models 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–-- Need to manually assemble and train components like CNN , RNN, attention mechanism 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570d9c967_2_6"/>
          <p:cNvSpPr txBox="1">
            <a:spLocks noGrp="1"/>
          </p:cNvSpPr>
          <p:nvPr>
            <p:ph type="title"/>
          </p:nvPr>
        </p:nvSpPr>
        <p:spPr>
          <a:xfrm>
            <a:off x="609600" y="188119"/>
            <a:ext cx="7886700" cy="42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/>
              <a:t>The model architecture and solutions </a:t>
            </a:r>
            <a:endParaRPr/>
          </a:p>
        </p:txBody>
      </p:sp>
      <p:sp>
        <p:nvSpPr>
          <p:cNvPr id="218" name="Google Shape;218;g2b570d9c967_2_6"/>
          <p:cNvSpPr txBox="1">
            <a:spLocks noGrp="1"/>
          </p:cNvSpPr>
          <p:nvPr>
            <p:ph type="body" idx="1"/>
          </p:nvPr>
        </p:nvSpPr>
        <p:spPr>
          <a:xfrm>
            <a:off x="628650" y="548912"/>
            <a:ext cx="7886700" cy="4362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-&gt; </a:t>
            </a:r>
            <a:r>
              <a:rPr lang="en-US" sz="1400">
                <a:latin typeface="Comic Sans MS"/>
                <a:ea typeface="Comic Sans MS"/>
                <a:cs typeface="Comic Sans MS"/>
                <a:sym typeface="Comic Sans MS"/>
              </a:rPr>
              <a:t>leverages pre-trained CNN like RESNET50  for visual recognition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n-US" sz="1400">
                <a:latin typeface="Comic Sans MS"/>
                <a:ea typeface="Comic Sans MS"/>
                <a:cs typeface="Comic Sans MS"/>
                <a:sym typeface="Comic Sans MS"/>
              </a:rPr>
              <a:t>-&gt;  LSTM effectively models word sequences &lt; hidden state concept &gt;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n-US" sz="1400">
                <a:latin typeface="Comic Sans MS"/>
                <a:ea typeface="Comic Sans MS"/>
                <a:cs typeface="Comic Sans MS"/>
                <a:sym typeface="Comic Sans MS"/>
              </a:rPr>
              <a:t>    - hidden stack memory solves long sequence problem Hidden state gives a particular values to each word and increase that values of that word if it found it later in another sentence or the same sentence thus acting as a memory cell 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n-US" sz="1400">
                <a:latin typeface="Comic Sans MS"/>
                <a:ea typeface="Comic Sans MS"/>
                <a:cs typeface="Comic Sans MS"/>
                <a:sym typeface="Comic Sans MS"/>
              </a:rPr>
              <a:t>&lt;encoding&gt; hidden state produces query vector results from assigned values the RNN in LSTM give to a sentence this query will then play a crucial part in the attention mechanism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n-US" sz="140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n-US" sz="1400">
                <a:latin typeface="Comic Sans MS"/>
                <a:ea typeface="Comic Sans MS"/>
                <a:cs typeface="Comic Sans MS"/>
                <a:sym typeface="Comic Sans MS"/>
              </a:rPr>
              <a:t>-&gt;  Attention mechanism&lt;decode&gt; 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sz="1400">
                <a:latin typeface="Comic Sans MS"/>
                <a:ea typeface="Comic Sans MS"/>
                <a:cs typeface="Comic Sans MS"/>
                <a:sym typeface="Comic Sans MS"/>
              </a:rPr>
              <a:t>-LSTM hidden state is the query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sz="1400">
                <a:latin typeface="Comic Sans MS"/>
                <a:ea typeface="Comic Sans MS"/>
                <a:cs typeface="Comic Sans MS"/>
                <a:sym typeface="Comic Sans MS"/>
              </a:rPr>
              <a:t>-Compared to ResNet features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sz="1400">
                <a:latin typeface="Comic Sans MS"/>
                <a:ea typeface="Comic Sans MS"/>
                <a:cs typeface="Comic Sans MS"/>
                <a:sym typeface="Comic Sans MS"/>
              </a:rPr>
              <a:t>-Highlights important areas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sz="1400">
                <a:latin typeface="Comic Sans MS"/>
                <a:ea typeface="Comic Sans MS"/>
                <a:cs typeface="Comic Sans MS"/>
                <a:sym typeface="Comic Sans MS"/>
              </a:rPr>
              <a:t>-Merges visual and text features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sz="1400">
                <a:latin typeface="Comic Sans MS"/>
                <a:ea typeface="Comic Sans MS"/>
                <a:cs typeface="Comic Sans MS"/>
                <a:sym typeface="Comic Sans MS"/>
              </a:rPr>
              <a:t>-Creates context vector for decoder</a:t>
            </a:r>
            <a:endParaRPr/>
          </a:p>
          <a:p>
            <a:pPr marL="514350" lvl="0" indent="-209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Calibri"/>
              <a:buNone/>
            </a:pP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14350" lvl="0" indent="-209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Calibri"/>
              <a:buNone/>
            </a:pP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14350" lvl="0" indent="-209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Calibri"/>
              <a:buNone/>
            </a:pP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14350" lvl="0" indent="-209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Calibri"/>
              <a:buNone/>
            </a:pP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570d9c967_2_11"/>
          <p:cNvSpPr txBox="1">
            <a:spLocks noGrp="1"/>
          </p:cNvSpPr>
          <p:nvPr>
            <p:ph type="body" idx="1"/>
          </p:nvPr>
        </p:nvSpPr>
        <p:spPr>
          <a:xfrm>
            <a:off x="273915" y="1283250"/>
            <a:ext cx="7886700" cy="50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-&gt;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Training and Optimization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-CNN is pretrained on ImageNet or fixed after minimal training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-LSTM and other layers trained from scratch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-Standard cross entropy loss on word predictions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-Adam or RMSprop or SGD optimizers were used with option to switch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g2b570d9c967_2_1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2500" r="12500"/>
          <a:stretch/>
        </p:blipFill>
        <p:spPr>
          <a:xfrm>
            <a:off x="299805" y="1034649"/>
            <a:ext cx="2540832" cy="357482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229" name="Google Shape;229;g2b570d9c967_2_15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l="12500" r="12500"/>
          <a:stretch/>
        </p:blipFill>
        <p:spPr>
          <a:xfrm>
            <a:off x="3080479" y="907052"/>
            <a:ext cx="2653259" cy="3634786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230" name="Google Shape;230;g2b570d9c967_2_15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 l="21786" r="21785"/>
          <a:stretch/>
        </p:blipFill>
        <p:spPr>
          <a:xfrm>
            <a:off x="5973580" y="1035050"/>
            <a:ext cx="2787833" cy="350678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231" name="Google Shape;231;g2b570d9c967_2_15"/>
          <p:cNvSpPr txBox="1"/>
          <p:nvPr/>
        </p:nvSpPr>
        <p:spPr>
          <a:xfrm>
            <a:off x="816964" y="397239"/>
            <a:ext cx="84694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OF THE MODEL BEING TRAINED ON COCO2017 DATASET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g2b570d9c967_2_2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2500" r="12500"/>
          <a:stretch/>
        </p:blipFill>
        <p:spPr>
          <a:xfrm>
            <a:off x="202367" y="658789"/>
            <a:ext cx="2547989" cy="347100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237" name="Google Shape;237;g2b570d9c967_2_2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l="12500" r="12500"/>
          <a:stretch/>
        </p:blipFill>
        <p:spPr>
          <a:xfrm>
            <a:off x="3095468" y="1041038"/>
            <a:ext cx="2518347" cy="2976326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238" name="Google Shape;238;g2b570d9c967_2_22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 l="12500" r="12500"/>
          <a:stretch/>
        </p:blipFill>
        <p:spPr>
          <a:xfrm>
            <a:off x="6018551" y="658789"/>
            <a:ext cx="2525842" cy="383076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b570d9c967_2_28"/>
          <p:cNvSpPr/>
          <p:nvPr/>
        </p:nvSpPr>
        <p:spPr>
          <a:xfrm>
            <a:off x="6986954" y="0"/>
            <a:ext cx="2157046" cy="5143500"/>
          </a:xfrm>
          <a:prstGeom prst="rect">
            <a:avLst/>
          </a:prstGeom>
          <a:solidFill>
            <a:srgbClr val="222A35">
              <a:alpha val="74117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2b570d9c967_2_28"/>
          <p:cNvSpPr txBox="1"/>
          <p:nvPr/>
        </p:nvSpPr>
        <p:spPr>
          <a:xfrm>
            <a:off x="1083173" y="0"/>
            <a:ext cx="4572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Custom Dataset for Fine-tuning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b570d9c967_2_28"/>
          <p:cNvSpPr/>
          <p:nvPr/>
        </p:nvSpPr>
        <p:spPr>
          <a:xfrm>
            <a:off x="0" y="90101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2b570d9c967_2_28"/>
          <p:cNvSpPr/>
          <p:nvPr/>
        </p:nvSpPr>
        <p:spPr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2b570d9c967_2_28"/>
          <p:cNvSpPr txBox="1">
            <a:spLocks noGrp="1"/>
          </p:cNvSpPr>
          <p:nvPr>
            <p:ph type="body" idx="1"/>
          </p:nvPr>
        </p:nvSpPr>
        <p:spPr>
          <a:xfrm>
            <a:off x="264264" y="523180"/>
            <a:ext cx="5882154" cy="420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b="1" dirty="0"/>
              <a:t>Dataset Name</a:t>
            </a:r>
            <a:r>
              <a:rPr lang="en-US" dirty="0"/>
              <a:t>: </a:t>
            </a:r>
            <a:r>
              <a:rPr lang="en-US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Video Indexing</a:t>
            </a:r>
            <a:r>
              <a:rPr lang="en-US" dirty="0"/>
              <a:t> Dataset</a:t>
            </a: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b="1" dirty="0"/>
              <a:t>Description</a:t>
            </a:r>
            <a:r>
              <a:rPr lang="en-US" dirty="0"/>
              <a:t>: A custom dataset </a:t>
            </a:r>
            <a:r>
              <a:rPr lang="en-US" dirty="0" err="1"/>
              <a:t>containingts</a:t>
            </a:r>
            <a:r>
              <a:rPr lang="en-US" dirty="0"/>
              <a:t> Image C images related to projects initiated by El Sisi, the President of Egypt.</a:t>
            </a: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b="1" dirty="0"/>
              <a:t>Details</a:t>
            </a:r>
            <a:r>
              <a:rPr lang="en-US" dirty="0"/>
              <a:t>:</a:t>
            </a:r>
            <a:endParaRPr dirty="0"/>
          </a:p>
          <a:p>
            <a:pPr marL="914400" lvl="1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US" dirty="0"/>
              <a:t>Number of Images: 100</a:t>
            </a:r>
            <a:endParaRPr dirty="0"/>
          </a:p>
          <a:p>
            <a:pPr marL="914400" lvl="1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US" dirty="0"/>
              <a:t>Number of Captions: 500 (5 variant captions per image)</a:t>
            </a:r>
            <a:endParaRPr dirty="0"/>
          </a:p>
          <a:p>
            <a:pPr marL="914400" lvl="1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US" dirty="0"/>
              <a:t>Image Content: Each image depicts a scene or aspect of El Sisi and his projects, such as infrastructure, public events, or developmental activities.</a:t>
            </a:r>
            <a:endParaRPr dirty="0"/>
          </a:p>
          <a:p>
            <a:pPr marL="914400" lvl="1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US" dirty="0"/>
              <a:t>Annotation Specifics:</a:t>
            </a:r>
            <a:endParaRPr dirty="0"/>
          </a:p>
          <a:p>
            <a:pPr marL="1371600" lvl="2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US" dirty="0"/>
              <a:t>Each caption is structured to describe the image content in a descriptive manner with syntactical and semantic consistency.</a:t>
            </a:r>
            <a:endParaRPr dirty="0"/>
          </a:p>
          <a:p>
            <a:pPr marL="1371600" lvl="2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US" dirty="0"/>
              <a:t>Captions provide varied descriptions to enhance the model's ability to generalize from the dataset.</a:t>
            </a:r>
            <a:endParaRPr dirty="0"/>
          </a:p>
          <a:p>
            <a:pPr marL="1066800" lvl="2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endParaRPr dirty="0"/>
          </a:p>
        </p:txBody>
      </p:sp>
      <p:pic>
        <p:nvPicPr>
          <p:cNvPr id="248" name="Google Shape;248;g2b570d9c967_2_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5132" y="4428067"/>
            <a:ext cx="668867" cy="715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g2b570d9c967_2_3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2500" r="12500"/>
          <a:stretch/>
        </p:blipFill>
        <p:spPr>
          <a:xfrm>
            <a:off x="41223" y="1139253"/>
            <a:ext cx="3013023" cy="324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2b570d9c967_2_37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l="12500" r="12500"/>
          <a:stretch/>
        </p:blipFill>
        <p:spPr>
          <a:xfrm>
            <a:off x="3125449" y="906127"/>
            <a:ext cx="2705725" cy="2743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2b570d9c967_2_37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 l="12500" r="12500"/>
          <a:stretch/>
        </p:blipFill>
        <p:spPr>
          <a:xfrm>
            <a:off x="5973580" y="1139253"/>
            <a:ext cx="2968053" cy="324614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2b570d9c967_2_37"/>
          <p:cNvSpPr txBox="1">
            <a:spLocks noGrp="1"/>
          </p:cNvSpPr>
          <p:nvPr>
            <p:ph type="title" idx="4294967295"/>
          </p:nvPr>
        </p:nvSpPr>
        <p:spPr>
          <a:xfrm>
            <a:off x="277318" y="181418"/>
            <a:ext cx="9076544" cy="9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2800"/>
              <a:t>Results of the model being trained on the custom dataset 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2b570d9c967_2_4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2500" r="12500"/>
          <a:stretch/>
        </p:blipFill>
        <p:spPr>
          <a:xfrm>
            <a:off x="229975" y="891925"/>
            <a:ext cx="4091400" cy="33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2b570d9c967_2_44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l="18058" r="18058"/>
          <a:stretch/>
        </p:blipFill>
        <p:spPr>
          <a:xfrm>
            <a:off x="4639450" y="943150"/>
            <a:ext cx="3990775" cy="26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b570d9c967_2_49"/>
          <p:cNvSpPr txBox="1">
            <a:spLocks noGrp="1"/>
          </p:cNvSpPr>
          <p:nvPr>
            <p:ph type="body" idx="1"/>
          </p:nvPr>
        </p:nvSpPr>
        <p:spPr>
          <a:xfrm>
            <a:off x="269823" y="1101777"/>
            <a:ext cx="7742420" cy="393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b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None/>
            </a:pPr>
            <a:br>
              <a:rPr lang="en-US" sz="1200" b="0"/>
            </a:br>
            <a:r>
              <a:rPr lang="en-US" sz="1200" b="0"/>
              <a:t>The CNN + LSTM approach is more lightweight and has fewer parameters to train. This can help avoid overfitting on smaller datasets.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None/>
            </a:pPr>
            <a:endParaRPr sz="1200" b="0"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200" b="0"/>
              <a:t>CNN image features provide a fixed set of visual representations to ground the captions in. The vision transformer features are dynamically generated and may not always focus on the most relevant regions.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None/>
            </a:pPr>
            <a:endParaRPr sz="1200" b="0"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200" b="0"/>
              <a:t>LSTM models temporal information and history very well with its hidden state. The attention mechanisms in transformers may not capture sequential dependencies as effectively.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None/>
            </a:pPr>
            <a:endParaRPr sz="1200" b="0"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200" b="0"/>
              <a:t>LSTM training is generally more stable and better understood. Transformer models can be unstable and difficult to optimize without careful parameter tuning.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None/>
            </a:pPr>
            <a:endParaRPr sz="1200" b="0"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200" b="0"/>
              <a:t>The modular architecture allows flexible swapping of CNN and LSTM models. The end-to-end transformer requires retraining the full stack even for small changes.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None/>
            </a:pPr>
            <a:endParaRPr sz="1200" b="0"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200" b="0"/>
              <a:t>Wide availability of pretrained CNNs like VGGNet or ResNet is a benefit. Pretrained vision transformers are less common and may require training from scratch.</a:t>
            </a:r>
            <a:endParaRPr sz="1200"/>
          </a:p>
        </p:txBody>
      </p:sp>
      <p:sp>
        <p:nvSpPr>
          <p:cNvPr id="268" name="Google Shape;268;g2b570d9c967_2_49"/>
          <p:cNvSpPr txBox="1"/>
          <p:nvPr/>
        </p:nvSpPr>
        <p:spPr>
          <a:xfrm>
            <a:off x="1551482" y="277318"/>
            <a:ext cx="37550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RESNET50&amp;LSTM  VS. TRANSFORMERS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/>
          <p:nvPr/>
        </p:nvSpPr>
        <p:spPr>
          <a:xfrm>
            <a:off x="4371975" y="0"/>
            <a:ext cx="4771950" cy="5143500"/>
          </a:xfrm>
          <a:prstGeom prst="rect">
            <a:avLst/>
          </a:prstGeom>
          <a:solidFill>
            <a:srgbClr val="222A35">
              <a:alpha val="74117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1038839" y="1746138"/>
            <a:ext cx="22345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Project</a:t>
            </a:r>
            <a:endParaRPr sz="27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709964" y="2294008"/>
            <a:ext cx="2892299" cy="98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i="0" u="none" strike="noStrike" cap="none" dirty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Generative Video Indexing</a:t>
            </a:r>
          </a:p>
        </p:txBody>
      </p:sp>
      <p:pic>
        <p:nvPicPr>
          <p:cNvPr id="135" name="Google Shape;13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5132" y="4428067"/>
            <a:ext cx="668867" cy="715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"/>
          <p:cNvSpPr txBox="1"/>
          <p:nvPr/>
        </p:nvSpPr>
        <p:spPr>
          <a:xfrm>
            <a:off x="1083173" y="0"/>
            <a:ext cx="457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274" name="Google Shape;274;p16"/>
          <p:cNvSpPr/>
          <p:nvPr/>
        </p:nvSpPr>
        <p:spPr>
          <a:xfrm>
            <a:off x="0" y="90101"/>
            <a:ext cx="0" cy="276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6"/>
          <p:cNvSpPr/>
          <p:nvPr/>
        </p:nvSpPr>
        <p:spPr>
          <a:xfrm>
            <a:off x="0" y="90100"/>
            <a:ext cx="0" cy="276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6"/>
          <p:cNvSpPr txBox="1">
            <a:spLocks noGrp="1"/>
          </p:cNvSpPr>
          <p:nvPr>
            <p:ph type="body" idx="1"/>
          </p:nvPr>
        </p:nvSpPr>
        <p:spPr>
          <a:xfrm>
            <a:off x="1630950" y="157079"/>
            <a:ext cx="5882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</a:rPr>
              <a:t>3.2 -Vision Approach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277" name="Google Shape;27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5132" y="4428067"/>
            <a:ext cx="668867" cy="715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975" y="1895500"/>
            <a:ext cx="2381250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6"/>
          <p:cNvSpPr txBox="1"/>
          <p:nvPr/>
        </p:nvSpPr>
        <p:spPr>
          <a:xfrm>
            <a:off x="761700" y="843038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Pipeline :</a:t>
            </a:r>
            <a:endParaRPr sz="2400" b="1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7225" y="1895504"/>
            <a:ext cx="23812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6475" y="1906100"/>
            <a:ext cx="23812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/>
          <p:nvPr/>
        </p:nvSpPr>
        <p:spPr>
          <a:xfrm>
            <a:off x="1083173" y="0"/>
            <a:ext cx="457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287" name="Google Shape;287;p17"/>
          <p:cNvSpPr/>
          <p:nvPr/>
        </p:nvSpPr>
        <p:spPr>
          <a:xfrm>
            <a:off x="0" y="90101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7"/>
          <p:cNvSpPr/>
          <p:nvPr/>
        </p:nvSpPr>
        <p:spPr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7"/>
          <p:cNvSpPr txBox="1">
            <a:spLocks noGrp="1"/>
          </p:cNvSpPr>
          <p:nvPr>
            <p:ph type="body" idx="1"/>
          </p:nvPr>
        </p:nvSpPr>
        <p:spPr>
          <a:xfrm>
            <a:off x="264264" y="307805"/>
            <a:ext cx="5882100" cy="4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sz="1600" b="1">
                <a:solidFill>
                  <a:srgbClr val="C00000"/>
                </a:solidFill>
              </a:rPr>
              <a:t>DataLoader</a:t>
            </a:r>
            <a:endParaRPr b="1"/>
          </a:p>
          <a:p>
            <a: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US" b="1"/>
              <a:t>created the DataLoader to allow us to get batches of data from the dataset.</a:t>
            </a:r>
            <a:endParaRPr b="1"/>
          </a:p>
          <a:p>
            <a: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US" b="1"/>
              <a:t>used GitProcessor to turn each (image, text) pair into the expected inputs.</a:t>
            </a:r>
            <a:endParaRPr b="1"/>
          </a:p>
          <a:p>
            <a:pPr marL="457200" lvl="0" indent="-152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endParaRPr/>
          </a:p>
        </p:txBody>
      </p:sp>
      <p:pic>
        <p:nvPicPr>
          <p:cNvPr id="290" name="Google Shape;29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5132" y="4428067"/>
            <a:ext cx="668867" cy="715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7" descr="Screenshot 2024-01-28 145734"/>
          <p:cNvPicPr preferRelativeResize="0"/>
          <p:nvPr/>
        </p:nvPicPr>
        <p:blipFill rotWithShape="1">
          <a:blip r:embed="rId4">
            <a:alphaModFix/>
          </a:blip>
          <a:srcRect l="216" t="-15545" r="-215" b="15544"/>
          <a:stretch/>
        </p:blipFill>
        <p:spPr>
          <a:xfrm>
            <a:off x="3540760" y="1729105"/>
            <a:ext cx="5425440" cy="3001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7" descr="Screenshot 2024-01-28 150835"/>
          <p:cNvPicPr preferRelativeResize="0"/>
          <p:nvPr/>
        </p:nvPicPr>
        <p:blipFill rotWithShape="1">
          <a:blip r:embed="rId5">
            <a:alphaModFix/>
          </a:blip>
          <a:srcRect r="18148"/>
          <a:stretch/>
        </p:blipFill>
        <p:spPr>
          <a:xfrm>
            <a:off x="159385" y="3342005"/>
            <a:ext cx="3216275" cy="4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"/>
          <p:cNvSpPr txBox="1"/>
          <p:nvPr/>
        </p:nvSpPr>
        <p:spPr>
          <a:xfrm>
            <a:off x="1083173" y="0"/>
            <a:ext cx="457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298" name="Google Shape;298;p18"/>
          <p:cNvSpPr/>
          <p:nvPr/>
        </p:nvSpPr>
        <p:spPr>
          <a:xfrm>
            <a:off x="0" y="90101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8"/>
          <p:cNvSpPr/>
          <p:nvPr/>
        </p:nvSpPr>
        <p:spPr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8"/>
          <p:cNvSpPr txBox="1">
            <a:spLocks noGrp="1"/>
          </p:cNvSpPr>
          <p:nvPr>
            <p:ph type="body" idx="1"/>
          </p:nvPr>
        </p:nvSpPr>
        <p:spPr>
          <a:xfrm>
            <a:off x="95250" y="307800"/>
            <a:ext cx="288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sz="1600" b="1">
                <a:solidFill>
                  <a:srgbClr val="C00000"/>
                </a:solidFill>
              </a:rPr>
              <a:t>Architecture of the model 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endParaRPr/>
          </a:p>
        </p:txBody>
      </p:sp>
      <p:pic>
        <p:nvPicPr>
          <p:cNvPr id="301" name="Google Shape;30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5132" y="4428067"/>
            <a:ext cx="668867" cy="715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8" descr="Screenshot 2024-01-28 1457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13200" y="573405"/>
            <a:ext cx="4577080" cy="4156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8" descr="Screenshot 2024-01-28 1458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250" y="1491615"/>
            <a:ext cx="386143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8" descr="Screenshot 2024-01-28 1458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250" y="2243455"/>
            <a:ext cx="378968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/>
          <p:nvPr/>
        </p:nvSpPr>
        <p:spPr>
          <a:xfrm>
            <a:off x="1083173" y="0"/>
            <a:ext cx="45720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3.2 -Vision Approach</a:t>
            </a:r>
            <a:endParaRPr/>
          </a:p>
        </p:txBody>
      </p:sp>
      <p:sp>
        <p:nvSpPr>
          <p:cNvPr id="310" name="Google Shape;310;p19"/>
          <p:cNvSpPr/>
          <p:nvPr/>
        </p:nvSpPr>
        <p:spPr>
          <a:xfrm>
            <a:off x="0" y="90101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9"/>
          <p:cNvSpPr txBox="1">
            <a:spLocks noGrp="1"/>
          </p:cNvSpPr>
          <p:nvPr>
            <p:ph type="body" idx="1"/>
          </p:nvPr>
        </p:nvSpPr>
        <p:spPr>
          <a:xfrm>
            <a:off x="421005" y="1223645"/>
            <a:ext cx="3866515" cy="3506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1066800" lvl="2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</a:pPr>
            <a:endParaRPr/>
          </a:p>
        </p:txBody>
      </p:sp>
      <p:pic>
        <p:nvPicPr>
          <p:cNvPr id="313" name="Google Shape;31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5132" y="4428067"/>
            <a:ext cx="668867" cy="715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9" descr="Screenshot 2024-01-28 1445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4225" y="1223010"/>
            <a:ext cx="6157595" cy="375539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9"/>
          <p:cNvSpPr txBox="1"/>
          <p:nvPr/>
        </p:nvSpPr>
        <p:spPr>
          <a:xfrm>
            <a:off x="-624205" y="672465"/>
            <a:ext cx="4572000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Results of the model :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1"/>
          <p:cNvSpPr/>
          <p:nvPr/>
        </p:nvSpPr>
        <p:spPr>
          <a:xfrm>
            <a:off x="6986954" y="0"/>
            <a:ext cx="2157046" cy="5143500"/>
          </a:xfrm>
          <a:prstGeom prst="rect">
            <a:avLst/>
          </a:prstGeom>
          <a:solidFill>
            <a:srgbClr val="222A35">
              <a:alpha val="74117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1"/>
          <p:cNvSpPr txBox="1"/>
          <p:nvPr/>
        </p:nvSpPr>
        <p:spPr>
          <a:xfrm>
            <a:off x="1557561" y="146133"/>
            <a:ext cx="4572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3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Limitations</a:t>
            </a:r>
            <a:endParaRPr sz="3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5132" y="4428067"/>
            <a:ext cx="668867" cy="715433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1"/>
          <p:cNvSpPr txBox="1"/>
          <p:nvPr/>
        </p:nvSpPr>
        <p:spPr>
          <a:xfrm>
            <a:off x="207150" y="1304108"/>
            <a:ext cx="6537000" cy="19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Ambient noise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 Data of image caption model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b7bd690dd9_0_0"/>
          <p:cNvSpPr txBox="1"/>
          <p:nvPr/>
        </p:nvSpPr>
        <p:spPr>
          <a:xfrm>
            <a:off x="2420786" y="161033"/>
            <a:ext cx="4572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Milestone</a:t>
            </a:r>
            <a:endParaRPr sz="3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g2b7bd690dd9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5132" y="4428067"/>
            <a:ext cx="668867" cy="715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g2b7bd690dd9_0_0"/>
          <p:cNvSpPr txBox="1"/>
          <p:nvPr/>
        </p:nvSpPr>
        <p:spPr>
          <a:xfrm>
            <a:off x="207150" y="1304100"/>
            <a:ext cx="27996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2b7bd690dd9_0_0"/>
          <p:cNvSpPr/>
          <p:nvPr/>
        </p:nvSpPr>
        <p:spPr>
          <a:xfrm>
            <a:off x="5508350" y="1378050"/>
            <a:ext cx="3436236" cy="960174"/>
          </a:xfrm>
          <a:prstGeom prst="flowChartTerminator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2b7bd690dd9_0_0"/>
          <p:cNvSpPr txBox="1"/>
          <p:nvPr/>
        </p:nvSpPr>
        <p:spPr>
          <a:xfrm>
            <a:off x="2213900" y="1944725"/>
            <a:ext cx="114900" cy="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2b7bd690dd9_0_0"/>
          <p:cNvSpPr txBox="1"/>
          <p:nvPr/>
        </p:nvSpPr>
        <p:spPr>
          <a:xfrm>
            <a:off x="5824675" y="1542688"/>
            <a:ext cx="3003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increase images Dataset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2b7bd690dd9_0_0"/>
          <p:cNvSpPr/>
          <p:nvPr/>
        </p:nvSpPr>
        <p:spPr>
          <a:xfrm>
            <a:off x="340426" y="2634426"/>
            <a:ext cx="3296916" cy="803250"/>
          </a:xfrm>
          <a:prstGeom prst="flowChartTerminator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Handle ambient Noise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2b7bd690dd9_0_0"/>
          <p:cNvSpPr/>
          <p:nvPr/>
        </p:nvSpPr>
        <p:spPr>
          <a:xfrm>
            <a:off x="340425" y="1304100"/>
            <a:ext cx="3296916" cy="803250"/>
          </a:xfrm>
          <a:prstGeom prst="flowChartTerminator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Replace the models with Updated ones </a:t>
            </a:r>
            <a:endParaRPr sz="7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2b7bd690dd9_0_0"/>
          <p:cNvSpPr/>
          <p:nvPr/>
        </p:nvSpPr>
        <p:spPr>
          <a:xfrm>
            <a:off x="5508350" y="2634425"/>
            <a:ext cx="3635658" cy="894456"/>
          </a:xfrm>
          <a:prstGeom prst="flowChartTerminator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make the application automated 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20"/>
          <p:cNvGrpSpPr/>
          <p:nvPr/>
        </p:nvGrpSpPr>
        <p:grpSpPr>
          <a:xfrm>
            <a:off x="727354" y="1611994"/>
            <a:ext cx="7489925" cy="1025699"/>
            <a:chOff x="1478155" y="3692910"/>
            <a:chExt cx="14979849" cy="2051398"/>
          </a:xfrm>
        </p:grpSpPr>
        <p:sp>
          <p:nvSpPr>
            <p:cNvPr id="342" name="Google Shape;342;p20"/>
            <p:cNvSpPr/>
            <p:nvPr/>
          </p:nvSpPr>
          <p:spPr>
            <a:xfrm>
              <a:off x="12343803" y="3692911"/>
              <a:ext cx="2344615" cy="2051397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44C2FB"/>
                </a:gs>
                <a:gs pos="100000">
                  <a:srgbClr val="0E295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3247742" y="3692910"/>
              <a:ext cx="2344615" cy="2051397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44C2FB"/>
                </a:gs>
                <a:gs pos="100000">
                  <a:srgbClr val="0E295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1478155" y="3692910"/>
              <a:ext cx="2344615" cy="2051397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44C2FB"/>
                </a:gs>
                <a:gs pos="100000">
                  <a:srgbClr val="0E295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14113389" y="3692910"/>
              <a:ext cx="2344615" cy="2051397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44C2FB"/>
                </a:gs>
                <a:gs pos="100000">
                  <a:srgbClr val="0E295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6" name="Google Shape;34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5125" y="1127113"/>
            <a:ext cx="1784688" cy="178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/>
          <p:nvPr/>
        </p:nvSpPr>
        <p:spPr>
          <a:xfrm>
            <a:off x="4371975" y="0"/>
            <a:ext cx="4771950" cy="5143500"/>
          </a:xfrm>
          <a:prstGeom prst="rect">
            <a:avLst/>
          </a:prstGeom>
          <a:solidFill>
            <a:srgbClr val="222A35">
              <a:alpha val="74117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1364923" y="1725100"/>
            <a:ext cx="2013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</a:t>
            </a:r>
            <a:endParaRPr sz="27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5132" y="4428067"/>
            <a:ext cx="668867" cy="715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2b52f2371e8_2_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5132" y="4428067"/>
            <a:ext cx="668867" cy="71543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b52f2371e8_2_25"/>
          <p:cNvSpPr txBox="1">
            <a:spLocks noGrp="1"/>
          </p:cNvSpPr>
          <p:nvPr>
            <p:ph type="title"/>
          </p:nvPr>
        </p:nvSpPr>
        <p:spPr>
          <a:xfrm>
            <a:off x="512933" y="217953"/>
            <a:ext cx="78867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b="1"/>
              <a:t>Workflow</a:t>
            </a:r>
            <a:endParaRPr b="1"/>
          </a:p>
        </p:txBody>
      </p:sp>
      <p:pic>
        <p:nvPicPr>
          <p:cNvPr id="149" name="Google Shape;149;g2b52f2371e8_2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762" y="751275"/>
            <a:ext cx="8844477" cy="374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/>
          <p:nvPr/>
        </p:nvSpPr>
        <p:spPr>
          <a:xfrm>
            <a:off x="4371975" y="0"/>
            <a:ext cx="4771950" cy="5143500"/>
          </a:xfrm>
          <a:prstGeom prst="rect">
            <a:avLst/>
          </a:prstGeom>
          <a:solidFill>
            <a:srgbClr val="222A35">
              <a:alpha val="74117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278591" y="373044"/>
            <a:ext cx="3457163" cy="541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endParaRPr sz="27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278591" y="914400"/>
            <a:ext cx="3569700" cy="3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Scene Detect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Speech Recognition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Translation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Hugging Face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 chain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LLama2</a:t>
            </a:r>
            <a:endParaRPr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Tensorflow </a:t>
            </a:r>
            <a:endParaRPr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Img_cap model(CNN+RNN)</a:t>
            </a:r>
            <a:endParaRPr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Attention Mechanisms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5132" y="4428067"/>
            <a:ext cx="668867" cy="715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/>
          <p:nvPr/>
        </p:nvSpPr>
        <p:spPr>
          <a:xfrm>
            <a:off x="4371975" y="0"/>
            <a:ext cx="4771950" cy="5143500"/>
          </a:xfrm>
          <a:prstGeom prst="rect">
            <a:avLst/>
          </a:prstGeom>
          <a:solidFill>
            <a:srgbClr val="222A35">
              <a:alpha val="74117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1224246" y="2110050"/>
            <a:ext cx="2013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27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5132" y="4428067"/>
            <a:ext cx="668867" cy="715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/>
          <p:nvPr/>
        </p:nvSpPr>
        <p:spPr>
          <a:xfrm>
            <a:off x="6986954" y="0"/>
            <a:ext cx="2157046" cy="5143500"/>
          </a:xfrm>
          <a:prstGeom prst="rect">
            <a:avLst/>
          </a:prstGeom>
          <a:solidFill>
            <a:srgbClr val="222A35">
              <a:alpha val="74117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3565200" y="302701"/>
            <a:ext cx="2013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27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215616" y="770710"/>
            <a:ext cx="45720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/>
            </a:pPr>
            <a:r>
              <a:rPr lang="en-US" sz="2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Scenes detection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700170" y="1263153"/>
            <a:ext cx="5778300" cy="207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8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Split Video to Scenes (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Adaptive content)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5471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Change in HSV color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471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Comparing neighboring frames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471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None/>
            </a:pP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4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Save a frame per scene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4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Save  a CSV for Scenes Details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215616" y="3694588"/>
            <a:ext cx="45720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 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NLP Approach</a:t>
            </a:r>
            <a:endParaRPr/>
          </a:p>
        </p:txBody>
      </p:sp>
      <p:sp>
        <p:nvSpPr>
          <p:cNvPr id="174" name="Google Shape;174;p7"/>
          <p:cNvSpPr txBox="1"/>
          <p:nvPr/>
        </p:nvSpPr>
        <p:spPr>
          <a:xfrm>
            <a:off x="215616" y="4348356"/>
            <a:ext cx="45720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3. 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Vision Approach</a:t>
            </a:r>
            <a:endParaRPr/>
          </a:p>
        </p:txBody>
      </p:sp>
      <p:pic>
        <p:nvPicPr>
          <p:cNvPr id="175" name="Google Shape;17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5132" y="4428067"/>
            <a:ext cx="668867" cy="715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/>
          <p:nvPr/>
        </p:nvSpPr>
        <p:spPr>
          <a:xfrm>
            <a:off x="6986954" y="0"/>
            <a:ext cx="2157046" cy="5143500"/>
          </a:xfrm>
          <a:prstGeom prst="rect">
            <a:avLst/>
          </a:prstGeom>
          <a:solidFill>
            <a:srgbClr val="222A35">
              <a:alpha val="74117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2149715" y="223042"/>
            <a:ext cx="338769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NLP Approach</a:t>
            </a:r>
            <a:endParaRPr sz="27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 txBox="1"/>
          <p:nvPr/>
        </p:nvSpPr>
        <p:spPr>
          <a:xfrm>
            <a:off x="215616" y="770710"/>
            <a:ext cx="45720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2.1 Speech to Text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934630" y="1349121"/>
            <a:ext cx="5817900" cy="306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8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Convert Video to wav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4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Detect length of scene: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4855" marR="0" lvl="8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Small Scene (&lt;5 sec)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4855" marR="0" lvl="8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Middle scene (between 5 and 200 sec)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4855" marR="0" lvl="8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Large scene (&gt; 200 sec)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6255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4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Google Recognizer</a:t>
            </a:r>
            <a:endParaRPr sz="2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4855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Allow Dynamic Energy Threshold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4855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Adjust Ambient Noise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5132" y="4428067"/>
            <a:ext cx="668867" cy="715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/>
          <p:nvPr/>
        </p:nvSpPr>
        <p:spPr>
          <a:xfrm>
            <a:off x="6986954" y="0"/>
            <a:ext cx="2157046" cy="5143500"/>
          </a:xfrm>
          <a:prstGeom prst="rect">
            <a:avLst/>
          </a:prstGeom>
          <a:solidFill>
            <a:srgbClr val="222A35">
              <a:alpha val="74117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9"/>
          <p:cNvSpPr txBox="1"/>
          <p:nvPr/>
        </p:nvSpPr>
        <p:spPr>
          <a:xfrm>
            <a:off x="215616" y="770710"/>
            <a:ext cx="653687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2.2 Translate from Arabic to English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9"/>
          <p:cNvSpPr txBox="1"/>
          <p:nvPr/>
        </p:nvSpPr>
        <p:spPr>
          <a:xfrm>
            <a:off x="934630" y="1349121"/>
            <a:ext cx="5817862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8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Google Translate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"/>
          <p:cNvSpPr txBox="1"/>
          <p:nvPr/>
        </p:nvSpPr>
        <p:spPr>
          <a:xfrm>
            <a:off x="215616" y="1896754"/>
            <a:ext cx="653687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2.3 Create Title chain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934630" y="2475165"/>
            <a:ext cx="5817862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8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Loading Llama2</a:t>
            </a:r>
            <a:endParaRPr/>
          </a:p>
          <a:p>
            <a:pPr marL="457200" marR="0" lvl="8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Prompt Template</a:t>
            </a:r>
            <a:endParaRPr/>
          </a:p>
        </p:txBody>
      </p:sp>
      <p:sp>
        <p:nvSpPr>
          <p:cNvPr id="194" name="Google Shape;194;p9"/>
          <p:cNvSpPr txBox="1"/>
          <p:nvPr/>
        </p:nvSpPr>
        <p:spPr>
          <a:xfrm>
            <a:off x="215616" y="3376741"/>
            <a:ext cx="653687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2.4 Translate from English to Arabic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9"/>
          <p:cNvSpPr txBox="1"/>
          <p:nvPr/>
        </p:nvSpPr>
        <p:spPr>
          <a:xfrm>
            <a:off x="934630" y="3955152"/>
            <a:ext cx="5817862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8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Google Translate</a:t>
            </a:r>
            <a:endParaRPr/>
          </a:p>
        </p:txBody>
      </p:sp>
      <p:sp>
        <p:nvSpPr>
          <p:cNvPr id="196" name="Google Shape;196;p9"/>
          <p:cNvSpPr txBox="1"/>
          <p:nvPr/>
        </p:nvSpPr>
        <p:spPr>
          <a:xfrm>
            <a:off x="1557561" y="146133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NLP Approach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5132" y="4428067"/>
            <a:ext cx="668867" cy="715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GreenBlueSchemes">
      <a:dk1>
        <a:srgbClr val="000000"/>
      </a:dk1>
      <a:lt1>
        <a:srgbClr val="FFFFFF"/>
      </a:lt1>
      <a:dk2>
        <a:srgbClr val="8ADE14"/>
      </a:dk2>
      <a:lt2>
        <a:srgbClr val="BAE61A"/>
      </a:lt2>
      <a:accent1>
        <a:srgbClr val="58C62E"/>
      </a:accent1>
      <a:accent2>
        <a:srgbClr val="32BE5A"/>
      </a:accent2>
      <a:accent3>
        <a:srgbClr val="13B18C"/>
      </a:accent3>
      <a:accent4>
        <a:srgbClr val="09ABAF"/>
      </a:accent4>
      <a:accent5>
        <a:srgbClr val="0585BF"/>
      </a:accent5>
      <a:accent6>
        <a:srgbClr val="1E53A2"/>
      </a:accent6>
      <a:hlink>
        <a:srgbClr val="4639EC"/>
      </a:hlink>
      <a:folHlink>
        <a:srgbClr val="160D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Microsoft Office PowerPoint</Application>
  <PresentationFormat>On-screen Show (16:9)</PresentationFormat>
  <Paragraphs>136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Comic Sans MS</vt:lpstr>
      <vt:lpstr>Consolas</vt:lpstr>
      <vt:lpstr>Noto Sans Symbols</vt:lpstr>
      <vt:lpstr>Source Sans Pro</vt:lpstr>
      <vt:lpstr>Default</vt:lpstr>
      <vt:lpstr>PowerPoint Presentation</vt:lpstr>
      <vt:lpstr>PowerPoint Presentation</vt:lpstr>
      <vt:lpstr>PowerPoint Presentation</vt:lpstr>
      <vt:lpstr>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image captioning challenge  </vt:lpstr>
      <vt:lpstr>The model architecture and solutions </vt:lpstr>
      <vt:lpstr>PowerPoint Presentation</vt:lpstr>
      <vt:lpstr>PowerPoint Presentation</vt:lpstr>
      <vt:lpstr>PowerPoint Presentation</vt:lpstr>
      <vt:lpstr>PowerPoint Presentation</vt:lpstr>
      <vt:lpstr>Results of the model being trained on the custom dataset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Hakim</dc:creator>
  <cp:lastModifiedBy>sdoaa2@gmail.com</cp:lastModifiedBy>
  <cp:revision>1</cp:revision>
  <dcterms:created xsi:type="dcterms:W3CDTF">2024-01-28T12:33:00Z</dcterms:created>
  <dcterms:modified xsi:type="dcterms:W3CDTF">2024-02-12T20:04:04Z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689F6774E39C4CBCB88A8B646286DF88_13</vt:lpwstr>
  </property>
  <property fmtid="{D5CDD505-2E9C-101B-9397-08002B2CF9AE}" pid="3" name="KSOProductBuildVer">
    <vt:lpwstr>1033-12.2.0.13431</vt:lpwstr>
  </property>
</Properties>
</file>