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 id="263" r:id="rId8"/>
    <p:sldId id="260" r:id="rId9"/>
    <p:sldId id="264" r:id="rId10"/>
    <p:sldId id="265" r:id="rId11"/>
    <p:sldId id="280" r:id="rId12"/>
    <p:sldId id="278" r:id="rId13"/>
    <p:sldId id="279" r:id="rId14"/>
    <p:sldId id="266" r:id="rId15"/>
    <p:sldId id="281" r:id="rId16"/>
    <p:sldId id="282" r:id="rId17"/>
    <p:sldId id="283" r:id="rId18"/>
    <p:sldId id="268" r:id="rId19"/>
    <p:sldId id="269" r:id="rId20"/>
    <p:sldId id="270" r:id="rId21"/>
    <p:sldId id="271" r:id="rId22"/>
    <p:sldId id="272" r:id="rId23"/>
    <p:sldId id="273" r:id="rId24"/>
    <p:sldId id="274" r:id="rId25"/>
    <p:sldId id="275" r:id="rId26"/>
    <p:sldId id="284" r:id="rId27"/>
    <p:sldId id="285" r:id="rId28"/>
    <p:sldId id="276" r:id="rId29"/>
    <p:sldId id="277" r:id="rId30"/>
    <p:sldId id="286" r:id="rId31"/>
    <p:sldId id="287" r:id="rId32"/>
    <p:sldId id="288" r:id="rId33"/>
    <p:sldId id="290" r:id="rId34"/>
    <p:sldId id="291" r:id="rId35"/>
    <p:sldId id="289"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544" autoAdjust="0"/>
    <p:restoredTop sz="94660"/>
  </p:normalViewPr>
  <p:slideViewPr>
    <p:cSldViewPr snapToGrid="0">
      <p:cViewPr varScale="1">
        <p:scale>
          <a:sx n="74" d="100"/>
          <a:sy n="74" d="100"/>
        </p:scale>
        <p:origin x="924" y="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7083" y="624110"/>
            <a:ext cx="9557530" cy="9506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943100" y="1714500"/>
            <a:ext cx="9561512" cy="41967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3/30/2020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78278" y="0"/>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3100" y="624110"/>
            <a:ext cx="9561511" cy="93675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43100" y="1806979"/>
            <a:ext cx="9561512" cy="421282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3/30/2020</a:t>
            </a:fld>
            <a:endParaRPr lang="en-US" dirty="0"/>
          </a:p>
        </p:txBody>
      </p:sp>
      <p:sp>
        <p:nvSpPr>
          <p:cNvPr id="5" name="Footer Placeholder 4"/>
          <p:cNvSpPr>
            <a:spLocks noGrp="1"/>
          </p:cNvSpPr>
          <p:nvPr>
            <p:ph type="ftr" sz="quarter" idx="3"/>
          </p:nvPr>
        </p:nvSpPr>
        <p:spPr>
          <a:xfrm>
            <a:off x="1943100" y="6135808"/>
            <a:ext cx="8266111"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pic>
        <p:nvPicPr>
          <p:cNvPr id="9" name="Picture 8"/>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10806136" y="254382"/>
            <a:ext cx="939775" cy="64308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26328" y="2063840"/>
            <a:ext cx="8915399" cy="2262781"/>
          </a:xfrm>
        </p:spPr>
        <p:txBody>
          <a:bodyPr>
            <a:normAutofit/>
          </a:bodyPr>
          <a:lstStyle/>
          <a:p>
            <a:r>
              <a:rPr lang="en-US" dirty="0" err="1"/>
              <a:t>Laravel</a:t>
            </a:r>
            <a:r>
              <a:rPr lang="en-US" dirty="0"/>
              <a:t> </a:t>
            </a:r>
            <a:r>
              <a:rPr lang="en-US" dirty="0" smtClean="0"/>
              <a:t>APIS</a:t>
            </a:r>
            <a:br>
              <a:rPr lang="en-US" dirty="0" smtClean="0"/>
            </a:br>
            <a:r>
              <a:rPr lang="en-US" sz="2800" b="1" dirty="0">
                <a:effectLst>
                  <a:outerShdw blurRad="38100" dist="38100" dir="2700000" algn="tl">
                    <a:srgbClr val="000000">
                      <a:alpha val="43137"/>
                    </a:srgbClr>
                  </a:outerShdw>
                </a:effectLst>
              </a:rPr>
              <a:t>A</a:t>
            </a:r>
            <a:r>
              <a:rPr lang="en-US" sz="2800" b="1" dirty="0" smtClean="0">
                <a:effectLst>
                  <a:outerShdw blurRad="38100" dist="38100" dir="2700000" algn="tl">
                    <a:srgbClr val="000000">
                      <a:alpha val="43137"/>
                    </a:srgbClr>
                  </a:outerShdw>
                </a:effectLst>
              </a:rPr>
              <a:t>uthentication</a:t>
            </a:r>
            <a:endParaRPr lang="en-US" sz="2800" b="1"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1829359" y="4622833"/>
            <a:ext cx="8915399" cy="1126283"/>
          </a:xfrm>
        </p:spPr>
        <p:txBody>
          <a:bodyPr/>
          <a:lstStyle/>
          <a:p>
            <a:r>
              <a:rPr lang="en-US" dirty="0" err="1" smtClean="0"/>
              <a:t>Eng.Doaa</a:t>
            </a:r>
            <a:r>
              <a:rPr lang="en-US" dirty="0" smtClean="0"/>
              <a:t> Mohamed </a:t>
            </a:r>
            <a:r>
              <a:rPr lang="en-US" dirty="0" err="1" smtClean="0"/>
              <a:t>Abd</a:t>
            </a:r>
            <a:r>
              <a:rPr lang="en-US" dirty="0" smtClean="0"/>
              <a:t> </a:t>
            </a:r>
            <a:r>
              <a:rPr lang="en-US" dirty="0" err="1" smtClean="0"/>
              <a:t>Elfatah</a:t>
            </a:r>
            <a:endParaRPr lang="en-US" dirty="0"/>
          </a:p>
        </p:txBody>
      </p:sp>
    </p:spTree>
    <p:extLst>
      <p:ext uri="{BB962C8B-B14F-4D97-AF65-F5344CB8AC3E}">
        <p14:creationId xmlns:p14="http://schemas.microsoft.com/office/powerpoint/2010/main" val="1840128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Generating Tokens</a:t>
            </a:r>
          </a:p>
        </p:txBody>
      </p:sp>
      <p:sp>
        <p:nvSpPr>
          <p:cNvPr id="3" name="Content Placeholder 2"/>
          <p:cNvSpPr>
            <a:spLocks noGrp="1"/>
          </p:cNvSpPr>
          <p:nvPr>
            <p:ph idx="1"/>
          </p:nvPr>
        </p:nvSpPr>
        <p:spPr>
          <a:xfrm>
            <a:off x="1595370" y="1574800"/>
            <a:ext cx="4032698" cy="4196722"/>
          </a:xfrm>
        </p:spPr>
        <p:txBody>
          <a:bodyPr>
            <a:normAutofit lnSpcReduction="10000"/>
          </a:bodyPr>
          <a:lstStyle/>
          <a:p>
            <a:r>
              <a:rPr lang="en-US" sz="1600" dirty="0"/>
              <a:t>Once the </a:t>
            </a:r>
            <a:r>
              <a:rPr lang="en-US" sz="1600" b="1" dirty="0"/>
              <a:t>api_token</a:t>
            </a:r>
            <a:r>
              <a:rPr lang="en-US" sz="1600" dirty="0"/>
              <a:t> column has been added to your users table, you are ready to assign random API tokens to each user that registers with your application. You should assign these tokens when a User model is created for the user during registration. When using the authentication scaffolding provided by the </a:t>
            </a:r>
            <a:r>
              <a:rPr lang="en-US" sz="1600" dirty="0" err="1"/>
              <a:t>laravel</a:t>
            </a:r>
            <a:r>
              <a:rPr lang="en-US" sz="1600" dirty="0"/>
              <a:t>/</a:t>
            </a:r>
            <a:r>
              <a:rPr lang="en-US" sz="1600" dirty="0" err="1"/>
              <a:t>ui</a:t>
            </a:r>
            <a:r>
              <a:rPr lang="en-US" sz="1600" dirty="0"/>
              <a:t> Composer package, this may be done in the create method of the </a:t>
            </a:r>
            <a:r>
              <a:rPr lang="en-US" sz="1600" b="1" dirty="0" err="1"/>
              <a:t>RegisterController</a:t>
            </a:r>
            <a:r>
              <a:rPr lang="en-US" sz="1600" dirty="0" smtClean="0"/>
              <a:t>:</a:t>
            </a:r>
          </a:p>
          <a:p>
            <a:endParaRPr lang="en-US" sz="1600" dirty="0"/>
          </a:p>
          <a:p>
            <a:r>
              <a:rPr lang="en-US" sz="1600" dirty="0" smtClean="0"/>
              <a:t>Don’t forget add api_token to $fillable in User model</a:t>
            </a:r>
            <a:endParaRPr lang="en-US" sz="1600" dirty="0" smtClean="0"/>
          </a:p>
          <a:p>
            <a:endParaRPr lang="en-US" sz="1600" dirty="0"/>
          </a:p>
        </p:txBody>
      </p:sp>
      <p:sp>
        <p:nvSpPr>
          <p:cNvPr id="4" name="Rectangle 3"/>
          <p:cNvSpPr/>
          <p:nvPr/>
        </p:nvSpPr>
        <p:spPr>
          <a:xfrm>
            <a:off x="6096000" y="1411003"/>
            <a:ext cx="6096000" cy="3046988"/>
          </a:xfrm>
          <a:prstGeom prst="rect">
            <a:avLst/>
          </a:prstGeom>
        </p:spPr>
        <p:txBody>
          <a:bodyPr>
            <a:spAutoFit/>
          </a:bodyPr>
          <a:lstStyle/>
          <a:p>
            <a:r>
              <a:rPr lang="en-US" sz="1600" b="1" dirty="0"/>
              <a:t>use Illuminate\Support\Facades\Hash;</a:t>
            </a:r>
          </a:p>
          <a:p>
            <a:r>
              <a:rPr lang="en-US" sz="1600" b="1" dirty="0"/>
              <a:t>use Illuminate\Support\</a:t>
            </a:r>
            <a:r>
              <a:rPr lang="en-US" sz="1600" b="1" dirty="0" err="1"/>
              <a:t>Str</a:t>
            </a:r>
            <a:r>
              <a:rPr lang="en-US" sz="1600" b="1" dirty="0"/>
              <a:t>;</a:t>
            </a:r>
          </a:p>
          <a:p>
            <a:endParaRPr lang="en-US" sz="1600" b="1" dirty="0"/>
          </a:p>
          <a:p>
            <a:r>
              <a:rPr lang="en-US" sz="1600" b="1" dirty="0"/>
              <a:t> protected function create(array $data)</a:t>
            </a:r>
          </a:p>
          <a:p>
            <a:r>
              <a:rPr lang="en-US" sz="1600" b="1" dirty="0"/>
              <a:t>    {</a:t>
            </a:r>
          </a:p>
          <a:p>
            <a:r>
              <a:rPr lang="en-US" sz="1600" b="1" dirty="0"/>
              <a:t>        return User::create([</a:t>
            </a:r>
          </a:p>
          <a:p>
            <a:r>
              <a:rPr lang="en-US" sz="1600" b="1" dirty="0"/>
              <a:t>            'name' =&gt; $data['name'],</a:t>
            </a:r>
          </a:p>
          <a:p>
            <a:r>
              <a:rPr lang="en-US" sz="1600" b="1" dirty="0"/>
              <a:t>            'email' =&gt; $data['email'],</a:t>
            </a:r>
          </a:p>
          <a:p>
            <a:r>
              <a:rPr lang="en-US" sz="1600" b="1" dirty="0"/>
              <a:t>            'password' =&gt; Hash::make($data['password']),</a:t>
            </a:r>
          </a:p>
          <a:p>
            <a:r>
              <a:rPr lang="en-US" sz="1600" b="1" dirty="0"/>
              <a:t>            '</a:t>
            </a:r>
            <a:r>
              <a:rPr lang="en-US" sz="1600" b="1" dirty="0" err="1"/>
              <a:t>api_token</a:t>
            </a:r>
            <a:r>
              <a:rPr lang="en-US" sz="1600" b="1" dirty="0"/>
              <a:t>' =&gt; </a:t>
            </a:r>
            <a:r>
              <a:rPr lang="en-US" sz="1600" b="1" dirty="0" err="1"/>
              <a:t>Str</a:t>
            </a:r>
            <a:r>
              <a:rPr lang="en-US" sz="1600" b="1" dirty="0"/>
              <a:t>::random(80),</a:t>
            </a:r>
          </a:p>
          <a:p>
            <a:r>
              <a:rPr lang="en-US" sz="1600" b="1" dirty="0"/>
              <a:t>        ]);</a:t>
            </a:r>
          </a:p>
          <a:p>
            <a:r>
              <a:rPr lang="en-US" sz="1600" b="1" dirty="0"/>
              <a:t>    }</a:t>
            </a:r>
            <a:endParaRPr lang="en-US" sz="1600" b="1" dirty="0"/>
          </a:p>
        </p:txBody>
      </p:sp>
      <p:sp>
        <p:nvSpPr>
          <p:cNvPr id="5" name="Rectangle 4"/>
          <p:cNvSpPr/>
          <p:nvPr/>
        </p:nvSpPr>
        <p:spPr>
          <a:xfrm>
            <a:off x="5628068" y="4977794"/>
            <a:ext cx="6096000" cy="861774"/>
          </a:xfrm>
          <a:prstGeom prst="rect">
            <a:avLst/>
          </a:prstGeom>
        </p:spPr>
        <p:txBody>
          <a:bodyPr wrap="square">
            <a:spAutoFit/>
          </a:bodyPr>
          <a:lstStyle/>
          <a:p>
            <a:r>
              <a:rPr lang="en-US" sz="1600" b="1" dirty="0"/>
              <a:t> protected $fillable = [</a:t>
            </a:r>
          </a:p>
          <a:p>
            <a:r>
              <a:rPr lang="en-US" sz="1600" b="1" dirty="0"/>
              <a:t>        'name', 'email', 'password','</a:t>
            </a:r>
            <a:r>
              <a:rPr lang="en-US" sz="1600" b="1" dirty="0" err="1"/>
              <a:t>api_token</a:t>
            </a:r>
            <a:r>
              <a:rPr lang="en-US" sz="1600" b="1" dirty="0"/>
              <a:t>'</a:t>
            </a:r>
          </a:p>
          <a:p>
            <a:r>
              <a:rPr lang="en-US" sz="1600" b="1" dirty="0"/>
              <a:t>    ];</a:t>
            </a:r>
          </a:p>
        </p:txBody>
      </p:sp>
    </p:spTree>
    <p:extLst>
      <p:ext uri="{BB962C8B-B14F-4D97-AF65-F5344CB8AC3E}">
        <p14:creationId xmlns:p14="http://schemas.microsoft.com/office/powerpoint/2010/main" val="1591121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Secure routes</a:t>
            </a:r>
            <a:endParaRPr lang="en-US" dirty="0"/>
          </a:p>
        </p:txBody>
      </p:sp>
      <p:pic>
        <p:nvPicPr>
          <p:cNvPr id="5" name="Content Placeholder 4"/>
          <p:cNvPicPr>
            <a:picLocks noGrp="1" noChangeAspect="1"/>
          </p:cNvPicPr>
          <p:nvPr>
            <p:ph idx="1"/>
          </p:nvPr>
        </p:nvPicPr>
        <p:blipFill rotWithShape="1">
          <a:blip r:embed="rId2"/>
          <a:srcRect l="25662" t="3338" r="20860" b="26704"/>
          <a:stretch/>
        </p:blipFill>
        <p:spPr>
          <a:xfrm>
            <a:off x="3162316" y="2446986"/>
            <a:ext cx="6007442" cy="4418376"/>
          </a:xfrm>
          <a:prstGeom prst="rect">
            <a:avLst/>
          </a:prstGeom>
        </p:spPr>
      </p:pic>
      <p:pic>
        <p:nvPicPr>
          <p:cNvPr id="4" name="Picture 3"/>
          <p:cNvPicPr>
            <a:picLocks noChangeAspect="1"/>
          </p:cNvPicPr>
          <p:nvPr/>
        </p:nvPicPr>
        <p:blipFill rotWithShape="1">
          <a:blip r:embed="rId3"/>
          <a:srcRect l="31061" t="57702" r="9846" b="31382"/>
          <a:stretch/>
        </p:blipFill>
        <p:spPr>
          <a:xfrm>
            <a:off x="1571222" y="1341013"/>
            <a:ext cx="8913289" cy="925669"/>
          </a:xfrm>
          <a:prstGeom prst="rect">
            <a:avLst/>
          </a:prstGeom>
        </p:spPr>
      </p:pic>
    </p:spTree>
    <p:extLst>
      <p:ext uri="{BB962C8B-B14F-4D97-AF65-F5344CB8AC3E}">
        <p14:creationId xmlns:p14="http://schemas.microsoft.com/office/powerpoint/2010/main" val="36588569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Test API </a:t>
            </a:r>
            <a:r>
              <a:rPr lang="en-US" dirty="0" err="1" smtClean="0"/>
              <a:t>Auth</a:t>
            </a:r>
            <a:r>
              <a:rPr lang="en-US" dirty="0" smtClean="0"/>
              <a:t> using api_token</a:t>
            </a:r>
            <a:endParaRPr lang="en-US" dirty="0"/>
          </a:p>
        </p:txBody>
      </p:sp>
      <p:sp>
        <p:nvSpPr>
          <p:cNvPr id="3" name="Content Placeholder 2"/>
          <p:cNvSpPr>
            <a:spLocks noGrp="1"/>
          </p:cNvSpPr>
          <p:nvPr>
            <p:ph idx="1"/>
          </p:nvPr>
        </p:nvSpPr>
        <p:spPr>
          <a:xfrm>
            <a:off x="1210614" y="1574800"/>
            <a:ext cx="10293998" cy="4336422"/>
          </a:xfrm>
        </p:spPr>
        <p:txBody>
          <a:bodyPr/>
          <a:lstStyle/>
          <a:p>
            <a:r>
              <a:rPr lang="en-US" dirty="0"/>
              <a:t>To test token get the user api_token from create or </a:t>
            </a:r>
            <a:r>
              <a:rPr lang="en-US" dirty="0" smtClean="0"/>
              <a:t>login</a:t>
            </a:r>
          </a:p>
          <a:p>
            <a:r>
              <a:rPr lang="en-US" dirty="0" smtClean="0"/>
              <a:t>Then send it with </a:t>
            </a:r>
            <a:r>
              <a:rPr lang="en-US" dirty="0" err="1" smtClean="0"/>
              <a:t>param</a:t>
            </a:r>
            <a:r>
              <a:rPr lang="en-US" dirty="0" smtClean="0"/>
              <a:t> or header</a:t>
            </a:r>
          </a:p>
          <a:p>
            <a:endParaRPr lang="en-US" dirty="0"/>
          </a:p>
        </p:txBody>
      </p:sp>
      <p:pic>
        <p:nvPicPr>
          <p:cNvPr id="4" name="Picture 3"/>
          <p:cNvPicPr>
            <a:picLocks noChangeAspect="1"/>
          </p:cNvPicPr>
          <p:nvPr/>
        </p:nvPicPr>
        <p:blipFill rotWithShape="1">
          <a:blip r:embed="rId2"/>
          <a:srcRect l="18293" t="15800" r="12717" b="20291"/>
          <a:stretch/>
        </p:blipFill>
        <p:spPr>
          <a:xfrm>
            <a:off x="3215425" y="2408349"/>
            <a:ext cx="8976575" cy="4675032"/>
          </a:xfrm>
          <a:prstGeom prst="rect">
            <a:avLst/>
          </a:prstGeom>
        </p:spPr>
      </p:pic>
    </p:spTree>
    <p:extLst>
      <p:ext uri="{BB962C8B-B14F-4D97-AF65-F5344CB8AC3E}">
        <p14:creationId xmlns:p14="http://schemas.microsoft.com/office/powerpoint/2010/main" val="1725916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rotWithShape="1">
          <a:blip r:embed="rId2"/>
          <a:srcRect l="16114" t="17385" b="9022"/>
          <a:stretch/>
        </p:blipFill>
        <p:spPr>
          <a:xfrm>
            <a:off x="590169" y="527852"/>
            <a:ext cx="10914443" cy="5383370"/>
          </a:xfrm>
          <a:prstGeom prst="rect">
            <a:avLst/>
          </a:prstGeom>
        </p:spPr>
      </p:pic>
    </p:spTree>
    <p:extLst>
      <p:ext uri="{BB962C8B-B14F-4D97-AF65-F5344CB8AC3E}">
        <p14:creationId xmlns:p14="http://schemas.microsoft.com/office/powerpoint/2010/main" val="3337169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Hashing Tokens</a:t>
            </a:r>
          </a:p>
        </p:txBody>
      </p:sp>
      <p:sp>
        <p:nvSpPr>
          <p:cNvPr id="3" name="Content Placeholder 2"/>
          <p:cNvSpPr>
            <a:spLocks noGrp="1"/>
          </p:cNvSpPr>
          <p:nvPr>
            <p:ph idx="1"/>
          </p:nvPr>
        </p:nvSpPr>
        <p:spPr/>
        <p:txBody>
          <a:bodyPr/>
          <a:lstStyle/>
          <a:p>
            <a:r>
              <a:rPr lang="en-US" dirty="0"/>
              <a:t>In the examples above, API tokens are stored in your database as plain-text. If you would like to hash your API tokens using SHA-256 hashing, you may set the hash option of your </a:t>
            </a:r>
            <a:r>
              <a:rPr lang="en-US" dirty="0" err="1"/>
              <a:t>api</a:t>
            </a:r>
            <a:r>
              <a:rPr lang="en-US" dirty="0"/>
              <a:t> guard configuration to true. The </a:t>
            </a:r>
            <a:r>
              <a:rPr lang="en-US" dirty="0" err="1"/>
              <a:t>api</a:t>
            </a:r>
            <a:r>
              <a:rPr lang="en-US" dirty="0"/>
              <a:t> guard is defined in your </a:t>
            </a:r>
            <a:r>
              <a:rPr lang="en-US" b="1" dirty="0" err="1" smtClean="0"/>
              <a:t>config</a:t>
            </a:r>
            <a:r>
              <a:rPr lang="en-US" b="1" dirty="0" smtClean="0"/>
              <a:t>/</a:t>
            </a:r>
            <a:r>
              <a:rPr lang="en-US" b="1" dirty="0" err="1" smtClean="0"/>
              <a:t>auth.php</a:t>
            </a:r>
            <a:r>
              <a:rPr lang="en-US" dirty="0" smtClean="0"/>
              <a:t> </a:t>
            </a:r>
            <a:r>
              <a:rPr lang="en-US" dirty="0"/>
              <a:t>configuration file</a:t>
            </a:r>
            <a:r>
              <a:rPr lang="en-US" dirty="0" smtClean="0"/>
              <a:t>:</a:t>
            </a:r>
          </a:p>
          <a:p>
            <a:endParaRPr lang="en-US" dirty="0"/>
          </a:p>
          <a:p>
            <a:pPr marL="400050" lvl="1" indent="0">
              <a:buNone/>
            </a:pPr>
            <a:r>
              <a:rPr lang="en-US" b="1" dirty="0"/>
              <a:t>'</a:t>
            </a:r>
            <a:r>
              <a:rPr lang="en-US" b="1" dirty="0" err="1"/>
              <a:t>api</a:t>
            </a:r>
            <a:r>
              <a:rPr lang="en-US" b="1" dirty="0"/>
              <a:t>' =&gt; [</a:t>
            </a:r>
          </a:p>
          <a:p>
            <a:pPr marL="400050" lvl="1" indent="0">
              <a:buNone/>
            </a:pPr>
            <a:r>
              <a:rPr lang="en-US" b="1" dirty="0"/>
              <a:t>    'driver' =&gt; 'token',</a:t>
            </a:r>
          </a:p>
          <a:p>
            <a:pPr marL="400050" lvl="1" indent="0">
              <a:buNone/>
            </a:pPr>
            <a:r>
              <a:rPr lang="en-US" b="1" dirty="0"/>
              <a:t>    'provider' =&gt; 'users',</a:t>
            </a:r>
          </a:p>
          <a:p>
            <a:pPr marL="400050" lvl="1" indent="0">
              <a:buNone/>
            </a:pPr>
            <a:r>
              <a:rPr lang="en-US" b="1" dirty="0"/>
              <a:t>    'hash' =&gt; true,</a:t>
            </a:r>
          </a:p>
          <a:p>
            <a:pPr marL="400050" lvl="1" indent="0">
              <a:buNone/>
            </a:pPr>
            <a:r>
              <a:rPr lang="en-US" b="1" dirty="0"/>
              <a:t>],</a:t>
            </a:r>
          </a:p>
        </p:txBody>
      </p:sp>
    </p:spTree>
    <p:extLst>
      <p:ext uri="{BB962C8B-B14F-4D97-AF65-F5344CB8AC3E}">
        <p14:creationId xmlns:p14="http://schemas.microsoft.com/office/powerpoint/2010/main" val="5486546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Hashing Tokens</a:t>
            </a:r>
          </a:p>
        </p:txBody>
      </p:sp>
      <p:sp>
        <p:nvSpPr>
          <p:cNvPr id="3" name="Content Placeholder 2"/>
          <p:cNvSpPr>
            <a:spLocks noGrp="1"/>
          </p:cNvSpPr>
          <p:nvPr>
            <p:ph idx="1"/>
          </p:nvPr>
        </p:nvSpPr>
        <p:spPr/>
        <p:txBody>
          <a:bodyPr/>
          <a:lstStyle/>
          <a:p>
            <a:r>
              <a:rPr lang="en-US" dirty="0"/>
              <a:t>Then make method to get </a:t>
            </a:r>
            <a:r>
              <a:rPr lang="en-US" b="1" dirty="0"/>
              <a:t>api_token</a:t>
            </a:r>
            <a:r>
              <a:rPr lang="en-US" dirty="0"/>
              <a:t> and update it hashed</a:t>
            </a:r>
          </a:p>
        </p:txBody>
      </p:sp>
      <p:sp>
        <p:nvSpPr>
          <p:cNvPr id="4" name="Rectangle 3"/>
          <p:cNvSpPr/>
          <p:nvPr/>
        </p:nvSpPr>
        <p:spPr>
          <a:xfrm>
            <a:off x="1296473" y="3325899"/>
            <a:ext cx="6096000" cy="2585323"/>
          </a:xfrm>
          <a:prstGeom prst="rect">
            <a:avLst/>
          </a:prstGeom>
        </p:spPr>
        <p:txBody>
          <a:bodyPr>
            <a:spAutoFit/>
          </a:bodyPr>
          <a:lstStyle/>
          <a:p>
            <a:r>
              <a:rPr lang="en-US" b="1" dirty="0"/>
              <a:t>function update(User $user){</a:t>
            </a:r>
          </a:p>
          <a:p>
            <a:r>
              <a:rPr lang="en-US" b="1" dirty="0"/>
              <a:t>        $token = </a:t>
            </a:r>
            <a:r>
              <a:rPr lang="en-US" b="1" dirty="0" err="1"/>
              <a:t>Str</a:t>
            </a:r>
            <a:r>
              <a:rPr lang="en-US" b="1" dirty="0"/>
              <a:t>::random(80);</a:t>
            </a:r>
          </a:p>
          <a:p>
            <a:endParaRPr lang="en-US" b="1" dirty="0"/>
          </a:p>
          <a:p>
            <a:r>
              <a:rPr lang="en-US" b="1" dirty="0"/>
              <a:t>        $user-&gt;</a:t>
            </a:r>
            <a:r>
              <a:rPr lang="en-US" b="1" dirty="0" err="1"/>
              <a:t>forceFill</a:t>
            </a:r>
            <a:r>
              <a:rPr lang="en-US" b="1" dirty="0"/>
              <a:t>([</a:t>
            </a:r>
          </a:p>
          <a:p>
            <a:r>
              <a:rPr lang="en-US" b="1" dirty="0"/>
              <a:t>            'api_token' =&gt; hash('sha256', $token),</a:t>
            </a:r>
          </a:p>
          <a:p>
            <a:r>
              <a:rPr lang="en-US" b="1" dirty="0"/>
              <a:t>        ])-&gt;save();</a:t>
            </a:r>
          </a:p>
          <a:p>
            <a:endParaRPr lang="en-US" b="1" dirty="0"/>
          </a:p>
          <a:p>
            <a:r>
              <a:rPr lang="en-US" b="1" dirty="0"/>
              <a:t>        return ['token' =&gt; $token];</a:t>
            </a:r>
          </a:p>
          <a:p>
            <a:r>
              <a:rPr lang="en-US" b="1" dirty="0"/>
              <a:t>    }</a:t>
            </a:r>
          </a:p>
        </p:txBody>
      </p:sp>
      <p:sp>
        <p:nvSpPr>
          <p:cNvPr id="5" name="Rectangle 4"/>
          <p:cNvSpPr/>
          <p:nvPr/>
        </p:nvSpPr>
        <p:spPr>
          <a:xfrm>
            <a:off x="3493953" y="2375375"/>
            <a:ext cx="8010659" cy="369332"/>
          </a:xfrm>
          <a:prstGeom prst="rect">
            <a:avLst/>
          </a:prstGeom>
        </p:spPr>
        <p:txBody>
          <a:bodyPr wrap="square">
            <a:spAutoFit/>
          </a:bodyPr>
          <a:lstStyle/>
          <a:p>
            <a:r>
              <a:rPr lang="en-US" b="1" dirty="0"/>
              <a:t>Route::put('user/token/{user}', "</a:t>
            </a:r>
            <a:r>
              <a:rPr lang="en-US" b="1" dirty="0" err="1"/>
              <a:t>Auth</a:t>
            </a:r>
            <a:r>
              <a:rPr lang="en-US" b="1" dirty="0"/>
              <a:t>\</a:t>
            </a:r>
            <a:r>
              <a:rPr lang="en-US" b="1" dirty="0" err="1"/>
              <a:t>RegisterController@update</a:t>
            </a:r>
            <a:r>
              <a:rPr lang="en-US" b="1" dirty="0"/>
              <a:t>");</a:t>
            </a:r>
          </a:p>
        </p:txBody>
      </p:sp>
    </p:spTree>
    <p:extLst>
      <p:ext uri="{BB962C8B-B14F-4D97-AF65-F5344CB8AC3E}">
        <p14:creationId xmlns:p14="http://schemas.microsoft.com/office/powerpoint/2010/main" val="22429839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Request the token</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rotWithShape="1">
          <a:blip r:embed="rId2"/>
          <a:srcRect l="17302" t="17208" r="20338" b="23988"/>
          <a:stretch/>
        </p:blipFill>
        <p:spPr>
          <a:xfrm>
            <a:off x="1815920" y="1662089"/>
            <a:ext cx="8113692" cy="4301544"/>
          </a:xfrm>
          <a:prstGeom prst="rect">
            <a:avLst/>
          </a:prstGeom>
        </p:spPr>
      </p:pic>
    </p:spTree>
    <p:extLst>
      <p:ext uri="{BB962C8B-B14F-4D97-AF65-F5344CB8AC3E}">
        <p14:creationId xmlns:p14="http://schemas.microsoft.com/office/powerpoint/2010/main" val="1414930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secure </a:t>
            </a:r>
            <a:r>
              <a:rPr lang="en-US" dirty="0" err="1" smtClean="0"/>
              <a:t>api</a:t>
            </a:r>
            <a:r>
              <a:rPr lang="en-US" dirty="0" smtClean="0"/>
              <a:t> by sending api_token</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rotWithShape="1">
          <a:blip r:embed="rId2"/>
          <a:srcRect l="18886" t="18970" r="2125" b="10255"/>
          <a:stretch/>
        </p:blipFill>
        <p:spPr>
          <a:xfrm>
            <a:off x="1094704" y="1390919"/>
            <a:ext cx="10277341" cy="5177308"/>
          </a:xfrm>
          <a:prstGeom prst="rect">
            <a:avLst/>
          </a:prstGeom>
        </p:spPr>
      </p:pic>
    </p:spTree>
    <p:extLst>
      <p:ext uri="{BB962C8B-B14F-4D97-AF65-F5344CB8AC3E}">
        <p14:creationId xmlns:p14="http://schemas.microsoft.com/office/powerpoint/2010/main" val="21581648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Laravel</a:t>
            </a:r>
            <a:r>
              <a:rPr lang="en-US" dirty="0"/>
              <a:t> Passport</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870157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err="1"/>
              <a:t>Laravel</a:t>
            </a:r>
            <a:r>
              <a:rPr lang="en-US" dirty="0"/>
              <a:t> already makes it easy to perform authentication via traditional login forms, but what about APIs? APIs typically use tokens to authenticate users and do not maintain session state between requests. </a:t>
            </a:r>
            <a:r>
              <a:rPr lang="en-US" dirty="0" err="1"/>
              <a:t>Laravel</a:t>
            </a:r>
            <a:r>
              <a:rPr lang="en-US" dirty="0"/>
              <a:t> makes API authentication a breeze using </a:t>
            </a:r>
            <a:r>
              <a:rPr lang="en-US" dirty="0" err="1"/>
              <a:t>Laravel</a:t>
            </a:r>
            <a:r>
              <a:rPr lang="en-US" dirty="0"/>
              <a:t> Passport, which provides a full OAuth2 server implementation for your </a:t>
            </a:r>
            <a:r>
              <a:rPr lang="en-US" dirty="0" err="1"/>
              <a:t>Laravel</a:t>
            </a:r>
            <a:r>
              <a:rPr lang="en-US" dirty="0"/>
              <a:t> application in a matter of minutes. Passport is built on top of the League </a:t>
            </a:r>
            <a:r>
              <a:rPr lang="en-US" b="1" dirty="0"/>
              <a:t>OAuth2</a:t>
            </a:r>
            <a:r>
              <a:rPr lang="en-US" dirty="0"/>
              <a:t> server that is maintained by Andy Millington and Simon Hamp.</a:t>
            </a:r>
          </a:p>
          <a:p>
            <a:endParaRPr lang="en-US" dirty="0"/>
          </a:p>
          <a:p>
            <a:endParaRPr lang="en-US" dirty="0"/>
          </a:p>
        </p:txBody>
      </p:sp>
    </p:spTree>
    <p:extLst>
      <p:ext uri="{BB962C8B-B14F-4D97-AF65-F5344CB8AC3E}">
        <p14:creationId xmlns:p14="http://schemas.microsoft.com/office/powerpoint/2010/main" val="3979130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Token</a:t>
            </a:r>
            <a:endParaRPr lang="en-US" dirty="0"/>
          </a:p>
        </p:txBody>
      </p:sp>
      <p:sp>
        <p:nvSpPr>
          <p:cNvPr id="3" name="Content Placeholder 2"/>
          <p:cNvSpPr>
            <a:spLocks noGrp="1"/>
          </p:cNvSpPr>
          <p:nvPr>
            <p:ph idx="1"/>
          </p:nvPr>
        </p:nvSpPr>
        <p:spPr/>
        <p:txBody>
          <a:bodyPr/>
          <a:lstStyle/>
          <a:p>
            <a:r>
              <a:rPr lang="en-US" dirty="0" smtClean="0"/>
              <a:t>A token is a piece of data which only Server could possibly have created, and which contains enough data to identify a p articular user.</a:t>
            </a:r>
          </a:p>
          <a:p>
            <a:r>
              <a:rPr lang="en-US" dirty="0" smtClean="0"/>
              <a:t>You might present your login information and ask server for token and then you might present your token and ask server to perform some user specific action.</a:t>
            </a:r>
          </a:p>
          <a:p>
            <a:r>
              <a:rPr lang="en-US" dirty="0" smtClean="0"/>
              <a:t>Tokens are created using various combinations of various techniques from the field of cryptography as well as with input from the wider field of security research. </a:t>
            </a:r>
            <a:endParaRPr lang="en-US" dirty="0"/>
          </a:p>
        </p:txBody>
      </p:sp>
    </p:spTree>
    <p:extLst>
      <p:ext uri="{BB962C8B-B14F-4D97-AF65-F5344CB8AC3E}">
        <p14:creationId xmlns:p14="http://schemas.microsoft.com/office/powerpoint/2010/main" val="28140027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1021" y="362955"/>
            <a:ext cx="9557530" cy="950690"/>
          </a:xfrm>
        </p:spPr>
        <p:txBody>
          <a:bodyPr/>
          <a:lstStyle/>
          <a:p>
            <a:r>
              <a:rPr lang="en-US" dirty="0"/>
              <a:t>OAuth 2.0</a:t>
            </a:r>
          </a:p>
        </p:txBody>
      </p:sp>
      <p:sp>
        <p:nvSpPr>
          <p:cNvPr id="3" name="Content Placeholder 2"/>
          <p:cNvSpPr>
            <a:spLocks noGrp="1"/>
          </p:cNvSpPr>
          <p:nvPr>
            <p:ph idx="1"/>
          </p:nvPr>
        </p:nvSpPr>
        <p:spPr>
          <a:xfrm>
            <a:off x="1107583" y="1313645"/>
            <a:ext cx="10397029" cy="5280337"/>
          </a:xfrm>
        </p:spPr>
        <p:txBody>
          <a:bodyPr>
            <a:normAutofit/>
          </a:bodyPr>
          <a:lstStyle/>
          <a:p>
            <a:r>
              <a:rPr lang="en-US" dirty="0"/>
              <a:t>OAuth 2.0 is the industry-standard protocol for authorization. OAuth 2.0 focuses on client developer simplicity while providing specific authorization flows for web applications, desktop applications, mobile phones, and living room devices. This specification and its extensions are being developed within the IETF OAuth Working Group.</a:t>
            </a:r>
          </a:p>
          <a:p>
            <a:r>
              <a:rPr lang="en-US" dirty="0" smtClean="0"/>
              <a:t>Roles</a:t>
            </a:r>
            <a:endParaRPr lang="en-US" dirty="0"/>
          </a:p>
          <a:p>
            <a:pPr lvl="1"/>
            <a:r>
              <a:rPr lang="en-US" dirty="0"/>
              <a:t>The Third-Party Application: "Client"</a:t>
            </a:r>
          </a:p>
          <a:p>
            <a:pPr marL="457200" lvl="1" indent="0">
              <a:buNone/>
            </a:pPr>
            <a:r>
              <a:rPr lang="en-US" dirty="0" smtClean="0"/>
              <a:t>	The </a:t>
            </a:r>
            <a:r>
              <a:rPr lang="en-US" dirty="0"/>
              <a:t>client is the application that is attempting to get access to the user's account. It needs to get permission from the user before it can do so.</a:t>
            </a:r>
          </a:p>
          <a:p>
            <a:pPr lvl="1"/>
            <a:r>
              <a:rPr lang="en-US" dirty="0" smtClean="0"/>
              <a:t>The </a:t>
            </a:r>
            <a:r>
              <a:rPr lang="en-US" dirty="0"/>
              <a:t>API: "Resource Server"</a:t>
            </a:r>
          </a:p>
          <a:p>
            <a:pPr marL="914400" lvl="2" indent="0">
              <a:buNone/>
            </a:pPr>
            <a:r>
              <a:rPr lang="en-US" dirty="0"/>
              <a:t>The resource server is the API server used to access the user's information.</a:t>
            </a:r>
          </a:p>
          <a:p>
            <a:pPr lvl="1"/>
            <a:r>
              <a:rPr lang="en-US" dirty="0" smtClean="0"/>
              <a:t>The </a:t>
            </a:r>
            <a:r>
              <a:rPr lang="en-US" dirty="0"/>
              <a:t>Authorization Server</a:t>
            </a:r>
          </a:p>
          <a:p>
            <a:pPr marL="457200" lvl="1" indent="0">
              <a:buNone/>
            </a:pPr>
            <a:r>
              <a:rPr lang="en-US" dirty="0" smtClean="0"/>
              <a:t>	This </a:t>
            </a:r>
            <a:r>
              <a:rPr lang="en-US" dirty="0"/>
              <a:t>is the server that presents the interface where the user approves or denies the request. In smaller implementations, this may be the same server as the API server, but larger scale deployments will often build this as a separate component.</a:t>
            </a:r>
          </a:p>
          <a:p>
            <a:pPr lvl="1"/>
            <a:r>
              <a:rPr lang="en-US" dirty="0" smtClean="0"/>
              <a:t>The </a:t>
            </a:r>
            <a:r>
              <a:rPr lang="en-US" dirty="0"/>
              <a:t>User: "Resource Owner"</a:t>
            </a:r>
          </a:p>
          <a:p>
            <a:pPr marL="457200" lvl="1" indent="0">
              <a:buNone/>
            </a:pPr>
            <a:r>
              <a:rPr lang="en-US" dirty="0" smtClean="0"/>
              <a:t>	The </a:t>
            </a:r>
            <a:r>
              <a:rPr lang="en-US" dirty="0"/>
              <a:t>resource owner is the person who is giving access to some portion of their account</a:t>
            </a:r>
          </a:p>
        </p:txBody>
      </p:sp>
    </p:spTree>
    <p:extLst>
      <p:ext uri="{BB962C8B-B14F-4D97-AF65-F5344CB8AC3E}">
        <p14:creationId xmlns:p14="http://schemas.microsoft.com/office/powerpoint/2010/main" val="2828784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Installation</a:t>
            </a:r>
          </a:p>
        </p:txBody>
      </p:sp>
      <p:sp>
        <p:nvSpPr>
          <p:cNvPr id="3" name="Content Placeholder 2"/>
          <p:cNvSpPr>
            <a:spLocks noGrp="1"/>
          </p:cNvSpPr>
          <p:nvPr>
            <p:ph idx="1"/>
          </p:nvPr>
        </p:nvSpPr>
        <p:spPr/>
        <p:txBody>
          <a:bodyPr/>
          <a:lstStyle/>
          <a:p>
            <a:r>
              <a:rPr lang="en-US" dirty="0"/>
              <a:t>To get started, install Passport via the Composer package manager</a:t>
            </a:r>
            <a:r>
              <a:rPr lang="en-US" dirty="0" smtClean="0"/>
              <a:t>:</a:t>
            </a:r>
          </a:p>
          <a:p>
            <a:pPr marL="0" indent="0">
              <a:buNone/>
            </a:pPr>
            <a:r>
              <a:rPr lang="en-US" b="1" dirty="0" smtClean="0"/>
              <a:t>	composer </a:t>
            </a:r>
            <a:r>
              <a:rPr lang="en-US" b="1" dirty="0"/>
              <a:t>require </a:t>
            </a:r>
            <a:r>
              <a:rPr lang="en-US" b="1" dirty="0" err="1"/>
              <a:t>laravel</a:t>
            </a:r>
            <a:r>
              <a:rPr lang="en-US" b="1" dirty="0"/>
              <a:t>/passport</a:t>
            </a:r>
          </a:p>
          <a:p>
            <a:endParaRPr lang="en-US" dirty="0"/>
          </a:p>
          <a:p>
            <a:r>
              <a:rPr lang="en-US" dirty="0"/>
              <a:t>The Passport service provider registers its own database migration directory with the framework, so you should migrate your database after installing the package. The Passport migrations will create the tables your application needs to store clients and access tokens:</a:t>
            </a:r>
          </a:p>
          <a:p>
            <a:endParaRPr lang="en-US" dirty="0"/>
          </a:p>
          <a:p>
            <a:pPr marL="0" indent="0">
              <a:buNone/>
            </a:pPr>
            <a:r>
              <a:rPr lang="en-US" dirty="0" smtClean="0"/>
              <a:t>	</a:t>
            </a:r>
            <a:r>
              <a:rPr lang="en-US" b="1" dirty="0" err="1" smtClean="0"/>
              <a:t>php</a:t>
            </a:r>
            <a:r>
              <a:rPr lang="en-US" b="1" dirty="0" smtClean="0"/>
              <a:t> </a:t>
            </a:r>
            <a:r>
              <a:rPr lang="en-US" b="1" dirty="0"/>
              <a:t>artisan migrate</a:t>
            </a:r>
          </a:p>
          <a:p>
            <a:endParaRPr lang="en-US" dirty="0"/>
          </a:p>
        </p:txBody>
      </p:sp>
    </p:spTree>
    <p:extLst>
      <p:ext uri="{BB962C8B-B14F-4D97-AF65-F5344CB8AC3E}">
        <p14:creationId xmlns:p14="http://schemas.microsoft.com/office/powerpoint/2010/main" val="7411556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Installation</a:t>
            </a:r>
          </a:p>
        </p:txBody>
      </p:sp>
      <p:sp>
        <p:nvSpPr>
          <p:cNvPr id="3" name="Content Placeholder 2"/>
          <p:cNvSpPr>
            <a:spLocks noGrp="1"/>
          </p:cNvSpPr>
          <p:nvPr>
            <p:ph idx="1"/>
          </p:nvPr>
        </p:nvSpPr>
        <p:spPr/>
        <p:txBody>
          <a:bodyPr>
            <a:normAutofit/>
          </a:bodyPr>
          <a:lstStyle/>
          <a:p>
            <a:r>
              <a:rPr lang="en-US" dirty="0"/>
              <a:t>Next, you should run the </a:t>
            </a:r>
            <a:r>
              <a:rPr lang="en-US" dirty="0" err="1"/>
              <a:t>passport:install</a:t>
            </a:r>
            <a:r>
              <a:rPr lang="en-US" dirty="0"/>
              <a:t> command. This command will create the encryption keys needed to generate secure access tokens. In addition, the command will create "personal access" and "password grant" clients which will be used to generate access tokens</a:t>
            </a:r>
            <a:r>
              <a:rPr lang="en-US" dirty="0" smtClean="0"/>
              <a:t>:</a:t>
            </a:r>
          </a:p>
          <a:p>
            <a:pPr marL="0" indent="0">
              <a:buNone/>
            </a:pPr>
            <a:endParaRPr lang="en-US" b="1" dirty="0"/>
          </a:p>
          <a:p>
            <a:pPr marL="0" indent="0">
              <a:buNone/>
            </a:pPr>
            <a:r>
              <a:rPr lang="en-US" b="1" dirty="0"/>
              <a:t>	</a:t>
            </a:r>
            <a:r>
              <a:rPr lang="en-US" b="1" dirty="0" err="1"/>
              <a:t>php</a:t>
            </a:r>
            <a:r>
              <a:rPr lang="en-US" b="1" dirty="0"/>
              <a:t> artisan </a:t>
            </a:r>
            <a:r>
              <a:rPr lang="en-US" b="1" dirty="0" err="1"/>
              <a:t>passport:install</a:t>
            </a:r>
            <a:endParaRPr lang="en-US" b="1" dirty="0"/>
          </a:p>
          <a:p>
            <a:endParaRPr lang="en-US" dirty="0"/>
          </a:p>
          <a:p>
            <a:endParaRPr lang="en-US" dirty="0"/>
          </a:p>
        </p:txBody>
      </p:sp>
    </p:spTree>
    <p:extLst>
      <p:ext uri="{BB962C8B-B14F-4D97-AF65-F5344CB8AC3E}">
        <p14:creationId xmlns:p14="http://schemas.microsoft.com/office/powerpoint/2010/main" val="1077981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Installation</a:t>
            </a:r>
          </a:p>
        </p:txBody>
      </p:sp>
      <p:sp>
        <p:nvSpPr>
          <p:cNvPr id="3" name="Content Placeholder 2"/>
          <p:cNvSpPr>
            <a:spLocks noGrp="1"/>
          </p:cNvSpPr>
          <p:nvPr>
            <p:ph idx="1"/>
          </p:nvPr>
        </p:nvSpPr>
        <p:spPr>
          <a:xfrm>
            <a:off x="1519708" y="1714500"/>
            <a:ext cx="4365938" cy="4196722"/>
          </a:xfrm>
        </p:spPr>
        <p:txBody>
          <a:bodyPr>
            <a:normAutofit/>
          </a:bodyPr>
          <a:lstStyle/>
          <a:p>
            <a:r>
              <a:rPr lang="en-US" dirty="0"/>
              <a:t>After running this command, add the </a:t>
            </a:r>
            <a:r>
              <a:rPr lang="en-US" b="1" dirty="0" err="1"/>
              <a:t>Laravel</a:t>
            </a:r>
            <a:r>
              <a:rPr lang="en-US" b="1" dirty="0"/>
              <a:t>\Passport\</a:t>
            </a:r>
            <a:r>
              <a:rPr lang="en-US" b="1" dirty="0" err="1"/>
              <a:t>HasApiTokens</a:t>
            </a:r>
            <a:r>
              <a:rPr lang="en-US" b="1" dirty="0"/>
              <a:t> trait</a:t>
            </a:r>
            <a:r>
              <a:rPr lang="en-US" dirty="0"/>
              <a:t> to your </a:t>
            </a:r>
            <a:r>
              <a:rPr lang="en-US" b="1" dirty="0"/>
              <a:t>App\User</a:t>
            </a:r>
            <a:r>
              <a:rPr lang="en-US" dirty="0"/>
              <a:t> model. This trait will provide a few helper methods to your model which allow you to inspect the authenticated user's token and scopes:</a:t>
            </a:r>
            <a:endParaRPr lang="en-US" b="1" dirty="0"/>
          </a:p>
          <a:p>
            <a:endParaRPr lang="en-US" dirty="0"/>
          </a:p>
          <a:p>
            <a:endParaRPr lang="en-US" dirty="0"/>
          </a:p>
        </p:txBody>
      </p:sp>
      <p:sp>
        <p:nvSpPr>
          <p:cNvPr id="4" name="Rectangle 3"/>
          <p:cNvSpPr/>
          <p:nvPr/>
        </p:nvSpPr>
        <p:spPr>
          <a:xfrm>
            <a:off x="6383114" y="1574800"/>
            <a:ext cx="5121499" cy="3693319"/>
          </a:xfrm>
          <a:prstGeom prst="rect">
            <a:avLst/>
          </a:prstGeom>
        </p:spPr>
        <p:txBody>
          <a:bodyPr wrap="square">
            <a:spAutoFit/>
          </a:bodyPr>
          <a:lstStyle/>
          <a:p>
            <a:r>
              <a:rPr lang="en-US" b="1" dirty="0"/>
              <a:t>&lt;?</a:t>
            </a:r>
            <a:r>
              <a:rPr lang="en-US" b="1" dirty="0" err="1"/>
              <a:t>php</a:t>
            </a:r>
            <a:endParaRPr lang="en-US" b="1" dirty="0"/>
          </a:p>
          <a:p>
            <a:endParaRPr lang="en-US" b="1" dirty="0"/>
          </a:p>
          <a:p>
            <a:r>
              <a:rPr lang="en-US" b="1" dirty="0"/>
              <a:t>namespace App;</a:t>
            </a:r>
          </a:p>
          <a:p>
            <a:endParaRPr lang="en-US" b="1" dirty="0"/>
          </a:p>
          <a:p>
            <a:r>
              <a:rPr lang="en-US" b="1" dirty="0"/>
              <a:t>use Illuminate\Foundation\</a:t>
            </a:r>
            <a:r>
              <a:rPr lang="en-US" b="1" dirty="0" err="1"/>
              <a:t>Auth</a:t>
            </a:r>
            <a:r>
              <a:rPr lang="en-US" b="1" dirty="0"/>
              <a:t>\User as Authenticatable;</a:t>
            </a:r>
          </a:p>
          <a:p>
            <a:r>
              <a:rPr lang="en-US" b="1" dirty="0"/>
              <a:t>use Illuminate\Notifications\Notifiable;</a:t>
            </a:r>
          </a:p>
          <a:p>
            <a:r>
              <a:rPr lang="en-US" b="1" dirty="0"/>
              <a:t>use </a:t>
            </a:r>
            <a:r>
              <a:rPr lang="en-US" b="1" dirty="0" err="1"/>
              <a:t>Laravel</a:t>
            </a:r>
            <a:r>
              <a:rPr lang="en-US" b="1" dirty="0"/>
              <a:t>\Passport\</a:t>
            </a:r>
            <a:r>
              <a:rPr lang="en-US" b="1" dirty="0" err="1"/>
              <a:t>HasApiTokens</a:t>
            </a:r>
            <a:r>
              <a:rPr lang="en-US" b="1" dirty="0"/>
              <a:t>;</a:t>
            </a:r>
          </a:p>
          <a:p>
            <a:endParaRPr lang="en-US" b="1" dirty="0"/>
          </a:p>
          <a:p>
            <a:r>
              <a:rPr lang="en-US" b="1" dirty="0"/>
              <a:t>class User extends Authenticatable</a:t>
            </a:r>
          </a:p>
          <a:p>
            <a:r>
              <a:rPr lang="en-US" b="1" dirty="0"/>
              <a:t>{</a:t>
            </a:r>
          </a:p>
          <a:p>
            <a:r>
              <a:rPr lang="en-US" b="1" dirty="0"/>
              <a:t>    use </a:t>
            </a:r>
            <a:r>
              <a:rPr lang="en-US" b="1" dirty="0" err="1"/>
              <a:t>HasApiTokens</a:t>
            </a:r>
            <a:r>
              <a:rPr lang="en-US" b="1" dirty="0"/>
              <a:t>, Notifiable;</a:t>
            </a:r>
          </a:p>
          <a:p>
            <a:r>
              <a:rPr lang="en-US" b="1" dirty="0"/>
              <a:t>}</a:t>
            </a:r>
          </a:p>
        </p:txBody>
      </p:sp>
    </p:spTree>
    <p:extLst>
      <p:ext uri="{BB962C8B-B14F-4D97-AF65-F5344CB8AC3E}">
        <p14:creationId xmlns:p14="http://schemas.microsoft.com/office/powerpoint/2010/main" val="13731886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Installation</a:t>
            </a:r>
          </a:p>
        </p:txBody>
      </p:sp>
      <p:sp>
        <p:nvSpPr>
          <p:cNvPr id="3" name="Content Placeholder 2"/>
          <p:cNvSpPr>
            <a:spLocks noGrp="1"/>
          </p:cNvSpPr>
          <p:nvPr>
            <p:ph idx="1"/>
          </p:nvPr>
        </p:nvSpPr>
        <p:spPr>
          <a:xfrm>
            <a:off x="1094705" y="1714500"/>
            <a:ext cx="4314422" cy="4196722"/>
          </a:xfrm>
        </p:spPr>
        <p:txBody>
          <a:bodyPr/>
          <a:lstStyle/>
          <a:p>
            <a:r>
              <a:rPr lang="en-US" dirty="0"/>
              <a:t>Next, you should call the </a:t>
            </a:r>
            <a:r>
              <a:rPr lang="en-US" b="1" dirty="0"/>
              <a:t>Passport::routes </a:t>
            </a:r>
            <a:r>
              <a:rPr lang="en-US" dirty="0"/>
              <a:t>method within the boot method of your </a:t>
            </a:r>
            <a:r>
              <a:rPr lang="en-US" b="1" dirty="0" err="1"/>
              <a:t>AuthServiceProvider</a:t>
            </a:r>
            <a:r>
              <a:rPr lang="en-US" dirty="0"/>
              <a:t>. This method will register the routes necessary to issue access tokens and revoke access tokens, clients, and personal access tokens:</a:t>
            </a:r>
          </a:p>
        </p:txBody>
      </p:sp>
      <p:sp>
        <p:nvSpPr>
          <p:cNvPr id="4" name="Rectangle 3"/>
          <p:cNvSpPr/>
          <p:nvPr/>
        </p:nvSpPr>
        <p:spPr>
          <a:xfrm>
            <a:off x="5743979" y="360984"/>
            <a:ext cx="6096000" cy="5755422"/>
          </a:xfrm>
          <a:prstGeom prst="rect">
            <a:avLst/>
          </a:prstGeom>
        </p:spPr>
        <p:txBody>
          <a:bodyPr>
            <a:spAutoFit/>
          </a:bodyPr>
          <a:lstStyle/>
          <a:p>
            <a:r>
              <a:rPr lang="en-US" sz="1600" dirty="0"/>
              <a:t>&lt;?</a:t>
            </a:r>
            <a:r>
              <a:rPr lang="en-US" sz="1600" dirty="0" err="1"/>
              <a:t>php</a:t>
            </a:r>
            <a:endParaRPr lang="en-US" sz="1600" dirty="0"/>
          </a:p>
          <a:p>
            <a:endParaRPr lang="en-US" sz="1600" dirty="0"/>
          </a:p>
          <a:p>
            <a:r>
              <a:rPr lang="en-US" sz="1600" dirty="0"/>
              <a:t>namespace App\Providers;</a:t>
            </a:r>
          </a:p>
          <a:p>
            <a:endParaRPr lang="en-US" sz="1600" dirty="0"/>
          </a:p>
          <a:p>
            <a:r>
              <a:rPr lang="en-US" sz="1600" dirty="0"/>
              <a:t>use Illuminate\Foundation\Support\Providers\</a:t>
            </a:r>
            <a:r>
              <a:rPr lang="en-US" sz="1600" dirty="0" err="1"/>
              <a:t>AuthServiceProvider</a:t>
            </a:r>
            <a:r>
              <a:rPr lang="en-US" sz="1600" dirty="0"/>
              <a:t> as </a:t>
            </a:r>
            <a:r>
              <a:rPr lang="en-US" sz="1600" dirty="0" err="1"/>
              <a:t>ServiceProvider</a:t>
            </a:r>
            <a:r>
              <a:rPr lang="en-US" sz="1600" dirty="0"/>
              <a:t>;</a:t>
            </a:r>
          </a:p>
          <a:p>
            <a:r>
              <a:rPr lang="en-US" sz="1600" dirty="0"/>
              <a:t>use Illuminate\Support\Facades\Gate;</a:t>
            </a:r>
          </a:p>
          <a:p>
            <a:r>
              <a:rPr lang="en-US" sz="1600" dirty="0"/>
              <a:t>use </a:t>
            </a:r>
            <a:r>
              <a:rPr lang="en-US" sz="1600" dirty="0" err="1"/>
              <a:t>Laravel</a:t>
            </a:r>
            <a:r>
              <a:rPr lang="en-US" sz="1600" dirty="0"/>
              <a:t>\Passport\Passport;</a:t>
            </a:r>
          </a:p>
          <a:p>
            <a:endParaRPr lang="en-US" sz="1600" dirty="0"/>
          </a:p>
          <a:p>
            <a:r>
              <a:rPr lang="en-US" sz="1600" dirty="0"/>
              <a:t>class </a:t>
            </a:r>
            <a:r>
              <a:rPr lang="en-US" sz="1600" dirty="0" err="1"/>
              <a:t>AuthServiceProvider</a:t>
            </a:r>
            <a:r>
              <a:rPr lang="en-US" sz="1600" dirty="0"/>
              <a:t> extends </a:t>
            </a:r>
            <a:r>
              <a:rPr lang="en-US" sz="1600" dirty="0" err="1"/>
              <a:t>ServiceProvider</a:t>
            </a:r>
            <a:endParaRPr lang="en-US" sz="1600" dirty="0"/>
          </a:p>
          <a:p>
            <a:r>
              <a:rPr lang="en-US" sz="1600" dirty="0"/>
              <a:t>{</a:t>
            </a:r>
          </a:p>
          <a:p>
            <a:r>
              <a:rPr lang="en-US" sz="1600" dirty="0" smtClean="0"/>
              <a:t> protected </a:t>
            </a:r>
            <a:r>
              <a:rPr lang="en-US" sz="1600" dirty="0"/>
              <a:t>$policies = [</a:t>
            </a:r>
          </a:p>
          <a:p>
            <a:r>
              <a:rPr lang="en-US" sz="1600" dirty="0"/>
              <a:t>        'App\Model' =&gt; 'App\Policies\</a:t>
            </a:r>
            <a:r>
              <a:rPr lang="en-US" sz="1600" dirty="0" err="1"/>
              <a:t>ModelPolicy</a:t>
            </a:r>
            <a:r>
              <a:rPr lang="en-US" sz="1600" dirty="0"/>
              <a:t>',</a:t>
            </a:r>
          </a:p>
          <a:p>
            <a:r>
              <a:rPr lang="en-US" sz="1600" dirty="0"/>
              <a:t>    ];</a:t>
            </a:r>
          </a:p>
          <a:p>
            <a:endParaRPr lang="en-US" sz="1600" dirty="0"/>
          </a:p>
          <a:p>
            <a:r>
              <a:rPr lang="en-US" sz="1600" dirty="0" smtClean="0"/>
              <a:t>public </a:t>
            </a:r>
            <a:r>
              <a:rPr lang="en-US" sz="1600" dirty="0"/>
              <a:t>function boot()</a:t>
            </a:r>
          </a:p>
          <a:p>
            <a:r>
              <a:rPr lang="en-US" sz="1600" dirty="0"/>
              <a:t>    {</a:t>
            </a:r>
          </a:p>
          <a:p>
            <a:r>
              <a:rPr lang="en-US" sz="1600" dirty="0"/>
              <a:t>        $this-&gt;</a:t>
            </a:r>
            <a:r>
              <a:rPr lang="en-US" sz="1600" dirty="0" err="1"/>
              <a:t>registerPolicies</a:t>
            </a:r>
            <a:r>
              <a:rPr lang="en-US" sz="1600" dirty="0"/>
              <a:t>();</a:t>
            </a:r>
          </a:p>
          <a:p>
            <a:endParaRPr lang="en-US" sz="1600" dirty="0"/>
          </a:p>
          <a:p>
            <a:r>
              <a:rPr lang="en-US" sz="1600" dirty="0"/>
              <a:t>        Passport::routes();</a:t>
            </a:r>
          </a:p>
          <a:p>
            <a:r>
              <a:rPr lang="en-US" sz="1600" dirty="0"/>
              <a:t>    }</a:t>
            </a:r>
          </a:p>
          <a:p>
            <a:r>
              <a:rPr lang="en-US" sz="1600" dirty="0"/>
              <a:t>}</a:t>
            </a:r>
          </a:p>
        </p:txBody>
      </p:sp>
    </p:spTree>
    <p:extLst>
      <p:ext uri="{BB962C8B-B14F-4D97-AF65-F5344CB8AC3E}">
        <p14:creationId xmlns:p14="http://schemas.microsoft.com/office/powerpoint/2010/main" val="30284379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Installation</a:t>
            </a:r>
          </a:p>
        </p:txBody>
      </p:sp>
      <p:sp>
        <p:nvSpPr>
          <p:cNvPr id="3" name="Content Placeholder 2"/>
          <p:cNvSpPr>
            <a:spLocks noGrp="1"/>
          </p:cNvSpPr>
          <p:nvPr>
            <p:ph idx="1"/>
          </p:nvPr>
        </p:nvSpPr>
        <p:spPr>
          <a:xfrm>
            <a:off x="1943100" y="1714500"/>
            <a:ext cx="4496337" cy="4196722"/>
          </a:xfrm>
        </p:spPr>
        <p:txBody>
          <a:bodyPr/>
          <a:lstStyle/>
          <a:p>
            <a:r>
              <a:rPr lang="en-US" dirty="0"/>
              <a:t>Finally, in your </a:t>
            </a:r>
            <a:r>
              <a:rPr lang="en-US" b="1" dirty="0" err="1"/>
              <a:t>config</a:t>
            </a:r>
            <a:r>
              <a:rPr lang="en-US" b="1" dirty="0"/>
              <a:t>/</a:t>
            </a:r>
            <a:r>
              <a:rPr lang="en-US" b="1" dirty="0" err="1"/>
              <a:t>auth.php</a:t>
            </a:r>
            <a:r>
              <a:rPr lang="en-US" dirty="0"/>
              <a:t> configuration file, you should set the driver option of the </a:t>
            </a:r>
            <a:r>
              <a:rPr lang="en-US" dirty="0" err="1"/>
              <a:t>api</a:t>
            </a:r>
            <a:r>
              <a:rPr lang="en-US" dirty="0"/>
              <a:t> authentication </a:t>
            </a:r>
            <a:r>
              <a:rPr lang="en-US" b="1" dirty="0"/>
              <a:t>guard</a:t>
            </a:r>
            <a:r>
              <a:rPr lang="en-US" dirty="0"/>
              <a:t> to </a:t>
            </a:r>
            <a:r>
              <a:rPr lang="en-US" b="1" dirty="0"/>
              <a:t>passport</a:t>
            </a:r>
            <a:r>
              <a:rPr lang="en-US" dirty="0"/>
              <a:t>. This will instruct your application to </a:t>
            </a:r>
            <a:r>
              <a:rPr lang="en-US" b="1" dirty="0"/>
              <a:t>use Passport's </a:t>
            </a:r>
            <a:r>
              <a:rPr lang="en-US" b="1" dirty="0" err="1"/>
              <a:t>TokenGuard</a:t>
            </a:r>
            <a:r>
              <a:rPr lang="en-US" b="1" dirty="0"/>
              <a:t> </a:t>
            </a:r>
            <a:r>
              <a:rPr lang="en-US" dirty="0"/>
              <a:t>when authenticating incoming API requests:</a:t>
            </a:r>
          </a:p>
        </p:txBody>
      </p:sp>
      <p:sp>
        <p:nvSpPr>
          <p:cNvPr id="4" name="Rectangle 3"/>
          <p:cNvSpPr/>
          <p:nvPr/>
        </p:nvSpPr>
        <p:spPr>
          <a:xfrm>
            <a:off x="7482625" y="1807825"/>
            <a:ext cx="4597758" cy="3139321"/>
          </a:xfrm>
          <a:prstGeom prst="rect">
            <a:avLst/>
          </a:prstGeom>
        </p:spPr>
        <p:txBody>
          <a:bodyPr wrap="square">
            <a:spAutoFit/>
          </a:bodyPr>
          <a:lstStyle/>
          <a:p>
            <a:r>
              <a:rPr lang="en-US" b="1" dirty="0"/>
              <a:t>'guards' =&gt; [</a:t>
            </a:r>
          </a:p>
          <a:p>
            <a:r>
              <a:rPr lang="en-US" b="1" dirty="0"/>
              <a:t>    'web' =&gt; [</a:t>
            </a:r>
          </a:p>
          <a:p>
            <a:r>
              <a:rPr lang="en-US" b="1" dirty="0"/>
              <a:t>        'driver' =&gt; 'session',</a:t>
            </a:r>
          </a:p>
          <a:p>
            <a:r>
              <a:rPr lang="en-US" b="1" dirty="0"/>
              <a:t>        'provider' =&gt; 'users',</a:t>
            </a:r>
          </a:p>
          <a:p>
            <a:r>
              <a:rPr lang="en-US" b="1" dirty="0"/>
              <a:t>    ],</a:t>
            </a:r>
          </a:p>
          <a:p>
            <a:endParaRPr lang="en-US" b="1" dirty="0"/>
          </a:p>
          <a:p>
            <a:r>
              <a:rPr lang="en-US" b="1" dirty="0"/>
              <a:t>    '</a:t>
            </a:r>
            <a:r>
              <a:rPr lang="en-US" b="1" dirty="0" err="1"/>
              <a:t>api</a:t>
            </a:r>
            <a:r>
              <a:rPr lang="en-US" b="1" dirty="0"/>
              <a:t>' =&gt; [</a:t>
            </a:r>
          </a:p>
          <a:p>
            <a:r>
              <a:rPr lang="en-US" b="1" dirty="0"/>
              <a:t>        'driver' =&gt; 'passport',</a:t>
            </a:r>
          </a:p>
          <a:p>
            <a:r>
              <a:rPr lang="en-US" b="1" dirty="0"/>
              <a:t>        'provider' =&gt; 'users',</a:t>
            </a:r>
          </a:p>
          <a:p>
            <a:r>
              <a:rPr lang="en-US" b="1" dirty="0"/>
              <a:t>    ],</a:t>
            </a:r>
          </a:p>
          <a:p>
            <a:r>
              <a:rPr lang="en-US" b="1" dirty="0"/>
              <a:t>],</a:t>
            </a:r>
          </a:p>
        </p:txBody>
      </p:sp>
    </p:spTree>
    <p:extLst>
      <p:ext uri="{BB962C8B-B14F-4D97-AF65-F5344CB8AC3E}">
        <p14:creationId xmlns:p14="http://schemas.microsoft.com/office/powerpoint/2010/main" val="3125527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test it</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rotWithShape="1">
          <a:blip r:embed="rId2"/>
          <a:srcRect l="15027" t="18442" r="11330" b="12896"/>
          <a:stretch/>
        </p:blipFill>
        <p:spPr>
          <a:xfrm>
            <a:off x="1081825" y="1574800"/>
            <a:ext cx="9581881" cy="5022761"/>
          </a:xfrm>
          <a:prstGeom prst="rect">
            <a:avLst/>
          </a:prstGeom>
        </p:spPr>
      </p:pic>
    </p:spTree>
    <p:extLst>
      <p:ext uri="{BB962C8B-B14F-4D97-AF65-F5344CB8AC3E}">
        <p14:creationId xmlns:p14="http://schemas.microsoft.com/office/powerpoint/2010/main" val="23462759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rotWithShape="1">
          <a:blip r:embed="rId2"/>
          <a:srcRect l="17599" t="15625" r="1927" b="9199"/>
          <a:stretch/>
        </p:blipFill>
        <p:spPr>
          <a:xfrm>
            <a:off x="1034088" y="624110"/>
            <a:ext cx="10470524" cy="5499279"/>
          </a:xfrm>
          <a:prstGeom prst="rect">
            <a:avLst/>
          </a:prstGeom>
        </p:spPr>
      </p:pic>
    </p:spTree>
    <p:extLst>
      <p:ext uri="{BB962C8B-B14F-4D97-AF65-F5344CB8AC3E}">
        <p14:creationId xmlns:p14="http://schemas.microsoft.com/office/powerpoint/2010/main" val="17352539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rotWithShape="1">
          <a:blip r:embed="rId2"/>
          <a:srcRect l="16808" t="13160" r="5392" b="7086"/>
          <a:stretch/>
        </p:blipFill>
        <p:spPr>
          <a:xfrm>
            <a:off x="1223493" y="502277"/>
            <a:ext cx="10625069" cy="6123608"/>
          </a:xfrm>
          <a:prstGeom prst="rect">
            <a:avLst/>
          </a:prstGeom>
        </p:spPr>
      </p:pic>
    </p:spTree>
    <p:extLst>
      <p:ext uri="{BB962C8B-B14F-4D97-AF65-F5344CB8AC3E}">
        <p14:creationId xmlns:p14="http://schemas.microsoft.com/office/powerpoint/2010/main" val="33010218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API Route</a:t>
            </a:r>
          </a:p>
        </p:txBody>
      </p:sp>
      <p:sp>
        <p:nvSpPr>
          <p:cNvPr id="5" name="Rectangle 4"/>
          <p:cNvSpPr/>
          <p:nvPr/>
        </p:nvSpPr>
        <p:spPr>
          <a:xfrm>
            <a:off x="1947083" y="2541920"/>
            <a:ext cx="7196917" cy="2308324"/>
          </a:xfrm>
          <a:prstGeom prst="rect">
            <a:avLst/>
          </a:prstGeom>
        </p:spPr>
        <p:txBody>
          <a:bodyPr wrap="square">
            <a:spAutoFit/>
          </a:bodyPr>
          <a:lstStyle/>
          <a:p>
            <a:r>
              <a:rPr lang="en-US" dirty="0">
                <a:solidFill>
                  <a:srgbClr val="000000"/>
                </a:solidFill>
                <a:latin typeface="Consolas" panose="020B0609020204030204" pitchFamily="49" charset="0"/>
              </a:rPr>
              <a:t>Route::post(</a:t>
            </a:r>
            <a:r>
              <a:rPr lang="en-US" dirty="0">
                <a:solidFill>
                  <a:srgbClr val="A31515"/>
                </a:solidFill>
                <a:latin typeface="Consolas" panose="020B0609020204030204" pitchFamily="49" charset="0"/>
              </a:rPr>
              <a:t>'login'</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UserController@login</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Route::post(</a:t>
            </a:r>
            <a:r>
              <a:rPr lang="en-US" dirty="0">
                <a:solidFill>
                  <a:srgbClr val="A31515"/>
                </a:solidFill>
                <a:latin typeface="Consolas" panose="020B0609020204030204" pitchFamily="49" charset="0"/>
              </a:rPr>
              <a:t>'register'</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UserController@register</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Route::group([</a:t>
            </a:r>
            <a:r>
              <a:rPr lang="en-US" dirty="0">
                <a:solidFill>
                  <a:srgbClr val="A31515"/>
                </a:solidFill>
                <a:latin typeface="Consolas" panose="020B0609020204030204" pitchFamily="49" charset="0"/>
              </a:rPr>
              <a:t>'middleware'</a:t>
            </a:r>
            <a:r>
              <a:rPr lang="en-US" dirty="0">
                <a:solidFill>
                  <a:srgbClr val="000000"/>
                </a:solidFill>
                <a:latin typeface="Consolas" panose="020B0609020204030204" pitchFamily="49" charset="0"/>
              </a:rPr>
              <a:t> =&gt;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auth:api</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function</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Route::post(</a:t>
            </a:r>
            <a:r>
              <a:rPr lang="en-US" dirty="0">
                <a:solidFill>
                  <a:srgbClr val="A31515"/>
                </a:solidFill>
                <a:latin typeface="Consolas" panose="020B0609020204030204" pitchFamily="49" charset="0"/>
              </a:rPr>
              <a:t>'details'</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UserController@details</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633882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Secure your API</a:t>
            </a:r>
            <a:endParaRPr lang="en-US" dirty="0"/>
          </a:p>
        </p:txBody>
      </p:sp>
      <p:sp>
        <p:nvSpPr>
          <p:cNvPr id="3" name="Content Placeholder 2"/>
          <p:cNvSpPr>
            <a:spLocks noGrp="1"/>
          </p:cNvSpPr>
          <p:nvPr>
            <p:ph idx="1"/>
          </p:nvPr>
        </p:nvSpPr>
        <p:spPr/>
        <p:txBody>
          <a:bodyPr/>
          <a:lstStyle/>
          <a:p>
            <a:r>
              <a:rPr lang="en-US" dirty="0" smtClean="0"/>
              <a:t>First Create a Middleware :</a:t>
            </a:r>
            <a:endParaRPr lang="en-US" dirty="0"/>
          </a:p>
        </p:txBody>
      </p:sp>
      <p:pic>
        <p:nvPicPr>
          <p:cNvPr id="4" name="Picture 3"/>
          <p:cNvPicPr>
            <a:picLocks noChangeAspect="1"/>
          </p:cNvPicPr>
          <p:nvPr/>
        </p:nvPicPr>
        <p:blipFill>
          <a:blip r:embed="rId2"/>
          <a:stretch>
            <a:fillRect/>
          </a:stretch>
        </p:blipFill>
        <p:spPr>
          <a:xfrm>
            <a:off x="2407140" y="2296417"/>
            <a:ext cx="7509591" cy="3509250"/>
          </a:xfrm>
          <a:prstGeom prst="rect">
            <a:avLst/>
          </a:prstGeom>
        </p:spPr>
      </p:pic>
    </p:spTree>
    <p:extLst>
      <p:ext uri="{BB962C8B-B14F-4D97-AF65-F5344CB8AC3E}">
        <p14:creationId xmlns:p14="http://schemas.microsoft.com/office/powerpoint/2010/main" val="19402452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Create the Controller “</a:t>
            </a:r>
            <a:r>
              <a:rPr lang="en-US" sz="2800" dirty="0" err="1"/>
              <a:t>UserController</a:t>
            </a:r>
            <a:r>
              <a:rPr lang="en-US" sz="2800" dirty="0"/>
              <a:t> ”</a:t>
            </a:r>
          </a:p>
        </p:txBody>
      </p:sp>
      <p:sp>
        <p:nvSpPr>
          <p:cNvPr id="7" name="Rectangle 6"/>
          <p:cNvSpPr/>
          <p:nvPr/>
        </p:nvSpPr>
        <p:spPr>
          <a:xfrm>
            <a:off x="1535662" y="1791570"/>
            <a:ext cx="10380372" cy="2862322"/>
          </a:xfrm>
          <a:prstGeom prst="rect">
            <a:avLst/>
          </a:prstGeom>
        </p:spPr>
        <p:txBody>
          <a:bodyPr wrap="square">
            <a:spAutoFit/>
          </a:bodyPr>
          <a:lstStyle/>
          <a:p>
            <a:r>
              <a:rPr lang="en-US" dirty="0"/>
              <a:t>public function login(){ </a:t>
            </a:r>
          </a:p>
          <a:p>
            <a:r>
              <a:rPr lang="en-US" dirty="0"/>
              <a:t>        if(</a:t>
            </a:r>
            <a:r>
              <a:rPr lang="en-US" dirty="0" err="1"/>
              <a:t>Auth</a:t>
            </a:r>
            <a:r>
              <a:rPr lang="en-US" dirty="0"/>
              <a:t>::attempt(['email' =&gt; request('email'), 'password' =&gt; request('password')])){ </a:t>
            </a:r>
          </a:p>
          <a:p>
            <a:r>
              <a:rPr lang="en-US" dirty="0"/>
              <a:t>            $user = </a:t>
            </a:r>
            <a:r>
              <a:rPr lang="en-US" dirty="0" err="1"/>
              <a:t>Auth</a:t>
            </a:r>
            <a:r>
              <a:rPr lang="en-US" dirty="0"/>
              <a:t>::user(); </a:t>
            </a:r>
          </a:p>
          <a:p>
            <a:r>
              <a:rPr lang="en-US" dirty="0"/>
              <a:t>            $success['token'] =  $user-&gt;</a:t>
            </a:r>
            <a:r>
              <a:rPr lang="en-US" dirty="0" err="1"/>
              <a:t>createToken</a:t>
            </a:r>
            <a:r>
              <a:rPr lang="en-US" dirty="0" smtClean="0"/>
              <a:t>(‘</a:t>
            </a:r>
            <a:r>
              <a:rPr lang="en-US" dirty="0" err="1" smtClean="0"/>
              <a:t>app_name</a:t>
            </a:r>
            <a:r>
              <a:rPr lang="en-US" dirty="0" smtClean="0"/>
              <a:t>')-&gt; </a:t>
            </a:r>
            <a:r>
              <a:rPr lang="en-US" dirty="0" err="1"/>
              <a:t>accessToken</a:t>
            </a:r>
            <a:r>
              <a:rPr lang="en-US" dirty="0"/>
              <a:t>; </a:t>
            </a:r>
          </a:p>
          <a:p>
            <a:r>
              <a:rPr lang="en-US" dirty="0"/>
              <a:t>            return response()-&gt;</a:t>
            </a:r>
            <a:r>
              <a:rPr lang="en-US" dirty="0" err="1"/>
              <a:t>json</a:t>
            </a:r>
            <a:r>
              <a:rPr lang="en-US" dirty="0"/>
              <a:t>(['success' =&gt; $success], </a:t>
            </a:r>
            <a:r>
              <a:rPr lang="en-US" dirty="0" smtClean="0"/>
              <a:t>200); </a:t>
            </a:r>
            <a:endParaRPr lang="en-US" dirty="0"/>
          </a:p>
          <a:p>
            <a:r>
              <a:rPr lang="en-US" dirty="0"/>
              <a:t>        } </a:t>
            </a:r>
          </a:p>
          <a:p>
            <a:r>
              <a:rPr lang="en-US" dirty="0"/>
              <a:t>        else{ </a:t>
            </a:r>
          </a:p>
          <a:p>
            <a:r>
              <a:rPr lang="en-US" dirty="0"/>
              <a:t>            return response()-&gt;</a:t>
            </a:r>
            <a:r>
              <a:rPr lang="en-US" dirty="0" err="1"/>
              <a:t>json</a:t>
            </a:r>
            <a:r>
              <a:rPr lang="en-US" dirty="0"/>
              <a:t>(['error'=&gt;'</a:t>
            </a:r>
            <a:r>
              <a:rPr lang="en-US" dirty="0" err="1"/>
              <a:t>Unauthorised</a:t>
            </a:r>
            <a:r>
              <a:rPr lang="en-US" dirty="0"/>
              <a:t>'], 401); </a:t>
            </a:r>
          </a:p>
          <a:p>
            <a:r>
              <a:rPr lang="en-US" dirty="0"/>
              <a:t>        } </a:t>
            </a:r>
          </a:p>
          <a:p>
            <a:r>
              <a:rPr lang="en-US" dirty="0"/>
              <a:t>    }</a:t>
            </a:r>
          </a:p>
        </p:txBody>
      </p:sp>
    </p:spTree>
    <p:extLst>
      <p:ext uri="{BB962C8B-B14F-4D97-AF65-F5344CB8AC3E}">
        <p14:creationId xmlns:p14="http://schemas.microsoft.com/office/powerpoint/2010/main" val="1562260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Create the Controller “</a:t>
            </a:r>
            <a:r>
              <a:rPr lang="en-US" sz="2800" dirty="0" err="1"/>
              <a:t>UserController</a:t>
            </a:r>
            <a:r>
              <a:rPr lang="en-US" sz="2800" dirty="0"/>
              <a:t> ”</a:t>
            </a:r>
          </a:p>
        </p:txBody>
      </p:sp>
      <p:sp>
        <p:nvSpPr>
          <p:cNvPr id="3" name="Rectangle 2"/>
          <p:cNvSpPr/>
          <p:nvPr/>
        </p:nvSpPr>
        <p:spPr>
          <a:xfrm>
            <a:off x="2228045" y="1574800"/>
            <a:ext cx="10925064" cy="5078313"/>
          </a:xfrm>
          <a:prstGeom prst="rect">
            <a:avLst/>
          </a:prstGeom>
        </p:spPr>
        <p:txBody>
          <a:bodyPr wrap="square">
            <a:spAutoFit/>
          </a:bodyPr>
          <a:lstStyle/>
          <a:p>
            <a:r>
              <a:rPr lang="en-US" dirty="0"/>
              <a:t>public function register(Request $request) </a:t>
            </a:r>
          </a:p>
          <a:p>
            <a:r>
              <a:rPr lang="en-US" dirty="0"/>
              <a:t>    { </a:t>
            </a:r>
          </a:p>
          <a:p>
            <a:r>
              <a:rPr lang="en-US" dirty="0"/>
              <a:t>        $validator = Validator::make($request-&gt;all(), [ </a:t>
            </a:r>
          </a:p>
          <a:p>
            <a:r>
              <a:rPr lang="en-US" dirty="0"/>
              <a:t>            'name' =&gt; 'required', </a:t>
            </a:r>
          </a:p>
          <a:p>
            <a:r>
              <a:rPr lang="en-US" dirty="0"/>
              <a:t>            'email' =&gt; '</a:t>
            </a:r>
            <a:r>
              <a:rPr lang="en-US" dirty="0" err="1"/>
              <a:t>required|email</a:t>
            </a:r>
            <a:r>
              <a:rPr lang="en-US" dirty="0"/>
              <a:t>', </a:t>
            </a:r>
          </a:p>
          <a:p>
            <a:r>
              <a:rPr lang="en-US" dirty="0"/>
              <a:t>            'password' =&gt; 'required', </a:t>
            </a:r>
          </a:p>
          <a:p>
            <a:r>
              <a:rPr lang="en-US" dirty="0"/>
              <a:t>            '</a:t>
            </a:r>
            <a:r>
              <a:rPr lang="en-US" dirty="0" err="1"/>
              <a:t>c_password</a:t>
            </a:r>
            <a:r>
              <a:rPr lang="en-US" dirty="0"/>
              <a:t>' =&gt; '</a:t>
            </a:r>
            <a:r>
              <a:rPr lang="en-US" dirty="0" err="1"/>
              <a:t>required|same:password</a:t>
            </a:r>
            <a:r>
              <a:rPr lang="en-US" dirty="0"/>
              <a:t>', </a:t>
            </a:r>
          </a:p>
          <a:p>
            <a:r>
              <a:rPr lang="en-US" dirty="0"/>
              <a:t>        ]);</a:t>
            </a:r>
          </a:p>
          <a:p>
            <a:r>
              <a:rPr lang="en-US" dirty="0"/>
              <a:t>if ($validator-&gt;fails()) { </a:t>
            </a:r>
          </a:p>
          <a:p>
            <a:r>
              <a:rPr lang="en-US" dirty="0"/>
              <a:t>            return response()-&gt;</a:t>
            </a:r>
            <a:r>
              <a:rPr lang="en-US" dirty="0" err="1"/>
              <a:t>json</a:t>
            </a:r>
            <a:r>
              <a:rPr lang="en-US" dirty="0"/>
              <a:t>(['error'=&gt;$validator-&gt;errors()], 401);            </a:t>
            </a:r>
          </a:p>
          <a:p>
            <a:r>
              <a:rPr lang="en-US" dirty="0"/>
              <a:t>        }</a:t>
            </a:r>
          </a:p>
          <a:p>
            <a:r>
              <a:rPr lang="en-US" dirty="0"/>
              <a:t>$input = $request-&gt;all(); </a:t>
            </a:r>
          </a:p>
          <a:p>
            <a:r>
              <a:rPr lang="en-US" dirty="0"/>
              <a:t>        $input['password'] = </a:t>
            </a:r>
            <a:r>
              <a:rPr lang="en-US" dirty="0" err="1"/>
              <a:t>bcrypt</a:t>
            </a:r>
            <a:r>
              <a:rPr lang="en-US" dirty="0"/>
              <a:t>($input['password']); </a:t>
            </a:r>
          </a:p>
          <a:p>
            <a:r>
              <a:rPr lang="en-US" dirty="0"/>
              <a:t>        $user = User::create($input); </a:t>
            </a:r>
          </a:p>
          <a:p>
            <a:r>
              <a:rPr lang="en-US" dirty="0"/>
              <a:t>        $success['token'] =  $user-&gt;</a:t>
            </a:r>
            <a:r>
              <a:rPr lang="en-US" dirty="0" err="1" smtClean="0"/>
              <a:t>createToken</a:t>
            </a:r>
            <a:r>
              <a:rPr lang="en-US" dirty="0" smtClean="0"/>
              <a:t>(‘</a:t>
            </a:r>
            <a:r>
              <a:rPr lang="en-US" dirty="0" err="1" smtClean="0"/>
              <a:t>app_name</a:t>
            </a:r>
            <a:r>
              <a:rPr lang="en-US" dirty="0" smtClean="0"/>
              <a:t>')-&gt; </a:t>
            </a:r>
            <a:r>
              <a:rPr lang="en-US" dirty="0" err="1"/>
              <a:t>accessToken</a:t>
            </a:r>
            <a:r>
              <a:rPr lang="en-US" dirty="0"/>
              <a:t>; </a:t>
            </a:r>
          </a:p>
          <a:p>
            <a:r>
              <a:rPr lang="en-US" dirty="0"/>
              <a:t>        $success['name'] =  $user-&gt;name;</a:t>
            </a:r>
          </a:p>
          <a:p>
            <a:r>
              <a:rPr lang="en-US" dirty="0"/>
              <a:t>return response()-&gt;</a:t>
            </a:r>
            <a:r>
              <a:rPr lang="en-US" dirty="0" err="1"/>
              <a:t>json</a:t>
            </a:r>
            <a:r>
              <a:rPr lang="en-US" dirty="0"/>
              <a:t>(['success'=&gt;$success], </a:t>
            </a:r>
            <a:r>
              <a:rPr lang="en-US" dirty="0" smtClean="0"/>
              <a:t>200); </a:t>
            </a:r>
            <a:endParaRPr lang="en-US" dirty="0"/>
          </a:p>
          <a:p>
            <a:r>
              <a:rPr lang="en-US" dirty="0"/>
              <a:t>    }</a:t>
            </a:r>
          </a:p>
        </p:txBody>
      </p:sp>
    </p:spTree>
    <p:extLst>
      <p:ext uri="{BB962C8B-B14F-4D97-AF65-F5344CB8AC3E}">
        <p14:creationId xmlns:p14="http://schemas.microsoft.com/office/powerpoint/2010/main" val="8426133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the Controller “</a:t>
            </a:r>
            <a:r>
              <a:rPr lang="en-US" dirty="0" err="1"/>
              <a:t>UserController</a:t>
            </a:r>
            <a:r>
              <a:rPr lang="en-US" dirty="0"/>
              <a:t> ”</a:t>
            </a:r>
          </a:p>
        </p:txBody>
      </p:sp>
      <p:sp>
        <p:nvSpPr>
          <p:cNvPr id="4" name="Rectangle 3"/>
          <p:cNvSpPr/>
          <p:nvPr/>
        </p:nvSpPr>
        <p:spPr>
          <a:xfrm>
            <a:off x="1803041" y="2590474"/>
            <a:ext cx="9465972" cy="1477328"/>
          </a:xfrm>
          <a:prstGeom prst="rect">
            <a:avLst/>
          </a:prstGeom>
        </p:spPr>
        <p:txBody>
          <a:bodyPr wrap="square">
            <a:spAutoFit/>
          </a:bodyPr>
          <a:lstStyle/>
          <a:p>
            <a:r>
              <a:rPr lang="en-US" dirty="0"/>
              <a:t>public function details() </a:t>
            </a:r>
          </a:p>
          <a:p>
            <a:r>
              <a:rPr lang="en-US" dirty="0"/>
              <a:t>    { </a:t>
            </a:r>
          </a:p>
          <a:p>
            <a:r>
              <a:rPr lang="en-US" dirty="0"/>
              <a:t>        $user = </a:t>
            </a:r>
            <a:r>
              <a:rPr lang="en-US" dirty="0" err="1"/>
              <a:t>Auth</a:t>
            </a:r>
            <a:r>
              <a:rPr lang="en-US" dirty="0"/>
              <a:t>::user(); </a:t>
            </a:r>
          </a:p>
          <a:p>
            <a:r>
              <a:rPr lang="en-US" dirty="0"/>
              <a:t>        return response()-&gt;</a:t>
            </a:r>
            <a:r>
              <a:rPr lang="en-US" dirty="0" err="1"/>
              <a:t>json</a:t>
            </a:r>
            <a:r>
              <a:rPr lang="en-US" dirty="0"/>
              <a:t>(['success' =&gt; $user], </a:t>
            </a:r>
            <a:r>
              <a:rPr lang="en-US" dirty="0" smtClean="0"/>
              <a:t>200); </a:t>
            </a:r>
            <a:endParaRPr lang="en-US" dirty="0"/>
          </a:p>
          <a:p>
            <a:r>
              <a:rPr lang="en-US" dirty="0"/>
              <a:t>    } </a:t>
            </a:r>
          </a:p>
        </p:txBody>
      </p:sp>
    </p:spTree>
    <p:extLst>
      <p:ext uri="{BB962C8B-B14F-4D97-AF65-F5344CB8AC3E}">
        <p14:creationId xmlns:p14="http://schemas.microsoft.com/office/powerpoint/2010/main" val="3647972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rotWithShape="1">
          <a:blip r:embed="rId2"/>
          <a:srcRect l="14828" t="17386" r="837" b="5677"/>
          <a:stretch/>
        </p:blipFill>
        <p:spPr>
          <a:xfrm>
            <a:off x="531811" y="624109"/>
            <a:ext cx="11187233" cy="5738053"/>
          </a:xfrm>
          <a:prstGeom prst="rect">
            <a:avLst/>
          </a:prstGeom>
        </p:spPr>
      </p:pic>
    </p:spTree>
    <p:extLst>
      <p:ext uri="{BB962C8B-B14F-4D97-AF65-F5344CB8AC3E}">
        <p14:creationId xmlns:p14="http://schemas.microsoft.com/office/powerpoint/2010/main" val="30252836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rotWithShape="1">
          <a:blip r:embed="rId2"/>
          <a:srcRect l="18095" t="11928" r="839" b="13248"/>
          <a:stretch/>
        </p:blipFill>
        <p:spPr>
          <a:xfrm>
            <a:off x="750751" y="424822"/>
            <a:ext cx="11317515" cy="5872947"/>
          </a:xfrm>
          <a:prstGeom prst="rect">
            <a:avLst/>
          </a:prstGeom>
        </p:spPr>
      </p:pic>
    </p:spTree>
    <p:extLst>
      <p:ext uri="{BB962C8B-B14F-4D97-AF65-F5344CB8AC3E}">
        <p14:creationId xmlns:p14="http://schemas.microsoft.com/office/powerpoint/2010/main" val="21357143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rotWithShape="1">
          <a:blip r:embed="rId2"/>
          <a:srcRect l="17796" t="14041" r="24298" b="9904"/>
          <a:stretch/>
        </p:blipFill>
        <p:spPr>
          <a:xfrm>
            <a:off x="1571221" y="257676"/>
            <a:ext cx="8937939" cy="6600324"/>
          </a:xfrm>
          <a:prstGeom prst="rect">
            <a:avLst/>
          </a:prstGeom>
        </p:spPr>
      </p:pic>
    </p:spTree>
    <p:extLst>
      <p:ext uri="{BB962C8B-B14F-4D97-AF65-F5344CB8AC3E}">
        <p14:creationId xmlns:p14="http://schemas.microsoft.com/office/powerpoint/2010/main" val="156613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Secure your API</a:t>
            </a:r>
            <a:endParaRPr lang="en-US" dirty="0"/>
          </a:p>
        </p:txBody>
      </p:sp>
      <p:sp>
        <p:nvSpPr>
          <p:cNvPr id="3" name="Content Placeholder 2"/>
          <p:cNvSpPr>
            <a:spLocks noGrp="1"/>
          </p:cNvSpPr>
          <p:nvPr>
            <p:ph idx="1"/>
          </p:nvPr>
        </p:nvSpPr>
        <p:spPr/>
        <p:txBody>
          <a:bodyPr/>
          <a:lstStyle/>
          <a:p>
            <a:r>
              <a:rPr lang="en-US" dirty="0" smtClean="0"/>
              <a:t>Register you Middleware to </a:t>
            </a:r>
            <a:r>
              <a:rPr lang="en-US" dirty="0" err="1" smtClean="0"/>
              <a:t>api</a:t>
            </a:r>
            <a:r>
              <a:rPr lang="en-US" dirty="0" smtClean="0"/>
              <a:t> array in kernel file</a:t>
            </a:r>
            <a:endParaRPr lang="en-US" dirty="0"/>
          </a:p>
        </p:txBody>
      </p:sp>
      <p:pic>
        <p:nvPicPr>
          <p:cNvPr id="5" name="Picture 4"/>
          <p:cNvPicPr>
            <a:picLocks noChangeAspect="1"/>
          </p:cNvPicPr>
          <p:nvPr/>
        </p:nvPicPr>
        <p:blipFill>
          <a:blip r:embed="rId2"/>
          <a:stretch>
            <a:fillRect/>
          </a:stretch>
        </p:blipFill>
        <p:spPr>
          <a:xfrm>
            <a:off x="1943100" y="2646069"/>
            <a:ext cx="8659012" cy="3587305"/>
          </a:xfrm>
          <a:prstGeom prst="rect">
            <a:avLst/>
          </a:prstGeom>
        </p:spPr>
      </p:pic>
    </p:spTree>
    <p:extLst>
      <p:ext uri="{BB962C8B-B14F-4D97-AF65-F5344CB8AC3E}">
        <p14:creationId xmlns:p14="http://schemas.microsoft.com/office/powerpoint/2010/main" val="51838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Secure your API</a:t>
            </a:r>
            <a:endParaRPr lang="en-US" dirty="0"/>
          </a:p>
        </p:txBody>
      </p:sp>
      <p:sp>
        <p:nvSpPr>
          <p:cNvPr id="3" name="Content Placeholder 2"/>
          <p:cNvSpPr>
            <a:spLocks noGrp="1"/>
          </p:cNvSpPr>
          <p:nvPr>
            <p:ph idx="1"/>
          </p:nvPr>
        </p:nvSpPr>
        <p:spPr/>
        <p:txBody>
          <a:bodyPr/>
          <a:lstStyle/>
          <a:p>
            <a:r>
              <a:rPr lang="en-US" dirty="0" smtClean="0"/>
              <a:t>Then test it:</a:t>
            </a:r>
            <a:endParaRPr lang="en-US" dirty="0"/>
          </a:p>
        </p:txBody>
      </p:sp>
      <p:pic>
        <p:nvPicPr>
          <p:cNvPr id="4" name="Picture 3"/>
          <p:cNvPicPr>
            <a:picLocks noChangeAspect="1"/>
          </p:cNvPicPr>
          <p:nvPr/>
        </p:nvPicPr>
        <p:blipFill>
          <a:blip r:embed="rId2"/>
          <a:stretch>
            <a:fillRect/>
          </a:stretch>
        </p:blipFill>
        <p:spPr>
          <a:xfrm>
            <a:off x="1657550" y="2319337"/>
            <a:ext cx="9134475" cy="4048125"/>
          </a:xfrm>
          <a:prstGeom prst="rect">
            <a:avLst/>
          </a:prstGeom>
        </p:spPr>
      </p:pic>
    </p:spTree>
    <p:extLst>
      <p:ext uri="{BB962C8B-B14F-4D97-AF65-F5344CB8AC3E}">
        <p14:creationId xmlns:p14="http://schemas.microsoft.com/office/powerpoint/2010/main" val="1068513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Secure your API</a:t>
            </a:r>
            <a:endParaRPr lang="en-US" dirty="0"/>
          </a:p>
        </p:txBody>
      </p:sp>
      <p:sp>
        <p:nvSpPr>
          <p:cNvPr id="3" name="Content Placeholder 2"/>
          <p:cNvSpPr>
            <a:spLocks noGrp="1"/>
          </p:cNvSpPr>
          <p:nvPr>
            <p:ph idx="1"/>
          </p:nvPr>
        </p:nvSpPr>
        <p:spPr/>
        <p:txBody>
          <a:bodyPr/>
          <a:lstStyle/>
          <a:p>
            <a:r>
              <a:rPr lang="en-US" dirty="0" smtClean="0"/>
              <a:t>Then test it:</a:t>
            </a:r>
            <a:endParaRPr lang="en-US" dirty="0"/>
          </a:p>
        </p:txBody>
      </p:sp>
      <p:pic>
        <p:nvPicPr>
          <p:cNvPr id="4" name="Picture 3"/>
          <p:cNvPicPr>
            <a:picLocks noChangeAspect="1"/>
          </p:cNvPicPr>
          <p:nvPr/>
        </p:nvPicPr>
        <p:blipFill>
          <a:blip r:embed="rId2"/>
          <a:stretch>
            <a:fillRect/>
          </a:stretch>
        </p:blipFill>
        <p:spPr>
          <a:xfrm>
            <a:off x="1657550" y="2319337"/>
            <a:ext cx="9134475" cy="4048125"/>
          </a:xfrm>
          <a:prstGeom prst="rect">
            <a:avLst/>
          </a:prstGeom>
        </p:spPr>
      </p:pic>
    </p:spTree>
    <p:extLst>
      <p:ext uri="{BB962C8B-B14F-4D97-AF65-F5344CB8AC3E}">
        <p14:creationId xmlns:p14="http://schemas.microsoft.com/office/powerpoint/2010/main" val="3779425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736769" y="624110"/>
            <a:ext cx="10068969" cy="5441839"/>
          </a:xfrm>
          <a:prstGeom prst="rect">
            <a:avLst/>
          </a:prstGeom>
        </p:spPr>
      </p:pic>
    </p:spTree>
    <p:extLst>
      <p:ext uri="{BB962C8B-B14F-4D97-AF65-F5344CB8AC3E}">
        <p14:creationId xmlns:p14="http://schemas.microsoft.com/office/powerpoint/2010/main" val="343164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API </a:t>
            </a:r>
            <a:r>
              <a:rPr lang="en-US" dirty="0" smtClean="0"/>
              <a:t>Authentication with api_token</a:t>
            </a:r>
            <a:endParaRPr lang="en-US" dirty="0"/>
          </a:p>
        </p:txBody>
      </p:sp>
      <p:sp>
        <p:nvSpPr>
          <p:cNvPr id="3" name="Content Placeholder 2"/>
          <p:cNvSpPr>
            <a:spLocks noGrp="1"/>
          </p:cNvSpPr>
          <p:nvPr>
            <p:ph idx="1"/>
          </p:nvPr>
        </p:nvSpPr>
        <p:spPr/>
        <p:txBody>
          <a:bodyPr/>
          <a:lstStyle/>
          <a:p>
            <a:r>
              <a:rPr lang="en-US" dirty="0"/>
              <a:t>By default, </a:t>
            </a:r>
            <a:r>
              <a:rPr lang="en-US" dirty="0" err="1"/>
              <a:t>Laravel</a:t>
            </a:r>
            <a:r>
              <a:rPr lang="en-US" dirty="0"/>
              <a:t> ships with a simple solution to API authentication via a random token assigned to each user of your application. In your </a:t>
            </a:r>
            <a:r>
              <a:rPr lang="en-US" dirty="0" err="1"/>
              <a:t>config</a:t>
            </a:r>
            <a:r>
              <a:rPr lang="en-US" dirty="0"/>
              <a:t>/</a:t>
            </a:r>
            <a:r>
              <a:rPr lang="en-US" dirty="0" err="1"/>
              <a:t>auth.php</a:t>
            </a:r>
            <a:r>
              <a:rPr lang="en-US" dirty="0"/>
              <a:t> configuration file, an </a:t>
            </a:r>
            <a:r>
              <a:rPr lang="en-US" dirty="0" err="1"/>
              <a:t>api</a:t>
            </a:r>
            <a:r>
              <a:rPr lang="en-US" dirty="0"/>
              <a:t> guard is already defined and utilizes a token driver. This driver is responsible for inspecting the API token on the incoming request and verifying that it </a:t>
            </a:r>
            <a:r>
              <a:rPr lang="en-US" dirty="0" smtClean="0"/>
              <a:t>matches </a:t>
            </a:r>
            <a:r>
              <a:rPr lang="en-US" dirty="0"/>
              <a:t>the user's assigned token in the database</a:t>
            </a:r>
            <a:r>
              <a:rPr lang="en-US" dirty="0" smtClean="0"/>
              <a:t>.</a:t>
            </a:r>
          </a:p>
          <a:p>
            <a:r>
              <a:rPr lang="en-US" dirty="0"/>
              <a:t>Note: While </a:t>
            </a:r>
            <a:r>
              <a:rPr lang="en-US" dirty="0" err="1"/>
              <a:t>Laravel</a:t>
            </a:r>
            <a:r>
              <a:rPr lang="en-US" dirty="0"/>
              <a:t> ships with a simple, token based authentication guard, we strongly recommend you consider using </a:t>
            </a:r>
            <a:r>
              <a:rPr lang="en-US" dirty="0" err="1"/>
              <a:t>Laravel</a:t>
            </a:r>
            <a:r>
              <a:rPr lang="en-US" dirty="0"/>
              <a:t> Passport for robust, production applications that offer API authentication.</a:t>
            </a:r>
          </a:p>
        </p:txBody>
      </p:sp>
    </p:spTree>
    <p:extLst>
      <p:ext uri="{BB962C8B-B14F-4D97-AF65-F5344CB8AC3E}">
        <p14:creationId xmlns:p14="http://schemas.microsoft.com/office/powerpoint/2010/main" val="1131657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a:t>
            </a:r>
          </a:p>
        </p:txBody>
      </p:sp>
      <p:sp>
        <p:nvSpPr>
          <p:cNvPr id="3" name="Content Placeholder 2"/>
          <p:cNvSpPr>
            <a:spLocks noGrp="1"/>
          </p:cNvSpPr>
          <p:nvPr>
            <p:ph idx="1"/>
          </p:nvPr>
        </p:nvSpPr>
        <p:spPr>
          <a:xfrm>
            <a:off x="1943100" y="1714499"/>
            <a:ext cx="9561512" cy="4879483"/>
          </a:xfrm>
        </p:spPr>
        <p:txBody>
          <a:bodyPr/>
          <a:lstStyle/>
          <a:p>
            <a:r>
              <a:rPr lang="en-US" dirty="0"/>
              <a:t>Database </a:t>
            </a:r>
            <a:r>
              <a:rPr lang="en-US" dirty="0" smtClean="0"/>
              <a:t>Preparation</a:t>
            </a:r>
          </a:p>
          <a:p>
            <a:pPr lvl="1"/>
            <a:r>
              <a:rPr lang="en-US" dirty="0"/>
              <a:t>Before using the token driver, you will need to create a migration which adds an api_token column to your users table</a:t>
            </a:r>
            <a:r>
              <a:rPr lang="en-US" dirty="0" smtClean="0"/>
              <a:t>:</a:t>
            </a:r>
          </a:p>
          <a:p>
            <a:pPr lvl="1"/>
            <a:endParaRPr lang="en-US" dirty="0"/>
          </a:p>
          <a:p>
            <a:pPr marL="457200" lvl="1" indent="0">
              <a:buNone/>
            </a:pPr>
            <a:endParaRPr lang="en-US" sz="1400" b="1" dirty="0" smtClean="0"/>
          </a:p>
          <a:p>
            <a:pPr marL="457200" lvl="1" indent="0">
              <a:buNone/>
            </a:pPr>
            <a:endParaRPr lang="en-US" sz="1400" b="1" dirty="0"/>
          </a:p>
          <a:p>
            <a:pPr marL="457200" lvl="1" indent="0">
              <a:buNone/>
            </a:pPr>
            <a:r>
              <a:rPr lang="en-US" sz="1400" b="1" dirty="0" smtClean="0"/>
              <a:t>Schema</a:t>
            </a:r>
            <a:r>
              <a:rPr lang="en-US" sz="1400" b="1" dirty="0"/>
              <a:t>::table('users', function ($table) {</a:t>
            </a:r>
          </a:p>
          <a:p>
            <a:pPr marL="457200" lvl="1" indent="0">
              <a:buNone/>
            </a:pPr>
            <a:r>
              <a:rPr lang="en-US" sz="1400" b="1" dirty="0"/>
              <a:t>    $table-&gt;string('</a:t>
            </a:r>
            <a:r>
              <a:rPr lang="en-US" sz="1400" b="1" dirty="0" err="1"/>
              <a:t>api_token</a:t>
            </a:r>
            <a:r>
              <a:rPr lang="en-US" sz="1400" b="1" dirty="0"/>
              <a:t>', 80)-&gt;after('password')</a:t>
            </a:r>
          </a:p>
          <a:p>
            <a:pPr marL="457200" lvl="1" indent="0">
              <a:buNone/>
            </a:pPr>
            <a:r>
              <a:rPr lang="en-US" sz="1400" b="1" dirty="0"/>
              <a:t>                        -&gt;unique()</a:t>
            </a:r>
          </a:p>
          <a:p>
            <a:pPr marL="457200" lvl="1" indent="0">
              <a:buNone/>
            </a:pPr>
            <a:r>
              <a:rPr lang="en-US" sz="1400" b="1" dirty="0"/>
              <a:t>                        -&gt;</a:t>
            </a:r>
            <a:r>
              <a:rPr lang="en-US" sz="1400" b="1" dirty="0" err="1"/>
              <a:t>nullable</a:t>
            </a:r>
            <a:r>
              <a:rPr lang="en-US" sz="1400" b="1" dirty="0"/>
              <a:t>()</a:t>
            </a:r>
          </a:p>
          <a:p>
            <a:pPr marL="457200" lvl="1" indent="0">
              <a:buNone/>
            </a:pPr>
            <a:r>
              <a:rPr lang="en-US" sz="1400" b="1" dirty="0"/>
              <a:t>                        -&gt;default(null);</a:t>
            </a:r>
          </a:p>
          <a:p>
            <a:pPr marL="457200" lvl="1" indent="0">
              <a:buNone/>
            </a:pPr>
            <a:r>
              <a:rPr lang="en-US" sz="1400" b="1" dirty="0"/>
              <a:t>});</a:t>
            </a:r>
          </a:p>
          <a:p>
            <a:pPr lvl="1"/>
            <a:endParaRPr lang="en-US" dirty="0"/>
          </a:p>
        </p:txBody>
      </p:sp>
      <p:sp>
        <p:nvSpPr>
          <p:cNvPr id="5" name="Rectangle 4"/>
          <p:cNvSpPr/>
          <p:nvPr/>
        </p:nvSpPr>
        <p:spPr>
          <a:xfrm>
            <a:off x="4915437" y="5589257"/>
            <a:ext cx="6096000" cy="830997"/>
          </a:xfrm>
          <a:prstGeom prst="rect">
            <a:avLst/>
          </a:prstGeom>
        </p:spPr>
        <p:txBody>
          <a:bodyPr>
            <a:spAutoFit/>
          </a:bodyPr>
          <a:lstStyle/>
          <a:p>
            <a:r>
              <a:rPr lang="en-US" sz="1600" b="1" i="1" dirty="0"/>
              <a:t>If you choose to use a different column name, be sure to update your API's </a:t>
            </a:r>
            <a:r>
              <a:rPr lang="en-US" sz="1600" b="1" dirty="0"/>
              <a:t>storage_key</a:t>
            </a:r>
            <a:r>
              <a:rPr lang="en-US" sz="1600" b="1" i="1" dirty="0"/>
              <a:t> configuration option within the </a:t>
            </a:r>
            <a:r>
              <a:rPr lang="en-US" sz="1600" b="1" dirty="0" err="1"/>
              <a:t>config</a:t>
            </a:r>
            <a:r>
              <a:rPr lang="en-US" sz="1600" b="1" dirty="0"/>
              <a:t>/</a:t>
            </a:r>
            <a:r>
              <a:rPr lang="en-US" sz="1600" b="1" dirty="0" err="1"/>
              <a:t>auth.php</a:t>
            </a:r>
            <a:r>
              <a:rPr lang="en-US" sz="1600" b="1" i="1" dirty="0"/>
              <a:t> configuration file.</a:t>
            </a:r>
          </a:p>
        </p:txBody>
      </p:sp>
      <p:sp>
        <p:nvSpPr>
          <p:cNvPr id="4" name="Rectangle 3"/>
          <p:cNvSpPr/>
          <p:nvPr/>
        </p:nvSpPr>
        <p:spPr>
          <a:xfrm>
            <a:off x="3086637" y="2965718"/>
            <a:ext cx="7924800" cy="369332"/>
          </a:xfrm>
          <a:prstGeom prst="rect">
            <a:avLst/>
          </a:prstGeom>
        </p:spPr>
        <p:txBody>
          <a:bodyPr wrap="square">
            <a:spAutoFit/>
          </a:bodyPr>
          <a:lstStyle/>
          <a:p>
            <a:r>
              <a:rPr lang="en-US" dirty="0">
                <a:solidFill>
                  <a:prstClr val="black"/>
                </a:solidFill>
                <a:latin typeface="Lucida Console" panose="020B0609040504020204" pitchFamily="49" charset="0"/>
              </a:rPr>
              <a:t> </a:t>
            </a:r>
            <a:r>
              <a:rPr lang="en-US" dirty="0" err="1">
                <a:solidFill>
                  <a:prstClr val="black"/>
                </a:solidFill>
                <a:latin typeface="Lucida Console" panose="020B0609040504020204" pitchFamily="49" charset="0"/>
              </a:rPr>
              <a:t>php</a:t>
            </a:r>
            <a:r>
              <a:rPr lang="en-US" dirty="0">
                <a:solidFill>
                  <a:prstClr val="black"/>
                </a:solidFill>
                <a:latin typeface="Lucida Console" panose="020B0609040504020204" pitchFamily="49" charset="0"/>
              </a:rPr>
              <a:t> artisan </a:t>
            </a:r>
            <a:r>
              <a:rPr lang="en-US" dirty="0" err="1">
                <a:solidFill>
                  <a:prstClr val="black"/>
                </a:solidFill>
                <a:latin typeface="Lucida Console" panose="020B0609040504020204" pitchFamily="49" charset="0"/>
              </a:rPr>
              <a:t>make:migration</a:t>
            </a:r>
            <a:r>
              <a:rPr lang="en-US" dirty="0">
                <a:solidFill>
                  <a:prstClr val="black"/>
                </a:solidFill>
                <a:latin typeface="Lucida Console" panose="020B0609040504020204" pitchFamily="49" charset="0"/>
              </a:rPr>
              <a:t> </a:t>
            </a:r>
            <a:r>
              <a:rPr lang="en-US" dirty="0" err="1">
                <a:solidFill>
                  <a:prstClr val="black"/>
                </a:solidFill>
                <a:latin typeface="Lucida Console" panose="020B0609040504020204" pitchFamily="49" charset="0"/>
              </a:rPr>
              <a:t>alter_users_table</a:t>
            </a:r>
            <a:endParaRPr lang="en-US" dirty="0"/>
          </a:p>
        </p:txBody>
      </p:sp>
    </p:spTree>
    <p:extLst>
      <p:ext uri="{BB962C8B-B14F-4D97-AF65-F5344CB8AC3E}">
        <p14:creationId xmlns:p14="http://schemas.microsoft.com/office/powerpoint/2010/main" val="412168253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17032</TotalTime>
  <Words>1407</Words>
  <Application>Microsoft Office PowerPoint</Application>
  <PresentationFormat>Widescreen</PresentationFormat>
  <Paragraphs>195</Paragraphs>
  <Slides>35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Century Gothic</vt:lpstr>
      <vt:lpstr>Consolas</vt:lpstr>
      <vt:lpstr>Lucida Console</vt:lpstr>
      <vt:lpstr>Wingdings 3</vt:lpstr>
      <vt:lpstr>Wisp</vt:lpstr>
      <vt:lpstr>Laravel APIS Authentication</vt:lpstr>
      <vt:lpstr>Token</vt:lpstr>
      <vt:lpstr>How to Secure your API</vt:lpstr>
      <vt:lpstr>How to Secure your API</vt:lpstr>
      <vt:lpstr>How to Secure your API</vt:lpstr>
      <vt:lpstr>How to Secure your API</vt:lpstr>
      <vt:lpstr>PowerPoint Presentation</vt:lpstr>
      <vt:lpstr>API Authentication with api_token</vt:lpstr>
      <vt:lpstr>Configuration</vt:lpstr>
      <vt:lpstr>Generating Tokens</vt:lpstr>
      <vt:lpstr>Secure routes</vt:lpstr>
      <vt:lpstr>Test API Auth using api_token</vt:lpstr>
      <vt:lpstr>PowerPoint Presentation</vt:lpstr>
      <vt:lpstr>Hashing Tokens</vt:lpstr>
      <vt:lpstr>Hashing Tokens</vt:lpstr>
      <vt:lpstr>Request the token</vt:lpstr>
      <vt:lpstr>Test secure api by sending api_token</vt:lpstr>
      <vt:lpstr>Laravel Passport</vt:lpstr>
      <vt:lpstr>Introduction</vt:lpstr>
      <vt:lpstr>OAuth 2.0</vt:lpstr>
      <vt:lpstr>Installation</vt:lpstr>
      <vt:lpstr>Installation</vt:lpstr>
      <vt:lpstr>Installation</vt:lpstr>
      <vt:lpstr>Installation</vt:lpstr>
      <vt:lpstr>Installation</vt:lpstr>
      <vt:lpstr>Let’s test it</vt:lpstr>
      <vt:lpstr>PowerPoint Presentation</vt:lpstr>
      <vt:lpstr>PowerPoint Presentation</vt:lpstr>
      <vt:lpstr>Create API Route</vt:lpstr>
      <vt:lpstr>Create the Controller “UserController ”</vt:lpstr>
      <vt:lpstr>Create the Controller “UserController ”</vt:lpstr>
      <vt:lpstr>Create the Controller “UserController ”</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Laravel</dc:title>
  <dc:creator>amir</dc:creator>
  <cp:lastModifiedBy>amir</cp:lastModifiedBy>
  <cp:revision>1016</cp:revision>
  <dcterms:created xsi:type="dcterms:W3CDTF">2017-02-11T18:31:11Z</dcterms:created>
  <dcterms:modified xsi:type="dcterms:W3CDTF">2020-03-30T21:53:28Z</dcterms:modified>
</cp:coreProperties>
</file>