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8" r:id="rId4"/>
    <p:sldId id="260" r:id="rId5"/>
    <p:sldId id="288" r:id="rId6"/>
    <p:sldId id="261" r:id="rId7"/>
    <p:sldId id="28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81" r:id="rId17"/>
    <p:sldId id="269" r:id="rId18"/>
    <p:sldId id="270" r:id="rId19"/>
    <p:sldId id="271" r:id="rId20"/>
    <p:sldId id="272" r:id="rId21"/>
    <p:sldId id="273" r:id="rId22"/>
    <p:sldId id="274" r:id="rId23"/>
    <p:sldId id="282" r:id="rId24"/>
    <p:sldId id="275" r:id="rId25"/>
    <p:sldId id="276" r:id="rId26"/>
    <p:sldId id="277" r:id="rId27"/>
    <p:sldId id="278" r:id="rId28"/>
    <p:sldId id="279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9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E0337-5814-4B87-9818-0C321D6426C5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0AAF-EAD6-45F7-ABF7-3BC510A4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tp.ensembl.org/pub/release-105/fasta/homo_sapiens/dna/" TargetMode="External"/><Relationship Id="rId2" Type="http://schemas.openxmlformats.org/officeDocument/2006/relationships/hyperlink" Target="https://raw.githubusercontent.com/Illumina/SpliceAI/master/spliceai/annotations/grch38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1099" y="0"/>
            <a:ext cx="105559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Spliceosome Deep learning 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3905997" y="746848"/>
            <a:ext cx="351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Ibrahim El-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Semman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7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29" y="651099"/>
            <a:ext cx="10515600" cy="211968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78674" y="217714"/>
            <a:ext cx="11373395" cy="627017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32" y="3698284"/>
            <a:ext cx="9582421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0926" y="121920"/>
            <a:ext cx="11521440" cy="665334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205819"/>
            <a:ext cx="9936480" cy="64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0297" y="505097"/>
            <a:ext cx="11660778" cy="615696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909" y="1149532"/>
            <a:ext cx="10515600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344" y="217714"/>
            <a:ext cx="11538856" cy="656626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383177"/>
            <a:ext cx="9231086" cy="60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2183" y="174171"/>
            <a:ext cx="11382103" cy="65836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754"/>
          <a:stretch/>
        </p:blipFill>
        <p:spPr>
          <a:xfrm>
            <a:off x="1200014" y="644434"/>
            <a:ext cx="9896475" cy="55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507" y="383177"/>
            <a:ext cx="11856447" cy="605245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" y="1086257"/>
            <a:ext cx="11677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0297" y="531223"/>
            <a:ext cx="11843657" cy="563444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57300"/>
            <a:ext cx="11601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7713"/>
          <a:stretch/>
        </p:blipFill>
        <p:spPr>
          <a:xfrm>
            <a:off x="1841182" y="377598"/>
            <a:ext cx="7534275" cy="139895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31520" y="191589"/>
            <a:ext cx="10833463" cy="646176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44"/>
          <a:stretch/>
        </p:blipFill>
        <p:spPr>
          <a:xfrm>
            <a:off x="1733006" y="1998208"/>
            <a:ext cx="780913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5" y="447676"/>
            <a:ext cx="7934325" cy="4133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7350"/>
          <a:stretch/>
        </p:blipFill>
        <p:spPr>
          <a:xfrm>
            <a:off x="8547326" y="3152503"/>
            <a:ext cx="3457575" cy="30387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9669" y="226423"/>
            <a:ext cx="11730445" cy="632242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326" y="2390231"/>
            <a:ext cx="2409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035357"/>
            <a:ext cx="6553200" cy="26479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158"/>
          <a:stretch/>
        </p:blipFill>
        <p:spPr>
          <a:xfrm>
            <a:off x="7907110" y="1314994"/>
            <a:ext cx="3302462" cy="524405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9303" y="391886"/>
            <a:ext cx="11260183" cy="6287588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058" y="905419"/>
            <a:ext cx="23050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2" y="322216"/>
            <a:ext cx="11756569" cy="618309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4" y="2234929"/>
            <a:ext cx="11451772" cy="44271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/>
              <a:t>  Revealing how spliceosome work with deep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/>
              <a:t>  Spliceosome is a large module that is extract intron from mRNA 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 transcription.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/>
              <a:t>  Here</a:t>
            </a:r>
            <a:r>
              <a:rPr lang="en-US" sz="3200" b="1" dirty="0"/>
              <a:t>, we have designed a deep learning model to reveal how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spliceosome </a:t>
            </a:r>
            <a:r>
              <a:rPr lang="en-US" sz="3200" b="1" dirty="0"/>
              <a:t>work. Additionally, we have tried to apply </a:t>
            </a:r>
            <a:r>
              <a:rPr lang="en-US" sz="3200" b="1" dirty="0" smtClean="0"/>
              <a:t>an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</a:t>
            </a:r>
            <a:r>
              <a:rPr lang="en-US" sz="3200" b="1" dirty="0"/>
              <a:t>explainable AI approaches to find the biological meaning </a:t>
            </a:r>
            <a:r>
              <a:rPr lang="en-US" sz="3200" b="1" dirty="0" smtClean="0"/>
              <a:t>from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</a:t>
            </a:r>
            <a:r>
              <a:rPr lang="en-US" sz="3200" b="1" dirty="0"/>
              <a:t>the trained model u</a:t>
            </a:r>
            <a:r>
              <a:rPr lang="en-US" sz="3200" b="1" dirty="0" smtClean="0"/>
              <a:t>sing </a:t>
            </a:r>
            <a:r>
              <a:rPr lang="en-US" sz="3200" b="1" dirty="0" err="1"/>
              <a:t>tensorflow</a:t>
            </a:r>
            <a:r>
              <a:rPr lang="en-US" sz="3200" b="1" dirty="0"/>
              <a:t>, python, published dataset.</a:t>
            </a:r>
          </a:p>
        </p:txBody>
      </p:sp>
      <p:sp>
        <p:nvSpPr>
          <p:cNvPr id="6" name="مستطيل 6">
            <a:extLst>
              <a:ext uri="{FF2B5EF4-FFF2-40B4-BE49-F238E27FC236}">
                <a16:creationId xmlns:a16="http://schemas.microsoft.com/office/drawing/2014/main" id="{D44A210E-1C70-4536-9A10-69BC0BDE2252}"/>
              </a:ext>
            </a:extLst>
          </p:cNvPr>
          <p:cNvSpPr/>
          <p:nvPr/>
        </p:nvSpPr>
        <p:spPr>
          <a:xfrm>
            <a:off x="3300549" y="583476"/>
            <a:ext cx="5312228" cy="1115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685800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about project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4503" y="148046"/>
            <a:ext cx="11974286" cy="657129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3" y="676552"/>
            <a:ext cx="7115175" cy="2857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0" y="1418810"/>
            <a:ext cx="4371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6110"/>
          <a:stretch/>
        </p:blipFill>
        <p:spPr>
          <a:xfrm>
            <a:off x="1483177" y="325431"/>
            <a:ext cx="8229054" cy="1574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77" y="1835443"/>
            <a:ext cx="3467100" cy="300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6423" y="112659"/>
            <a:ext cx="11834948" cy="661865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031" y="1917034"/>
            <a:ext cx="3505200" cy="300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4717" b="35145"/>
          <a:stretch/>
        </p:blipFill>
        <p:spPr>
          <a:xfrm>
            <a:off x="1483177" y="5238818"/>
            <a:ext cx="8229053" cy="131189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094514" y="3293201"/>
            <a:ext cx="1175657" cy="6256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3582"/>
          <a:stretch/>
        </p:blipFill>
        <p:spPr>
          <a:xfrm>
            <a:off x="1889761" y="320445"/>
            <a:ext cx="7707086" cy="1551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08" y="1961872"/>
            <a:ext cx="4821011" cy="43624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7383" y="182880"/>
            <a:ext cx="11782697" cy="64636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0" y="2394855"/>
            <a:ext cx="6096228" cy="28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8971" y="583474"/>
            <a:ext cx="11199223" cy="571282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86" y="1547812"/>
            <a:ext cx="9553792" cy="30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2846" y="217714"/>
            <a:ext cx="11355977" cy="63137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8" y="2333897"/>
            <a:ext cx="6433381" cy="17320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7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99" y="2159726"/>
            <a:ext cx="6679293" cy="24620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ounded Rectangle 1"/>
          <p:cNvSpPr/>
          <p:nvPr/>
        </p:nvSpPr>
        <p:spPr>
          <a:xfrm>
            <a:off x="330926" y="391886"/>
            <a:ext cx="11599817" cy="606116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7016" y="1323703"/>
            <a:ext cx="4223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Adobe Garamond Pro Bold" panose="02020702060506020403" pitchFamily="18" charset="0"/>
              </a:rPr>
              <a:t>We use this packages as :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Sequential: </a:t>
            </a:r>
            <a:r>
              <a:rPr lang="en-US" sz="2000" dirty="0" smtClean="0"/>
              <a:t>provides </a:t>
            </a:r>
            <a:r>
              <a:rPr lang="en-US" sz="2000" dirty="0"/>
              <a:t>training and inference features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Conv2D: </a:t>
            </a:r>
            <a:r>
              <a:rPr lang="en-US" sz="2000" dirty="0"/>
              <a:t>use several filters to know very specific </a:t>
            </a:r>
            <a:r>
              <a:rPr lang="en-US" sz="2000" dirty="0" smtClean="0"/>
              <a:t>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MaxPooling2D: </a:t>
            </a:r>
            <a:r>
              <a:rPr lang="en-US" sz="2000" dirty="0"/>
              <a:t>a convolution process where the Kernel extracts the maximum value of the area it convolves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Flatten: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/>
              <a:t>converts the values of the Max pooling matrix into a one-dimensional array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Dense: </a:t>
            </a:r>
            <a:r>
              <a:rPr lang="en-US" sz="2000" dirty="0" smtClean="0"/>
              <a:t>hidden 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1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72" y="1025568"/>
            <a:ext cx="11308626" cy="4678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5128" y="383177"/>
            <a:ext cx="11817531" cy="616566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949" y="362584"/>
            <a:ext cx="8027782" cy="602594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44434" y="130629"/>
            <a:ext cx="11329852" cy="656626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611" y="658675"/>
            <a:ext cx="10254988" cy="5586909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548640" y="261257"/>
            <a:ext cx="11469189" cy="651401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82" y="1220289"/>
            <a:ext cx="6362564" cy="36781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27314" y="339634"/>
            <a:ext cx="10650583" cy="611341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9120" y="373834"/>
            <a:ext cx="11033760" cy="621792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b="1" dirty="0" smtClean="0"/>
              <a:t>The spliceosome is a large RNA-protein complex that </a:t>
            </a:r>
            <a:r>
              <a:rPr lang="en-US" b="1" dirty="0" err="1" smtClean="0"/>
              <a:t>catalyses</a:t>
            </a:r>
            <a:r>
              <a:rPr lang="en-US" b="1" dirty="0" smtClean="0"/>
              <a:t> the removal of introns from nuclear pre-mRNA.</a:t>
            </a:r>
          </a:p>
          <a:p>
            <a:r>
              <a:rPr lang="en-US" b="1" dirty="0" smtClean="0"/>
              <a:t>processing done by spliceosome in which the pre-mRNA is transformed into a mature mRNA by Identification and removal of introns (non-coding) regions and then binding of exons (coding) to each other. </a:t>
            </a:r>
            <a:endParaRPr lang="en-US" b="1" dirty="0"/>
          </a:p>
        </p:txBody>
      </p:sp>
      <p:sp>
        <p:nvSpPr>
          <p:cNvPr id="7" name="مستطيل 7">
            <a:extLst>
              <a:ext uri="{FF2B5EF4-FFF2-40B4-BE49-F238E27FC236}">
                <a16:creationId xmlns:a16="http://schemas.microsoft.com/office/drawing/2014/main" id="{5581C494-E2D1-423F-9A35-CE12F61C2B95}"/>
              </a:ext>
            </a:extLst>
          </p:cNvPr>
          <p:cNvSpPr/>
          <p:nvPr/>
        </p:nvSpPr>
        <p:spPr>
          <a:xfrm>
            <a:off x="3765536" y="687978"/>
            <a:ext cx="4660928" cy="11685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What is Spliceosome?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443" y="693509"/>
            <a:ext cx="9368807" cy="52502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9599" y="217715"/>
            <a:ext cx="11120846" cy="644434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5098" y="313510"/>
            <a:ext cx="11190514" cy="6348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228" y="2368029"/>
            <a:ext cx="6285130" cy="17685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0263" y="209006"/>
            <a:ext cx="11460480" cy="649659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033" y="687977"/>
            <a:ext cx="10111760" cy="56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980" y="832848"/>
            <a:ext cx="10333828" cy="501060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70263" y="209006"/>
            <a:ext cx="11460480" cy="649659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130" y="982955"/>
            <a:ext cx="10774681" cy="51179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70263" y="209006"/>
            <a:ext cx="11460480" cy="6496594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6058" y="383176"/>
            <a:ext cx="11377748" cy="6165669"/>
          </a:xfrm>
          <a:prstGeom prst="round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63" y="2506662"/>
            <a:ext cx="10515600" cy="4351338"/>
          </a:xfrm>
        </p:spPr>
        <p:txBody>
          <a:bodyPr/>
          <a:lstStyle/>
          <a:p>
            <a:r>
              <a:rPr lang="en-US" b="1" dirty="0" smtClean="0"/>
              <a:t>A system for utilizing an artificial neural network to predict splice sites in genes has been studied.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As convolutional neural network (CNN) approaches matured for image processing and computer vision, researchers leveraged biological sequence proximity similarly. 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706916" y="852737"/>
            <a:ext cx="6872513" cy="11328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288" y="1032356"/>
            <a:ext cx="5456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Spliceosome Deep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798183"/>
            <a:ext cx="5715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5463" y="496389"/>
            <a:ext cx="11922034" cy="5965371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7383" y="1602377"/>
            <a:ext cx="55473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Adobe Garamond Pro Bold" panose="02020702060506020403" pitchFamily="18" charset="0"/>
              </a:rPr>
              <a:t>There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dobe Garamond Pro Bold" panose="02020702060506020403" pitchFamily="18" charset="0"/>
              </a:rPr>
              <a:t>are two  types of splicing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Adobe Garamond Pro Bold" panose="02020702060506020403" pitchFamily="18" charset="0"/>
              </a:rPr>
              <a:t>:</a:t>
            </a: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Adobe Garamond Pro Bold" panose="020207020605060204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2"/>
                </a:solidFill>
              </a:rPr>
              <a:t>Acceptor </a:t>
            </a:r>
            <a:r>
              <a:rPr lang="en-US" sz="2800" b="1" dirty="0">
                <a:solidFill>
                  <a:schemeClr val="accent2"/>
                </a:solidFill>
              </a:rPr>
              <a:t>: </a:t>
            </a:r>
            <a:r>
              <a:rPr lang="en-US" sz="2800" dirty="0"/>
              <a:t>splicing between introns and exons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accent2"/>
                </a:solidFill>
              </a:rPr>
              <a:t>Donor </a:t>
            </a:r>
            <a:r>
              <a:rPr lang="en-US" sz="2800" b="1" dirty="0">
                <a:solidFill>
                  <a:schemeClr val="accent2"/>
                </a:solidFill>
              </a:rPr>
              <a:t>: </a:t>
            </a:r>
            <a:r>
              <a:rPr lang="en-US" sz="2800" dirty="0"/>
              <a:t>splicing between exons and </a:t>
            </a:r>
            <a:r>
              <a:rPr lang="en-US" sz="2800" dirty="0" smtClean="0"/>
              <a:t>introns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</a:t>
            </a:r>
            <a:r>
              <a:rPr lang="en-US" sz="2800" b="1" dirty="0" smtClean="0">
                <a:solidFill>
                  <a:schemeClr val="accent5"/>
                </a:solidFill>
              </a:rPr>
              <a:t>Neither </a:t>
            </a:r>
            <a:r>
              <a:rPr lang="en-US" sz="2800" b="1" dirty="0">
                <a:solidFill>
                  <a:schemeClr val="accent5"/>
                </a:solidFill>
              </a:rPr>
              <a:t>: </a:t>
            </a:r>
            <a:r>
              <a:rPr lang="en-US" sz="2800" dirty="0"/>
              <a:t>not splicing</a:t>
            </a:r>
          </a:p>
        </p:txBody>
      </p:sp>
    </p:spTree>
    <p:extLst>
      <p:ext uri="{BB962C8B-B14F-4D97-AF65-F5344CB8AC3E}">
        <p14:creationId xmlns:p14="http://schemas.microsoft.com/office/powerpoint/2010/main" val="34239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our data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4766" y="365125"/>
            <a:ext cx="11207931" cy="619242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0657" cy="4351338"/>
          </a:xfrm>
        </p:spPr>
        <p:txBody>
          <a:bodyPr/>
          <a:lstStyle/>
          <a:p>
            <a:r>
              <a:rPr lang="en-US" dirty="0" smtClean="0"/>
              <a:t>We download from </a:t>
            </a:r>
          </a:p>
          <a:p>
            <a:r>
              <a:rPr lang="en-US" dirty="0" smtClean="0"/>
              <a:t>The file is contain the dataset splicing sites:</a:t>
            </a:r>
          </a:p>
          <a:p>
            <a:r>
              <a:rPr lang="en-US" dirty="0" smtClean="0">
                <a:hlinkClick r:id="rId2"/>
              </a:rPr>
              <a:t>https://raw.githubusercontent.com/Illumina/SpliceAI/master/spliceai/annotations/grch38.txt</a:t>
            </a:r>
            <a:endParaRPr lang="en-US" dirty="0" smtClean="0"/>
          </a:p>
          <a:p>
            <a:r>
              <a:rPr lang="en-US" dirty="0" smtClean="0"/>
              <a:t>And link contain the Genome:</a:t>
            </a:r>
          </a:p>
          <a:p>
            <a:r>
              <a:rPr lang="en-US" dirty="0" smtClean="0">
                <a:hlinkClick r:id="rId3"/>
              </a:rPr>
              <a:t>http://ftp.ensembl.org/pub/release-105/fasta/homo_sapiens/dna/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0228" y="539931"/>
            <a:ext cx="10816046" cy="59653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53989" y="2255520"/>
            <a:ext cx="3405051" cy="15414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</a:rPr>
              <a:t>Coding</a:t>
            </a:r>
            <a:endParaRPr 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2115" y="2109008"/>
            <a:ext cx="5735003" cy="2725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ounded Rectangle 1"/>
          <p:cNvSpPr/>
          <p:nvPr/>
        </p:nvSpPr>
        <p:spPr>
          <a:xfrm>
            <a:off x="383177" y="435429"/>
            <a:ext cx="11564983" cy="608729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229" y="1936447"/>
            <a:ext cx="55488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/>
                </a:solidFill>
                <a:latin typeface="Adobe Garamond Pro Bold" panose="02020702060506020403" pitchFamily="18" charset="0"/>
              </a:rPr>
              <a:t>We use this packages as 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andas: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to read the text file as csv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umpy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to make array and matrix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Bio.Seq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to enable us to make reverse complement to sequence </a:t>
            </a:r>
          </a:p>
        </p:txBody>
      </p:sp>
    </p:spTree>
    <p:extLst>
      <p:ext uri="{BB962C8B-B14F-4D97-AF65-F5344CB8AC3E}">
        <p14:creationId xmlns:p14="http://schemas.microsoft.com/office/powerpoint/2010/main" val="31318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111" y="287385"/>
            <a:ext cx="7605107" cy="63485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794" y="113211"/>
            <a:ext cx="11950684" cy="661851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053737"/>
            <a:ext cx="37359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When read the file the table shown has columns as :</a:t>
            </a:r>
          </a:p>
          <a:p>
            <a:endParaRPr lang="en-US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#NAME: </a:t>
            </a:r>
            <a:r>
              <a:rPr lang="en-US" dirty="0" smtClean="0"/>
              <a:t>is contain the name of gene.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CHROM: </a:t>
            </a:r>
            <a:r>
              <a:rPr lang="en-US" dirty="0" smtClean="0"/>
              <a:t>contain the number of chromosome.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STRAND: </a:t>
            </a:r>
            <a:r>
              <a:rPr lang="en-US" dirty="0" smtClean="0"/>
              <a:t>+(splicing the left hand) is original , -(splicing the right hand) is reverse complement.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TX_START: </a:t>
            </a:r>
            <a:r>
              <a:rPr lang="en-US" dirty="0" smtClean="0"/>
              <a:t>the index of the start transcription.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TX_END: </a:t>
            </a:r>
            <a:r>
              <a:rPr lang="en-US" dirty="0" smtClean="0"/>
              <a:t>the index of the end transcription.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EXON_START: </a:t>
            </a:r>
            <a:r>
              <a:rPr lang="en-US" dirty="0" smtClean="0"/>
              <a:t>the index of the start exon.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EXON_END: </a:t>
            </a:r>
            <a:r>
              <a:rPr lang="en-US" dirty="0" smtClean="0"/>
              <a:t>the index of the end exon. </a:t>
            </a:r>
          </a:p>
        </p:txBody>
      </p:sp>
    </p:spTree>
    <p:extLst>
      <p:ext uri="{BB962C8B-B14F-4D97-AF65-F5344CB8AC3E}">
        <p14:creationId xmlns:p14="http://schemas.microsoft.com/office/powerpoint/2010/main" val="11501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415</Words>
  <Application>Microsoft Office PowerPoint</Application>
  <PresentationFormat>Widescreen</PresentationFormat>
  <Paragraphs>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Adobe Garamond Pro Bold</vt:lpstr>
      <vt:lpstr>Arial</vt:lpstr>
      <vt:lpstr>Calibri</vt:lpstr>
      <vt:lpstr>Calibri Light</vt:lpstr>
      <vt:lpstr>Calisto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our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 Market</dc:creator>
  <cp:lastModifiedBy>Laptop Market</cp:lastModifiedBy>
  <cp:revision>55</cp:revision>
  <dcterms:created xsi:type="dcterms:W3CDTF">2022-07-02T23:19:45Z</dcterms:created>
  <dcterms:modified xsi:type="dcterms:W3CDTF">2022-07-04T02:48:24Z</dcterms:modified>
</cp:coreProperties>
</file>