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3" r:id="rId9"/>
    <p:sldId id="272" r:id="rId10"/>
    <p:sldId id="281" r:id="rId11"/>
    <p:sldId id="282" r:id="rId12"/>
    <p:sldId id="283" r:id="rId13"/>
    <p:sldId id="274" r:id="rId14"/>
    <p:sldId id="275" r:id="rId15"/>
    <p:sldId id="276" r:id="rId16"/>
    <p:sldId id="277" r:id="rId17"/>
    <p:sldId id="278" r:id="rId18"/>
    <p:sldId id="280" r:id="rId19"/>
    <p:sldId id="279" r:id="rId20"/>
    <p:sldId id="262" r:id="rId21"/>
    <p:sldId id="284"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70"/>
    <a:srgbClr val="003E3D"/>
    <a:srgbClr val="1C2E5A"/>
    <a:srgbClr val="1B0C26"/>
    <a:srgbClr val="71FF71"/>
    <a:srgbClr val="65741A"/>
    <a:srgbClr val="6BD600"/>
    <a:srgbClr val="5CB800"/>
    <a:srgbClr val="00C5C0"/>
    <a:srgbClr val="00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5/28/2022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5/28/2022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5/28/2022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hyperlink" Target="http://bowtie-bio.sourceforge.ne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bioconda.github.io/recipes/hisat2/README.html" TargetMode="External"/><Relationship Id="rId13" Type="http://schemas.openxmlformats.org/officeDocument/2006/relationships/hyperlink" Target="https://bioconda.github.io/recipes/tophat/README.html" TargetMode="External"/><Relationship Id="rId3" Type="http://schemas.openxmlformats.org/officeDocument/2006/relationships/hyperlink" Target="http://bowtie-bio.sourceforge.net/manual.shtml" TargetMode="External"/><Relationship Id="rId7" Type="http://schemas.openxmlformats.org/officeDocument/2006/relationships/hyperlink" Target="http://daehwankimlab.github.io/hisat2/" TargetMode="External"/><Relationship Id="rId12" Type="http://schemas.openxmlformats.org/officeDocument/2006/relationships/hyperlink" Target="https://ccb.jhu.edu/software/tophat/manual.shtml" TargetMode="External"/><Relationship Id="rId2" Type="http://schemas.openxmlformats.org/officeDocument/2006/relationships/hyperlink" Target="https://bioconda.github.io/user/install.html" TargetMode="External"/><Relationship Id="rId1" Type="http://schemas.openxmlformats.org/officeDocument/2006/relationships/slideLayout" Target="../slideLayouts/slideLayout6.xml"/><Relationship Id="rId6" Type="http://schemas.openxmlformats.org/officeDocument/2006/relationships/hyperlink" Target="http://ccb.jhu.edu/software/hisat/index.shtml" TargetMode="External"/><Relationship Id="rId11" Type="http://schemas.openxmlformats.org/officeDocument/2006/relationships/hyperlink" Target="https://ccb.jhu.edu/software/tophat/index.shtml" TargetMode="External"/><Relationship Id="rId5" Type="http://schemas.openxmlformats.org/officeDocument/2006/relationships/hyperlink" Target="https://bioconda.github.io/recipes/bowtie/README.html" TargetMode="External"/><Relationship Id="rId10" Type="http://schemas.openxmlformats.org/officeDocument/2006/relationships/hyperlink" Target="https://bioconda.github.io/recipes/star/README.html" TargetMode="External"/><Relationship Id="rId4" Type="http://schemas.openxmlformats.org/officeDocument/2006/relationships/hyperlink" Target="https://en.wikipedia.org/wiki/Bowtie_(sequence_analysis)" TargetMode="External"/><Relationship Id="rId9" Type="http://schemas.openxmlformats.org/officeDocument/2006/relationships/hyperlink" Target="https://pubmed.ncbi.nlm.nih.gov/2310488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Algorithm Course Project</a:t>
            </a:r>
            <a:br>
              <a:rPr lang="en-US" sz="6000" dirty="0"/>
            </a:br>
            <a:r>
              <a:rPr lang="en-US" sz="6000" dirty="0"/>
              <a:t>3</a:t>
            </a:r>
            <a:r>
              <a:rPr lang="en-US" sz="6000" baseline="30000" dirty="0"/>
              <a:t>rd</a:t>
            </a:r>
            <a:r>
              <a:rPr lang="en-US" sz="6000" dirty="0"/>
              <a:t> Bioinformatics</a:t>
            </a:r>
          </a:p>
        </p:txBody>
      </p:sp>
      <p:sp>
        <p:nvSpPr>
          <p:cNvPr id="5" name="Subtitle 4"/>
          <p:cNvSpPr>
            <a:spLocks noGrp="1"/>
          </p:cNvSpPr>
          <p:nvPr>
            <p:ph type="subTitle" idx="1"/>
          </p:nvPr>
        </p:nvSpPr>
        <p:spPr>
          <a:xfrm>
            <a:off x="1726749" y="3140968"/>
            <a:ext cx="8735325" cy="1752600"/>
          </a:xfrm>
        </p:spPr>
        <p:txBody>
          <a:bodyPr>
            <a:normAutofit/>
          </a:bodyPr>
          <a:lstStyle/>
          <a:p>
            <a:r>
              <a:rPr lang="en-US" sz="4400" dirty="0">
                <a:latin typeface="Footlight MT Light" panose="0204060206030A020304" pitchFamily="18" charset="0"/>
              </a:rPr>
              <a:t>Bioconda packages</a:t>
            </a:r>
          </a:p>
        </p:txBody>
      </p:sp>
      <p:sp>
        <p:nvSpPr>
          <p:cNvPr id="4" name="TextBox 1">
            <a:extLst>
              <a:ext uri="{FF2B5EF4-FFF2-40B4-BE49-F238E27FC236}">
                <a16:creationId xmlns:a16="http://schemas.microsoft.com/office/drawing/2014/main" id="{85BA751C-E424-4B82-9C7C-0BD39850A9E3}"/>
              </a:ext>
            </a:extLst>
          </p:cNvPr>
          <p:cNvSpPr txBox="1"/>
          <p:nvPr/>
        </p:nvSpPr>
        <p:spPr>
          <a:xfrm flipH="1">
            <a:off x="1413891" y="4797152"/>
            <a:ext cx="5472608" cy="707886"/>
          </a:xfrm>
          <a:prstGeom prst="rect">
            <a:avLst/>
          </a:prstGeom>
          <a:noFill/>
        </p:spPr>
        <p:txBody>
          <a:bodyPr wrap="square" rtlCol="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tx1"/>
                </a:solidFill>
                <a:latin typeface="Bahnschrift SemiBold" panose="020B0502040204020203" pitchFamily="34" charset="0"/>
              </a:rPr>
              <a:t>Supervised by: Dr/ Ibrahim El- Semman</a:t>
            </a:r>
          </a:p>
          <a:p>
            <a:r>
              <a:rPr lang="en-US" sz="2000" dirty="0">
                <a:solidFill>
                  <a:schemeClr val="tx1"/>
                </a:solidFill>
                <a:latin typeface="Bahnschrift SemiBold" panose="020B0502040204020203" pitchFamily="34" charset="0"/>
              </a:rPr>
              <a:t>                         Eng/ Nehad Abdelraheem</a:t>
            </a:r>
            <a:endParaRPr lang="ar-EG" sz="20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Star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E3ACC71-7060-424B-A4AD-A24A1BC0591B}"/>
              </a:ext>
            </a:extLst>
          </p:cNvPr>
          <p:cNvSpPr txBox="1"/>
          <p:nvPr/>
        </p:nvSpPr>
        <p:spPr>
          <a:xfrm>
            <a:off x="1413892" y="2317815"/>
            <a:ext cx="10360501" cy="2677656"/>
          </a:xfrm>
          <a:prstGeom prst="rect">
            <a:avLst/>
          </a:prstGeom>
          <a:noFill/>
        </p:spPr>
        <p:txBody>
          <a:bodyPr wrap="square" rtlCol="1">
            <a:spAutoFit/>
          </a:bodyPr>
          <a:lstStyle/>
          <a:p>
            <a:pPr marL="457200" indent="-457200">
              <a:buFont typeface="Wingdings" panose="05000000000000000000" pitchFamily="2" charset="2"/>
              <a:buChar char="Ø"/>
            </a:pPr>
            <a:r>
              <a:rPr lang="en-US" sz="2800" dirty="0"/>
              <a:t>To align large (&gt;80 billon reads) ENCODE Transcriptome RNA-seq dataset, the Spliced Transcripts Alignment to a Reference (STAR) software was developed based on a previously undescribed </a:t>
            </a:r>
            <a:r>
              <a:rPr lang="en-US" sz="2800" dirty="0">
                <a:solidFill>
                  <a:schemeClr val="accent1"/>
                </a:solidFill>
              </a:rPr>
              <a:t>RNA-seq alignment algorithm </a:t>
            </a:r>
            <a:r>
              <a:rPr lang="en-US" sz="2800" dirty="0"/>
              <a:t>that uses sequential maximum mappable seed search in uncompressed suffix arrays followed by seed clustering and stitching procedure. </a:t>
            </a:r>
          </a:p>
        </p:txBody>
      </p:sp>
      <p:sp>
        <p:nvSpPr>
          <p:cNvPr id="10" name="TextBox 9">
            <a:extLst>
              <a:ext uri="{FF2B5EF4-FFF2-40B4-BE49-F238E27FC236}">
                <a16:creationId xmlns:a16="http://schemas.microsoft.com/office/drawing/2014/main" id="{426E8947-9151-432C-8C99-3514EDE332A8}"/>
              </a:ext>
            </a:extLst>
          </p:cNvPr>
          <p:cNvSpPr txBox="1"/>
          <p:nvPr/>
        </p:nvSpPr>
        <p:spPr>
          <a:xfrm>
            <a:off x="1413891" y="5085184"/>
            <a:ext cx="10360501" cy="954107"/>
          </a:xfrm>
          <a:prstGeom prst="rect">
            <a:avLst/>
          </a:prstGeom>
          <a:noFill/>
        </p:spPr>
        <p:txBody>
          <a:bodyPr wrap="square" rtlCol="1">
            <a:spAutoFit/>
          </a:bodyPr>
          <a:lstStyle/>
          <a:p>
            <a:pPr marL="457200" indent="-457200">
              <a:buFont typeface="Wingdings" panose="05000000000000000000" pitchFamily="2" charset="2"/>
              <a:buChar char="Ø"/>
            </a:pPr>
            <a:r>
              <a:rPr lang="en-US" sz="2800" dirty="0"/>
              <a:t>STAR is implemented as a standalone </a:t>
            </a:r>
            <a:r>
              <a:rPr lang="en-US" sz="2800" dirty="0">
                <a:solidFill>
                  <a:schemeClr val="accent1"/>
                </a:solidFill>
              </a:rPr>
              <a:t>C++ code</a:t>
            </a:r>
            <a:r>
              <a:rPr lang="en-US" sz="2800" dirty="0"/>
              <a:t>. STAR is free open source software distributed under </a:t>
            </a:r>
            <a:r>
              <a:rPr lang="en-US" sz="2800" dirty="0">
                <a:solidFill>
                  <a:schemeClr val="accent1"/>
                </a:solidFill>
              </a:rPr>
              <a:t>GPLv3 license. </a:t>
            </a:r>
            <a:r>
              <a:rPr lang="en-US" sz="2800" dirty="0">
                <a:solidFill>
                  <a:schemeClr val="accent1"/>
                </a:solidFill>
                <a:hlinkClick r:id="rId2" action="ppaction://hlinksldjump"/>
              </a:rPr>
              <a:t>(8)</a:t>
            </a:r>
            <a:endParaRPr lang="ar-EG" sz="2800" dirty="0">
              <a:solidFill>
                <a:schemeClr val="accent1"/>
              </a:solidFill>
            </a:endParaRPr>
          </a:p>
        </p:txBody>
      </p:sp>
      <p:sp>
        <p:nvSpPr>
          <p:cNvPr id="11" name="TextBox 10">
            <a:extLst>
              <a:ext uri="{FF2B5EF4-FFF2-40B4-BE49-F238E27FC236}">
                <a16:creationId xmlns:a16="http://schemas.microsoft.com/office/drawing/2014/main" id="{E9F7616F-42FA-4991-BEF9-51596014E238}"/>
              </a:ext>
            </a:extLst>
          </p:cNvPr>
          <p:cNvSpPr txBox="1"/>
          <p:nvPr/>
        </p:nvSpPr>
        <p:spPr>
          <a:xfrm>
            <a:off x="1561753" y="1486818"/>
            <a:ext cx="10328342" cy="400110"/>
          </a:xfrm>
          <a:prstGeom prst="rect">
            <a:avLst/>
          </a:prstGeom>
          <a:noFill/>
        </p:spPr>
        <p:txBody>
          <a:bodyPr wrap="square" rtlCol="1">
            <a:spAutoFit/>
          </a:bodyPr>
          <a:lstStyle/>
          <a:p>
            <a:r>
              <a:rPr lang="en-US" sz="2000" b="1" dirty="0">
                <a:solidFill>
                  <a:schemeClr val="tx1">
                    <a:lumMod val="65000"/>
                  </a:schemeClr>
                </a:solidFill>
                <a:latin typeface="Source Sans Pro" panose="020B0503030403020204" pitchFamily="34" charset="0"/>
              </a:rPr>
              <a:t>Spliced Transcripts Alignment to a Reference</a:t>
            </a:r>
            <a:endParaRPr lang="ar-EG" sz="2000" b="1" dirty="0">
              <a:solidFill>
                <a:schemeClr val="tx1">
                  <a:lumMod val="65000"/>
                </a:schemeClr>
              </a:solidFill>
              <a:latin typeface="Source Sans Pro" panose="020B0503030403020204" pitchFamily="34" charset="0"/>
            </a:endParaRPr>
          </a:p>
        </p:txBody>
      </p:sp>
    </p:spTree>
    <p:extLst>
      <p:ext uri="{BB962C8B-B14F-4D97-AF65-F5344CB8AC3E}">
        <p14:creationId xmlns:p14="http://schemas.microsoft.com/office/powerpoint/2010/main" val="397696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3ACC71-7060-424B-A4AD-A24A1BC0591B}"/>
              </a:ext>
            </a:extLst>
          </p:cNvPr>
          <p:cNvSpPr txBox="1"/>
          <p:nvPr/>
        </p:nvSpPr>
        <p:spPr>
          <a:xfrm>
            <a:off x="1218882" y="1700808"/>
            <a:ext cx="10360501" cy="4154984"/>
          </a:xfrm>
          <a:prstGeom prst="rect">
            <a:avLst/>
          </a:prstGeom>
          <a:noFill/>
        </p:spPr>
        <p:txBody>
          <a:bodyPr wrap="square" rtlCol="1">
            <a:spAutoFit/>
          </a:bodyPr>
          <a:lstStyle/>
          <a:p>
            <a:pPr marL="342900" indent="-342900" algn="l">
              <a:buFont typeface="Wingdings" panose="05000000000000000000" pitchFamily="2" charset="2"/>
              <a:buChar char="Ø"/>
            </a:pPr>
            <a:r>
              <a:rPr lang="en-US" dirty="0"/>
              <a:t>STAR outperforms other aligners by a factor of &gt;50 in mapping speed, aligning to the human genome 550 million 2 × 76 bp paired-end reads per hour on a modest 12-core server, while at the same time improving alignment sensitivity and precision.</a:t>
            </a:r>
          </a:p>
          <a:p>
            <a:pPr marL="342900" indent="-342900" algn="l">
              <a:buFont typeface="Wingdings" panose="05000000000000000000" pitchFamily="2" charset="2"/>
              <a:buChar char="Ø"/>
            </a:pPr>
            <a:endParaRPr lang="en-US" dirty="0">
              <a:solidFill>
                <a:srgbClr val="212121"/>
              </a:solidFill>
              <a:latin typeface="BlinkMacSystemFont"/>
            </a:endParaRPr>
          </a:p>
          <a:p>
            <a:pPr marL="342900" indent="-342900" algn="l">
              <a:buFont typeface="Wingdings" panose="05000000000000000000" pitchFamily="2" charset="2"/>
              <a:buChar char="Ø"/>
            </a:pPr>
            <a:r>
              <a:rPr lang="en-US" dirty="0"/>
              <a:t>In addition to unbiased de novo detection of canonical junctions, STAR can discover non-canonical splices and chimeric (fusion) transcripts, and is also capable of mapping full-length RNA sequences. </a:t>
            </a:r>
            <a:r>
              <a:rPr lang="en-US" dirty="0">
                <a:solidFill>
                  <a:schemeClr val="accent1"/>
                </a:solidFill>
              </a:rPr>
              <a:t>Using Roche 454 sequencing of reverse transcription polymerase chain reaction amplicons</a:t>
            </a:r>
            <a:r>
              <a:rPr lang="en-US" dirty="0"/>
              <a:t>, experimentally validated 1960 novel intergenic splice junctions with an 80-90% success rate, corroborating the high precision of the STAR mapping strategy.</a:t>
            </a:r>
          </a:p>
        </p:txBody>
      </p:sp>
      <p:sp>
        <p:nvSpPr>
          <p:cNvPr id="7" name="Title 1">
            <a:extLst>
              <a:ext uri="{FF2B5EF4-FFF2-40B4-BE49-F238E27FC236}">
                <a16:creationId xmlns:a16="http://schemas.microsoft.com/office/drawing/2014/main" id="{B70CEE98-D0DB-44CF-A76D-D2FAEF02C38A}"/>
              </a:ext>
            </a:extLst>
          </p:cNvPr>
          <p:cNvSpPr>
            <a:spLocks noGrp="1"/>
          </p:cNvSpPr>
          <p:nvPr>
            <p:ph type="title"/>
          </p:nvPr>
        </p:nvSpPr>
        <p:spPr>
          <a:xfrm>
            <a:off x="1218883" y="274637"/>
            <a:ext cx="10360501" cy="1223963"/>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Star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137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04B56-45F6-42FD-A907-4C3727D41F89}"/>
              </a:ext>
            </a:extLst>
          </p:cNvPr>
          <p:cNvSpPr>
            <a:spLocks noGrp="1"/>
          </p:cNvSpPr>
          <p:nvPr>
            <p:ph type="title"/>
          </p:nvPr>
        </p:nvSpPr>
        <p:spPr>
          <a:xfrm>
            <a:off x="1219200" y="274638"/>
            <a:ext cx="10360025" cy="1223962"/>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Star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 Installation</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97DFFEFF-6A45-4177-B3E9-72D8E43313DE}"/>
              </a:ext>
            </a:extLst>
          </p:cNvPr>
          <p:cNvSpPr txBox="1"/>
          <p:nvPr/>
        </p:nvSpPr>
        <p:spPr>
          <a:xfrm>
            <a:off x="1485901" y="1916832"/>
            <a:ext cx="8928992" cy="4108689"/>
          </a:xfrm>
          <a:prstGeom prst="rect">
            <a:avLst/>
          </a:prstGeom>
          <a:noFill/>
        </p:spPr>
        <p:txBody>
          <a:bodyPr wrap="square" rtlCol="1">
            <a:spAutoFit/>
          </a:bodyPr>
          <a:lstStyle/>
          <a:p>
            <a:pPr>
              <a:lnSpc>
                <a:spcPct val="150000"/>
              </a:lnSpc>
            </a:pPr>
            <a:r>
              <a:rPr lang="en-US" sz="2800" b="1" u="sng" dirty="0"/>
              <a:t>With an activated Bioconda channel, install with: </a:t>
            </a:r>
            <a:r>
              <a:rPr lang="en-US" sz="2800" b="1" u="sng" dirty="0">
                <a:hlinkClick r:id="rId2" action="ppaction://hlinksldjump"/>
              </a:rPr>
              <a:t>(9)</a:t>
            </a:r>
            <a:endParaRPr lang="en-US" sz="2800" b="1" u="sng" dirty="0"/>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800" dirty="0">
                <a:highlight>
                  <a:srgbClr val="000080"/>
                </a:highlight>
              </a:rPr>
              <a:t>conda install star</a:t>
            </a:r>
            <a:endParaRPr lang="en-US" sz="2800" dirty="0">
              <a:highlight>
                <a:srgbClr val="000080"/>
              </a:highlight>
            </a:endParaRPr>
          </a:p>
          <a:p>
            <a:pPr>
              <a:lnSpc>
                <a:spcPct val="150000"/>
              </a:lnSpc>
            </a:pPr>
            <a:r>
              <a:rPr lang="en-US" sz="2800" u="sng" dirty="0"/>
              <a:t>and update with:</a:t>
            </a:r>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800" dirty="0">
                <a:highlight>
                  <a:srgbClr val="000080"/>
                </a:highlight>
              </a:rPr>
              <a:t>conda update star</a:t>
            </a:r>
            <a:endParaRPr lang="en-US" sz="2800" dirty="0">
              <a:highlight>
                <a:srgbClr val="000080"/>
              </a:highlight>
            </a:endParaRPr>
          </a:p>
          <a:p>
            <a:pPr>
              <a:lnSpc>
                <a:spcPct val="150000"/>
              </a:lnSpc>
            </a:pPr>
            <a:r>
              <a:rPr lang="en-US" sz="2800" u="sng" dirty="0"/>
              <a:t>or use the docker container:</a:t>
            </a:r>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800" dirty="0">
                <a:highlight>
                  <a:srgbClr val="000080"/>
                </a:highlight>
              </a:rPr>
              <a:t>docker pull quay.io/</a:t>
            </a:r>
            <a:r>
              <a:rPr lang="en-AE" sz="2800" dirty="0" err="1">
                <a:highlight>
                  <a:srgbClr val="000080"/>
                </a:highlight>
              </a:rPr>
              <a:t>biocontainers</a:t>
            </a:r>
            <a:r>
              <a:rPr lang="en-AE" sz="2800" dirty="0">
                <a:highlight>
                  <a:srgbClr val="000080"/>
                </a:highlight>
              </a:rPr>
              <a:t>/star:&lt;tag&gt;</a:t>
            </a:r>
            <a:endParaRPr lang="en-US" sz="2800" dirty="0">
              <a:highlight>
                <a:srgbClr val="000080"/>
              </a:highlight>
            </a:endParaRPr>
          </a:p>
        </p:txBody>
      </p:sp>
    </p:spTree>
    <p:extLst>
      <p:ext uri="{BB962C8B-B14F-4D97-AF65-F5344CB8AC3E}">
        <p14:creationId xmlns:p14="http://schemas.microsoft.com/office/powerpoint/2010/main" val="16813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Tophat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E3ACC71-7060-424B-A4AD-A24A1BC0591B}"/>
              </a:ext>
            </a:extLst>
          </p:cNvPr>
          <p:cNvSpPr txBox="1"/>
          <p:nvPr/>
        </p:nvSpPr>
        <p:spPr>
          <a:xfrm>
            <a:off x="1413892" y="2317815"/>
            <a:ext cx="10360501" cy="2677656"/>
          </a:xfrm>
          <a:prstGeom prst="rect">
            <a:avLst/>
          </a:prstGeom>
          <a:noFill/>
        </p:spPr>
        <p:txBody>
          <a:bodyPr wrap="square" rtlCol="1">
            <a:spAutoFit/>
          </a:bodyPr>
          <a:lstStyle/>
          <a:p>
            <a:pPr marL="457200" indent="-457200">
              <a:buFont typeface="Wingdings" panose="05000000000000000000" pitchFamily="2" charset="2"/>
              <a:buChar char="Ø"/>
            </a:pPr>
            <a:r>
              <a:rPr lang="en-US" dirty="0"/>
              <a:t>Tophat is a program that aligns RNA-Seq reads to a genome in order to identify exon-exon splice junctions. It is built on the ultrafast short read mapping program </a:t>
            </a:r>
            <a:r>
              <a:rPr lang="en-US" dirty="0">
                <a:solidFill>
                  <a:schemeClr val="accent1"/>
                </a:solidFill>
                <a:hlinkClick r:id="rId2">
                  <a:extLst>
                    <a:ext uri="{A12FA001-AC4F-418D-AE19-62706E023703}">
                      <ahyp:hlinkClr xmlns:ahyp="http://schemas.microsoft.com/office/drawing/2018/hyperlinkcolor" val="tx"/>
                    </a:ext>
                  </a:extLst>
                </a:hlinkClick>
              </a:rPr>
              <a:t>Bowtie</a:t>
            </a:r>
            <a:r>
              <a:rPr lang="en-US" dirty="0"/>
              <a:t>. </a:t>
            </a:r>
          </a:p>
          <a:p>
            <a:pPr marL="457200" indent="-457200">
              <a:buFont typeface="Wingdings" panose="05000000000000000000" pitchFamily="2" charset="2"/>
              <a:buChar char="Ø"/>
            </a:pPr>
            <a:r>
              <a:rPr lang="en-US" dirty="0"/>
              <a:t>Tophat is a fast splice junction mapper for RNA-Seq reads. It aligns RNA-Seq reads to mammalian-sized genomes using the ultra high-throughput short read aligner Bowtie, and then analyzes the mapping results to identify splice junctions between </a:t>
            </a:r>
            <a:r>
              <a:rPr lang="en-US" dirty="0">
                <a:solidFill>
                  <a:schemeClr val="accent1"/>
                </a:solidFill>
              </a:rPr>
              <a:t>exons.</a:t>
            </a:r>
          </a:p>
        </p:txBody>
      </p:sp>
      <p:sp>
        <p:nvSpPr>
          <p:cNvPr id="10" name="TextBox 9">
            <a:extLst>
              <a:ext uri="{FF2B5EF4-FFF2-40B4-BE49-F238E27FC236}">
                <a16:creationId xmlns:a16="http://schemas.microsoft.com/office/drawing/2014/main" id="{426E8947-9151-432C-8C99-3514EDE332A8}"/>
              </a:ext>
            </a:extLst>
          </p:cNvPr>
          <p:cNvSpPr txBox="1"/>
          <p:nvPr/>
        </p:nvSpPr>
        <p:spPr>
          <a:xfrm>
            <a:off x="1413891" y="5085184"/>
            <a:ext cx="10360501" cy="1200329"/>
          </a:xfrm>
          <a:prstGeom prst="rect">
            <a:avLst/>
          </a:prstGeom>
          <a:noFill/>
        </p:spPr>
        <p:txBody>
          <a:bodyPr wrap="square" rtlCol="1">
            <a:spAutoFit/>
          </a:bodyPr>
          <a:lstStyle/>
          <a:p>
            <a:pPr marL="457200" indent="-457200">
              <a:buFont typeface="Wingdings" panose="05000000000000000000" pitchFamily="2" charset="2"/>
              <a:buChar char="Ø"/>
            </a:pPr>
            <a:r>
              <a:rPr lang="en-US" dirty="0"/>
              <a:t>Tophat was designed to work with reads produced by the Illumina Genome Analyzer, although users have been successful in using Tophat with reads from other technologies. The software is optimized for reads 75bp or longer. </a:t>
            </a:r>
            <a:r>
              <a:rPr lang="en-US" dirty="0">
                <a:hlinkClick r:id="rId3" action="ppaction://hlinksldjump"/>
              </a:rPr>
              <a:t>(10)</a:t>
            </a:r>
            <a:endParaRPr lang="ar-EG" dirty="0"/>
          </a:p>
        </p:txBody>
      </p:sp>
      <p:sp>
        <p:nvSpPr>
          <p:cNvPr id="11" name="TextBox 10">
            <a:extLst>
              <a:ext uri="{FF2B5EF4-FFF2-40B4-BE49-F238E27FC236}">
                <a16:creationId xmlns:a16="http://schemas.microsoft.com/office/drawing/2014/main" id="{E9F7616F-42FA-4991-BEF9-51596014E238}"/>
              </a:ext>
            </a:extLst>
          </p:cNvPr>
          <p:cNvSpPr txBox="1"/>
          <p:nvPr/>
        </p:nvSpPr>
        <p:spPr>
          <a:xfrm>
            <a:off x="1561753" y="1486818"/>
            <a:ext cx="10328342" cy="400110"/>
          </a:xfrm>
          <a:prstGeom prst="rect">
            <a:avLst/>
          </a:prstGeom>
          <a:noFill/>
        </p:spPr>
        <p:txBody>
          <a:bodyPr wrap="square" rtlCol="1">
            <a:spAutoFit/>
          </a:bodyPr>
          <a:lstStyle/>
          <a:p>
            <a:pPr algn="l" fontAlgn="ctr"/>
            <a:r>
              <a:rPr lang="en-US" sz="2000" b="1" dirty="0">
                <a:solidFill>
                  <a:schemeClr val="tx1">
                    <a:lumMod val="65000"/>
                  </a:schemeClr>
                </a:solidFill>
                <a:latin typeface="Source Sans Pro" panose="020B0503030403020204" pitchFamily="34" charset="0"/>
              </a:rPr>
              <a:t>A spliced read mapper for RNA-Seq</a:t>
            </a:r>
          </a:p>
        </p:txBody>
      </p:sp>
    </p:spTree>
    <p:extLst>
      <p:ext uri="{BB962C8B-B14F-4D97-AF65-F5344CB8AC3E}">
        <p14:creationId xmlns:p14="http://schemas.microsoft.com/office/powerpoint/2010/main" val="3872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3ACC71-7060-424B-A4AD-A24A1BC0591B}"/>
              </a:ext>
            </a:extLst>
          </p:cNvPr>
          <p:cNvSpPr txBox="1"/>
          <p:nvPr/>
        </p:nvSpPr>
        <p:spPr>
          <a:xfrm>
            <a:off x="1218882" y="1700808"/>
            <a:ext cx="10360501" cy="4524315"/>
          </a:xfrm>
          <a:prstGeom prst="rect">
            <a:avLst/>
          </a:prstGeom>
          <a:noFill/>
        </p:spPr>
        <p:txBody>
          <a:bodyPr wrap="square" rtlCol="1">
            <a:spAutoFit/>
          </a:bodyPr>
          <a:lstStyle/>
          <a:p>
            <a:pPr marL="342900" indent="-342900" algn="l">
              <a:buFont typeface="Wingdings" panose="05000000000000000000" pitchFamily="2" charset="2"/>
              <a:buChar char="Ø"/>
            </a:pPr>
            <a:r>
              <a:rPr lang="en-US" dirty="0"/>
              <a:t>Tophat can find splice junctions without a reference annotation. By first mapping RNA-Seq reads to the genome, Tophat identifies potential exons, since many RNA-Seq reads will contiguously align to the genome. Using this initial mapping information, Tophat builds a database of possible splice junctions and then maps the reads against these junctions to confirm them.</a:t>
            </a:r>
          </a:p>
          <a:p>
            <a:pPr marL="342900" indent="-342900" algn="l">
              <a:buFont typeface="Wingdings" panose="05000000000000000000" pitchFamily="2" charset="2"/>
              <a:buChar char="Ø"/>
            </a:pPr>
            <a:endParaRPr lang="en-US" dirty="0">
              <a:solidFill>
                <a:srgbClr val="212121"/>
              </a:solidFill>
              <a:latin typeface="BlinkMacSystemFont"/>
            </a:endParaRPr>
          </a:p>
          <a:p>
            <a:pPr marL="342900" indent="-342900" algn="l">
              <a:buFont typeface="Wingdings" panose="05000000000000000000" pitchFamily="2" charset="2"/>
              <a:buChar char="Ø"/>
            </a:pPr>
            <a:r>
              <a:rPr lang="en-US" dirty="0"/>
              <a:t>Short read sequencing machines can currently produce reads 100bp or longer but many exons are shorter than this so they would be missed in the initial mapping. Tophat solves this problem mainly by </a:t>
            </a:r>
            <a:r>
              <a:rPr lang="en-US" dirty="0">
                <a:solidFill>
                  <a:schemeClr val="accent1"/>
                </a:solidFill>
              </a:rPr>
              <a:t>splitting all input reads into smaller segments which are then mapped independently</a:t>
            </a:r>
            <a:r>
              <a:rPr lang="en-US" dirty="0"/>
              <a:t>. The segment alignments are put back together in a final step of the program to produce the end-to-end read alignments. </a:t>
            </a:r>
            <a:r>
              <a:rPr lang="en-US" dirty="0">
                <a:hlinkClick r:id="rId2" action="ppaction://hlinksldjump"/>
              </a:rPr>
              <a:t>(11)</a:t>
            </a:r>
            <a:endParaRPr lang="en-US" dirty="0"/>
          </a:p>
        </p:txBody>
      </p:sp>
      <p:sp>
        <p:nvSpPr>
          <p:cNvPr id="7" name="Title 1">
            <a:extLst>
              <a:ext uri="{FF2B5EF4-FFF2-40B4-BE49-F238E27FC236}">
                <a16:creationId xmlns:a16="http://schemas.microsoft.com/office/drawing/2014/main" id="{B70CEE98-D0DB-44CF-A76D-D2FAEF02C38A}"/>
              </a:ext>
            </a:extLst>
          </p:cNvPr>
          <p:cNvSpPr>
            <a:spLocks noGrp="1"/>
          </p:cNvSpPr>
          <p:nvPr>
            <p:ph type="title"/>
          </p:nvPr>
        </p:nvSpPr>
        <p:spPr>
          <a:xfrm>
            <a:off x="1218883" y="274637"/>
            <a:ext cx="10360501" cy="1223963"/>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latin typeface="Bookman Old Style" panose="02050604050505020204" pitchFamily="18" charset="0"/>
                <a:ea typeface="Lato" panose="020F0502020204030203" pitchFamily="34" charset="0"/>
                <a:cs typeface="Lato" panose="020F0502020204030203" pitchFamily="34" charset="0"/>
              </a:rPr>
              <a:t>T</a:t>
            </a: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ophat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6014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3ACC71-7060-424B-A4AD-A24A1BC0591B}"/>
              </a:ext>
            </a:extLst>
          </p:cNvPr>
          <p:cNvSpPr txBox="1"/>
          <p:nvPr/>
        </p:nvSpPr>
        <p:spPr>
          <a:xfrm>
            <a:off x="1218882" y="1595021"/>
            <a:ext cx="10360501" cy="4524315"/>
          </a:xfrm>
          <a:prstGeom prst="rect">
            <a:avLst/>
          </a:prstGeom>
          <a:noFill/>
        </p:spPr>
        <p:txBody>
          <a:bodyPr wrap="square" rtlCol="1">
            <a:spAutoFit/>
          </a:bodyPr>
          <a:lstStyle/>
          <a:p>
            <a:pPr marL="342900" indent="-342900" algn="l">
              <a:buFont typeface="Wingdings" panose="05000000000000000000" pitchFamily="2" charset="2"/>
              <a:buChar char="Ø"/>
            </a:pPr>
            <a:r>
              <a:rPr lang="en-US" dirty="0"/>
              <a:t>TopHat generates its database of possible splice junctions from two sources of evidence.</a:t>
            </a:r>
          </a:p>
          <a:p>
            <a:pPr marL="342900" indent="-342900" algn="l">
              <a:buFont typeface="Wingdings" panose="05000000000000000000" pitchFamily="2" charset="2"/>
              <a:buChar char="Ø"/>
            </a:pPr>
            <a:r>
              <a:rPr lang="en-US" dirty="0"/>
              <a:t> The first and strongest source of evidence for a splice junction is when two segments from the same read (for reads of at least 45bp) are mapped at a certain distance on the same genomic sequence or when an internal segment fails to map - again suggesting that such reads are spanning multiple exons. With this approach, "GT-AG", "GC-AG" and "AT-AC" introns will be found ab initio.</a:t>
            </a:r>
          </a:p>
          <a:p>
            <a:pPr marL="342900" indent="-342900" algn="l">
              <a:buFont typeface="Wingdings" panose="05000000000000000000" pitchFamily="2" charset="2"/>
              <a:buChar char="Ø"/>
            </a:pPr>
            <a:r>
              <a:rPr lang="en-US" dirty="0"/>
              <a:t>The second source is pairings of "coverage islands", which are distinct regions of piled up reads in the initial mapping. Neighboring islands are often spliced together in the transcriptome, so TopHat looks for ways to join these with an intron. </a:t>
            </a:r>
          </a:p>
        </p:txBody>
      </p:sp>
      <p:sp>
        <p:nvSpPr>
          <p:cNvPr id="7" name="Title 1">
            <a:extLst>
              <a:ext uri="{FF2B5EF4-FFF2-40B4-BE49-F238E27FC236}">
                <a16:creationId xmlns:a16="http://schemas.microsoft.com/office/drawing/2014/main" id="{B70CEE98-D0DB-44CF-A76D-D2FAEF02C38A}"/>
              </a:ext>
            </a:extLst>
          </p:cNvPr>
          <p:cNvSpPr>
            <a:spLocks noGrp="1"/>
          </p:cNvSpPr>
          <p:nvPr>
            <p:ph type="title"/>
          </p:nvPr>
        </p:nvSpPr>
        <p:spPr>
          <a:xfrm>
            <a:off x="1218883" y="274637"/>
            <a:ext cx="10360501" cy="1223963"/>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latin typeface="Bookman Old Style" panose="02050604050505020204" pitchFamily="18" charset="0"/>
                <a:ea typeface="Lato" panose="020F0502020204030203" pitchFamily="34" charset="0"/>
                <a:cs typeface="Lato" panose="020F0502020204030203" pitchFamily="34" charset="0"/>
              </a:rPr>
              <a:t>T</a:t>
            </a: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ophat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6198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04B56-45F6-42FD-A907-4C3727D41F89}"/>
              </a:ext>
            </a:extLst>
          </p:cNvPr>
          <p:cNvSpPr>
            <a:spLocks noGrp="1"/>
          </p:cNvSpPr>
          <p:nvPr>
            <p:ph type="title"/>
          </p:nvPr>
        </p:nvSpPr>
        <p:spPr>
          <a:xfrm>
            <a:off x="1219200" y="274638"/>
            <a:ext cx="10360025" cy="1223962"/>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Tophat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 Installation</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97DFFEFF-6A45-4177-B3E9-72D8E43313DE}"/>
              </a:ext>
            </a:extLst>
          </p:cNvPr>
          <p:cNvSpPr txBox="1"/>
          <p:nvPr/>
        </p:nvSpPr>
        <p:spPr>
          <a:xfrm>
            <a:off x="1485901" y="1916832"/>
            <a:ext cx="8928992" cy="4313873"/>
          </a:xfrm>
          <a:prstGeom prst="rect">
            <a:avLst/>
          </a:prstGeom>
          <a:noFill/>
        </p:spPr>
        <p:txBody>
          <a:bodyPr wrap="square" rtlCol="1">
            <a:spAutoFit/>
          </a:bodyPr>
          <a:lstStyle/>
          <a:p>
            <a:pPr>
              <a:lnSpc>
                <a:spcPct val="150000"/>
              </a:lnSpc>
            </a:pPr>
            <a:r>
              <a:rPr lang="en-US" sz="2800" b="1" u="sng" dirty="0"/>
              <a:t>With an activated Bioconda channel, install with: </a:t>
            </a:r>
            <a:r>
              <a:rPr lang="en-US" sz="2800" b="1" u="sng" dirty="0">
                <a:hlinkClick r:id="rId2" action="ppaction://hlinksldjump"/>
              </a:rPr>
              <a:t>(12)</a:t>
            </a:r>
            <a:endParaRPr lang="en-US" sz="2800" b="1" u="sng" dirty="0"/>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highlight>
                  <a:srgbClr val="000080"/>
                </a:highlight>
              </a:rPr>
              <a:t>conda install tophat</a:t>
            </a:r>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u="sng" dirty="0"/>
              <a:t>and update with:</a:t>
            </a:r>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highlight>
                  <a:srgbClr val="000080"/>
                </a:highlight>
              </a:rPr>
              <a:t>conda update tophat</a:t>
            </a:r>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u="sng" dirty="0"/>
              <a:t>or use the docker container:</a:t>
            </a:r>
          </a:p>
          <a:p>
            <a:pPr>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highlight>
                  <a:srgbClr val="000080"/>
                </a:highlight>
              </a:rPr>
              <a:t>docker pull quay.io/biocontainers/tophat:&lt;tag&gt;</a:t>
            </a:r>
          </a:p>
        </p:txBody>
      </p:sp>
    </p:spTree>
    <p:extLst>
      <p:ext uri="{BB962C8B-B14F-4D97-AF65-F5344CB8AC3E}">
        <p14:creationId xmlns:p14="http://schemas.microsoft.com/office/powerpoint/2010/main" val="233597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3" y="274637"/>
            <a:ext cx="10360501" cy="850107"/>
          </a:xfrm>
          <a:noFill/>
        </p:spPr>
        <p:txBody>
          <a:bodyPr>
            <a:normAutofit/>
          </a:bodyPr>
          <a:lstStyle/>
          <a:p>
            <a:r>
              <a:rPr lang="en-US" sz="4800" dirty="0">
                <a:gradFill>
                  <a:gsLst>
                    <a:gs pos="0">
                      <a:schemeClr val="tx1"/>
                    </a:gs>
                    <a:gs pos="25000">
                      <a:schemeClr val="accent1"/>
                    </a:gs>
                    <a:gs pos="56000">
                      <a:schemeClr val="tx1"/>
                    </a:gs>
                    <a:gs pos="74860">
                      <a:srgbClr val="D4EEEE"/>
                    </a:gs>
                    <a:gs pos="95000">
                      <a:schemeClr val="bg2">
                        <a:shade val="60000"/>
                        <a:satMod val="100000"/>
                      </a:schemeClr>
                    </a:gs>
                  </a:gsLst>
                  <a:lin ang="3600000" scaled="0"/>
                </a:gradFill>
              </a:rPr>
              <a:t>References</a:t>
            </a:r>
            <a:r>
              <a:rPr lang="en-US" sz="4800" dirty="0">
                <a:gradFill>
                  <a:gsLst>
                    <a:gs pos="0">
                      <a:schemeClr val="tx1"/>
                    </a:gs>
                    <a:gs pos="25000">
                      <a:schemeClr val="accent1"/>
                    </a:gs>
                    <a:gs pos="85000">
                      <a:schemeClr val="tx1"/>
                    </a:gs>
                    <a:gs pos="51000">
                      <a:schemeClr val="bg2">
                        <a:shade val="60000"/>
                        <a:satMod val="100000"/>
                      </a:schemeClr>
                    </a:gs>
                  </a:gsLst>
                  <a:lin ang="3600000" scaled="0"/>
                </a:gradFill>
              </a:rPr>
              <a:t>:</a:t>
            </a:r>
          </a:p>
        </p:txBody>
      </p:sp>
      <p:sp>
        <p:nvSpPr>
          <p:cNvPr id="2" name="TextBox 1">
            <a:extLst>
              <a:ext uri="{FF2B5EF4-FFF2-40B4-BE49-F238E27FC236}">
                <a16:creationId xmlns:a16="http://schemas.microsoft.com/office/drawing/2014/main" id="{F56D81FE-97F7-4648-B8CD-611F3460D0A5}"/>
              </a:ext>
            </a:extLst>
          </p:cNvPr>
          <p:cNvSpPr txBox="1"/>
          <p:nvPr/>
        </p:nvSpPr>
        <p:spPr>
          <a:xfrm>
            <a:off x="1413892" y="1340768"/>
            <a:ext cx="10309508" cy="7848302"/>
          </a:xfrm>
          <a:prstGeom prst="rect">
            <a:avLst/>
          </a:prstGeom>
          <a:noFill/>
        </p:spPr>
        <p:txBody>
          <a:bodyPr wrap="square" rtlCol="1">
            <a:spAutoFit/>
          </a:bodyPr>
          <a:lstStyle/>
          <a:p>
            <a:pPr marL="514350" indent="-514350">
              <a:buFont typeface="+mj-lt"/>
              <a:buAutoNum type="arabicPeriod"/>
            </a:pPr>
            <a:r>
              <a:rPr lang="en-US" sz="2800" dirty="0">
                <a:hlinkClick r:id="rId2"/>
              </a:rPr>
              <a:t>https://bioconda.github.io/user/install.html</a:t>
            </a:r>
            <a:endParaRPr lang="en-US" sz="2800" dirty="0"/>
          </a:p>
          <a:p>
            <a:pPr marL="514350" indent="-514350">
              <a:buFont typeface="+mj-lt"/>
              <a:buAutoNum type="arabicPeriod"/>
            </a:pPr>
            <a:r>
              <a:rPr lang="en-US" sz="2800" dirty="0">
                <a:hlinkClick r:id="rId3"/>
              </a:rPr>
              <a:t>http://bowtie-bio.sourceforge.net/manual.shtml</a:t>
            </a:r>
            <a:endParaRPr lang="en-US" sz="2800" dirty="0"/>
          </a:p>
          <a:p>
            <a:pPr marL="514350" indent="-514350">
              <a:buFont typeface="+mj-lt"/>
              <a:buAutoNum type="arabicPeriod"/>
            </a:pPr>
            <a:r>
              <a:rPr lang="en-US" sz="2800" dirty="0">
                <a:hlinkClick r:id="rId4"/>
              </a:rPr>
              <a:t>https://en.wikipedia.org/wiki/Bowtie_(sequence_analysis)</a:t>
            </a:r>
            <a:endParaRPr lang="en-US" sz="2800" dirty="0"/>
          </a:p>
          <a:p>
            <a:pPr marL="514350" indent="-514350">
              <a:buFont typeface="+mj-lt"/>
              <a:buAutoNum type="arabicPeriod"/>
            </a:pPr>
            <a:r>
              <a:rPr lang="en-US" sz="2800" dirty="0">
                <a:hlinkClick r:id="rId5"/>
              </a:rPr>
              <a:t>https://bioconda.github.io/recipes/bowtie/README.html</a:t>
            </a:r>
            <a:endParaRPr lang="en-US" sz="2800" dirty="0"/>
          </a:p>
          <a:p>
            <a:pPr marL="514350" indent="-514350">
              <a:buFont typeface="+mj-lt"/>
              <a:buAutoNum type="arabicPeriod"/>
            </a:pPr>
            <a:r>
              <a:rPr lang="en-US" sz="2800" dirty="0">
                <a:hlinkClick r:id="rId6"/>
              </a:rPr>
              <a:t>http://ccb.jhu.edu/software/hisat/index.shtml</a:t>
            </a:r>
            <a:endParaRPr lang="en-US" sz="2800" dirty="0"/>
          </a:p>
          <a:p>
            <a:pPr marL="514350" indent="-514350">
              <a:buFont typeface="+mj-lt"/>
              <a:buAutoNum type="arabicPeriod"/>
            </a:pPr>
            <a:r>
              <a:rPr lang="en-US" sz="2800" dirty="0">
                <a:hlinkClick r:id="rId7"/>
              </a:rPr>
              <a:t>http://daehwankimlab.github.io/hisat2/</a:t>
            </a:r>
            <a:endParaRPr lang="en-US" sz="2800" dirty="0"/>
          </a:p>
          <a:p>
            <a:pPr marL="514350" indent="-514350">
              <a:buFont typeface="+mj-lt"/>
              <a:buAutoNum type="arabicPeriod"/>
            </a:pPr>
            <a:r>
              <a:rPr lang="en-US" sz="2800" dirty="0">
                <a:hlinkClick r:id="rId8"/>
              </a:rPr>
              <a:t>https://bioconda.github.io/recipes/hisat2/README.html</a:t>
            </a:r>
            <a:endParaRPr lang="en-US" sz="2800" dirty="0"/>
          </a:p>
          <a:p>
            <a:pPr marL="514350" indent="-514350">
              <a:buFont typeface="+mj-lt"/>
              <a:buAutoNum type="arabicPeriod"/>
            </a:pPr>
            <a:r>
              <a:rPr lang="en-US" sz="2800" dirty="0">
                <a:hlinkClick r:id="rId9"/>
              </a:rPr>
              <a:t>https://pubmed.ncbi.nlm.nih.gov/23104886/</a:t>
            </a:r>
            <a:endParaRPr lang="en-US" sz="2800" dirty="0"/>
          </a:p>
          <a:p>
            <a:pPr marL="514350" indent="-514350">
              <a:buFont typeface="+mj-lt"/>
              <a:buAutoNum type="arabicPeriod"/>
            </a:pPr>
            <a:r>
              <a:rPr lang="en-US" sz="2800" dirty="0">
                <a:hlinkClick r:id="rId10"/>
              </a:rPr>
              <a:t>https://bioconda.github.io/recipes/star/README.html</a:t>
            </a:r>
            <a:endParaRPr lang="en-US" sz="2800" dirty="0"/>
          </a:p>
          <a:p>
            <a:pPr marL="514350" indent="-514350">
              <a:buFont typeface="+mj-lt"/>
              <a:buAutoNum type="arabicPeriod"/>
            </a:pPr>
            <a:r>
              <a:rPr lang="en-US" sz="2800" dirty="0">
                <a:hlinkClick r:id="rId11"/>
              </a:rPr>
              <a:t>https://ccb.jhu.edu/software/tophat/index.shtml</a:t>
            </a:r>
            <a:endParaRPr lang="en-US" sz="2800" dirty="0"/>
          </a:p>
          <a:p>
            <a:pPr marL="514350" indent="-514350">
              <a:buFont typeface="+mj-lt"/>
              <a:buAutoNum type="arabicPeriod"/>
            </a:pPr>
            <a:r>
              <a:rPr lang="en-US" sz="2800" dirty="0">
                <a:hlinkClick r:id="rId12"/>
              </a:rPr>
              <a:t>https://ccb.jhu.edu/software/tophat/manual.shtml</a:t>
            </a:r>
            <a:endParaRPr lang="en-US" sz="2800" dirty="0"/>
          </a:p>
          <a:p>
            <a:pPr marL="514350" indent="-514350">
              <a:buFont typeface="+mj-lt"/>
              <a:buAutoNum type="arabicPeriod"/>
            </a:pPr>
            <a:r>
              <a:rPr lang="en-US" sz="2800" dirty="0">
                <a:hlinkClick r:id="rId13"/>
              </a:rPr>
              <a:t>https://bioconda.github.io/recipes/tophat/README.html</a:t>
            </a: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a:p>
            <a:endParaRPr lang="ar-EG" sz="28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9B8D-F36D-4CF8-B9BE-C0D8DE16A35D}"/>
              </a:ext>
            </a:extLst>
          </p:cNvPr>
          <p:cNvSpPr>
            <a:spLocks noGrp="1"/>
          </p:cNvSpPr>
          <p:nvPr>
            <p:ph type="title"/>
          </p:nvPr>
        </p:nvSpPr>
        <p:spPr>
          <a:xfrm>
            <a:off x="3790156" y="260648"/>
            <a:ext cx="4155449" cy="1223963"/>
          </a:xfrm>
        </p:spPr>
        <p:txBody>
          <a:bodyPr>
            <a:normAutofit fontScale="90000"/>
          </a:bodyPr>
          <a:lstStyle/>
          <a:p>
            <a:pPr algn="ctr"/>
            <a:r>
              <a:rPr lang="en-US" sz="4800" dirty="0">
                <a:gradFill>
                  <a:gsLst>
                    <a:gs pos="0">
                      <a:schemeClr val="tx1"/>
                    </a:gs>
                    <a:gs pos="25000">
                      <a:schemeClr val="accent1"/>
                    </a:gs>
                    <a:gs pos="56000">
                      <a:schemeClr val="tx1"/>
                    </a:gs>
                    <a:gs pos="74860">
                      <a:srgbClr val="D4EEEE"/>
                    </a:gs>
                    <a:gs pos="95000">
                      <a:srgbClr val="0070C0"/>
                    </a:gs>
                  </a:gsLst>
                  <a:lin ang="3600000" scaled="0"/>
                </a:gradFill>
              </a:rPr>
              <a:t>Team Members:</a:t>
            </a:r>
            <a:endParaRPr lang="ar-EG" sz="4800" dirty="0">
              <a:gradFill>
                <a:gsLst>
                  <a:gs pos="0">
                    <a:schemeClr val="tx1"/>
                  </a:gs>
                  <a:gs pos="25000">
                    <a:schemeClr val="accent1"/>
                  </a:gs>
                  <a:gs pos="56000">
                    <a:schemeClr val="tx1"/>
                  </a:gs>
                  <a:gs pos="74860">
                    <a:srgbClr val="D4EEEE"/>
                  </a:gs>
                  <a:gs pos="95000">
                    <a:srgbClr val="0070C0"/>
                  </a:gs>
                </a:gsLst>
                <a:lin ang="3600000" scaled="0"/>
              </a:gradFill>
            </a:endParaRPr>
          </a:p>
        </p:txBody>
      </p:sp>
      <p:sp>
        <p:nvSpPr>
          <p:cNvPr id="6" name="Google Shape;2565;p60">
            <a:extLst>
              <a:ext uri="{FF2B5EF4-FFF2-40B4-BE49-F238E27FC236}">
                <a16:creationId xmlns:a16="http://schemas.microsoft.com/office/drawing/2014/main" id="{05B09438-CDA3-4C65-8719-012A2220CE85}"/>
              </a:ext>
            </a:extLst>
          </p:cNvPr>
          <p:cNvSpPr txBox="1"/>
          <p:nvPr/>
        </p:nvSpPr>
        <p:spPr>
          <a:xfrm>
            <a:off x="1557908" y="1916832"/>
            <a:ext cx="9577064" cy="3722918"/>
          </a:xfrm>
          <a:prstGeom prst="rect">
            <a:avLst/>
          </a:prstGeom>
          <a:noFill/>
          <a:ln>
            <a:noFill/>
          </a:ln>
        </p:spPr>
        <p:txBody>
          <a:bodyPr spcFirstLastPara="1" wrap="square" lIns="91425" tIns="91425" rIns="91425" bIns="91425" anchor="t" anchorCtr="0">
            <a:noAutofit/>
          </a:bodyPr>
          <a:lstStyle/>
          <a:p>
            <a:pPr algn="ctr">
              <a:lnSpc>
                <a:spcPct val="150000"/>
              </a:lnSpc>
            </a:pPr>
            <a:r>
              <a:rPr lang="en-US" b="1" dirty="0">
                <a:latin typeface="Century Gothic" panose="020B0502020202020204" pitchFamily="34" charset="0"/>
              </a:rPr>
              <a:t>Doaa Sayed Ibrahim Morsy (Group 2 section 1)</a:t>
            </a:r>
          </a:p>
          <a:p>
            <a:pPr algn="ctr">
              <a:lnSpc>
                <a:spcPct val="150000"/>
              </a:lnSpc>
            </a:pPr>
            <a:r>
              <a:rPr lang="en-US" b="1" dirty="0">
                <a:latin typeface="Century Gothic" panose="020B0502020202020204" pitchFamily="34" charset="0"/>
              </a:rPr>
              <a:t>Rahma Yasser Mahmoud Abd- elsalam (Group 2 section 2)</a:t>
            </a:r>
          </a:p>
          <a:p>
            <a:pPr algn="ctr">
              <a:lnSpc>
                <a:spcPct val="150000"/>
              </a:lnSpc>
            </a:pPr>
            <a:r>
              <a:rPr lang="en-US" b="1" dirty="0">
                <a:latin typeface="Century Gothic" panose="020B0502020202020204" pitchFamily="34" charset="0"/>
              </a:rPr>
              <a:t>Yasmeen Hossam El-din Mohamed Mahran (Group 4 section 4)</a:t>
            </a:r>
          </a:p>
          <a:p>
            <a:pPr algn="ctr">
              <a:lnSpc>
                <a:spcPct val="150000"/>
              </a:lnSpc>
            </a:pPr>
            <a:r>
              <a:rPr lang="en-US" b="1" dirty="0">
                <a:latin typeface="Century Gothic" panose="020B0502020202020204" pitchFamily="34" charset="0"/>
              </a:rPr>
              <a:t>Ahmed Mohsen Mohamed Ahmed (Group 1 section 1)</a:t>
            </a:r>
          </a:p>
          <a:p>
            <a:pPr algn="ctr">
              <a:lnSpc>
                <a:spcPct val="150000"/>
              </a:lnSpc>
            </a:pPr>
            <a:r>
              <a:rPr lang="en-US" b="1" dirty="0">
                <a:latin typeface="Century Gothic" panose="020B0502020202020204" pitchFamily="34" charset="0"/>
              </a:rPr>
              <a:t>Mohamed Mamdouh Allam Ahmed (Group 4 section 1)</a:t>
            </a:r>
          </a:p>
          <a:p>
            <a:pPr algn="ctr">
              <a:lnSpc>
                <a:spcPct val="150000"/>
              </a:lnSpc>
            </a:pPr>
            <a:r>
              <a:rPr lang="en-US" b="1" dirty="0">
                <a:latin typeface="Century Gothic" panose="020B0502020202020204" pitchFamily="34" charset="0"/>
              </a:rPr>
              <a:t>Mahmoud Sayed Youssef Kotb (Group 4 section 1)</a:t>
            </a:r>
          </a:p>
          <a:p>
            <a:pPr algn="ctr">
              <a:lnSpc>
                <a:spcPct val="150000"/>
              </a:lnSpc>
            </a:pPr>
            <a:r>
              <a:rPr lang="en-US" b="1" dirty="0">
                <a:latin typeface="Century Gothic" panose="020B0502020202020204" pitchFamily="34" charset="0"/>
              </a:rPr>
              <a:t>Mena Nashaat Fayez Khalil (Group 4 section 3)</a:t>
            </a:r>
            <a:endParaRPr lang="ar-EG" b="1" dirty="0">
              <a:latin typeface="Century Gothic" panose="020B0502020202020204" pitchFamily="34" charset="0"/>
            </a:endParaRPr>
          </a:p>
        </p:txBody>
      </p:sp>
    </p:spTree>
    <p:extLst>
      <p:ext uri="{BB962C8B-B14F-4D97-AF65-F5344CB8AC3E}">
        <p14:creationId xmlns:p14="http://schemas.microsoft.com/office/powerpoint/2010/main" val="385215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a:t>
            </a:r>
            <a:r>
              <a:rPr lang="en-US" dirty="0">
                <a:solidFill>
                  <a:schemeClr val="accent1"/>
                </a:solidFill>
              </a:rPr>
              <a:t>Presentation</a:t>
            </a:r>
          </a:p>
        </p:txBody>
      </p:sp>
      <p:graphicFrame>
        <p:nvGraphicFramePr>
          <p:cNvPr id="4" name="Table 5">
            <a:extLst>
              <a:ext uri="{FF2B5EF4-FFF2-40B4-BE49-F238E27FC236}">
                <a16:creationId xmlns:a16="http://schemas.microsoft.com/office/drawing/2014/main" id="{0988542B-DB18-4B99-9FCA-9DC88B0EA90D}"/>
              </a:ext>
            </a:extLst>
          </p:cNvPr>
          <p:cNvGraphicFramePr>
            <a:graphicFrameLocks noGrp="1"/>
          </p:cNvGraphicFramePr>
          <p:nvPr>
            <p:extLst>
              <p:ext uri="{D42A27DB-BD31-4B8C-83A1-F6EECF244321}">
                <p14:modId xmlns:p14="http://schemas.microsoft.com/office/powerpoint/2010/main" val="536339299"/>
              </p:ext>
            </p:extLst>
          </p:nvPr>
        </p:nvGraphicFramePr>
        <p:xfrm>
          <a:off x="4762264" y="2500414"/>
          <a:ext cx="2664296" cy="2796534"/>
        </p:xfrm>
        <a:graphic>
          <a:graphicData uri="http://schemas.openxmlformats.org/drawingml/2006/table">
            <a:tbl>
              <a:tblPr rtl="1" firstRow="1" bandRow="1">
                <a:tableStyleId>{5C22544A-7EE6-4342-B048-85BDC9FD1C3A}</a:tableStyleId>
              </a:tblPr>
              <a:tblGrid>
                <a:gridCol w="1762372">
                  <a:extLst>
                    <a:ext uri="{9D8B030D-6E8A-4147-A177-3AD203B41FA5}">
                      <a16:colId xmlns:a16="http://schemas.microsoft.com/office/drawing/2014/main" val="641434134"/>
                    </a:ext>
                  </a:extLst>
                </a:gridCol>
                <a:gridCol w="901924">
                  <a:extLst>
                    <a:ext uri="{9D8B030D-6E8A-4147-A177-3AD203B41FA5}">
                      <a16:colId xmlns:a16="http://schemas.microsoft.com/office/drawing/2014/main" val="1829393504"/>
                    </a:ext>
                  </a:extLst>
                </a:gridCol>
              </a:tblGrid>
              <a:tr h="545790">
                <a:tc>
                  <a:txBody>
                    <a:bodyPr/>
                    <a:lstStyle/>
                    <a:p>
                      <a:pPr rtl="1"/>
                      <a:endParaRPr lang="ar-EG" dirty="0">
                        <a:solidFill>
                          <a:schemeClr val="accent1">
                            <a:lumMod val="60000"/>
                            <a:lumOff val="40000"/>
                          </a:schemeClr>
                        </a:solidFill>
                      </a:endParaRPr>
                    </a:p>
                  </a:txBody>
                  <a:tcPr>
                    <a:lnR w="57150" cap="flat" cmpd="sng" algn="ctr">
                      <a:solidFill>
                        <a:schemeClr val="tx1"/>
                      </a:solidFill>
                      <a:prstDash val="solid"/>
                      <a:round/>
                      <a:headEnd type="none" w="med" len="med"/>
                      <a:tailEnd type="none" w="med" len="med"/>
                    </a:lnR>
                    <a:solidFill>
                      <a:srgbClr val="00F0EA">
                        <a:alpha val="43922"/>
                      </a:srgbClr>
                    </a:solidFill>
                  </a:tcPr>
                </a:tc>
                <a:tc rowSpan="5">
                  <a:txBody>
                    <a:bodyPr/>
                    <a:lstStyle/>
                    <a:p>
                      <a:pPr rtl="1"/>
                      <a:endParaRPr lang="ar-EG" dirty="0"/>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370">
                        <a:alpha val="43922"/>
                      </a:srgbClr>
                    </a:solidFill>
                  </a:tcPr>
                </a:tc>
                <a:extLst>
                  <a:ext uri="{0D108BD9-81ED-4DB2-BD59-A6C34878D82A}">
                    <a16:rowId xmlns:a16="http://schemas.microsoft.com/office/drawing/2014/main" val="2336149529"/>
                  </a:ext>
                </a:extLst>
              </a:tr>
              <a:tr h="665706">
                <a:tc>
                  <a:txBody>
                    <a:bodyPr/>
                    <a:lstStyle/>
                    <a:p>
                      <a:pPr rtl="1"/>
                      <a:endParaRPr lang="ar-EG" dirty="0">
                        <a:solidFill>
                          <a:schemeClr val="accent1">
                            <a:lumMod val="60000"/>
                            <a:lumOff val="40000"/>
                          </a:schemeClr>
                        </a:solidFill>
                      </a:endParaRPr>
                    </a:p>
                  </a:txBody>
                  <a:tcP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rgbClr val="00F0EA">
                        <a:alpha val="43922"/>
                      </a:srgbClr>
                    </a:solidFill>
                  </a:tcPr>
                </a:tc>
                <a:tc vMerge="1">
                  <a:txBody>
                    <a:bodyPr/>
                    <a:lstStyle/>
                    <a:p>
                      <a:pPr rtl="1"/>
                      <a:endParaRPr lang="ar-EG" dirty="0"/>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370">
                        <a:alpha val="43922"/>
                      </a:srgbClr>
                    </a:solidFill>
                  </a:tcPr>
                </a:tc>
                <a:extLst>
                  <a:ext uri="{0D108BD9-81ED-4DB2-BD59-A6C34878D82A}">
                    <a16:rowId xmlns:a16="http://schemas.microsoft.com/office/drawing/2014/main" val="176701986"/>
                  </a:ext>
                </a:extLst>
              </a:tr>
              <a:tr h="528346">
                <a:tc>
                  <a:txBody>
                    <a:bodyPr/>
                    <a:lstStyle/>
                    <a:p>
                      <a:pPr rtl="1"/>
                      <a:endParaRPr lang="ar-EG" dirty="0">
                        <a:solidFill>
                          <a:schemeClr val="accent1">
                            <a:lumMod val="60000"/>
                            <a:lumOff val="40000"/>
                          </a:schemeClr>
                        </a:solidFill>
                      </a:endParaRP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F0EA">
                        <a:alpha val="43922"/>
                      </a:srgbClr>
                    </a:solidFill>
                  </a:tcPr>
                </a:tc>
                <a:tc vMerge="1">
                  <a:txBody>
                    <a:bodyPr/>
                    <a:lstStyle/>
                    <a:p>
                      <a:pPr rtl="1"/>
                      <a:endParaRPr lang="ar-EG" dirty="0"/>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370">
                        <a:alpha val="43922"/>
                      </a:srgbClr>
                    </a:solidFill>
                  </a:tcPr>
                </a:tc>
                <a:extLst>
                  <a:ext uri="{0D108BD9-81ED-4DB2-BD59-A6C34878D82A}">
                    <a16:rowId xmlns:a16="http://schemas.microsoft.com/office/drawing/2014/main" val="811637146"/>
                  </a:ext>
                </a:extLst>
              </a:tr>
              <a:tr h="528346">
                <a:tc>
                  <a:txBody>
                    <a:bodyPr/>
                    <a:lstStyle/>
                    <a:p>
                      <a:pPr rtl="1"/>
                      <a:endParaRPr lang="ar-EG" dirty="0">
                        <a:solidFill>
                          <a:schemeClr val="accent1">
                            <a:lumMod val="60000"/>
                            <a:lumOff val="40000"/>
                          </a:schemeClr>
                        </a:solidFill>
                      </a:endParaRP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F0EA">
                        <a:alpha val="43922"/>
                      </a:srgbClr>
                    </a:solidFill>
                  </a:tcPr>
                </a:tc>
                <a:tc vMerge="1">
                  <a:txBody>
                    <a:bodyPr/>
                    <a:lstStyle/>
                    <a:p>
                      <a:pPr rtl="1"/>
                      <a:endParaRPr lang="ar-EG" dirty="0"/>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370">
                        <a:alpha val="43922"/>
                      </a:srgbClr>
                    </a:solidFill>
                  </a:tcPr>
                </a:tc>
                <a:extLst>
                  <a:ext uri="{0D108BD9-81ED-4DB2-BD59-A6C34878D82A}">
                    <a16:rowId xmlns:a16="http://schemas.microsoft.com/office/drawing/2014/main" val="753388655"/>
                  </a:ext>
                </a:extLst>
              </a:tr>
              <a:tr h="528346">
                <a:tc>
                  <a:txBody>
                    <a:bodyPr/>
                    <a:lstStyle/>
                    <a:p>
                      <a:pPr rtl="1"/>
                      <a:endParaRPr lang="ar-EG" dirty="0">
                        <a:solidFill>
                          <a:schemeClr val="accent1">
                            <a:lumMod val="60000"/>
                            <a:lumOff val="40000"/>
                          </a:schemeClr>
                        </a:solidFill>
                      </a:endParaRP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solidFill>
                      <a:srgbClr val="00F0EA">
                        <a:alpha val="43922"/>
                      </a:srgbClr>
                    </a:solidFill>
                  </a:tcPr>
                </a:tc>
                <a:tc vMerge="1">
                  <a:txBody>
                    <a:bodyPr/>
                    <a:lstStyle/>
                    <a:p>
                      <a:pPr rtl="1"/>
                      <a:endParaRPr lang="ar-EG" dirty="0"/>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370">
                        <a:alpha val="43922"/>
                      </a:srgbClr>
                    </a:solidFill>
                  </a:tcPr>
                </a:tc>
                <a:extLst>
                  <a:ext uri="{0D108BD9-81ED-4DB2-BD59-A6C34878D82A}">
                    <a16:rowId xmlns:a16="http://schemas.microsoft.com/office/drawing/2014/main" val="4100275830"/>
                  </a:ext>
                </a:extLst>
              </a:tr>
            </a:tbl>
          </a:graphicData>
        </a:graphic>
      </p:graphicFrame>
      <p:cxnSp>
        <p:nvCxnSpPr>
          <p:cNvPr id="10" name="Straight Connector 9">
            <a:extLst>
              <a:ext uri="{FF2B5EF4-FFF2-40B4-BE49-F238E27FC236}">
                <a16:creationId xmlns:a16="http://schemas.microsoft.com/office/drawing/2014/main" id="{A7088067-B9C9-477C-A7C5-E3E87A6D24F6}"/>
              </a:ext>
            </a:extLst>
          </p:cNvPr>
          <p:cNvCxnSpPr/>
          <p:nvPr/>
        </p:nvCxnSpPr>
        <p:spPr>
          <a:xfrm>
            <a:off x="6166420" y="2780928"/>
            <a:ext cx="720000" cy="0"/>
          </a:xfrm>
          <a:prstGeom prst="line">
            <a:avLst/>
          </a:prstGeom>
          <a:ln w="60325" cap="rnd">
            <a:solidFill>
              <a:srgbClr val="00C5C0">
                <a:alpha val="51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E71E6B-FF87-4F14-A86B-96DCA432ECC8}"/>
              </a:ext>
            </a:extLst>
          </p:cNvPr>
          <p:cNvCxnSpPr/>
          <p:nvPr/>
        </p:nvCxnSpPr>
        <p:spPr>
          <a:xfrm>
            <a:off x="6166420" y="3429000"/>
            <a:ext cx="720000" cy="0"/>
          </a:xfrm>
          <a:prstGeom prst="line">
            <a:avLst/>
          </a:prstGeom>
          <a:ln w="60325" cap="rnd">
            <a:solidFill>
              <a:srgbClr val="00C5C0">
                <a:alpha val="51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415601-1C16-471A-92DF-CEB8470ACA26}"/>
              </a:ext>
            </a:extLst>
          </p:cNvPr>
          <p:cNvCxnSpPr/>
          <p:nvPr/>
        </p:nvCxnSpPr>
        <p:spPr>
          <a:xfrm>
            <a:off x="6166420" y="4005064"/>
            <a:ext cx="720000" cy="0"/>
          </a:xfrm>
          <a:prstGeom prst="line">
            <a:avLst/>
          </a:prstGeom>
          <a:ln w="60325" cap="rnd">
            <a:solidFill>
              <a:srgbClr val="00C5C0">
                <a:alpha val="51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9DA550-A902-4DE1-87A7-3E9A00383BAB}"/>
              </a:ext>
            </a:extLst>
          </p:cNvPr>
          <p:cNvCxnSpPr/>
          <p:nvPr/>
        </p:nvCxnSpPr>
        <p:spPr>
          <a:xfrm>
            <a:off x="6166420" y="4509120"/>
            <a:ext cx="720000" cy="0"/>
          </a:xfrm>
          <a:prstGeom prst="line">
            <a:avLst/>
          </a:prstGeom>
          <a:ln w="60325" cap="rnd">
            <a:solidFill>
              <a:srgbClr val="00C5C0">
                <a:alpha val="51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968E25-E707-4058-9FFB-9F2BBE9D7C3C}"/>
              </a:ext>
            </a:extLst>
          </p:cNvPr>
          <p:cNvCxnSpPr/>
          <p:nvPr/>
        </p:nvCxnSpPr>
        <p:spPr>
          <a:xfrm>
            <a:off x="6166420" y="5085184"/>
            <a:ext cx="720000" cy="0"/>
          </a:xfrm>
          <a:prstGeom prst="line">
            <a:avLst/>
          </a:prstGeom>
          <a:ln w="60325" cap="rnd">
            <a:solidFill>
              <a:srgbClr val="00C5C0">
                <a:alpha val="51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F3745CE-91C8-4879-A9FB-87A66CA8BDAF}"/>
              </a:ext>
            </a:extLst>
          </p:cNvPr>
          <p:cNvSpPr txBox="1"/>
          <p:nvPr/>
        </p:nvSpPr>
        <p:spPr>
          <a:xfrm>
            <a:off x="1629253" y="1988840"/>
            <a:ext cx="2412640" cy="1692771"/>
          </a:xfrm>
          <a:prstGeom prst="rect">
            <a:avLst/>
          </a:prstGeom>
          <a:noFill/>
        </p:spPr>
        <p:txBody>
          <a:bodyPr wrap="square">
            <a:spAutoFit/>
          </a:bodyPr>
          <a:lstStyle/>
          <a:p>
            <a:pPr algn="r" rtl="0">
              <a:spcBef>
                <a:spcPts val="0"/>
              </a:spcBef>
              <a:spcAft>
                <a:spcPts val="0"/>
              </a:spcAft>
            </a:pPr>
            <a:r>
              <a:rPr lang="en-US" sz="3600" b="1" dirty="0">
                <a:solidFill>
                  <a:schemeClr val="accent1"/>
                </a:solidFill>
                <a:latin typeface="+mj-lt"/>
                <a:ea typeface="+mj-ea"/>
                <a:cs typeface="+mj-cs"/>
              </a:rPr>
              <a:t>01</a:t>
            </a:r>
            <a:endParaRPr lang="ar-EG" sz="3600" b="1" dirty="0">
              <a:solidFill>
                <a:schemeClr val="accent1"/>
              </a:solidFill>
              <a:latin typeface="+mj-lt"/>
              <a:ea typeface="+mj-ea"/>
              <a:cs typeface="+mj-cs"/>
            </a:endParaRPr>
          </a:p>
          <a:p>
            <a:pPr algn="r"/>
            <a:r>
              <a:rPr lang="en-US" sz="2800" b="1" dirty="0"/>
              <a:t>Introduction</a:t>
            </a:r>
          </a:p>
          <a:p>
            <a:br>
              <a:rPr lang="ar-EG" sz="2000" dirty="0">
                <a:latin typeface="+mj-lt"/>
              </a:rPr>
            </a:br>
            <a:endParaRPr lang="ar-EG" sz="2000" dirty="0">
              <a:latin typeface="+mj-lt"/>
            </a:endParaRPr>
          </a:p>
        </p:txBody>
      </p:sp>
      <p:sp>
        <p:nvSpPr>
          <p:cNvPr id="20" name="TextBox 19">
            <a:extLst>
              <a:ext uri="{FF2B5EF4-FFF2-40B4-BE49-F238E27FC236}">
                <a16:creationId xmlns:a16="http://schemas.microsoft.com/office/drawing/2014/main" id="{AE9A2B7C-8485-4CDB-B687-2D92074848B8}"/>
              </a:ext>
            </a:extLst>
          </p:cNvPr>
          <p:cNvSpPr txBox="1"/>
          <p:nvPr/>
        </p:nvSpPr>
        <p:spPr>
          <a:xfrm>
            <a:off x="1071377" y="2996952"/>
            <a:ext cx="3528392" cy="307777"/>
          </a:xfrm>
          <a:prstGeom prst="rect">
            <a:avLst/>
          </a:prstGeom>
          <a:noFill/>
        </p:spPr>
        <p:txBody>
          <a:bodyPr wrap="square">
            <a:spAutoFit/>
          </a:bodyPr>
          <a:lstStyle/>
          <a:p>
            <a:r>
              <a:rPr lang="en-US" sz="1400" dirty="0">
                <a:latin typeface="Calibri (light)"/>
              </a:rPr>
              <a:t>Bioconda Usage and Packages information</a:t>
            </a:r>
            <a:endParaRPr lang="ar-EG" sz="1400" dirty="0"/>
          </a:p>
        </p:txBody>
      </p:sp>
      <p:sp>
        <p:nvSpPr>
          <p:cNvPr id="21" name="TextBox 20">
            <a:extLst>
              <a:ext uri="{FF2B5EF4-FFF2-40B4-BE49-F238E27FC236}">
                <a16:creationId xmlns:a16="http://schemas.microsoft.com/office/drawing/2014/main" id="{7525E1ED-5006-44DB-8269-FC63ACD1241F}"/>
              </a:ext>
            </a:extLst>
          </p:cNvPr>
          <p:cNvSpPr txBox="1"/>
          <p:nvPr/>
        </p:nvSpPr>
        <p:spPr>
          <a:xfrm>
            <a:off x="7624396" y="1984994"/>
            <a:ext cx="2412640" cy="1754326"/>
          </a:xfrm>
          <a:prstGeom prst="rect">
            <a:avLst/>
          </a:prstGeom>
          <a:noFill/>
        </p:spPr>
        <p:txBody>
          <a:bodyPr wrap="square">
            <a:spAutoFit/>
          </a:bodyPr>
          <a:lstStyle/>
          <a:p>
            <a:pPr rtl="0">
              <a:spcBef>
                <a:spcPts val="0"/>
              </a:spcBef>
              <a:spcAft>
                <a:spcPts val="0"/>
              </a:spcAft>
            </a:pPr>
            <a:r>
              <a:rPr lang="en-US" sz="3600" b="1" dirty="0">
                <a:solidFill>
                  <a:schemeClr val="accent1"/>
                </a:solidFill>
                <a:latin typeface="+mj-lt"/>
                <a:ea typeface="+mj-ea"/>
                <a:cs typeface="+mj-cs"/>
              </a:rPr>
              <a:t>03</a:t>
            </a:r>
            <a:endParaRPr lang="ar-EG" sz="3600" b="1" dirty="0">
              <a:solidFill>
                <a:schemeClr val="accent1"/>
              </a:solidFill>
              <a:latin typeface="+mj-lt"/>
              <a:ea typeface="+mj-ea"/>
              <a:cs typeface="+mj-cs"/>
            </a:endParaRPr>
          </a:p>
          <a:p>
            <a:pPr algn="r"/>
            <a:r>
              <a:rPr lang="en-US" sz="2800" b="1" dirty="0"/>
              <a:t>Hisat2 Package</a:t>
            </a:r>
          </a:p>
          <a:p>
            <a:br>
              <a:rPr lang="ar-EG" sz="2000" dirty="0">
                <a:latin typeface="+mj-lt"/>
              </a:rPr>
            </a:br>
            <a:endParaRPr lang="ar-EG" sz="2000" dirty="0">
              <a:latin typeface="+mj-lt"/>
            </a:endParaRPr>
          </a:p>
        </p:txBody>
      </p:sp>
      <p:sp>
        <p:nvSpPr>
          <p:cNvPr id="22" name="TextBox 21">
            <a:extLst>
              <a:ext uri="{FF2B5EF4-FFF2-40B4-BE49-F238E27FC236}">
                <a16:creationId xmlns:a16="http://schemas.microsoft.com/office/drawing/2014/main" id="{58899222-259B-47A2-8493-78DD736C2E59}"/>
              </a:ext>
            </a:extLst>
          </p:cNvPr>
          <p:cNvSpPr txBox="1"/>
          <p:nvPr/>
        </p:nvSpPr>
        <p:spPr>
          <a:xfrm>
            <a:off x="8047788" y="4154709"/>
            <a:ext cx="2412640" cy="1384995"/>
          </a:xfrm>
          <a:prstGeom prst="rect">
            <a:avLst/>
          </a:prstGeom>
          <a:noFill/>
        </p:spPr>
        <p:txBody>
          <a:bodyPr wrap="square">
            <a:spAutoFit/>
          </a:bodyPr>
          <a:lstStyle/>
          <a:p>
            <a:pPr rtl="0">
              <a:spcBef>
                <a:spcPts val="0"/>
              </a:spcBef>
              <a:spcAft>
                <a:spcPts val="0"/>
              </a:spcAft>
            </a:pPr>
            <a:r>
              <a:rPr lang="en-US" sz="3600" b="1" dirty="0">
                <a:solidFill>
                  <a:schemeClr val="accent1"/>
                </a:solidFill>
                <a:latin typeface="+mj-lt"/>
                <a:ea typeface="+mj-ea"/>
                <a:cs typeface="+mj-cs"/>
              </a:rPr>
              <a:t>04</a:t>
            </a:r>
          </a:p>
          <a:p>
            <a:pPr rtl="0">
              <a:spcBef>
                <a:spcPts val="0"/>
              </a:spcBef>
              <a:spcAft>
                <a:spcPts val="0"/>
              </a:spcAft>
            </a:pPr>
            <a:r>
              <a:rPr lang="en-US" sz="2800" b="1" dirty="0"/>
              <a:t>Star Package</a:t>
            </a:r>
            <a:br>
              <a:rPr lang="ar-EG" sz="2000" dirty="0">
                <a:latin typeface="+mj-lt"/>
              </a:rPr>
            </a:br>
            <a:endParaRPr lang="ar-EG" sz="2000" dirty="0">
              <a:latin typeface="+mj-lt"/>
            </a:endParaRPr>
          </a:p>
        </p:txBody>
      </p:sp>
      <p:sp>
        <p:nvSpPr>
          <p:cNvPr id="23" name="TextBox 22">
            <a:extLst>
              <a:ext uri="{FF2B5EF4-FFF2-40B4-BE49-F238E27FC236}">
                <a16:creationId xmlns:a16="http://schemas.microsoft.com/office/drawing/2014/main" id="{D7169699-25C3-448B-9F32-4272A14E34FD}"/>
              </a:ext>
            </a:extLst>
          </p:cNvPr>
          <p:cNvSpPr txBox="1"/>
          <p:nvPr/>
        </p:nvSpPr>
        <p:spPr>
          <a:xfrm>
            <a:off x="5146876" y="5345621"/>
            <a:ext cx="2412640" cy="1677382"/>
          </a:xfrm>
          <a:prstGeom prst="rect">
            <a:avLst/>
          </a:prstGeom>
          <a:noFill/>
        </p:spPr>
        <p:txBody>
          <a:bodyPr wrap="square">
            <a:spAutoFit/>
          </a:bodyPr>
          <a:lstStyle/>
          <a:p>
            <a:pPr algn="ctr" rtl="0">
              <a:spcBef>
                <a:spcPts val="0"/>
              </a:spcBef>
              <a:spcAft>
                <a:spcPts val="0"/>
              </a:spcAft>
            </a:pPr>
            <a:r>
              <a:rPr lang="en-US" sz="3600" b="1" dirty="0">
                <a:solidFill>
                  <a:schemeClr val="accent1"/>
                </a:solidFill>
                <a:latin typeface="+mj-lt"/>
                <a:ea typeface="+mj-ea"/>
                <a:cs typeface="+mj-cs"/>
              </a:rPr>
              <a:t>05</a:t>
            </a:r>
            <a:endParaRPr lang="ar-EG" sz="3600" b="1" dirty="0">
              <a:solidFill>
                <a:schemeClr val="accent1"/>
              </a:solidFill>
              <a:latin typeface="+mj-lt"/>
              <a:ea typeface="+mj-ea"/>
              <a:cs typeface="+mj-cs"/>
            </a:endParaRPr>
          </a:p>
          <a:p>
            <a:pPr algn="r"/>
            <a:r>
              <a:rPr lang="en-US" sz="2700" b="1" dirty="0"/>
              <a:t>Tophat Package</a:t>
            </a:r>
          </a:p>
          <a:p>
            <a:br>
              <a:rPr lang="ar-EG" sz="2000" dirty="0">
                <a:latin typeface="+mj-lt"/>
              </a:rPr>
            </a:br>
            <a:endParaRPr lang="ar-EG" sz="2000" dirty="0">
              <a:latin typeface="+mj-lt"/>
            </a:endParaRPr>
          </a:p>
        </p:txBody>
      </p:sp>
      <p:sp>
        <p:nvSpPr>
          <p:cNvPr id="24" name="TextBox 23">
            <a:extLst>
              <a:ext uri="{FF2B5EF4-FFF2-40B4-BE49-F238E27FC236}">
                <a16:creationId xmlns:a16="http://schemas.microsoft.com/office/drawing/2014/main" id="{AA23CDF0-EACE-44F7-887C-6407513D76BA}"/>
              </a:ext>
            </a:extLst>
          </p:cNvPr>
          <p:cNvSpPr txBox="1"/>
          <p:nvPr/>
        </p:nvSpPr>
        <p:spPr>
          <a:xfrm>
            <a:off x="7637319" y="2996952"/>
            <a:ext cx="4050767" cy="954107"/>
          </a:xfrm>
          <a:prstGeom prst="rect">
            <a:avLst/>
          </a:prstGeom>
          <a:noFill/>
        </p:spPr>
        <p:txBody>
          <a:bodyPr wrap="square" rtlCol="1">
            <a:spAutoFit/>
          </a:bodyPr>
          <a:lstStyle/>
          <a:p>
            <a:r>
              <a:rPr lang="en-US" sz="1400" b="1" i="0" dirty="0">
                <a:solidFill>
                  <a:schemeClr val="tx1">
                    <a:lumMod val="65000"/>
                  </a:schemeClr>
                </a:solidFill>
                <a:effectLst/>
                <a:latin typeface="Calibri (light)"/>
              </a:rPr>
              <a:t>Hierarchical Indexing for Spliced Alignment of Transcripts (HISAT) : </a:t>
            </a:r>
            <a:r>
              <a:rPr lang="en-US" sz="1400" dirty="0">
                <a:solidFill>
                  <a:srgbClr val="0066B3"/>
                </a:solidFill>
                <a:latin typeface="Calibri (light)"/>
              </a:rPr>
              <a:t>HISAT2</a:t>
            </a:r>
            <a:r>
              <a:rPr lang="en-US" sz="1400" b="0" i="0" dirty="0">
                <a:solidFill>
                  <a:srgbClr val="444444"/>
                </a:solidFill>
                <a:effectLst/>
                <a:latin typeface="Calibri (light)"/>
              </a:rPr>
              <a:t> </a:t>
            </a:r>
            <a:r>
              <a:rPr lang="en-US" sz="1400" b="0" i="0" dirty="0">
                <a:solidFill>
                  <a:schemeClr val="tx1">
                    <a:lumMod val="65000"/>
                  </a:schemeClr>
                </a:solidFill>
                <a:effectLst/>
                <a:latin typeface="Calibri (light)"/>
              </a:rPr>
              <a:t>is a successor to HISAT</a:t>
            </a:r>
            <a:endParaRPr lang="en-US" sz="1400" b="1" i="0" dirty="0">
              <a:solidFill>
                <a:schemeClr val="tx1">
                  <a:lumMod val="65000"/>
                </a:schemeClr>
              </a:solidFill>
              <a:effectLst/>
              <a:latin typeface="Calibri (light)"/>
            </a:endParaRPr>
          </a:p>
          <a:p>
            <a:endParaRPr lang="ar-EG" sz="2800" dirty="0"/>
          </a:p>
        </p:txBody>
      </p:sp>
      <p:sp>
        <p:nvSpPr>
          <p:cNvPr id="25" name="TextBox 24">
            <a:extLst>
              <a:ext uri="{FF2B5EF4-FFF2-40B4-BE49-F238E27FC236}">
                <a16:creationId xmlns:a16="http://schemas.microsoft.com/office/drawing/2014/main" id="{C2C93550-A64D-435D-8239-3FDD1F2E8201}"/>
              </a:ext>
            </a:extLst>
          </p:cNvPr>
          <p:cNvSpPr txBox="1"/>
          <p:nvPr/>
        </p:nvSpPr>
        <p:spPr>
          <a:xfrm>
            <a:off x="1708676" y="4171851"/>
            <a:ext cx="2432360" cy="1677382"/>
          </a:xfrm>
          <a:prstGeom prst="rect">
            <a:avLst/>
          </a:prstGeom>
          <a:noFill/>
        </p:spPr>
        <p:txBody>
          <a:bodyPr wrap="square">
            <a:spAutoFit/>
          </a:bodyPr>
          <a:lstStyle/>
          <a:p>
            <a:pPr algn="r" rtl="0">
              <a:spcBef>
                <a:spcPts val="0"/>
              </a:spcBef>
              <a:spcAft>
                <a:spcPts val="0"/>
              </a:spcAft>
            </a:pPr>
            <a:r>
              <a:rPr lang="en-US" sz="3600" b="1" dirty="0">
                <a:solidFill>
                  <a:schemeClr val="accent1"/>
                </a:solidFill>
                <a:latin typeface="+mj-lt"/>
                <a:ea typeface="+mj-ea"/>
                <a:cs typeface="+mj-cs"/>
              </a:rPr>
              <a:t>02</a:t>
            </a:r>
            <a:endParaRPr lang="ar-EG" sz="3600" b="1" dirty="0">
              <a:solidFill>
                <a:schemeClr val="accent1"/>
              </a:solidFill>
              <a:latin typeface="+mj-lt"/>
              <a:ea typeface="+mj-ea"/>
              <a:cs typeface="+mj-cs"/>
            </a:endParaRPr>
          </a:p>
          <a:p>
            <a:pPr algn="r"/>
            <a:r>
              <a:rPr lang="en-US" sz="2700" b="1" dirty="0"/>
              <a:t>Bowtie Package</a:t>
            </a:r>
          </a:p>
          <a:p>
            <a:br>
              <a:rPr lang="ar-EG" sz="2000" dirty="0">
                <a:latin typeface="+mj-lt"/>
              </a:rPr>
            </a:br>
            <a:endParaRPr lang="ar-EG" sz="2000" dirty="0">
              <a:latin typeface="+mj-lt"/>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E65A491-1654-495D-AD91-B8F10DE04F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4420" y="464101"/>
            <a:ext cx="8555818" cy="1391758"/>
          </a:xfrm>
          <a:prstGeom prst="rect">
            <a:avLst/>
          </a:prstGeom>
        </p:spPr>
      </p:pic>
      <p:sp>
        <p:nvSpPr>
          <p:cNvPr id="15" name="TextBox 14">
            <a:extLst>
              <a:ext uri="{FF2B5EF4-FFF2-40B4-BE49-F238E27FC236}">
                <a16:creationId xmlns:a16="http://schemas.microsoft.com/office/drawing/2014/main" id="{A8D6CB43-9AA0-445E-AB19-441C235E0EB3}"/>
              </a:ext>
            </a:extLst>
          </p:cNvPr>
          <p:cNvSpPr txBox="1"/>
          <p:nvPr/>
        </p:nvSpPr>
        <p:spPr>
          <a:xfrm>
            <a:off x="1364754" y="2420888"/>
            <a:ext cx="6408712" cy="523220"/>
          </a:xfrm>
          <a:prstGeom prst="rect">
            <a:avLst/>
          </a:prstGeom>
          <a:noFill/>
        </p:spPr>
        <p:txBody>
          <a:bodyPr wrap="square" rtlCol="1">
            <a:spAutoFit/>
          </a:bodyPr>
          <a:lstStyle/>
          <a:p>
            <a:pPr marL="457200" indent="-457200">
              <a:buFont typeface="Courier New" panose="02070309020205020404" pitchFamily="49" charset="0"/>
              <a:buChar char="o"/>
            </a:pPr>
            <a:r>
              <a:rPr lang="en-US" sz="2800" dirty="0"/>
              <a:t>A package and environment manager:</a:t>
            </a:r>
            <a:endParaRPr lang="ar-EG" sz="2800" dirty="0"/>
          </a:p>
        </p:txBody>
      </p:sp>
      <p:sp>
        <p:nvSpPr>
          <p:cNvPr id="16" name="TextBox 15">
            <a:extLst>
              <a:ext uri="{FF2B5EF4-FFF2-40B4-BE49-F238E27FC236}">
                <a16:creationId xmlns:a16="http://schemas.microsoft.com/office/drawing/2014/main" id="{D862061B-3772-435D-B78D-C4B570547CDB}"/>
              </a:ext>
            </a:extLst>
          </p:cNvPr>
          <p:cNvSpPr txBox="1"/>
          <p:nvPr/>
        </p:nvSpPr>
        <p:spPr>
          <a:xfrm>
            <a:off x="1937048" y="2846396"/>
            <a:ext cx="6912768" cy="954107"/>
          </a:xfrm>
          <a:prstGeom prst="rect">
            <a:avLst/>
          </a:prstGeom>
          <a:noFill/>
        </p:spPr>
        <p:txBody>
          <a:bodyPr wrap="square" rtlCol="1">
            <a:spAutoFit/>
          </a:bodyPr>
          <a:lstStyle/>
          <a:p>
            <a:r>
              <a:rPr lang="en-US" sz="2800" dirty="0"/>
              <a:t>Like apt/yum, but much more flexible.</a:t>
            </a:r>
            <a:br>
              <a:rPr lang="en-US" sz="2800" dirty="0"/>
            </a:br>
            <a:r>
              <a:rPr lang="en-US" sz="2800" dirty="0"/>
              <a:t>Environments are isolated from each other.</a:t>
            </a:r>
            <a:endParaRPr lang="ar-EG" sz="2800" dirty="0"/>
          </a:p>
        </p:txBody>
      </p:sp>
      <p:sp>
        <p:nvSpPr>
          <p:cNvPr id="17" name="TextBox 16">
            <a:extLst>
              <a:ext uri="{FF2B5EF4-FFF2-40B4-BE49-F238E27FC236}">
                <a16:creationId xmlns:a16="http://schemas.microsoft.com/office/drawing/2014/main" id="{970CD53F-287A-49C2-818D-EAE3574A84EA}"/>
              </a:ext>
            </a:extLst>
          </p:cNvPr>
          <p:cNvSpPr txBox="1"/>
          <p:nvPr/>
        </p:nvSpPr>
        <p:spPr>
          <a:xfrm>
            <a:off x="1383854" y="3855326"/>
            <a:ext cx="6408712" cy="523220"/>
          </a:xfrm>
          <a:prstGeom prst="rect">
            <a:avLst/>
          </a:prstGeom>
          <a:noFill/>
        </p:spPr>
        <p:txBody>
          <a:bodyPr wrap="square" rtlCol="1">
            <a:spAutoFit/>
          </a:bodyPr>
          <a:lstStyle/>
          <a:p>
            <a:pPr marL="457200" indent="-457200">
              <a:buFont typeface="Courier New" panose="02070309020205020404" pitchFamily="49" charset="0"/>
              <a:buChar char="o"/>
            </a:pPr>
            <a:r>
              <a:rPr lang="en-US" sz="2800" dirty="0"/>
              <a:t>User-contributed package recipes:</a:t>
            </a:r>
            <a:endParaRPr lang="ar-EG" sz="2800" dirty="0"/>
          </a:p>
        </p:txBody>
      </p:sp>
      <p:sp>
        <p:nvSpPr>
          <p:cNvPr id="18" name="TextBox 17">
            <a:extLst>
              <a:ext uri="{FF2B5EF4-FFF2-40B4-BE49-F238E27FC236}">
                <a16:creationId xmlns:a16="http://schemas.microsoft.com/office/drawing/2014/main" id="{C6FD1B54-32A3-4413-9AF0-6661D415895E}"/>
              </a:ext>
            </a:extLst>
          </p:cNvPr>
          <p:cNvSpPr txBox="1"/>
          <p:nvPr/>
        </p:nvSpPr>
        <p:spPr>
          <a:xfrm>
            <a:off x="1865040" y="4234667"/>
            <a:ext cx="6912768" cy="954107"/>
          </a:xfrm>
          <a:prstGeom prst="rect">
            <a:avLst/>
          </a:prstGeom>
          <a:noFill/>
        </p:spPr>
        <p:txBody>
          <a:bodyPr wrap="square" rtlCol="1">
            <a:spAutoFit/>
          </a:bodyPr>
          <a:lstStyle/>
          <a:p>
            <a:r>
              <a:rPr lang="en-US" sz="2800" dirty="0"/>
              <a:t>Different “channels”, can create your own.</a:t>
            </a:r>
            <a:br>
              <a:rPr lang="en-US" sz="2800" dirty="0"/>
            </a:br>
            <a:r>
              <a:rPr lang="en-US" sz="2800" dirty="0"/>
              <a:t>Updated constantly.</a:t>
            </a:r>
            <a:endParaRPr lang="ar-EG" sz="2800" dirty="0"/>
          </a:p>
        </p:txBody>
      </p:sp>
      <p:sp>
        <p:nvSpPr>
          <p:cNvPr id="19" name="TextBox 18">
            <a:extLst>
              <a:ext uri="{FF2B5EF4-FFF2-40B4-BE49-F238E27FC236}">
                <a16:creationId xmlns:a16="http://schemas.microsoft.com/office/drawing/2014/main" id="{CC95DC9A-388E-4908-A106-2FF8B5AB6D67}"/>
              </a:ext>
            </a:extLst>
          </p:cNvPr>
          <p:cNvSpPr txBox="1"/>
          <p:nvPr/>
        </p:nvSpPr>
        <p:spPr>
          <a:xfrm>
            <a:off x="1351434" y="5306505"/>
            <a:ext cx="6408712" cy="523220"/>
          </a:xfrm>
          <a:prstGeom prst="rect">
            <a:avLst/>
          </a:prstGeom>
          <a:noFill/>
        </p:spPr>
        <p:txBody>
          <a:bodyPr wrap="square" rtlCol="1">
            <a:spAutoFit/>
          </a:bodyPr>
          <a:lstStyle/>
          <a:p>
            <a:pPr marL="457200" indent="-457200">
              <a:buFont typeface="Courier New" panose="02070309020205020404" pitchFamily="49" charset="0"/>
              <a:buChar char="o"/>
            </a:pPr>
            <a:r>
              <a:rPr lang="en-US" sz="2800" dirty="0"/>
              <a:t>Prebuilt binaries:</a:t>
            </a:r>
            <a:endParaRPr lang="ar-EG" sz="2800" dirty="0"/>
          </a:p>
        </p:txBody>
      </p:sp>
      <p:sp>
        <p:nvSpPr>
          <p:cNvPr id="20" name="TextBox 19">
            <a:extLst>
              <a:ext uri="{FF2B5EF4-FFF2-40B4-BE49-F238E27FC236}">
                <a16:creationId xmlns:a16="http://schemas.microsoft.com/office/drawing/2014/main" id="{2AAB6702-8A87-41E2-A187-4B75D599BE39}"/>
              </a:ext>
            </a:extLst>
          </p:cNvPr>
          <p:cNvSpPr txBox="1"/>
          <p:nvPr/>
        </p:nvSpPr>
        <p:spPr>
          <a:xfrm>
            <a:off x="1832620" y="5685846"/>
            <a:ext cx="7214120" cy="523220"/>
          </a:xfrm>
          <a:prstGeom prst="rect">
            <a:avLst/>
          </a:prstGeom>
          <a:noFill/>
        </p:spPr>
        <p:txBody>
          <a:bodyPr wrap="square" rtlCol="1">
            <a:spAutoFit/>
          </a:bodyPr>
          <a:lstStyle/>
          <a:p>
            <a:r>
              <a:rPr lang="en-US" sz="2800" dirty="0"/>
              <a:t>Linked to libraries in the same environment. </a:t>
            </a:r>
            <a:r>
              <a:rPr lang="en-US" sz="2800" dirty="0">
                <a:hlinkClick r:id="rId3" action="ppaction://hlinksldjump"/>
              </a:rPr>
              <a:t>(1)</a:t>
            </a:r>
            <a:endParaRPr lang="ar-EG" sz="2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Bowtie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E3ACC71-7060-424B-A4AD-A24A1BC0591B}"/>
              </a:ext>
            </a:extLst>
          </p:cNvPr>
          <p:cNvSpPr txBox="1"/>
          <p:nvPr/>
        </p:nvSpPr>
        <p:spPr>
          <a:xfrm>
            <a:off x="1413892" y="2317815"/>
            <a:ext cx="10360501" cy="3970318"/>
          </a:xfrm>
          <a:prstGeom prst="rect">
            <a:avLst/>
          </a:prstGeom>
          <a:noFill/>
        </p:spPr>
        <p:txBody>
          <a:bodyPr wrap="square" rtlCol="1">
            <a:spAutoFit/>
          </a:bodyPr>
          <a:lstStyle/>
          <a:p>
            <a:pPr marL="457200" indent="-457200">
              <a:buFont typeface="Wingdings" panose="05000000000000000000" pitchFamily="2" charset="2"/>
              <a:buChar char="Ø"/>
            </a:pPr>
            <a:r>
              <a:rPr lang="en-US" sz="2800" dirty="0"/>
              <a:t>Bowtie</a:t>
            </a:r>
            <a:r>
              <a:rPr lang="en-AE" sz="2800" dirty="0"/>
              <a:t> </a:t>
            </a:r>
            <a:r>
              <a:rPr lang="en-US" sz="2800" dirty="0"/>
              <a:t>aligns 35-base-pair reads to the human genome at a rate of 25 million reads per hour on a typical workstation. </a:t>
            </a:r>
          </a:p>
          <a:p>
            <a:pPr marL="457200" indent="-457200">
              <a:buFont typeface="Wingdings" panose="05000000000000000000" pitchFamily="2" charset="2"/>
              <a:buChar char="Ø"/>
            </a:pPr>
            <a:r>
              <a:rPr lang="en-US" sz="2800" dirty="0"/>
              <a:t>Bowtie indexes the genome with a </a:t>
            </a:r>
            <a:r>
              <a:rPr lang="en-US" sz="2800" dirty="0">
                <a:solidFill>
                  <a:schemeClr val="accent1"/>
                </a:solidFill>
              </a:rPr>
              <a:t>Burrows-Wheeler</a:t>
            </a:r>
            <a:r>
              <a:rPr lang="en-US" sz="2800" dirty="0"/>
              <a:t> index to keep its memory footprint small: for the human genome, the index is typically about 2.2 GB (for unpaired alignment) or 2.9 GB (for paired-end alignment).</a:t>
            </a:r>
          </a:p>
          <a:p>
            <a:pPr marL="457200" indent="-457200">
              <a:buFont typeface="Wingdings" panose="05000000000000000000" pitchFamily="2" charset="2"/>
              <a:buChar char="Ø"/>
            </a:pPr>
            <a:r>
              <a:rPr lang="en-US" sz="2800" dirty="0"/>
              <a:t>Bowtie can also output alignments in the standard </a:t>
            </a:r>
            <a:r>
              <a:rPr lang="en-US" sz="2800" dirty="0">
                <a:solidFill>
                  <a:schemeClr val="accent1"/>
                </a:solidFill>
              </a:rPr>
              <a:t>SAM format</a:t>
            </a:r>
            <a:r>
              <a:rPr lang="en-US" sz="2800" dirty="0"/>
              <a:t>, allowing Bowtie to interoperate with other tools supporting SAM, including the SAM tools consensus, SNP, and indel callers. </a:t>
            </a:r>
            <a:r>
              <a:rPr lang="en-US" sz="2800" dirty="0">
                <a:hlinkClick r:id="rId2" action="ppaction://hlinksldjump"/>
              </a:rPr>
              <a:t>(2)</a:t>
            </a:r>
            <a:endParaRPr lang="en-US" sz="2800" dirty="0"/>
          </a:p>
        </p:txBody>
      </p:sp>
      <p:sp>
        <p:nvSpPr>
          <p:cNvPr id="11" name="TextBox 10">
            <a:extLst>
              <a:ext uri="{FF2B5EF4-FFF2-40B4-BE49-F238E27FC236}">
                <a16:creationId xmlns:a16="http://schemas.microsoft.com/office/drawing/2014/main" id="{E9F7616F-42FA-4991-BEF9-51596014E238}"/>
              </a:ext>
            </a:extLst>
          </p:cNvPr>
          <p:cNvSpPr txBox="1"/>
          <p:nvPr/>
        </p:nvSpPr>
        <p:spPr>
          <a:xfrm>
            <a:off x="1561753" y="1486818"/>
            <a:ext cx="10328342" cy="707886"/>
          </a:xfrm>
          <a:prstGeom prst="rect">
            <a:avLst/>
          </a:prstGeom>
          <a:noFill/>
        </p:spPr>
        <p:txBody>
          <a:bodyPr wrap="square" rtlCol="1">
            <a:spAutoFit/>
          </a:bodyPr>
          <a:lstStyle/>
          <a:p>
            <a:r>
              <a:rPr lang="en-US" sz="2000" b="1" dirty="0">
                <a:solidFill>
                  <a:schemeClr val="tx1">
                    <a:lumMod val="65000"/>
                  </a:schemeClr>
                </a:solidFill>
                <a:latin typeface="Source Sans Pro" panose="020B0503030403020204" pitchFamily="34" charset="0"/>
              </a:rPr>
              <a:t>U</a:t>
            </a:r>
            <a:r>
              <a:rPr lang="en-US" sz="2000" b="1" i="0" dirty="0">
                <a:solidFill>
                  <a:schemeClr val="tx1">
                    <a:lumMod val="65000"/>
                  </a:schemeClr>
                </a:solidFill>
                <a:effectLst/>
                <a:latin typeface="Source Sans Pro" panose="020B0503030403020204" pitchFamily="34" charset="0"/>
              </a:rPr>
              <a:t>ltrafast, memory-efficient short read aligner geared toward quickly aligning large sets of short DNA sequences (reads) to large genomes.</a:t>
            </a:r>
            <a:endParaRPr lang="ar-EG" sz="2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Bowtie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E3ACC71-7060-424B-A4AD-A24A1BC0591B}"/>
              </a:ext>
            </a:extLst>
          </p:cNvPr>
          <p:cNvSpPr txBox="1"/>
          <p:nvPr/>
        </p:nvSpPr>
        <p:spPr>
          <a:xfrm>
            <a:off x="1218882" y="1689716"/>
            <a:ext cx="10360501" cy="4154984"/>
          </a:xfrm>
          <a:prstGeom prst="rect">
            <a:avLst/>
          </a:prstGeom>
          <a:noFill/>
        </p:spPr>
        <p:txBody>
          <a:bodyPr wrap="square" rtlCol="1">
            <a:spAutoFit/>
          </a:bodyPr>
          <a:lstStyle/>
          <a:p>
            <a:pPr marL="342900" indent="-342900" algn="l">
              <a:buFont typeface="Wingdings" panose="05000000000000000000" pitchFamily="2" charset="2"/>
              <a:buChar char="Ø"/>
            </a:pPr>
            <a:r>
              <a:rPr lang="en-US" dirty="0"/>
              <a:t>Bowtie works best when aligning short reads to large genomes, though it supports arbitrarily small reference sequences (e.g. amplicons) and reads as long as 1024 bases. Bowtie is designed to be extremely fast for sets of short reads where:</a:t>
            </a:r>
          </a:p>
          <a:p>
            <a:pPr marL="1561887" lvl="2" indent="-342900">
              <a:buFont typeface="Courier New" panose="02070309020205020404" pitchFamily="49" charset="0"/>
              <a:buChar char="o"/>
            </a:pPr>
            <a:r>
              <a:rPr lang="en-US" dirty="0"/>
              <a:t>many of the reads have at least one good, valid alignment</a:t>
            </a:r>
          </a:p>
          <a:p>
            <a:pPr marL="1561887" lvl="2" indent="-342900">
              <a:buFont typeface="Courier New" panose="02070309020205020404" pitchFamily="49" charset="0"/>
              <a:buChar char="o"/>
            </a:pPr>
            <a:r>
              <a:rPr lang="en-US" dirty="0"/>
              <a:t>many of the reads are relatively high-quality</a:t>
            </a:r>
          </a:p>
          <a:p>
            <a:pPr marL="1561887" lvl="2" indent="-342900">
              <a:buFont typeface="Courier New" panose="02070309020205020404" pitchFamily="49" charset="0"/>
              <a:buChar char="o"/>
            </a:pPr>
            <a:r>
              <a:rPr lang="en-US" dirty="0"/>
              <a:t>the number of alignments reported per read is small (close to 1).</a:t>
            </a:r>
          </a:p>
          <a:p>
            <a:pPr marL="342900" indent="-342900" algn="l">
              <a:buFont typeface="Wingdings" panose="05000000000000000000" pitchFamily="2" charset="2"/>
              <a:buChar char="Ø"/>
            </a:pPr>
            <a:r>
              <a:rPr lang="en-US" dirty="0"/>
              <a:t>Bowtie does not yet report gapped alignments; </a:t>
            </a:r>
            <a:r>
              <a:rPr lang="en-US" dirty="0">
                <a:solidFill>
                  <a:schemeClr val="accent1"/>
                </a:solidFill>
              </a:rPr>
              <a:t>this is future work.</a:t>
            </a:r>
          </a:p>
          <a:p>
            <a:pPr marL="342900" indent="-342900" algn="l">
              <a:buFont typeface="Wingdings" panose="05000000000000000000" pitchFamily="2" charset="2"/>
              <a:buChar char="Ø"/>
            </a:pPr>
            <a:endParaRPr lang="en-US" dirty="0">
              <a:solidFill>
                <a:srgbClr val="007370"/>
              </a:solidFill>
            </a:endParaRPr>
          </a:p>
          <a:p>
            <a:pPr marL="342900" indent="-342900" algn="l">
              <a:buFont typeface="Wingdings" panose="05000000000000000000" pitchFamily="2" charset="2"/>
              <a:buChar char="Ø"/>
            </a:pPr>
            <a:r>
              <a:rPr lang="en-US" dirty="0"/>
              <a:t>Bowtie is used as a sequence aligner by a number of other related bioinformatics algorithms, including </a:t>
            </a:r>
            <a:r>
              <a:rPr lang="en-US" dirty="0">
                <a:solidFill>
                  <a:schemeClr val="accent1"/>
                </a:solidFill>
              </a:rPr>
              <a:t>Hisat , Star and Tophat. </a:t>
            </a:r>
            <a:r>
              <a:rPr lang="en-US" dirty="0">
                <a:solidFill>
                  <a:schemeClr val="accent1"/>
                </a:solidFill>
                <a:hlinkClick r:id="rId2" action="ppaction://hlinksldjump"/>
              </a:rPr>
              <a:t>(3)</a:t>
            </a:r>
            <a:endParaRPr lang="en-US" dirty="0">
              <a:solidFill>
                <a:schemeClr val="accent1"/>
              </a:solidFill>
            </a:endParaRPr>
          </a:p>
        </p:txBody>
      </p:sp>
    </p:spTree>
    <p:extLst>
      <p:ext uri="{BB962C8B-B14F-4D97-AF65-F5344CB8AC3E}">
        <p14:creationId xmlns:p14="http://schemas.microsoft.com/office/powerpoint/2010/main" val="81943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04B56-45F6-42FD-A907-4C3727D41F89}"/>
              </a:ext>
            </a:extLst>
          </p:cNvPr>
          <p:cNvSpPr>
            <a:spLocks noGrp="1"/>
          </p:cNvSpPr>
          <p:nvPr>
            <p:ph type="title"/>
          </p:nvPr>
        </p:nvSpPr>
        <p:spPr>
          <a:xfrm>
            <a:off x="1219200" y="274638"/>
            <a:ext cx="10360025" cy="1223962"/>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Bowtie </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Package Installation</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97DFFEFF-6A45-4177-B3E9-72D8E43313DE}"/>
              </a:ext>
            </a:extLst>
          </p:cNvPr>
          <p:cNvSpPr txBox="1"/>
          <p:nvPr/>
        </p:nvSpPr>
        <p:spPr>
          <a:xfrm>
            <a:off x="1485901" y="1916832"/>
            <a:ext cx="8928992" cy="3903504"/>
          </a:xfrm>
          <a:prstGeom prst="rect">
            <a:avLst/>
          </a:prstGeom>
          <a:noFill/>
        </p:spPr>
        <p:txBody>
          <a:bodyPr wrap="square" rtlCol="1">
            <a:spAutoFit/>
          </a:bodyPr>
          <a:lstStyle/>
          <a:p>
            <a:pPr>
              <a:lnSpc>
                <a:spcPct val="150000"/>
              </a:lnSpc>
            </a:pPr>
            <a:r>
              <a:rPr lang="en-US" sz="2800" b="1" u="sng" dirty="0"/>
              <a:t>With an activated Bioconda channel, install with: </a:t>
            </a:r>
            <a:r>
              <a:rPr lang="en-US" sz="2800" b="1" u="sng" dirty="0">
                <a:hlinkClick r:id="rId2" action="ppaction://hlinksldjump"/>
              </a:rPr>
              <a:t>(4)</a:t>
            </a:r>
            <a:endParaRPr lang="en-US" sz="2800" b="1" u="sng" dirty="0"/>
          </a:p>
          <a:p>
            <a:pPr>
              <a:lnSpc>
                <a:spcPct val="150000"/>
              </a:lnSpc>
            </a:pPr>
            <a:r>
              <a:rPr lang="en-US" sz="2800" dirty="0">
                <a:highlight>
                  <a:srgbClr val="000080"/>
                </a:highlight>
              </a:rPr>
              <a:t>conda install bowtie</a:t>
            </a:r>
          </a:p>
          <a:p>
            <a:pPr>
              <a:lnSpc>
                <a:spcPct val="150000"/>
              </a:lnSpc>
            </a:pPr>
            <a:r>
              <a:rPr lang="en-US" sz="2800" u="sng" dirty="0"/>
              <a:t>and update with:</a:t>
            </a:r>
          </a:p>
          <a:p>
            <a:pPr>
              <a:lnSpc>
                <a:spcPct val="150000"/>
              </a:lnSpc>
            </a:pPr>
            <a:r>
              <a:rPr lang="en-US" sz="2800" dirty="0">
                <a:highlight>
                  <a:srgbClr val="000080"/>
                </a:highlight>
              </a:rPr>
              <a:t>conda update bowtie</a:t>
            </a:r>
          </a:p>
          <a:p>
            <a:pPr>
              <a:lnSpc>
                <a:spcPct val="150000"/>
              </a:lnSpc>
            </a:pPr>
            <a:r>
              <a:rPr lang="en-US" sz="2800" u="sng" dirty="0"/>
              <a:t>or use the docker container:</a:t>
            </a:r>
          </a:p>
          <a:p>
            <a:pPr>
              <a:lnSpc>
                <a:spcPct val="150000"/>
              </a:lnSpc>
            </a:pPr>
            <a:r>
              <a:rPr lang="en-US" sz="2800" dirty="0">
                <a:highlight>
                  <a:srgbClr val="000080"/>
                </a:highlight>
              </a:rPr>
              <a:t>docker pull quay.io/biocontainers/bowtie:&lt;tag&gt;</a:t>
            </a:r>
          </a:p>
        </p:txBody>
      </p:sp>
    </p:spTree>
    <p:extLst>
      <p:ext uri="{BB962C8B-B14F-4D97-AF65-F5344CB8AC3E}">
        <p14:creationId xmlns:p14="http://schemas.microsoft.com/office/powerpoint/2010/main" val="400023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H</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isat2 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E3ACC71-7060-424B-A4AD-A24A1BC0591B}"/>
              </a:ext>
            </a:extLst>
          </p:cNvPr>
          <p:cNvSpPr txBox="1"/>
          <p:nvPr/>
        </p:nvSpPr>
        <p:spPr>
          <a:xfrm>
            <a:off x="1413892" y="2317815"/>
            <a:ext cx="10360501" cy="1384995"/>
          </a:xfrm>
          <a:prstGeom prst="rect">
            <a:avLst/>
          </a:prstGeom>
          <a:noFill/>
        </p:spPr>
        <p:txBody>
          <a:bodyPr wrap="square" rtlCol="1">
            <a:spAutoFit/>
          </a:bodyPr>
          <a:lstStyle/>
          <a:p>
            <a:pPr marL="457200" indent="-457200">
              <a:buFont typeface="Wingdings" panose="05000000000000000000" pitchFamily="2" charset="2"/>
              <a:buChar char="Ø"/>
            </a:pPr>
            <a:r>
              <a:rPr lang="en-AE" sz="2800" dirty="0"/>
              <a:t>HISAT2 is a fast and sensitive alignment program for mapping next-generation sequencing reads (both DNA and RNA) to a population of human genomes as well as to a single reference genome.</a:t>
            </a:r>
            <a:endParaRPr lang="en-US" sz="2800" dirty="0"/>
          </a:p>
        </p:txBody>
      </p:sp>
      <p:sp>
        <p:nvSpPr>
          <p:cNvPr id="10" name="TextBox 9">
            <a:extLst>
              <a:ext uri="{FF2B5EF4-FFF2-40B4-BE49-F238E27FC236}">
                <a16:creationId xmlns:a16="http://schemas.microsoft.com/office/drawing/2014/main" id="{426E8947-9151-432C-8C99-3514EDE332A8}"/>
              </a:ext>
            </a:extLst>
          </p:cNvPr>
          <p:cNvSpPr txBox="1"/>
          <p:nvPr/>
        </p:nvSpPr>
        <p:spPr>
          <a:xfrm>
            <a:off x="1413892" y="3901991"/>
            <a:ext cx="10360501" cy="1815882"/>
          </a:xfrm>
          <a:prstGeom prst="rect">
            <a:avLst/>
          </a:prstGeom>
          <a:noFill/>
        </p:spPr>
        <p:txBody>
          <a:bodyPr wrap="square" rtlCol="1">
            <a:spAutoFit/>
          </a:bodyPr>
          <a:lstStyle/>
          <a:p>
            <a:pPr marL="457200" indent="-457200">
              <a:buFont typeface="Wingdings" panose="05000000000000000000" pitchFamily="2" charset="2"/>
              <a:buChar char="Ø"/>
            </a:pPr>
            <a:r>
              <a:rPr lang="en-US" sz="2800" dirty="0"/>
              <a:t>HISAT2 uses a large set of small </a:t>
            </a:r>
            <a:r>
              <a:rPr lang="en-US" sz="2800" dirty="0">
                <a:solidFill>
                  <a:schemeClr val="accent1"/>
                </a:solidFill>
              </a:rPr>
              <a:t>GFM indexes </a:t>
            </a:r>
            <a:r>
              <a:rPr lang="en-US" sz="2800" dirty="0"/>
              <a:t>that collectively cover the whole genome. These small indexes (called local indexes), combined with several alignment strategies, enable rapid and accurate alignment of sequencing reads. </a:t>
            </a:r>
            <a:r>
              <a:rPr lang="en-US" sz="2800" dirty="0">
                <a:hlinkClick r:id="rId2" action="ppaction://hlinksldjump"/>
              </a:rPr>
              <a:t>(5)</a:t>
            </a:r>
            <a:endParaRPr lang="ar-EG" sz="2800" dirty="0"/>
          </a:p>
        </p:txBody>
      </p:sp>
      <p:sp>
        <p:nvSpPr>
          <p:cNvPr id="11" name="TextBox 10">
            <a:extLst>
              <a:ext uri="{FF2B5EF4-FFF2-40B4-BE49-F238E27FC236}">
                <a16:creationId xmlns:a16="http://schemas.microsoft.com/office/drawing/2014/main" id="{E9F7616F-42FA-4991-BEF9-51596014E238}"/>
              </a:ext>
            </a:extLst>
          </p:cNvPr>
          <p:cNvSpPr txBox="1"/>
          <p:nvPr/>
        </p:nvSpPr>
        <p:spPr>
          <a:xfrm>
            <a:off x="1561753" y="1486818"/>
            <a:ext cx="10328342" cy="830997"/>
          </a:xfrm>
          <a:prstGeom prst="rect">
            <a:avLst/>
          </a:prstGeom>
          <a:noFill/>
        </p:spPr>
        <p:txBody>
          <a:bodyPr wrap="square" rtlCol="1">
            <a:spAutoFit/>
          </a:bodyPr>
          <a:lstStyle/>
          <a:p>
            <a:r>
              <a:rPr lang="en-US" sz="2000" b="1" i="0" dirty="0">
                <a:solidFill>
                  <a:schemeClr val="tx1">
                    <a:lumMod val="65000"/>
                  </a:schemeClr>
                </a:solidFill>
                <a:effectLst/>
                <a:latin typeface="Source Sans Pro" panose="020B0503030403020204" pitchFamily="34" charset="0"/>
              </a:rPr>
              <a:t>Graph-based alignment of next generation sequencing reads to a population of genomes</a:t>
            </a:r>
          </a:p>
          <a:p>
            <a:endParaRPr lang="ar-EG" sz="2800" dirty="0"/>
          </a:p>
        </p:txBody>
      </p:sp>
    </p:spTree>
    <p:extLst>
      <p:ext uri="{BB962C8B-B14F-4D97-AF65-F5344CB8AC3E}">
        <p14:creationId xmlns:p14="http://schemas.microsoft.com/office/powerpoint/2010/main" val="279446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H</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isat2 Package</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E3ACC71-7060-424B-A4AD-A24A1BC0591B}"/>
              </a:ext>
            </a:extLst>
          </p:cNvPr>
          <p:cNvSpPr txBox="1"/>
          <p:nvPr/>
        </p:nvSpPr>
        <p:spPr>
          <a:xfrm>
            <a:off x="1218882" y="1689716"/>
            <a:ext cx="10360501" cy="4893647"/>
          </a:xfrm>
          <a:prstGeom prst="rect">
            <a:avLst/>
          </a:prstGeom>
          <a:noFill/>
        </p:spPr>
        <p:txBody>
          <a:bodyPr wrap="square" rtlCol="1">
            <a:spAutoFit/>
          </a:bodyPr>
          <a:lstStyle/>
          <a:p>
            <a:pPr marL="342900" indent="-342900" algn="l">
              <a:buFont typeface="Wingdings" panose="05000000000000000000" pitchFamily="2" charset="2"/>
              <a:buChar char="Ø"/>
            </a:pPr>
            <a:r>
              <a:rPr lang="en-US" dirty="0"/>
              <a:t>HISAT2’s index size for the human reference genome and 12.3 million common SNPs is 6.2GB (the memory footprint of HISAT2 is 6.7GB). The SNPs consist of 11 million single nucleotide polymorphisms, 728,000 deletions, and 555,000 insertions. The insertions and deletions used in this index are small (usually &lt;20bp).</a:t>
            </a:r>
          </a:p>
          <a:p>
            <a:pPr marL="342900" indent="-342900" algn="l">
              <a:buFont typeface="Wingdings" panose="05000000000000000000" pitchFamily="2" charset="2"/>
              <a:buChar char="Ø"/>
            </a:pPr>
            <a:r>
              <a:rPr lang="en-US" dirty="0"/>
              <a:t>HISAT2 comes with several index types:</a:t>
            </a:r>
          </a:p>
          <a:p>
            <a:pPr marL="800100" lvl="1" indent="-342900" algn="l">
              <a:buFont typeface="Courier New" panose="02070309020205020404" pitchFamily="49" charset="0"/>
              <a:buChar char="o"/>
            </a:pPr>
            <a:r>
              <a:rPr lang="en-US" dirty="0">
                <a:solidFill>
                  <a:schemeClr val="accent1"/>
                </a:solidFill>
              </a:rPr>
              <a:t>Hierarchical FM index (HFM) </a:t>
            </a:r>
            <a:r>
              <a:rPr lang="en-US" dirty="0"/>
              <a:t>for a reference genome (index base: genome)</a:t>
            </a:r>
          </a:p>
          <a:p>
            <a:pPr marL="800100" lvl="1" indent="-342900" algn="l">
              <a:buFont typeface="Courier New" panose="02070309020205020404" pitchFamily="49" charset="0"/>
              <a:buChar char="o"/>
            </a:pPr>
            <a:r>
              <a:rPr lang="en-US" dirty="0">
                <a:solidFill>
                  <a:schemeClr val="accent1"/>
                </a:solidFill>
              </a:rPr>
              <a:t>Hierarchical Graph FM index (HGFM) </a:t>
            </a:r>
            <a:r>
              <a:rPr lang="en-US" dirty="0"/>
              <a:t>for a reference genome plus SNPs (index base: genome_snp)</a:t>
            </a:r>
          </a:p>
          <a:p>
            <a:pPr marL="800100" lvl="1" indent="-342900" algn="l">
              <a:buFont typeface="Courier New" panose="02070309020205020404" pitchFamily="49" charset="0"/>
              <a:buChar char="o"/>
            </a:pPr>
            <a:r>
              <a:rPr lang="en-US" dirty="0">
                <a:solidFill>
                  <a:schemeClr val="accent1"/>
                </a:solidFill>
              </a:rPr>
              <a:t>Hierarchical Graph FM index (HGFM) </a:t>
            </a:r>
            <a:r>
              <a:rPr lang="en-US" dirty="0"/>
              <a:t>for a reference genome plus transcripts (index base: genome_tran)</a:t>
            </a:r>
          </a:p>
          <a:p>
            <a:pPr marL="800100" lvl="1" indent="-342900" algn="l">
              <a:buFont typeface="Courier New" panose="02070309020205020404" pitchFamily="49" charset="0"/>
              <a:buChar char="o"/>
            </a:pPr>
            <a:r>
              <a:rPr lang="en-US" dirty="0">
                <a:solidFill>
                  <a:schemeClr val="accent1"/>
                </a:solidFill>
              </a:rPr>
              <a:t>Hierarchical Graph FM index (HGFM)</a:t>
            </a:r>
            <a:r>
              <a:rPr lang="en-US" dirty="0"/>
              <a:t> for a reference genome plus SNPs and transcripts (index base: genome_snp_tran) </a:t>
            </a:r>
            <a:r>
              <a:rPr lang="en-US" dirty="0">
                <a:hlinkClick r:id="rId2" action="ppaction://hlinksldjump"/>
              </a:rPr>
              <a:t>(6)</a:t>
            </a:r>
            <a:endParaRPr lang="en-US" dirty="0"/>
          </a:p>
        </p:txBody>
      </p:sp>
    </p:spTree>
    <p:extLst>
      <p:ext uri="{BB962C8B-B14F-4D97-AF65-F5344CB8AC3E}">
        <p14:creationId xmlns:p14="http://schemas.microsoft.com/office/powerpoint/2010/main" val="267522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04B56-45F6-42FD-A907-4C3727D41F89}"/>
              </a:ext>
            </a:extLst>
          </p:cNvPr>
          <p:cNvSpPr>
            <a:spLocks noGrp="1"/>
          </p:cNvSpPr>
          <p:nvPr>
            <p:ph type="title"/>
          </p:nvPr>
        </p:nvSpPr>
        <p:spPr>
          <a:xfrm>
            <a:off x="1219200" y="274638"/>
            <a:ext cx="10360025" cy="1223962"/>
          </a:xfrm>
          <a:noFill/>
          <a:ln>
            <a:noFill/>
          </a:ln>
        </p:spPr>
        <p:txBody>
          <a:bodyPr>
            <a:normAutofit/>
          </a:bodyPr>
          <a:lstStyle/>
          <a:p>
            <a:pPr>
              <a:lnSpc>
                <a:spcPct val="107000"/>
              </a:lnSpc>
              <a:spcAft>
                <a:spcPts val="800"/>
              </a:spcAft>
            </a:pPr>
            <a:r>
              <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H</a:t>
            </a:r>
            <a:r>
              <a:rPr lang="en-AE"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rPr>
              <a:t>isat2 Package Installation</a:t>
            </a:r>
            <a:endParaRPr lang="en-US" sz="5400" dirty="0">
              <a:gradFill>
                <a:gsLst>
                  <a:gs pos="0">
                    <a:srgbClr val="007370"/>
                  </a:gs>
                  <a:gs pos="81000">
                    <a:srgbClr val="007370"/>
                  </a:gs>
                  <a:gs pos="39000">
                    <a:srgbClr val="92D050"/>
                  </a:gs>
                </a:gsLst>
                <a:lin ang="3600000" scaled="0"/>
              </a:gradFill>
              <a:effectLst/>
              <a:latin typeface="Bookman Old Style" panose="02050604050505020204" pitchFamily="18"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97DFFEFF-6A45-4177-B3E9-72D8E43313DE}"/>
              </a:ext>
            </a:extLst>
          </p:cNvPr>
          <p:cNvSpPr txBox="1"/>
          <p:nvPr/>
        </p:nvSpPr>
        <p:spPr>
          <a:xfrm>
            <a:off x="1485901" y="1916832"/>
            <a:ext cx="8928992" cy="3903504"/>
          </a:xfrm>
          <a:prstGeom prst="rect">
            <a:avLst/>
          </a:prstGeom>
          <a:noFill/>
        </p:spPr>
        <p:txBody>
          <a:bodyPr wrap="square" rtlCol="1">
            <a:spAutoFit/>
          </a:bodyPr>
          <a:lstStyle/>
          <a:p>
            <a:pPr>
              <a:lnSpc>
                <a:spcPct val="150000"/>
              </a:lnSpc>
            </a:pPr>
            <a:r>
              <a:rPr lang="en-US" sz="2800" b="1" u="sng" dirty="0"/>
              <a:t>With an activated Bioconda channel, install with</a:t>
            </a:r>
            <a:r>
              <a:rPr lang="en-US" sz="2800" b="1" u="sng" dirty="0">
                <a:sym typeface="Wingdings" panose="05000000000000000000" pitchFamily="2" charset="2"/>
              </a:rPr>
              <a:t>: </a:t>
            </a:r>
            <a:r>
              <a:rPr lang="en-US" sz="2800" b="1" u="sng" dirty="0">
                <a:sym typeface="Wingdings" panose="05000000000000000000" pitchFamily="2" charset="2"/>
                <a:hlinkClick r:id="rId2" action="ppaction://hlinksldjump"/>
              </a:rPr>
              <a:t>(7)</a:t>
            </a:r>
            <a:endParaRPr lang="en-US" sz="2800" b="1" u="sng" dirty="0"/>
          </a:p>
          <a:p>
            <a:pPr>
              <a:lnSpc>
                <a:spcPct val="150000"/>
              </a:lnSpc>
            </a:pPr>
            <a:r>
              <a:rPr lang="en-US" sz="2800" dirty="0">
                <a:highlight>
                  <a:srgbClr val="000080"/>
                </a:highlight>
              </a:rPr>
              <a:t>conda install hisat2</a:t>
            </a:r>
          </a:p>
          <a:p>
            <a:pPr>
              <a:lnSpc>
                <a:spcPct val="150000"/>
              </a:lnSpc>
            </a:pPr>
            <a:r>
              <a:rPr lang="en-US" sz="2800" u="sng" dirty="0"/>
              <a:t>and update with:</a:t>
            </a:r>
          </a:p>
          <a:p>
            <a:pPr>
              <a:lnSpc>
                <a:spcPct val="150000"/>
              </a:lnSpc>
            </a:pPr>
            <a:r>
              <a:rPr lang="en-US" sz="2800" dirty="0">
                <a:highlight>
                  <a:srgbClr val="000080"/>
                </a:highlight>
              </a:rPr>
              <a:t>conda update hisat2</a:t>
            </a:r>
          </a:p>
          <a:p>
            <a:pPr>
              <a:lnSpc>
                <a:spcPct val="150000"/>
              </a:lnSpc>
            </a:pPr>
            <a:r>
              <a:rPr lang="en-US" sz="2800" u="sng" dirty="0"/>
              <a:t>or use the docker container:</a:t>
            </a:r>
          </a:p>
          <a:p>
            <a:pPr>
              <a:lnSpc>
                <a:spcPct val="150000"/>
              </a:lnSpc>
            </a:pPr>
            <a:r>
              <a:rPr lang="en-US" sz="2800" dirty="0">
                <a:highlight>
                  <a:srgbClr val="000080"/>
                </a:highlight>
              </a:rPr>
              <a:t>docker pull quay.io/biocontainers/hisat2:&lt;tag&gt;</a:t>
            </a:r>
          </a:p>
        </p:txBody>
      </p:sp>
    </p:spTree>
    <p:extLst>
      <p:ext uri="{BB962C8B-B14F-4D97-AF65-F5344CB8AC3E}">
        <p14:creationId xmlns:p14="http://schemas.microsoft.com/office/powerpoint/2010/main" val="335195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132</TotalTime>
  <Words>1622</Words>
  <Application>Microsoft Office PowerPoint</Application>
  <PresentationFormat>Custom</PresentationFormat>
  <Paragraphs>125</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Bahnschrift SemiBold</vt:lpstr>
      <vt:lpstr>BlinkMacSystemFont</vt:lpstr>
      <vt:lpstr>Bookman Old Style</vt:lpstr>
      <vt:lpstr>Calibri</vt:lpstr>
      <vt:lpstr>Calibri (light)</vt:lpstr>
      <vt:lpstr>Century Gothic</vt:lpstr>
      <vt:lpstr>Courier New</vt:lpstr>
      <vt:lpstr>Footlight MT Light</vt:lpstr>
      <vt:lpstr>Source Sans Pro</vt:lpstr>
      <vt:lpstr>Wingdings</vt:lpstr>
      <vt:lpstr>Tech 16x9</vt:lpstr>
      <vt:lpstr>Algorithm Course Project 3rd Bioinformatics</vt:lpstr>
      <vt:lpstr>Table of Presentation</vt:lpstr>
      <vt:lpstr>PowerPoint Presentation</vt:lpstr>
      <vt:lpstr>Bowtie Package</vt:lpstr>
      <vt:lpstr>Bowtie Package</vt:lpstr>
      <vt:lpstr>Bowtie Package Installation</vt:lpstr>
      <vt:lpstr>Hisat2 Package</vt:lpstr>
      <vt:lpstr>Hisat2 Package</vt:lpstr>
      <vt:lpstr>Hisat2 Package Installation</vt:lpstr>
      <vt:lpstr>Star Package</vt:lpstr>
      <vt:lpstr>Star Package</vt:lpstr>
      <vt:lpstr>Star Package Installation</vt:lpstr>
      <vt:lpstr>Tophat Package</vt:lpstr>
      <vt:lpstr>Tophat Package</vt:lpstr>
      <vt:lpstr>Tophat Package</vt:lpstr>
      <vt:lpstr>Tophat Package Installation</vt:lpstr>
      <vt:lpstr>References:</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Course Project</dc:title>
  <dc:creator>doaa 20367654</dc:creator>
  <cp:lastModifiedBy>doaa 20367654</cp:lastModifiedBy>
  <cp:revision>32</cp:revision>
  <dcterms:created xsi:type="dcterms:W3CDTF">2022-05-21T23:00:52Z</dcterms:created>
  <dcterms:modified xsi:type="dcterms:W3CDTF">2022-05-28T09:50:10Z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