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4AFBA-020F-4F09-887A-65D8A2630CCF}" type="doc">
      <dgm:prSet loTypeId="urn:microsoft.com/office/officeart/2005/8/layout/cycle3" loCatId="cycle" qsTypeId="urn:microsoft.com/office/officeart/2005/8/quickstyle/3d1" qsCatId="3D" csTypeId="urn:microsoft.com/office/officeart/2005/8/colors/accent1_2" csCatId="accent1" phldr="1"/>
      <dgm:spPr/>
      <dgm:t>
        <a:bodyPr/>
        <a:lstStyle/>
        <a:p>
          <a:endParaRPr lang="en-US"/>
        </a:p>
      </dgm:t>
    </dgm:pt>
    <dgm:pt modelId="{0C947B0A-D469-431F-BC73-6B1BC3E89C18}">
      <dgm:prSet phldrT="[Text]"/>
      <dgm:spPr/>
      <dgm:t>
        <a:bodyPr/>
        <a:lstStyle/>
        <a:p>
          <a:r>
            <a:rPr lang="en-US" dirty="0"/>
            <a:t>Problem understanding </a:t>
          </a:r>
        </a:p>
      </dgm:t>
    </dgm:pt>
    <dgm:pt modelId="{E647E3A1-E1C1-4690-ACDE-49D4837109D0}" type="parTrans" cxnId="{705496B0-1AE3-4A80-ABFF-EA7621D809B4}">
      <dgm:prSet/>
      <dgm:spPr/>
      <dgm:t>
        <a:bodyPr/>
        <a:lstStyle/>
        <a:p>
          <a:endParaRPr lang="en-US"/>
        </a:p>
      </dgm:t>
    </dgm:pt>
    <dgm:pt modelId="{789324B2-EB75-481B-AE84-CB9A07E1A22D}" type="sibTrans" cxnId="{705496B0-1AE3-4A80-ABFF-EA7621D809B4}">
      <dgm:prSet/>
      <dgm:spPr/>
      <dgm:t>
        <a:bodyPr/>
        <a:lstStyle/>
        <a:p>
          <a:endParaRPr lang="en-US"/>
        </a:p>
      </dgm:t>
    </dgm:pt>
    <dgm:pt modelId="{126A0D24-C767-41FC-9148-9EB91A920D8F}">
      <dgm:prSet phldrT="[Text]"/>
      <dgm:spPr/>
      <dgm:t>
        <a:bodyPr/>
        <a:lstStyle/>
        <a:p>
          <a:r>
            <a:rPr lang="en-US" dirty="0"/>
            <a:t>Data gathering </a:t>
          </a:r>
        </a:p>
      </dgm:t>
    </dgm:pt>
    <dgm:pt modelId="{590AE595-0D5B-4E5E-8ABA-3394BB1360F8}" type="parTrans" cxnId="{CAB4FE1D-1006-42DC-A7E5-B6682F6C38AA}">
      <dgm:prSet/>
      <dgm:spPr/>
      <dgm:t>
        <a:bodyPr/>
        <a:lstStyle/>
        <a:p>
          <a:endParaRPr lang="en-US"/>
        </a:p>
      </dgm:t>
    </dgm:pt>
    <dgm:pt modelId="{52908232-AE1B-4560-8DDD-21426EA72F61}" type="sibTrans" cxnId="{CAB4FE1D-1006-42DC-A7E5-B6682F6C38AA}">
      <dgm:prSet/>
      <dgm:spPr/>
      <dgm:t>
        <a:bodyPr/>
        <a:lstStyle/>
        <a:p>
          <a:endParaRPr lang="en-US"/>
        </a:p>
      </dgm:t>
    </dgm:pt>
    <dgm:pt modelId="{C21137A2-4CE8-48BD-ACE9-13B7213319A8}">
      <dgm:prSet phldrT="[Text]"/>
      <dgm:spPr/>
      <dgm:t>
        <a:bodyPr/>
        <a:lstStyle/>
        <a:p>
          <a:r>
            <a:rPr lang="en-US" dirty="0"/>
            <a:t>Data preprocessing </a:t>
          </a:r>
        </a:p>
      </dgm:t>
    </dgm:pt>
    <dgm:pt modelId="{FAB9E5A9-40CC-4AB5-B6EB-8F9D34D74A1A}" type="parTrans" cxnId="{9EDA3F57-96A4-43DD-A194-C72783AC19D1}">
      <dgm:prSet/>
      <dgm:spPr/>
      <dgm:t>
        <a:bodyPr/>
        <a:lstStyle/>
        <a:p>
          <a:endParaRPr lang="en-US"/>
        </a:p>
      </dgm:t>
    </dgm:pt>
    <dgm:pt modelId="{DD1A3CB5-DF4A-41E9-9301-90151CE65936}" type="sibTrans" cxnId="{9EDA3F57-96A4-43DD-A194-C72783AC19D1}">
      <dgm:prSet/>
      <dgm:spPr/>
      <dgm:t>
        <a:bodyPr/>
        <a:lstStyle/>
        <a:p>
          <a:endParaRPr lang="en-US"/>
        </a:p>
      </dgm:t>
    </dgm:pt>
    <dgm:pt modelId="{B5BA6DFD-E3E1-4D32-93B0-E70811B42E44}">
      <dgm:prSet phldrT="[Text]"/>
      <dgm:spPr/>
      <dgm:t>
        <a:bodyPr/>
        <a:lstStyle/>
        <a:p>
          <a:r>
            <a:rPr lang="en-US" dirty="0"/>
            <a:t>Data analysis </a:t>
          </a:r>
        </a:p>
      </dgm:t>
    </dgm:pt>
    <dgm:pt modelId="{37B550CF-E40B-41B2-A03F-BDE5D8742495}" type="parTrans" cxnId="{58B3728F-B17B-4DA5-9A08-59F0545C03C3}">
      <dgm:prSet/>
      <dgm:spPr/>
      <dgm:t>
        <a:bodyPr/>
        <a:lstStyle/>
        <a:p>
          <a:endParaRPr lang="en-US"/>
        </a:p>
      </dgm:t>
    </dgm:pt>
    <dgm:pt modelId="{E5F9799A-5144-4C30-A493-CD6A51ECC94B}" type="sibTrans" cxnId="{58B3728F-B17B-4DA5-9A08-59F0545C03C3}">
      <dgm:prSet/>
      <dgm:spPr/>
      <dgm:t>
        <a:bodyPr/>
        <a:lstStyle/>
        <a:p>
          <a:endParaRPr lang="en-US"/>
        </a:p>
      </dgm:t>
    </dgm:pt>
    <dgm:pt modelId="{FD089259-D8CE-4F95-85A1-66F83C71D982}">
      <dgm:prSet phldrT="[Text]"/>
      <dgm:spPr/>
      <dgm:t>
        <a:bodyPr/>
        <a:lstStyle/>
        <a:p>
          <a:r>
            <a:rPr lang="en-US" dirty="0"/>
            <a:t>Evaluation</a:t>
          </a:r>
        </a:p>
      </dgm:t>
    </dgm:pt>
    <dgm:pt modelId="{34374EC2-0DBE-4E40-A620-CE99C6435691}" type="parTrans" cxnId="{2E65F675-DA60-49B0-9778-7B6756514960}">
      <dgm:prSet/>
      <dgm:spPr/>
      <dgm:t>
        <a:bodyPr/>
        <a:lstStyle/>
        <a:p>
          <a:endParaRPr lang="en-US"/>
        </a:p>
      </dgm:t>
    </dgm:pt>
    <dgm:pt modelId="{BFBE1E70-7399-463F-A336-B60F69A76D74}" type="sibTrans" cxnId="{2E65F675-DA60-49B0-9778-7B6756514960}">
      <dgm:prSet/>
      <dgm:spPr/>
      <dgm:t>
        <a:bodyPr/>
        <a:lstStyle/>
        <a:p>
          <a:endParaRPr lang="en-US"/>
        </a:p>
      </dgm:t>
    </dgm:pt>
    <dgm:pt modelId="{70EBF570-630D-4C52-8D92-2F2023630B9B}">
      <dgm:prSet phldrT="[Text]"/>
      <dgm:spPr/>
      <dgm:t>
        <a:bodyPr/>
        <a:lstStyle/>
        <a:p>
          <a:r>
            <a:rPr lang="en-US" dirty="0"/>
            <a:t>Data requirements </a:t>
          </a:r>
        </a:p>
      </dgm:t>
    </dgm:pt>
    <dgm:pt modelId="{E6EE0BDD-B819-41BE-ACDA-EA263EFE6F4E}" type="parTrans" cxnId="{A02AB3C0-56C7-4036-9D6F-29FEFB3C0F2D}">
      <dgm:prSet/>
      <dgm:spPr/>
      <dgm:t>
        <a:bodyPr/>
        <a:lstStyle/>
        <a:p>
          <a:endParaRPr lang="en-US"/>
        </a:p>
      </dgm:t>
    </dgm:pt>
    <dgm:pt modelId="{09DA5364-245C-47C7-B922-5D108C9EA23D}" type="sibTrans" cxnId="{A02AB3C0-56C7-4036-9D6F-29FEFB3C0F2D}">
      <dgm:prSet/>
      <dgm:spPr/>
      <dgm:t>
        <a:bodyPr/>
        <a:lstStyle/>
        <a:p>
          <a:endParaRPr lang="en-US"/>
        </a:p>
      </dgm:t>
    </dgm:pt>
    <dgm:pt modelId="{600E5BA4-2C63-4ADC-BD1F-BE5B441BFDAB}">
      <dgm:prSet phldrT="[Text]"/>
      <dgm:spPr/>
      <dgm:t>
        <a:bodyPr/>
        <a:lstStyle/>
        <a:p>
          <a:r>
            <a:rPr lang="en-US" dirty="0"/>
            <a:t>Conclusion</a:t>
          </a:r>
        </a:p>
      </dgm:t>
    </dgm:pt>
    <dgm:pt modelId="{753C494C-25CB-45CA-A618-1554EB4A5CC8}" type="parTrans" cxnId="{B651933D-6B57-4652-9F73-6F9B1051F7A6}">
      <dgm:prSet/>
      <dgm:spPr/>
      <dgm:t>
        <a:bodyPr/>
        <a:lstStyle/>
        <a:p>
          <a:endParaRPr lang="en-US"/>
        </a:p>
      </dgm:t>
    </dgm:pt>
    <dgm:pt modelId="{DDD71CB9-09E1-4B78-85DB-E3D8F2FC1975}" type="sibTrans" cxnId="{B651933D-6B57-4652-9F73-6F9B1051F7A6}">
      <dgm:prSet/>
      <dgm:spPr/>
      <dgm:t>
        <a:bodyPr/>
        <a:lstStyle/>
        <a:p>
          <a:endParaRPr lang="en-US"/>
        </a:p>
      </dgm:t>
    </dgm:pt>
    <dgm:pt modelId="{60623B03-8357-48E1-95C3-33395313DE7B}" type="pres">
      <dgm:prSet presAssocID="{8294AFBA-020F-4F09-887A-65D8A2630CCF}" presName="Name0" presStyleCnt="0">
        <dgm:presLayoutVars>
          <dgm:dir/>
          <dgm:resizeHandles val="exact"/>
        </dgm:presLayoutVars>
      </dgm:prSet>
      <dgm:spPr/>
    </dgm:pt>
    <dgm:pt modelId="{7E9C6A73-B3EC-4896-B0E7-93D717C7C1A8}" type="pres">
      <dgm:prSet presAssocID="{8294AFBA-020F-4F09-887A-65D8A2630CCF}" presName="cycle" presStyleCnt="0"/>
      <dgm:spPr/>
    </dgm:pt>
    <dgm:pt modelId="{ED05DC23-D2FA-4EFD-A835-40432B8E536D}" type="pres">
      <dgm:prSet presAssocID="{0C947B0A-D469-431F-BC73-6B1BC3E89C18}" presName="nodeFirstNode" presStyleLbl="node1" presStyleIdx="0" presStyleCnt="7">
        <dgm:presLayoutVars>
          <dgm:bulletEnabled val="1"/>
        </dgm:presLayoutVars>
      </dgm:prSet>
      <dgm:spPr/>
    </dgm:pt>
    <dgm:pt modelId="{B10D4D77-1875-4C5A-99C2-876F2748DE35}" type="pres">
      <dgm:prSet presAssocID="{789324B2-EB75-481B-AE84-CB9A07E1A22D}" presName="sibTransFirstNode" presStyleLbl="bgShp" presStyleIdx="0" presStyleCnt="1"/>
      <dgm:spPr/>
    </dgm:pt>
    <dgm:pt modelId="{D6540711-C5C1-4519-BA1B-B77E163E7DA0}" type="pres">
      <dgm:prSet presAssocID="{70EBF570-630D-4C52-8D92-2F2023630B9B}" presName="nodeFollowingNodes" presStyleLbl="node1" presStyleIdx="1" presStyleCnt="7">
        <dgm:presLayoutVars>
          <dgm:bulletEnabled val="1"/>
        </dgm:presLayoutVars>
      </dgm:prSet>
      <dgm:spPr/>
    </dgm:pt>
    <dgm:pt modelId="{B5492589-3358-424C-B8CA-7E033AAE99F7}" type="pres">
      <dgm:prSet presAssocID="{126A0D24-C767-41FC-9148-9EB91A920D8F}" presName="nodeFollowingNodes" presStyleLbl="node1" presStyleIdx="2" presStyleCnt="7">
        <dgm:presLayoutVars>
          <dgm:bulletEnabled val="1"/>
        </dgm:presLayoutVars>
      </dgm:prSet>
      <dgm:spPr/>
    </dgm:pt>
    <dgm:pt modelId="{310F84F7-7C25-4B7E-B20B-2FE987B2F6FF}" type="pres">
      <dgm:prSet presAssocID="{C21137A2-4CE8-48BD-ACE9-13B7213319A8}" presName="nodeFollowingNodes" presStyleLbl="node1" presStyleIdx="3" presStyleCnt="7">
        <dgm:presLayoutVars>
          <dgm:bulletEnabled val="1"/>
        </dgm:presLayoutVars>
      </dgm:prSet>
      <dgm:spPr/>
    </dgm:pt>
    <dgm:pt modelId="{BC40D520-8007-4899-B75B-E705F225D2BA}" type="pres">
      <dgm:prSet presAssocID="{B5BA6DFD-E3E1-4D32-93B0-E70811B42E44}" presName="nodeFollowingNodes" presStyleLbl="node1" presStyleIdx="4" presStyleCnt="7">
        <dgm:presLayoutVars>
          <dgm:bulletEnabled val="1"/>
        </dgm:presLayoutVars>
      </dgm:prSet>
      <dgm:spPr/>
    </dgm:pt>
    <dgm:pt modelId="{A1E81FBB-B2B7-4DF3-9624-9EB41771EEA7}" type="pres">
      <dgm:prSet presAssocID="{FD089259-D8CE-4F95-85A1-66F83C71D982}" presName="nodeFollowingNodes" presStyleLbl="node1" presStyleIdx="5" presStyleCnt="7">
        <dgm:presLayoutVars>
          <dgm:bulletEnabled val="1"/>
        </dgm:presLayoutVars>
      </dgm:prSet>
      <dgm:spPr/>
    </dgm:pt>
    <dgm:pt modelId="{5757B8AD-6725-4043-B914-CB962FBC219B}" type="pres">
      <dgm:prSet presAssocID="{600E5BA4-2C63-4ADC-BD1F-BE5B441BFDAB}" presName="nodeFollowingNodes" presStyleLbl="node1" presStyleIdx="6" presStyleCnt="7">
        <dgm:presLayoutVars>
          <dgm:bulletEnabled val="1"/>
        </dgm:presLayoutVars>
      </dgm:prSet>
      <dgm:spPr/>
    </dgm:pt>
  </dgm:ptLst>
  <dgm:cxnLst>
    <dgm:cxn modelId="{1481B11A-DBCF-469B-8C78-93020DE35156}" type="presOf" srcId="{8294AFBA-020F-4F09-887A-65D8A2630CCF}" destId="{60623B03-8357-48E1-95C3-33395313DE7B}" srcOrd="0" destOrd="0" presId="urn:microsoft.com/office/officeart/2005/8/layout/cycle3"/>
    <dgm:cxn modelId="{CAB4FE1D-1006-42DC-A7E5-B6682F6C38AA}" srcId="{8294AFBA-020F-4F09-887A-65D8A2630CCF}" destId="{126A0D24-C767-41FC-9148-9EB91A920D8F}" srcOrd="2" destOrd="0" parTransId="{590AE595-0D5B-4E5E-8ABA-3394BB1360F8}" sibTransId="{52908232-AE1B-4560-8DDD-21426EA72F61}"/>
    <dgm:cxn modelId="{C3FAFE3A-985B-40DD-B480-70582B95A6AE}" type="presOf" srcId="{789324B2-EB75-481B-AE84-CB9A07E1A22D}" destId="{B10D4D77-1875-4C5A-99C2-876F2748DE35}" srcOrd="0" destOrd="0" presId="urn:microsoft.com/office/officeart/2005/8/layout/cycle3"/>
    <dgm:cxn modelId="{B651933D-6B57-4652-9F73-6F9B1051F7A6}" srcId="{8294AFBA-020F-4F09-887A-65D8A2630CCF}" destId="{600E5BA4-2C63-4ADC-BD1F-BE5B441BFDAB}" srcOrd="6" destOrd="0" parTransId="{753C494C-25CB-45CA-A618-1554EB4A5CC8}" sibTransId="{DDD71CB9-09E1-4B78-85DB-E3D8F2FC1975}"/>
    <dgm:cxn modelId="{CFFFB845-245B-4958-ADB9-D6646917C452}" type="presOf" srcId="{0C947B0A-D469-431F-BC73-6B1BC3E89C18}" destId="{ED05DC23-D2FA-4EFD-A835-40432B8E536D}" srcOrd="0" destOrd="0" presId="urn:microsoft.com/office/officeart/2005/8/layout/cycle3"/>
    <dgm:cxn modelId="{F0C8924B-23FF-4048-BCFF-935A95D71EEF}" type="presOf" srcId="{70EBF570-630D-4C52-8D92-2F2023630B9B}" destId="{D6540711-C5C1-4519-BA1B-B77E163E7DA0}" srcOrd="0" destOrd="0" presId="urn:microsoft.com/office/officeart/2005/8/layout/cycle3"/>
    <dgm:cxn modelId="{2E65F675-DA60-49B0-9778-7B6756514960}" srcId="{8294AFBA-020F-4F09-887A-65D8A2630CCF}" destId="{FD089259-D8CE-4F95-85A1-66F83C71D982}" srcOrd="5" destOrd="0" parTransId="{34374EC2-0DBE-4E40-A620-CE99C6435691}" sibTransId="{BFBE1E70-7399-463F-A336-B60F69A76D74}"/>
    <dgm:cxn modelId="{9EDA3F57-96A4-43DD-A194-C72783AC19D1}" srcId="{8294AFBA-020F-4F09-887A-65D8A2630CCF}" destId="{C21137A2-4CE8-48BD-ACE9-13B7213319A8}" srcOrd="3" destOrd="0" parTransId="{FAB9E5A9-40CC-4AB5-B6EB-8F9D34D74A1A}" sibTransId="{DD1A3CB5-DF4A-41E9-9301-90151CE65936}"/>
    <dgm:cxn modelId="{58B3728F-B17B-4DA5-9A08-59F0545C03C3}" srcId="{8294AFBA-020F-4F09-887A-65D8A2630CCF}" destId="{B5BA6DFD-E3E1-4D32-93B0-E70811B42E44}" srcOrd="4" destOrd="0" parTransId="{37B550CF-E40B-41B2-A03F-BDE5D8742495}" sibTransId="{E5F9799A-5144-4C30-A493-CD6A51ECC94B}"/>
    <dgm:cxn modelId="{4C9CC791-1DC4-4946-95F9-0622FA327F83}" type="presOf" srcId="{600E5BA4-2C63-4ADC-BD1F-BE5B441BFDAB}" destId="{5757B8AD-6725-4043-B914-CB962FBC219B}" srcOrd="0" destOrd="0" presId="urn:microsoft.com/office/officeart/2005/8/layout/cycle3"/>
    <dgm:cxn modelId="{27D9519E-873B-4C04-94E8-4A1F8B52D3CF}" type="presOf" srcId="{FD089259-D8CE-4F95-85A1-66F83C71D982}" destId="{A1E81FBB-B2B7-4DF3-9624-9EB41771EEA7}" srcOrd="0" destOrd="0" presId="urn:microsoft.com/office/officeart/2005/8/layout/cycle3"/>
    <dgm:cxn modelId="{705496B0-1AE3-4A80-ABFF-EA7621D809B4}" srcId="{8294AFBA-020F-4F09-887A-65D8A2630CCF}" destId="{0C947B0A-D469-431F-BC73-6B1BC3E89C18}" srcOrd="0" destOrd="0" parTransId="{E647E3A1-E1C1-4690-ACDE-49D4837109D0}" sibTransId="{789324B2-EB75-481B-AE84-CB9A07E1A22D}"/>
    <dgm:cxn modelId="{A02AB3C0-56C7-4036-9D6F-29FEFB3C0F2D}" srcId="{8294AFBA-020F-4F09-887A-65D8A2630CCF}" destId="{70EBF570-630D-4C52-8D92-2F2023630B9B}" srcOrd="1" destOrd="0" parTransId="{E6EE0BDD-B819-41BE-ACDA-EA263EFE6F4E}" sibTransId="{09DA5364-245C-47C7-B922-5D108C9EA23D}"/>
    <dgm:cxn modelId="{F6D3FAC9-563D-4312-9910-94EEE8301509}" type="presOf" srcId="{126A0D24-C767-41FC-9148-9EB91A920D8F}" destId="{B5492589-3358-424C-B8CA-7E033AAE99F7}" srcOrd="0" destOrd="0" presId="urn:microsoft.com/office/officeart/2005/8/layout/cycle3"/>
    <dgm:cxn modelId="{F9DA3ED5-5484-41DC-90C4-EF9828BB2504}" type="presOf" srcId="{B5BA6DFD-E3E1-4D32-93B0-E70811B42E44}" destId="{BC40D520-8007-4899-B75B-E705F225D2BA}" srcOrd="0" destOrd="0" presId="urn:microsoft.com/office/officeart/2005/8/layout/cycle3"/>
    <dgm:cxn modelId="{AA044CE1-B1F9-48E7-B2F8-B8F3AF5E7380}" type="presOf" srcId="{C21137A2-4CE8-48BD-ACE9-13B7213319A8}" destId="{310F84F7-7C25-4B7E-B20B-2FE987B2F6FF}" srcOrd="0" destOrd="0" presId="urn:microsoft.com/office/officeart/2005/8/layout/cycle3"/>
    <dgm:cxn modelId="{90233807-0FA6-46BB-B627-A38306C06EBC}" type="presParOf" srcId="{60623B03-8357-48E1-95C3-33395313DE7B}" destId="{7E9C6A73-B3EC-4896-B0E7-93D717C7C1A8}" srcOrd="0" destOrd="0" presId="urn:microsoft.com/office/officeart/2005/8/layout/cycle3"/>
    <dgm:cxn modelId="{873F02A8-EC5F-4E4B-B889-4973F37F8446}" type="presParOf" srcId="{7E9C6A73-B3EC-4896-B0E7-93D717C7C1A8}" destId="{ED05DC23-D2FA-4EFD-A835-40432B8E536D}" srcOrd="0" destOrd="0" presId="urn:microsoft.com/office/officeart/2005/8/layout/cycle3"/>
    <dgm:cxn modelId="{CA478DBA-077A-4C15-BCBD-094525016D62}" type="presParOf" srcId="{7E9C6A73-B3EC-4896-B0E7-93D717C7C1A8}" destId="{B10D4D77-1875-4C5A-99C2-876F2748DE35}" srcOrd="1" destOrd="0" presId="urn:microsoft.com/office/officeart/2005/8/layout/cycle3"/>
    <dgm:cxn modelId="{A001AEDE-C981-4B63-AE3F-6ED99D3E3807}" type="presParOf" srcId="{7E9C6A73-B3EC-4896-B0E7-93D717C7C1A8}" destId="{D6540711-C5C1-4519-BA1B-B77E163E7DA0}" srcOrd="2" destOrd="0" presId="urn:microsoft.com/office/officeart/2005/8/layout/cycle3"/>
    <dgm:cxn modelId="{145471AE-7F33-4315-9B7E-F939EDDF25D6}" type="presParOf" srcId="{7E9C6A73-B3EC-4896-B0E7-93D717C7C1A8}" destId="{B5492589-3358-424C-B8CA-7E033AAE99F7}" srcOrd="3" destOrd="0" presId="urn:microsoft.com/office/officeart/2005/8/layout/cycle3"/>
    <dgm:cxn modelId="{A44B56CA-11B3-4B25-8004-86135B73C5D6}" type="presParOf" srcId="{7E9C6A73-B3EC-4896-B0E7-93D717C7C1A8}" destId="{310F84F7-7C25-4B7E-B20B-2FE987B2F6FF}" srcOrd="4" destOrd="0" presId="urn:microsoft.com/office/officeart/2005/8/layout/cycle3"/>
    <dgm:cxn modelId="{D05ACC08-0119-40EA-B9D4-7035C2AC50AD}" type="presParOf" srcId="{7E9C6A73-B3EC-4896-B0E7-93D717C7C1A8}" destId="{BC40D520-8007-4899-B75B-E705F225D2BA}" srcOrd="5" destOrd="0" presId="urn:microsoft.com/office/officeart/2005/8/layout/cycle3"/>
    <dgm:cxn modelId="{CA79B74E-F245-41C0-A61E-0D39B410BD73}" type="presParOf" srcId="{7E9C6A73-B3EC-4896-B0E7-93D717C7C1A8}" destId="{A1E81FBB-B2B7-4DF3-9624-9EB41771EEA7}" srcOrd="6" destOrd="0" presId="urn:microsoft.com/office/officeart/2005/8/layout/cycle3"/>
    <dgm:cxn modelId="{9E318AC0-18FF-43AF-8077-995DE4BEA4B3}" type="presParOf" srcId="{7E9C6A73-B3EC-4896-B0E7-93D717C7C1A8}" destId="{5757B8AD-6725-4043-B914-CB962FBC219B}"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D4D77-1875-4C5A-99C2-876F2748DE35}">
      <dsp:nvSpPr>
        <dsp:cNvPr id="0" name=""/>
        <dsp:cNvSpPr/>
      </dsp:nvSpPr>
      <dsp:spPr>
        <a:xfrm>
          <a:off x="3023469" y="-22327"/>
          <a:ext cx="3557435" cy="3557435"/>
        </a:xfrm>
        <a:prstGeom prst="circularArrow">
          <a:avLst>
            <a:gd name="adj1" fmla="val 5544"/>
            <a:gd name="adj2" fmla="val 330680"/>
            <a:gd name="adj3" fmla="val 14489879"/>
            <a:gd name="adj4" fmla="val 16965056"/>
            <a:gd name="adj5" fmla="val 5757"/>
          </a:avLst>
        </a:prstGeom>
        <a:gradFill rotWithShape="0">
          <a:gsLst>
            <a:gs pos="0">
              <a:schemeClr val="accent1">
                <a:tint val="40000"/>
                <a:hueOff val="0"/>
                <a:satOff val="0"/>
                <a:lumOff val="0"/>
                <a:alphaOff val="0"/>
                <a:tint val="98000"/>
                <a:satMod val="110000"/>
                <a:lumMod val="104000"/>
              </a:schemeClr>
            </a:gs>
            <a:gs pos="69000">
              <a:schemeClr val="accent1">
                <a:tint val="40000"/>
                <a:hueOff val="0"/>
                <a:satOff val="0"/>
                <a:lumOff val="0"/>
                <a:alphaOff val="0"/>
                <a:shade val="88000"/>
                <a:satMod val="130000"/>
                <a:lumMod val="92000"/>
              </a:schemeClr>
            </a:gs>
            <a:gs pos="100000">
              <a:schemeClr val="accent1">
                <a:tint val="40000"/>
                <a:hueOff val="0"/>
                <a:satOff val="0"/>
                <a:lumOff val="0"/>
                <a:alphaOff val="0"/>
                <a:shade val="78000"/>
                <a:satMod val="130000"/>
                <a:lumMod val="92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D05DC23-D2FA-4EFD-A835-40432B8E536D}">
      <dsp:nvSpPr>
        <dsp:cNvPr id="0" name=""/>
        <dsp:cNvSpPr/>
      </dsp:nvSpPr>
      <dsp:spPr>
        <a:xfrm>
          <a:off x="4238258" y="941"/>
          <a:ext cx="1127857" cy="563928"/>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Problem understanding </a:t>
          </a:r>
        </a:p>
      </dsp:txBody>
      <dsp:txXfrm>
        <a:off x="4265787" y="28470"/>
        <a:ext cx="1072799" cy="508870"/>
      </dsp:txXfrm>
    </dsp:sp>
    <dsp:sp modelId="{D6540711-C5C1-4519-BA1B-B77E163E7DA0}">
      <dsp:nvSpPr>
        <dsp:cNvPr id="0" name=""/>
        <dsp:cNvSpPr/>
      </dsp:nvSpPr>
      <dsp:spPr>
        <a:xfrm>
          <a:off x="5424320" y="572118"/>
          <a:ext cx="1127857" cy="563928"/>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requirements </a:t>
          </a:r>
        </a:p>
      </dsp:txBody>
      <dsp:txXfrm>
        <a:off x="5451849" y="599647"/>
        <a:ext cx="1072799" cy="508870"/>
      </dsp:txXfrm>
    </dsp:sp>
    <dsp:sp modelId="{B5492589-3358-424C-B8CA-7E033AAE99F7}">
      <dsp:nvSpPr>
        <dsp:cNvPr id="0" name=""/>
        <dsp:cNvSpPr/>
      </dsp:nvSpPr>
      <dsp:spPr>
        <a:xfrm>
          <a:off x="5717253" y="1855542"/>
          <a:ext cx="1127857" cy="563928"/>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gathering </a:t>
          </a:r>
        </a:p>
      </dsp:txBody>
      <dsp:txXfrm>
        <a:off x="5744782" y="1883071"/>
        <a:ext cx="1072799" cy="508870"/>
      </dsp:txXfrm>
    </dsp:sp>
    <dsp:sp modelId="{310F84F7-7C25-4B7E-B20B-2FE987B2F6FF}">
      <dsp:nvSpPr>
        <dsp:cNvPr id="0" name=""/>
        <dsp:cNvSpPr/>
      </dsp:nvSpPr>
      <dsp:spPr>
        <a:xfrm>
          <a:off x="4896473" y="2884767"/>
          <a:ext cx="1127857" cy="563928"/>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preprocessing </a:t>
          </a:r>
        </a:p>
      </dsp:txBody>
      <dsp:txXfrm>
        <a:off x="4924002" y="2912296"/>
        <a:ext cx="1072799" cy="508870"/>
      </dsp:txXfrm>
    </dsp:sp>
    <dsp:sp modelId="{BC40D520-8007-4899-B75B-E705F225D2BA}">
      <dsp:nvSpPr>
        <dsp:cNvPr id="0" name=""/>
        <dsp:cNvSpPr/>
      </dsp:nvSpPr>
      <dsp:spPr>
        <a:xfrm>
          <a:off x="3580044" y="2884767"/>
          <a:ext cx="1127857" cy="563928"/>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analysis </a:t>
          </a:r>
        </a:p>
      </dsp:txBody>
      <dsp:txXfrm>
        <a:off x="3607573" y="2912296"/>
        <a:ext cx="1072799" cy="508870"/>
      </dsp:txXfrm>
    </dsp:sp>
    <dsp:sp modelId="{A1E81FBB-B2B7-4DF3-9624-9EB41771EEA7}">
      <dsp:nvSpPr>
        <dsp:cNvPr id="0" name=""/>
        <dsp:cNvSpPr/>
      </dsp:nvSpPr>
      <dsp:spPr>
        <a:xfrm>
          <a:off x="2759263" y="1855542"/>
          <a:ext cx="1127857" cy="563928"/>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Evaluation</a:t>
          </a:r>
        </a:p>
      </dsp:txBody>
      <dsp:txXfrm>
        <a:off x="2786792" y="1883071"/>
        <a:ext cx="1072799" cy="508870"/>
      </dsp:txXfrm>
    </dsp:sp>
    <dsp:sp modelId="{5757B8AD-6725-4043-B914-CB962FBC219B}">
      <dsp:nvSpPr>
        <dsp:cNvPr id="0" name=""/>
        <dsp:cNvSpPr/>
      </dsp:nvSpPr>
      <dsp:spPr>
        <a:xfrm>
          <a:off x="3052196" y="572118"/>
          <a:ext cx="1127857" cy="563928"/>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Conclusion</a:t>
          </a:r>
        </a:p>
      </dsp:txBody>
      <dsp:txXfrm>
        <a:off x="3079725" y="599647"/>
        <a:ext cx="1072799" cy="50887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data.torontopolice.on.ca/datasets/af500b5abb7240399853b35a2362d0c0_0/data" TargetMode="External"/><Relationship Id="rId2" Type="http://schemas.openxmlformats.org/officeDocument/2006/relationships/hyperlink" Target="https://data.world/mithragoesdark/crime-in-new-york-c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F5B3-3F2B-4DCB-9FF6-CC90BC8126FD}"/>
              </a:ext>
            </a:extLst>
          </p:cNvPr>
          <p:cNvSpPr>
            <a:spLocks noGrp="1"/>
          </p:cNvSpPr>
          <p:nvPr>
            <p:ph type="ctrTitle"/>
          </p:nvPr>
        </p:nvSpPr>
        <p:spPr>
          <a:xfrm>
            <a:off x="2417779" y="802298"/>
            <a:ext cx="10339433" cy="2541431"/>
          </a:xfrm>
        </p:spPr>
        <p:txBody>
          <a:bodyPr>
            <a:normAutofit/>
          </a:bodyPr>
          <a:lstStyle/>
          <a:p>
            <a:r>
              <a:rPr lang="en-US" sz="4800" dirty="0"/>
              <a:t>IBM Capstone project</a:t>
            </a:r>
          </a:p>
        </p:txBody>
      </p:sp>
      <p:sp>
        <p:nvSpPr>
          <p:cNvPr id="3" name="Subtitle 2">
            <a:extLst>
              <a:ext uri="{FF2B5EF4-FFF2-40B4-BE49-F238E27FC236}">
                <a16:creationId xmlns:a16="http://schemas.microsoft.com/office/drawing/2014/main" id="{54FA1868-EA64-4452-94BD-211AFD4EC304}"/>
              </a:ext>
            </a:extLst>
          </p:cNvPr>
          <p:cNvSpPr>
            <a:spLocks noGrp="1"/>
          </p:cNvSpPr>
          <p:nvPr>
            <p:ph type="subTitle" idx="1"/>
          </p:nvPr>
        </p:nvSpPr>
        <p:spPr>
          <a:xfrm>
            <a:off x="2488801" y="3514272"/>
            <a:ext cx="9176457" cy="977621"/>
          </a:xfrm>
        </p:spPr>
        <p:txBody>
          <a:bodyPr/>
          <a:lstStyle/>
          <a:p>
            <a:r>
              <a:rPr lang="en-US" dirty="0"/>
              <a:t>Battle of </a:t>
            </a:r>
            <a:r>
              <a:rPr lang="en-US" dirty="0" err="1"/>
              <a:t>neighbourhoods</a:t>
            </a:r>
            <a:endParaRPr lang="en-US" dirty="0"/>
          </a:p>
        </p:txBody>
      </p:sp>
    </p:spTree>
    <p:extLst>
      <p:ext uri="{BB962C8B-B14F-4D97-AF65-F5344CB8AC3E}">
        <p14:creationId xmlns:p14="http://schemas.microsoft.com/office/powerpoint/2010/main" val="2337493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9571E9A-037E-489F-8256-0814AF3F8D75}"/>
              </a:ext>
            </a:extLst>
          </p:cNvPr>
          <p:cNvSpPr>
            <a:spLocks noGrp="1"/>
          </p:cNvSpPr>
          <p:nvPr>
            <p:ph type="title"/>
          </p:nvPr>
        </p:nvSpPr>
        <p:spPr>
          <a:xfrm>
            <a:off x="5196457" y="804519"/>
            <a:ext cx="5550357" cy="1049235"/>
          </a:xfrm>
        </p:spPr>
        <p:txBody>
          <a:bodyPr>
            <a:normAutofit/>
          </a:bodyPr>
          <a:lstStyle/>
          <a:p>
            <a:r>
              <a:rPr lang="en-US" dirty="0"/>
              <a:t>background </a:t>
            </a:r>
          </a:p>
        </p:txBody>
      </p:sp>
      <p:sp>
        <p:nvSpPr>
          <p:cNvPr id="77" name="Rectangle 76">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26" name="Picture 2" descr="Image result for city of toronto">
            <a:extLst>
              <a:ext uri="{FF2B5EF4-FFF2-40B4-BE49-F238E27FC236}">
                <a16:creationId xmlns:a16="http://schemas.microsoft.com/office/drawing/2014/main" id="{FDCCF570-3725-4AEC-BF59-9D200A2589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239" y="1053100"/>
            <a:ext cx="4074836" cy="1347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y of new york">
            <a:extLst>
              <a:ext uri="{FF2B5EF4-FFF2-40B4-BE49-F238E27FC236}">
                <a16:creationId xmlns:a16="http://schemas.microsoft.com/office/drawing/2014/main" id="{5829B33B-5EBD-4717-85DF-2037E67BC3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239" y="3016734"/>
            <a:ext cx="4074836" cy="24928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5F10AA1-1FD5-408D-A106-8033847BE4E3}"/>
              </a:ext>
            </a:extLst>
          </p:cNvPr>
          <p:cNvSpPr>
            <a:spLocks noGrp="1"/>
          </p:cNvSpPr>
          <p:nvPr>
            <p:ph idx="1"/>
          </p:nvPr>
        </p:nvSpPr>
        <p:spPr>
          <a:xfrm>
            <a:off x="5196457" y="2015732"/>
            <a:ext cx="5550357" cy="3450613"/>
          </a:xfrm>
        </p:spPr>
        <p:txBody>
          <a:bodyPr>
            <a:normAutofit/>
          </a:bodyPr>
          <a:lstStyle/>
          <a:p>
            <a:pPr>
              <a:lnSpc>
                <a:spcPct val="110000"/>
              </a:lnSpc>
            </a:pPr>
            <a:r>
              <a:rPr lang="en-US" sz="1700"/>
              <a:t>New York city and Toronto are very diverse cities, and both are the financial capitals of their respective countries. Each city has different characteristics based on the nature of the city, the culture, the economy and everything. </a:t>
            </a:r>
          </a:p>
          <a:p>
            <a:pPr>
              <a:lnSpc>
                <a:spcPct val="110000"/>
              </a:lnSpc>
            </a:pPr>
            <a:r>
              <a:rPr lang="en-US" sz="1700"/>
              <a:t>This project aims at understanding all the aspects we need to compare the two cities to get more understanding of the nature of the city to be able to determine the suitable business use cases and get similarities and dissimilarities for each of them based on the population, culture and running business of different neighborhoods.</a:t>
            </a:r>
          </a:p>
          <a:p>
            <a:pPr marL="0" indent="0">
              <a:lnSpc>
                <a:spcPct val="110000"/>
              </a:lnSpc>
              <a:buNone/>
            </a:pPr>
            <a:endParaRPr lang="en-US" sz="1700"/>
          </a:p>
        </p:txBody>
      </p:sp>
      <p:pic>
        <p:nvPicPr>
          <p:cNvPr id="79" name="Picture 78">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1" name="Straight Connector 80">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C25AF13-0AE1-4015-8260-E22890B8F286}"/>
              </a:ext>
            </a:extLst>
          </p:cNvPr>
          <p:cNvSpPr txBox="1"/>
          <p:nvPr/>
        </p:nvSpPr>
        <p:spPr>
          <a:xfrm>
            <a:off x="1445186" y="2401656"/>
            <a:ext cx="2028825" cy="307777"/>
          </a:xfrm>
          <a:prstGeom prst="rect">
            <a:avLst/>
          </a:prstGeom>
          <a:noFill/>
        </p:spPr>
        <p:txBody>
          <a:bodyPr wrap="square" rtlCol="0">
            <a:spAutoFit/>
          </a:bodyPr>
          <a:lstStyle/>
          <a:p>
            <a:r>
              <a:rPr lang="en-US" sz="1400" dirty="0"/>
              <a:t>City of Toronto</a:t>
            </a:r>
          </a:p>
        </p:txBody>
      </p:sp>
      <p:sp>
        <p:nvSpPr>
          <p:cNvPr id="12" name="TextBox 11">
            <a:extLst>
              <a:ext uri="{FF2B5EF4-FFF2-40B4-BE49-F238E27FC236}">
                <a16:creationId xmlns:a16="http://schemas.microsoft.com/office/drawing/2014/main" id="{DF43D682-4FB2-4711-9CCD-A0D97E88A0CA}"/>
              </a:ext>
            </a:extLst>
          </p:cNvPr>
          <p:cNvSpPr txBox="1"/>
          <p:nvPr/>
        </p:nvSpPr>
        <p:spPr>
          <a:xfrm>
            <a:off x="1516208" y="5497123"/>
            <a:ext cx="2028825" cy="307777"/>
          </a:xfrm>
          <a:prstGeom prst="rect">
            <a:avLst/>
          </a:prstGeom>
          <a:noFill/>
        </p:spPr>
        <p:txBody>
          <a:bodyPr wrap="square" rtlCol="0">
            <a:spAutoFit/>
          </a:bodyPr>
          <a:lstStyle/>
          <a:p>
            <a:r>
              <a:rPr lang="en-US" sz="1400" dirty="0"/>
              <a:t>City of New York</a:t>
            </a:r>
          </a:p>
        </p:txBody>
      </p:sp>
    </p:spTree>
    <p:extLst>
      <p:ext uri="{BB962C8B-B14F-4D97-AF65-F5344CB8AC3E}">
        <p14:creationId xmlns:p14="http://schemas.microsoft.com/office/powerpoint/2010/main" val="67392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C097-2EC9-4EB3-B986-C2FC6A0796D1}"/>
              </a:ext>
            </a:extLst>
          </p:cNvPr>
          <p:cNvSpPr>
            <a:spLocks noGrp="1"/>
          </p:cNvSpPr>
          <p:nvPr>
            <p:ph type="title"/>
          </p:nvPr>
        </p:nvSpPr>
        <p:spPr/>
        <p:txBody>
          <a:bodyPr/>
          <a:lstStyle/>
          <a:p>
            <a:r>
              <a:rPr lang="en-US" dirty="0"/>
              <a:t>Scope </a:t>
            </a:r>
          </a:p>
        </p:txBody>
      </p:sp>
      <p:sp>
        <p:nvSpPr>
          <p:cNvPr id="3" name="Content Placeholder 2">
            <a:extLst>
              <a:ext uri="{FF2B5EF4-FFF2-40B4-BE49-F238E27FC236}">
                <a16:creationId xmlns:a16="http://schemas.microsoft.com/office/drawing/2014/main" id="{227FC088-CB65-451E-9256-45190FBD3188}"/>
              </a:ext>
            </a:extLst>
          </p:cNvPr>
          <p:cNvSpPr>
            <a:spLocks noGrp="1"/>
          </p:cNvSpPr>
          <p:nvPr>
            <p:ph idx="1"/>
          </p:nvPr>
        </p:nvSpPr>
        <p:spPr/>
        <p:txBody>
          <a:bodyPr/>
          <a:lstStyle/>
          <a:p>
            <a:r>
              <a:rPr lang="en-US" sz="1600" dirty="0"/>
              <a:t>Comparing  between two cities like Toronto and New York in order to determine the suitable business use cases for each of them, this has a lot of aspects to consider like:</a:t>
            </a:r>
            <a:endParaRPr lang="en-US" sz="1100" dirty="0"/>
          </a:p>
          <a:p>
            <a:pPr lvl="1"/>
            <a:r>
              <a:rPr lang="en-US" sz="1400" dirty="0"/>
              <a:t>Economic situation </a:t>
            </a:r>
            <a:endParaRPr lang="en-US" sz="1050" dirty="0"/>
          </a:p>
          <a:p>
            <a:pPr lvl="1"/>
            <a:r>
              <a:rPr lang="en-US" sz="1400" dirty="0"/>
              <a:t>crime rates</a:t>
            </a:r>
            <a:endParaRPr lang="en-US" sz="1050" dirty="0"/>
          </a:p>
          <a:p>
            <a:pPr lvl="1"/>
            <a:r>
              <a:rPr lang="en-US" sz="1400" dirty="0"/>
              <a:t>Market analysis </a:t>
            </a:r>
            <a:endParaRPr lang="en-US" sz="1050" dirty="0"/>
          </a:p>
          <a:p>
            <a:pPr lvl="1"/>
            <a:r>
              <a:rPr lang="en-US" sz="1400" dirty="0"/>
              <a:t>population distribution </a:t>
            </a:r>
          </a:p>
          <a:p>
            <a:pPr lvl="1"/>
            <a:endParaRPr lang="en-US" sz="1400" dirty="0"/>
          </a:p>
          <a:p>
            <a:pPr marL="457200" lvl="1" indent="0">
              <a:buNone/>
            </a:pPr>
            <a:r>
              <a:rPr lang="en-US" dirty="0"/>
              <a:t>As this is a very long research to cover all of these aspects, I decided to take only crime rates with respect to different neighborhoods as my main focal point of the research. </a:t>
            </a:r>
          </a:p>
          <a:p>
            <a:pPr marL="457200" lvl="1" indent="0">
              <a:buNone/>
            </a:pPr>
            <a:endParaRPr lang="en-US" sz="1050" dirty="0"/>
          </a:p>
          <a:p>
            <a:endParaRPr lang="en-US" dirty="0"/>
          </a:p>
        </p:txBody>
      </p:sp>
    </p:spTree>
    <p:extLst>
      <p:ext uri="{BB962C8B-B14F-4D97-AF65-F5344CB8AC3E}">
        <p14:creationId xmlns:p14="http://schemas.microsoft.com/office/powerpoint/2010/main" val="50136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6AA2-9101-4321-95EC-C39D6ECD0775}"/>
              </a:ext>
            </a:extLst>
          </p:cNvPr>
          <p:cNvSpPr>
            <a:spLocks noGrp="1"/>
          </p:cNvSpPr>
          <p:nvPr>
            <p:ph type="title"/>
          </p:nvPr>
        </p:nvSpPr>
        <p:spPr>
          <a:xfrm>
            <a:off x="1451579" y="804519"/>
            <a:ext cx="9603275" cy="1049235"/>
          </a:xfrm>
        </p:spPr>
        <p:txBody>
          <a:bodyPr>
            <a:normAutofit/>
          </a:bodyPr>
          <a:lstStyle/>
          <a:p>
            <a:r>
              <a:rPr lang="en-US" sz="2800" dirty="0"/>
              <a:t>Data science Methodology for the problem </a:t>
            </a:r>
          </a:p>
        </p:txBody>
      </p:sp>
      <p:graphicFrame>
        <p:nvGraphicFramePr>
          <p:cNvPr id="4" name="Content Placeholder 3">
            <a:extLst>
              <a:ext uri="{FF2B5EF4-FFF2-40B4-BE49-F238E27FC236}">
                <a16:creationId xmlns:a16="http://schemas.microsoft.com/office/drawing/2014/main" id="{244380AF-BBA9-440D-88E8-2CAAFBB25871}"/>
              </a:ext>
            </a:extLst>
          </p:cNvPr>
          <p:cNvGraphicFramePr>
            <a:graphicFrameLocks noGrp="1"/>
          </p:cNvGraphicFramePr>
          <p:nvPr>
            <p:ph idx="1"/>
            <p:extLst>
              <p:ext uri="{D42A27DB-BD31-4B8C-83A1-F6EECF244321}">
                <p14:modId xmlns:p14="http://schemas.microsoft.com/office/powerpoint/2010/main" val="1249142679"/>
              </p:ext>
            </p:extLst>
          </p:nvPr>
        </p:nvGraphicFramePr>
        <p:xfrm>
          <a:off x="1450479" y="2060514"/>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36ED-2707-4006-BFF1-A4D03BB01843}"/>
              </a:ext>
            </a:extLst>
          </p:cNvPr>
          <p:cNvSpPr>
            <a:spLocks noGrp="1"/>
          </p:cNvSpPr>
          <p:nvPr>
            <p:ph type="title"/>
          </p:nvPr>
        </p:nvSpPr>
        <p:spPr/>
        <p:txBody>
          <a:bodyPr/>
          <a:lstStyle/>
          <a:p>
            <a:r>
              <a:rPr lang="en-US" dirty="0"/>
              <a:t>Data requirements and gathering </a:t>
            </a:r>
          </a:p>
        </p:txBody>
      </p:sp>
      <p:sp>
        <p:nvSpPr>
          <p:cNvPr id="3" name="Content Placeholder 2">
            <a:extLst>
              <a:ext uri="{FF2B5EF4-FFF2-40B4-BE49-F238E27FC236}">
                <a16:creationId xmlns:a16="http://schemas.microsoft.com/office/drawing/2014/main" id="{61C56496-F9D6-4CDF-B8B6-A43F65FC7717}"/>
              </a:ext>
            </a:extLst>
          </p:cNvPr>
          <p:cNvSpPr>
            <a:spLocks noGrp="1"/>
          </p:cNvSpPr>
          <p:nvPr>
            <p:ph idx="1"/>
          </p:nvPr>
        </p:nvSpPr>
        <p:spPr/>
        <p:txBody>
          <a:bodyPr/>
          <a:lstStyle/>
          <a:p>
            <a:r>
              <a:rPr lang="en-US" dirty="0"/>
              <a:t>Data required to be describing crime rates at both cities of  Toronto  and New York </a:t>
            </a:r>
          </a:p>
          <a:p>
            <a:r>
              <a:rPr lang="en-US" dirty="0"/>
              <a:t>for New York city, the data for crime reporting will be gathered from world data and then will be cleaned and p reprocessed</a:t>
            </a:r>
          </a:p>
          <a:p>
            <a:r>
              <a:rPr lang="en-US" u="sng" dirty="0">
                <a:hlinkClick r:id="rId2"/>
              </a:rPr>
              <a:t>https://data.world/mithragoesdark/crime-in-new-york-city</a:t>
            </a:r>
            <a:endParaRPr lang="en-US" dirty="0"/>
          </a:p>
          <a:p>
            <a:r>
              <a:rPr lang="en-US" dirty="0"/>
              <a:t>Data for Toronto, data for Toronto neighborhood crime rates will be gathered from Toronto police service public data portal </a:t>
            </a:r>
          </a:p>
          <a:p>
            <a:r>
              <a:rPr lang="en-US" u="sng" dirty="0">
                <a:hlinkClick r:id="rId3"/>
              </a:rPr>
              <a:t>http://data.torontopolice.on.ca/datasets/af500b5abb7240399853b35a2362d0c0_0/data</a:t>
            </a:r>
            <a:endParaRPr lang="en-US" dirty="0"/>
          </a:p>
          <a:p>
            <a:endParaRPr lang="en-US" dirty="0"/>
          </a:p>
        </p:txBody>
      </p:sp>
    </p:spTree>
    <p:extLst>
      <p:ext uri="{BB962C8B-B14F-4D97-AF65-F5344CB8AC3E}">
        <p14:creationId xmlns:p14="http://schemas.microsoft.com/office/powerpoint/2010/main" val="315804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9A79-E75C-4F9B-BEB4-4B63608F3436}"/>
              </a:ext>
            </a:extLst>
          </p:cNvPr>
          <p:cNvSpPr>
            <a:spLocks noGrp="1"/>
          </p:cNvSpPr>
          <p:nvPr>
            <p:ph type="title" idx="4294967295"/>
          </p:nvPr>
        </p:nvSpPr>
        <p:spPr>
          <a:xfrm>
            <a:off x="0" y="163512"/>
            <a:ext cx="9604375" cy="1049337"/>
          </a:xfrm>
        </p:spPr>
        <p:txBody>
          <a:bodyPr/>
          <a:lstStyle/>
          <a:p>
            <a:r>
              <a:rPr lang="en-US" dirty="0"/>
              <a:t>Data analysis </a:t>
            </a:r>
          </a:p>
        </p:txBody>
      </p:sp>
      <p:pic>
        <p:nvPicPr>
          <p:cNvPr id="4" name="Image2">
            <a:extLst>
              <a:ext uri="{FF2B5EF4-FFF2-40B4-BE49-F238E27FC236}">
                <a16:creationId xmlns:a16="http://schemas.microsoft.com/office/drawing/2014/main" id="{D7F2BBA6-608A-4C05-B62B-36713D628FED}"/>
              </a:ext>
            </a:extLst>
          </p:cNvPr>
          <p:cNvPicPr>
            <a:picLocks noGrp="1"/>
          </p:cNvPicPr>
          <p:nvPr>
            <p:ph idx="4294967295"/>
          </p:nvPr>
        </p:nvPicPr>
        <p:blipFill>
          <a:blip r:embed="rId2"/>
          <a:srcRect l="-160" t="-135" r="-160" b="-135"/>
          <a:stretch>
            <a:fillRect/>
          </a:stretch>
        </p:blipFill>
        <p:spPr bwMode="auto">
          <a:xfrm>
            <a:off x="6418555" y="163512"/>
            <a:ext cx="5518767" cy="5272889"/>
          </a:xfrm>
          <a:prstGeom prst="rect">
            <a:avLst/>
          </a:prstGeom>
          <a:ln w="12700">
            <a:solidFill>
              <a:srgbClr val="000000"/>
            </a:solidFill>
          </a:ln>
        </p:spPr>
      </p:pic>
      <p:pic>
        <p:nvPicPr>
          <p:cNvPr id="5" name="Image1">
            <a:extLst>
              <a:ext uri="{FF2B5EF4-FFF2-40B4-BE49-F238E27FC236}">
                <a16:creationId xmlns:a16="http://schemas.microsoft.com/office/drawing/2014/main" id="{7F8AC365-18A2-4A56-9D10-A6946E8391D0}"/>
              </a:ext>
            </a:extLst>
          </p:cNvPr>
          <p:cNvPicPr/>
          <p:nvPr/>
        </p:nvPicPr>
        <p:blipFill>
          <a:blip r:embed="rId3"/>
          <a:srcRect l="-130" t="-246" r="-130" b="-246"/>
          <a:stretch>
            <a:fillRect/>
          </a:stretch>
        </p:blipFill>
        <p:spPr bwMode="auto">
          <a:xfrm>
            <a:off x="152400" y="859596"/>
            <a:ext cx="5943600" cy="3132455"/>
          </a:xfrm>
          <a:prstGeom prst="rect">
            <a:avLst/>
          </a:prstGeom>
          <a:ln w="12700">
            <a:solidFill>
              <a:srgbClr val="000000"/>
            </a:solidFill>
          </a:ln>
        </p:spPr>
      </p:pic>
      <p:sp>
        <p:nvSpPr>
          <p:cNvPr id="6" name="TextBox 5">
            <a:extLst>
              <a:ext uri="{FF2B5EF4-FFF2-40B4-BE49-F238E27FC236}">
                <a16:creationId xmlns:a16="http://schemas.microsoft.com/office/drawing/2014/main" id="{5F60F5FD-DE94-456F-ACE0-0B6B5CF080A0}"/>
              </a:ext>
            </a:extLst>
          </p:cNvPr>
          <p:cNvSpPr txBox="1"/>
          <p:nvPr/>
        </p:nvSpPr>
        <p:spPr>
          <a:xfrm>
            <a:off x="400050" y="4011362"/>
            <a:ext cx="3800475" cy="369332"/>
          </a:xfrm>
          <a:prstGeom prst="rect">
            <a:avLst/>
          </a:prstGeom>
          <a:noFill/>
        </p:spPr>
        <p:txBody>
          <a:bodyPr wrap="square" rtlCol="0">
            <a:spAutoFit/>
          </a:bodyPr>
          <a:lstStyle/>
          <a:p>
            <a:r>
              <a:rPr lang="en-US" dirty="0"/>
              <a:t>Sample data new York city </a:t>
            </a:r>
          </a:p>
        </p:txBody>
      </p:sp>
      <p:sp>
        <p:nvSpPr>
          <p:cNvPr id="7" name="TextBox 6">
            <a:extLst>
              <a:ext uri="{FF2B5EF4-FFF2-40B4-BE49-F238E27FC236}">
                <a16:creationId xmlns:a16="http://schemas.microsoft.com/office/drawing/2014/main" id="{8A8B937F-03BE-4090-975D-3210133DDE40}"/>
              </a:ext>
            </a:extLst>
          </p:cNvPr>
          <p:cNvSpPr txBox="1"/>
          <p:nvPr/>
        </p:nvSpPr>
        <p:spPr>
          <a:xfrm>
            <a:off x="8136847" y="5436401"/>
            <a:ext cx="3800475" cy="369332"/>
          </a:xfrm>
          <a:prstGeom prst="rect">
            <a:avLst/>
          </a:prstGeom>
          <a:noFill/>
        </p:spPr>
        <p:txBody>
          <a:bodyPr wrap="square" rtlCol="0">
            <a:spAutoFit/>
          </a:bodyPr>
          <a:lstStyle/>
          <a:p>
            <a:r>
              <a:rPr lang="en-US" dirty="0"/>
              <a:t>Sample data Toronto city </a:t>
            </a:r>
          </a:p>
        </p:txBody>
      </p:sp>
    </p:spTree>
    <p:extLst>
      <p:ext uri="{BB962C8B-B14F-4D97-AF65-F5344CB8AC3E}">
        <p14:creationId xmlns:p14="http://schemas.microsoft.com/office/powerpoint/2010/main" val="336581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10A830-64B8-4F68-A6C1-7B98E909B408}"/>
              </a:ext>
            </a:extLst>
          </p:cNvPr>
          <p:cNvSpPr>
            <a:spLocks noGrp="1"/>
          </p:cNvSpPr>
          <p:nvPr>
            <p:ph type="title" idx="4294967295"/>
          </p:nvPr>
        </p:nvSpPr>
        <p:spPr>
          <a:xfrm>
            <a:off x="0" y="369888"/>
            <a:ext cx="9602788" cy="1049337"/>
          </a:xfrm>
        </p:spPr>
        <p:txBody>
          <a:bodyPr/>
          <a:lstStyle/>
          <a:p>
            <a:r>
              <a:rPr lang="en-US" dirty="0"/>
              <a:t>Data analysis</a:t>
            </a:r>
          </a:p>
        </p:txBody>
      </p:sp>
      <p:pic>
        <p:nvPicPr>
          <p:cNvPr id="4" name="Image8">
            <a:extLst>
              <a:ext uri="{FF2B5EF4-FFF2-40B4-BE49-F238E27FC236}">
                <a16:creationId xmlns:a16="http://schemas.microsoft.com/office/drawing/2014/main" id="{D72BEB36-16D4-4B48-9371-23979A571FD4}"/>
              </a:ext>
            </a:extLst>
          </p:cNvPr>
          <p:cNvPicPr/>
          <p:nvPr/>
        </p:nvPicPr>
        <p:blipFill>
          <a:blip r:embed="rId2"/>
          <a:srcRect l="-260" t="-317" r="-260" b="-317"/>
          <a:stretch>
            <a:fillRect/>
          </a:stretch>
        </p:blipFill>
        <p:spPr bwMode="auto">
          <a:xfrm>
            <a:off x="182870" y="1113732"/>
            <a:ext cx="3876675" cy="3171825"/>
          </a:xfrm>
          <a:prstGeom prst="rect">
            <a:avLst/>
          </a:prstGeom>
          <a:ln w="12700">
            <a:solidFill>
              <a:srgbClr val="000000"/>
            </a:solidFill>
          </a:ln>
        </p:spPr>
      </p:pic>
      <p:pic>
        <p:nvPicPr>
          <p:cNvPr id="5" name="Image11">
            <a:extLst>
              <a:ext uri="{FF2B5EF4-FFF2-40B4-BE49-F238E27FC236}">
                <a16:creationId xmlns:a16="http://schemas.microsoft.com/office/drawing/2014/main" id="{060C29B3-735D-497C-AE7E-9F27C2FFDFF9}"/>
              </a:ext>
            </a:extLst>
          </p:cNvPr>
          <p:cNvPicPr/>
          <p:nvPr/>
        </p:nvPicPr>
        <p:blipFill>
          <a:blip r:embed="rId3"/>
          <a:srcRect l="-115" t="-148" r="-115" b="-148"/>
          <a:stretch>
            <a:fillRect/>
          </a:stretch>
        </p:blipFill>
        <p:spPr bwMode="auto">
          <a:xfrm>
            <a:off x="5238750" y="538134"/>
            <a:ext cx="5943600" cy="4628515"/>
          </a:xfrm>
          <a:prstGeom prst="rect">
            <a:avLst/>
          </a:prstGeom>
          <a:ln w="12700">
            <a:solidFill>
              <a:srgbClr val="000000"/>
            </a:solidFill>
          </a:ln>
        </p:spPr>
      </p:pic>
      <p:sp>
        <p:nvSpPr>
          <p:cNvPr id="6" name="TextBox 5">
            <a:extLst>
              <a:ext uri="{FF2B5EF4-FFF2-40B4-BE49-F238E27FC236}">
                <a16:creationId xmlns:a16="http://schemas.microsoft.com/office/drawing/2014/main" id="{CA6B46CA-C2D1-457A-BEC1-9085FF7C21BA}"/>
              </a:ext>
            </a:extLst>
          </p:cNvPr>
          <p:cNvSpPr txBox="1"/>
          <p:nvPr/>
        </p:nvSpPr>
        <p:spPr>
          <a:xfrm>
            <a:off x="333375" y="4400550"/>
            <a:ext cx="4048125" cy="369332"/>
          </a:xfrm>
          <a:prstGeom prst="rect">
            <a:avLst/>
          </a:prstGeom>
          <a:noFill/>
        </p:spPr>
        <p:txBody>
          <a:bodyPr wrap="square" rtlCol="0">
            <a:spAutoFit/>
          </a:bodyPr>
          <a:lstStyle/>
          <a:p>
            <a:r>
              <a:rPr lang="en-US" dirty="0"/>
              <a:t>Crime rate per Borough in NY</a:t>
            </a:r>
          </a:p>
        </p:txBody>
      </p:sp>
      <p:sp>
        <p:nvSpPr>
          <p:cNvPr id="7" name="TextBox 6">
            <a:extLst>
              <a:ext uri="{FF2B5EF4-FFF2-40B4-BE49-F238E27FC236}">
                <a16:creationId xmlns:a16="http://schemas.microsoft.com/office/drawing/2014/main" id="{C9556312-843A-4AED-A157-9E05E54FB974}"/>
              </a:ext>
            </a:extLst>
          </p:cNvPr>
          <p:cNvSpPr txBox="1"/>
          <p:nvPr/>
        </p:nvSpPr>
        <p:spPr>
          <a:xfrm>
            <a:off x="6549224" y="5166649"/>
            <a:ext cx="4048125" cy="369332"/>
          </a:xfrm>
          <a:prstGeom prst="rect">
            <a:avLst/>
          </a:prstGeom>
          <a:noFill/>
        </p:spPr>
        <p:txBody>
          <a:bodyPr wrap="square" rtlCol="0">
            <a:spAutoFit/>
          </a:bodyPr>
          <a:lstStyle/>
          <a:p>
            <a:r>
              <a:rPr lang="en-US" dirty="0"/>
              <a:t>Crime rate per Borough in </a:t>
            </a:r>
            <a:r>
              <a:rPr lang="en-US" dirty="0" err="1"/>
              <a:t>Tornto</a:t>
            </a:r>
            <a:endParaRPr lang="en-US" dirty="0"/>
          </a:p>
        </p:txBody>
      </p:sp>
    </p:spTree>
    <p:extLst>
      <p:ext uri="{BB962C8B-B14F-4D97-AF65-F5344CB8AC3E}">
        <p14:creationId xmlns:p14="http://schemas.microsoft.com/office/powerpoint/2010/main" val="383228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8871-A6EB-4ABD-8E1F-DFE61EA5268F}"/>
              </a:ext>
            </a:extLst>
          </p:cNvPr>
          <p:cNvSpPr>
            <a:spLocks noGrp="1"/>
          </p:cNvSpPr>
          <p:nvPr>
            <p:ph type="title"/>
          </p:nvPr>
        </p:nvSpPr>
        <p:spPr/>
        <p:txBody>
          <a:bodyPr/>
          <a:lstStyle/>
          <a:p>
            <a:r>
              <a:rPr lang="en-US" dirty="0"/>
              <a:t>conclusion</a:t>
            </a:r>
          </a:p>
        </p:txBody>
      </p:sp>
      <p:sp>
        <p:nvSpPr>
          <p:cNvPr id="3" name="Rectangle 2">
            <a:extLst>
              <a:ext uri="{FF2B5EF4-FFF2-40B4-BE49-F238E27FC236}">
                <a16:creationId xmlns:a16="http://schemas.microsoft.com/office/drawing/2014/main" id="{4E339E77-7610-46E9-9877-23A1C8075312}"/>
              </a:ext>
            </a:extLst>
          </p:cNvPr>
          <p:cNvSpPr/>
          <p:nvPr/>
        </p:nvSpPr>
        <p:spPr>
          <a:xfrm>
            <a:off x="2337787" y="2483222"/>
            <a:ext cx="8253274" cy="1454950"/>
          </a:xfrm>
          <a:prstGeom prst="rect">
            <a:avLst/>
          </a:prstGeom>
        </p:spPr>
        <p:txBody>
          <a:bodyPr wrap="square">
            <a:spAutoFit/>
          </a:bodyPr>
          <a:lstStyle/>
          <a:p>
            <a:pPr>
              <a:lnSpc>
                <a:spcPct val="107000"/>
              </a:lnSpc>
              <a:spcBef>
                <a:spcPts val="855"/>
              </a:spcBef>
              <a:spcAft>
                <a:spcPts val="1655"/>
              </a:spcAft>
            </a:pPr>
            <a:r>
              <a:rPr lang="en-US" sz="2800" dirty="0">
                <a:solidFill>
                  <a:srgbClr val="000000"/>
                </a:solidFill>
                <a:latin typeface="Calibri Light" panose="020F0302020204030204" pitchFamily="34" charset="0"/>
                <a:ea typeface="Calibri" panose="020F0502020204030204" pitchFamily="34" charset="0"/>
                <a:cs typeface="Arial" panose="020B0604020202020204" pitchFamily="34" charset="0"/>
              </a:rPr>
              <a:t>In New York city maximum crime rates occurs in Broklyn while in Toronto it occurs in Scarborough, so these districts are not the best option for investment.</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3414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FA8B-10A3-4E3E-B88D-B4B37282A165}"/>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1515901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32</TotalTime>
  <Words>352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Gill Sans MT</vt:lpstr>
      <vt:lpstr>Gallery</vt:lpstr>
      <vt:lpstr>IBM Capstone project</vt:lpstr>
      <vt:lpstr>background </vt:lpstr>
      <vt:lpstr>Scope </vt:lpstr>
      <vt:lpstr>Data science Methodology for the problem </vt:lpstr>
      <vt:lpstr>Data requirements and gathering </vt:lpstr>
      <vt:lpstr>Data analysis </vt:lpstr>
      <vt:lpstr>Data analysis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Doaa Mohamed Yasseein</dc:creator>
  <cp:lastModifiedBy>Doaa Mohamed Yasseein</cp:lastModifiedBy>
  <cp:revision>4</cp:revision>
  <dcterms:created xsi:type="dcterms:W3CDTF">2019-09-02T13:42:45Z</dcterms:created>
  <dcterms:modified xsi:type="dcterms:W3CDTF">2019-09-02T14:14:57Z</dcterms:modified>
</cp:coreProperties>
</file>