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5708f63e_8_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235708f63e_8_9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5708f63e_2_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235708f63e_2_13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35708f63e_2_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235708f63e_2_19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35708f63e_0_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235708f63e_0_8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22860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5708f63e_6_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235708f63e_6_26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5708f63e_0_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235708f63e_0_26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5708f63e_0_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235708f63e_0_19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5708f63e_2_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235708f63e_2_7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5708f63e_2_6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235708f63e_2_6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5708f63e_0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235708f63e_0_1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35708f63e_7_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함수포인터 사용하여, cmd func 호출 interface 단일화. 신규 cmd 추가되어도 Query은 변경 불필요.</a:t>
            </a:r>
            <a:endParaRPr/>
          </a:p>
        </p:txBody>
      </p:sp>
      <p:sp>
        <p:nvSpPr>
          <p:cNvPr id="161" name="Google Shape;161;g1235708f63e_7_2:notes"/>
          <p:cNvSpPr/>
          <p:nvPr>
            <p:ph idx="2" type="sldImg"/>
          </p:nvPr>
        </p:nvSpPr>
        <p:spPr>
          <a:xfrm>
            <a:off x="2286000" y="514350"/>
            <a:ext cx="4572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lv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None/>
              <a:defRPr b="1" sz="3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normAutofit/>
          </a:bodyPr>
          <a:lstStyle>
            <a:lvl1pPr indent="-228600" lvl="0" marL="457200" algn="l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3655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3655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None/>
              <a:defRPr b="1"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indent="-40005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8950" lIns="77925" spcFirstLastPara="1" rIns="77925" wrap="square" tIns="389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None/>
              <a:defRPr b="1"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  <a:defRPr b="0" i="0" sz="3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rmAutofit/>
          </a:bodyPr>
          <a:lstStyle>
            <a:lvl1pPr indent="-40005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6550" lvl="3" marL="18288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6550" lvl="4" marL="22860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6550" lvl="5" marL="27432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6550" lvl="6" marL="32004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6550" lvl="7" marL="36576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6550" lvl="8" marL="4114800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50" lIns="77925" spcFirstLastPara="1" rIns="77925" wrap="square" tIns="389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hyperlink" Target="https://github.com/doagi/Amigo/pull/32" TargetMode="External"/><Relationship Id="rId6" Type="http://schemas.openxmlformats.org/officeDocument/2006/relationships/hyperlink" Target="https://github.com/doagi/Amigo/pull/32" TargetMode="External"/><Relationship Id="rId7" Type="http://schemas.openxmlformats.org/officeDocument/2006/relationships/hyperlink" Target="https://github.com/doagi/Amigo/pull/4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/>
          <p:nvPr/>
        </p:nvCxnSpPr>
        <p:spPr>
          <a:xfrm>
            <a:off x="683568" y="3111810"/>
            <a:ext cx="7776864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3029835" y="1491630"/>
            <a:ext cx="30123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Project</a:t>
            </a:r>
            <a:br>
              <a:rPr b="1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ko-KR" sz="3200">
                <a:solidFill>
                  <a:schemeClr val="dk1"/>
                </a:solidFill>
              </a:rPr>
              <a:t>(Amigo)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683568" y="1383618"/>
            <a:ext cx="7776864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2066450" y="3867900"/>
            <a:ext cx="4857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Review Agent 양성 과정 9</a:t>
            </a:r>
            <a:r>
              <a:rPr lang="ko-KR" sz="1800">
                <a:solidFill>
                  <a:schemeClr val="dk1"/>
                </a:solidFill>
              </a:rPr>
              <a:t>차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[A팀] 정병진, 조형성, 최은경, 최인수, 한수용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2"/>
          <p:cNvCxnSpPr/>
          <p:nvPr/>
        </p:nvCxnSpPr>
        <p:spPr>
          <a:xfrm>
            <a:off x="0" y="735546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22"/>
          <p:cNvSpPr txBox="1"/>
          <p:nvPr/>
        </p:nvSpPr>
        <p:spPr>
          <a:xfrm>
            <a:off x="203973" y="774745"/>
            <a:ext cx="870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Search 기능 option, field 별 동작 분기 부분</a:t>
            </a:r>
            <a:r>
              <a:rPr lang="ko-K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79498" y="141475"/>
            <a:ext cx="734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 세부 구현 방법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ko-KR" sz="1800">
                <a:solidFill>
                  <a:schemeClr val="dk1"/>
                </a:solidFill>
              </a:rPr>
              <a:t>Refactoring을 통한 Code 복잡도 개선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34088" l="74265" r="0" t="23945"/>
          <a:stretch/>
        </p:blipFill>
        <p:spPr>
          <a:xfrm>
            <a:off x="203975" y="1267625"/>
            <a:ext cx="1565275" cy="15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/>
          <p:nvPr/>
        </p:nvSpPr>
        <p:spPr>
          <a:xfrm>
            <a:off x="324725" y="1986250"/>
            <a:ext cx="1444500" cy="752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700" y="881424"/>
            <a:ext cx="3229350" cy="26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518" y="3564300"/>
            <a:ext cx="4606057" cy="6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1525" y="4343725"/>
            <a:ext cx="4661051" cy="6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1650" y="1234945"/>
            <a:ext cx="2277467" cy="34337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/>
          <p:nvPr/>
        </p:nvSpPr>
        <p:spPr>
          <a:xfrm>
            <a:off x="4449650" y="2230038"/>
            <a:ext cx="482700" cy="61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23"/>
          <p:cNvCxnSpPr/>
          <p:nvPr/>
        </p:nvCxnSpPr>
        <p:spPr>
          <a:xfrm>
            <a:off x="0" y="735546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23"/>
          <p:cNvSpPr txBox="1"/>
          <p:nvPr/>
        </p:nvSpPr>
        <p:spPr>
          <a:xfrm>
            <a:off x="204879" y="771550"/>
            <a:ext cx="87075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예외처리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요구사항을 분석하여 각 항목에서 정상 케이스만 검색 가능하도록 예외 케이스 작성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EXPECT_ANY_THROW, EXPECT_NO_THROW 이용하여 정상/예외 통과 확인하며 추가/수정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79512" y="141480"/>
            <a:ext cx="640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 세부 구현 방법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ko-KR" sz="1800">
                <a:solidFill>
                  <a:schemeClr val="dk1"/>
                </a:solidFill>
              </a:rPr>
              <a:t>Secure Coding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2" y="2158675"/>
            <a:ext cx="3542425" cy="13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917400" y="1737625"/>
            <a:ext cx="21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주어진 요구사항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350" y="2137825"/>
            <a:ext cx="1971050" cy="27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3981200" y="1737625"/>
            <a:ext cx="20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항목 별 예외 확인 생성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5575" y="3374275"/>
            <a:ext cx="2636801" cy="176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5571" y="2154494"/>
            <a:ext cx="2636800" cy="76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6275575" y="1737625"/>
            <a:ext cx="25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항목 별 예외/정상 TC 생성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6275575" y="2948663"/>
            <a:ext cx="25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예외 조건 추가 및 수정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3276825" y="1884025"/>
            <a:ext cx="5205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6054200" y="1902715"/>
            <a:ext cx="331200" cy="1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8663275" y="1902725"/>
            <a:ext cx="415200" cy="1320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 rot="10800000">
            <a:off x="5860375" y="1991425"/>
            <a:ext cx="415200" cy="1320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4"/>
          <p:cNvCxnSpPr/>
          <p:nvPr/>
        </p:nvCxnSpPr>
        <p:spPr>
          <a:xfrm>
            <a:off x="0" y="735546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24"/>
          <p:cNvSpPr txBox="1"/>
          <p:nvPr/>
        </p:nvSpPr>
        <p:spPr>
          <a:xfrm>
            <a:off x="204876" y="771550"/>
            <a:ext cx="85512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PR 전체 통계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총 PR 60회, commit 248 중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[BugFix] 13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[AddTc] 9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Code Review BP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PR 59회 중, 275건의 comment, PR당 평균 약 4.6회의 comment 작성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79512" y="141480"/>
            <a:ext cx="640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 세부 구현 방법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ko-KR" sz="1800">
                <a:solidFill>
                  <a:schemeClr val="dk1"/>
                </a:solidFill>
              </a:rPr>
              <a:t>PR단위 구현 및 리뷰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2383727" y="771550"/>
            <a:ext cx="37062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[feature]17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[refactoring] 23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4785827" y="771550"/>
            <a:ext cx="37062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[doc] 2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[etc] 2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02" y="2500225"/>
            <a:ext cx="4203942" cy="22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625" y="3007346"/>
            <a:ext cx="4850601" cy="16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299525" y="4650900"/>
            <a:ext cx="396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>
                <a:solidFill>
                  <a:schemeClr val="hlink"/>
                </a:solidFill>
                <a:hlinkClick r:id="rId5"/>
              </a:rPr>
              <a:t>https://github.com/doagi/Amigo/pull/3</a:t>
            </a:r>
            <a:r>
              <a:rPr lang="ko-KR" sz="1000" u="sng">
                <a:solidFill>
                  <a:schemeClr val="hlink"/>
                </a:solidFill>
                <a:hlinkClick r:id="rId6"/>
              </a:rPr>
              <a:t>2</a:t>
            </a:r>
            <a:br>
              <a:rPr lang="ko-KR" sz="1000"/>
            </a:br>
            <a:r>
              <a:rPr lang="ko-KR" sz="1000"/>
              <a:t>14건의 conversation.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339625" y="4650900"/>
            <a:ext cx="259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https://github.com/doagi/Amigo/pull/48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12건의 conversation.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5"/>
          <p:cNvCxnSpPr/>
          <p:nvPr/>
        </p:nvCxnSpPr>
        <p:spPr>
          <a:xfrm>
            <a:off x="0" y="735546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25"/>
          <p:cNvSpPr txBox="1"/>
          <p:nvPr/>
        </p:nvSpPr>
        <p:spPr>
          <a:xfrm>
            <a:off x="204884" y="771550"/>
            <a:ext cx="87075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Keep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상호 존중, 적극적이고 능동적인 참여, 활발한 질의응답, 빠른 리뷰, 상호 격려/칭찬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서로간의 질문에 대해 친절한 답변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개발자가 ownership을 가지고 개발하여, 할일을 스스로 찾아서 진행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Problem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너무 열심히 하느라 미흡했던 시간 분배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충분하지 않았던 Test case로 인한 잘못된 예외 케이스 발생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익숙치 않은 TDD와 리팩토링을 통한 설계 개선으로 설계에 좀 더 공을 못들인 것 같아 아쉬움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VS의 프로젝트 파일 등이 git으로 사용시 자주 컨플릭 발생, 다시 로드될때도 문제 발생 빈번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여러명이 소규모 프로젝트를 짧은 시간에 구현/리펙토링 하다보니, 역할 분배가 어려움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Try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구조를 wiki에 공유했는데, 좀더 활발히 사용했으면 신규 인원이 히스토리를 잘 알 것 같음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문제점들을 세분화 및 list up 하여, deadline 설정하고 개발자들에게 분배함.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Lint 기능을 쓰면 좀 더 편하게 통일성 있는 코드 구현을 해 볼 수 있을 것 같음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 처리를 확인시에는 충분히 많은 Test case로 통과가 잘 되는 지 확인이 필요할 것 같음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현업에서도 TDD를 통한 개발로 지속적인 설계 개선을 적용하고 익혀야 할 것 같음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179512" y="141480"/>
            <a:ext cx="640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회고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4"/>
          <p:cNvCxnSpPr/>
          <p:nvPr/>
        </p:nvCxnSpPr>
        <p:spPr>
          <a:xfrm>
            <a:off x="0" y="735546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4"/>
          <p:cNvSpPr txBox="1"/>
          <p:nvPr/>
        </p:nvSpPr>
        <p:spPr>
          <a:xfrm>
            <a:off x="204874" y="847750"/>
            <a:ext cx="8707500" cy="4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진행방법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그라운드 룰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코딩 스타일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리뷰 정책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Branch 정책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요구사항 분배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구현시 협업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세부 구현 방법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TDD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Refactoring을 통한 지속적 설계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Refactoring을 통한 지속적 설계 및 Code 개선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Refactoring을 통한 Code 복잡도 개선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Secure Coding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PR단위 구현 및 리뷰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회고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79512" y="141480"/>
            <a:ext cx="640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목차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5"/>
          <p:cNvCxnSpPr/>
          <p:nvPr/>
        </p:nvCxnSpPr>
        <p:spPr>
          <a:xfrm>
            <a:off x="0" y="735546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5"/>
          <p:cNvSpPr txBox="1"/>
          <p:nvPr/>
        </p:nvSpPr>
        <p:spPr>
          <a:xfrm>
            <a:off x="204874" y="923950"/>
            <a:ext cx="87075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그라운드 룰</a:t>
            </a:r>
            <a:endParaRPr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-KR" sz="1300">
                <a:solidFill>
                  <a:schemeClr val="dk1"/>
                </a:solidFill>
              </a:rPr>
              <a:t>피드백은 상대 개발자의 의도와 관점에서 이해하기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-KR" sz="1300">
                <a:solidFill>
                  <a:schemeClr val="dk1"/>
                </a:solidFill>
              </a:rPr>
              <a:t>Commit은 되도록 2~3파일, 100라인 이내로 자주 올리기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-KR" sz="1300">
                <a:solidFill>
                  <a:schemeClr val="dk1"/>
                </a:solidFill>
              </a:rPr>
              <a:t>논쟁이 있을 경우 다수결에 따르기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-KR" sz="1300">
                <a:solidFill>
                  <a:schemeClr val="dk1"/>
                </a:solidFill>
              </a:rPr>
              <a:t>모르는 것이 있으면 숨기지 말고 질문하고 서로 친절하게 알려주기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-KR" sz="1300">
                <a:solidFill>
                  <a:schemeClr val="dk1"/>
                </a:solidFill>
              </a:rPr>
              <a:t>정시퇴근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-KR" sz="1300">
                <a:solidFill>
                  <a:schemeClr val="dk1"/>
                </a:solidFill>
              </a:rPr>
              <a:t>열린 마음으로 코드리뷰 받아들이기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-KR" sz="1300">
                <a:solidFill>
                  <a:schemeClr val="dk1"/>
                </a:solidFill>
              </a:rPr>
              <a:t>리뷰와 피드백은 최대한 빠르게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-KR" sz="1300">
                <a:solidFill>
                  <a:schemeClr val="dk1"/>
                </a:solidFill>
              </a:rPr>
              <a:t>커밋 메세지에 어떻게 했는지가 아니라 무엇을 왜 했는지 설명하기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-KR" sz="1300">
                <a:solidFill>
                  <a:schemeClr val="dk1"/>
                </a:solidFill>
              </a:rPr>
              <a:t>점심 잘먹기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ko-KR" sz="1300">
                <a:solidFill>
                  <a:schemeClr val="dk1"/>
                </a:solidFill>
              </a:rPr>
              <a:t>서로 인사 잊지 않고 하기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79512" y="141480"/>
            <a:ext cx="640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진행 방법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6"/>
          <p:cNvCxnSpPr/>
          <p:nvPr/>
        </p:nvCxnSpPr>
        <p:spPr>
          <a:xfrm>
            <a:off x="0" y="735546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6"/>
          <p:cNvSpPr txBox="1"/>
          <p:nvPr/>
        </p:nvSpPr>
        <p:spPr>
          <a:xfrm>
            <a:off x="204874" y="923950"/>
            <a:ext cx="87075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ko-KR" sz="1600">
                <a:solidFill>
                  <a:schemeClr val="dk1"/>
                </a:solidFill>
              </a:rPr>
              <a:t>코딩 스타일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ko-KR">
                <a:solidFill>
                  <a:srgbClr val="24292F"/>
                </a:solidFill>
                <a:highlight>
                  <a:schemeClr val="lt1"/>
                </a:highlight>
              </a:rPr>
              <a:t>기본 DS C/C++ 코딩스타일 준수 (단, {}는 새 줄에, single line에도{}추가)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ko-KR">
                <a:solidFill>
                  <a:srgbClr val="24292F"/>
                </a:solidFill>
                <a:highlight>
                  <a:schemeClr val="lt1"/>
                </a:highlight>
              </a:rPr>
              <a:t>Column : 120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ko-KR">
                <a:solidFill>
                  <a:srgbClr val="24292F"/>
                </a:solidFill>
                <a:highlight>
                  <a:schemeClr val="lt1"/>
                </a:highlight>
              </a:rPr>
              <a:t>Indent : 4 spaces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ko-KR">
                <a:solidFill>
                  <a:srgbClr val="24292F"/>
                </a:solidFill>
                <a:highlight>
                  <a:schemeClr val="lt1"/>
                </a:highlight>
              </a:rPr>
              <a:t>Naming rule은 Google C++ 가이드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■"/>
            </a:pPr>
            <a:r>
              <a:rPr lang="ko-KR">
                <a:solidFill>
                  <a:srgbClr val="24292F"/>
                </a:solidFill>
                <a:highlight>
                  <a:schemeClr val="lt1"/>
                </a:highlight>
              </a:rPr>
              <a:t>CamelCase : 함수, 타입 (클래스 / 구조체)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■"/>
            </a:pPr>
            <a:r>
              <a:rPr lang="ko-KR">
                <a:solidFill>
                  <a:srgbClr val="24292F"/>
                </a:solidFill>
                <a:highlight>
                  <a:schemeClr val="lt1"/>
                </a:highlight>
              </a:rPr>
              <a:t>snake_case : 파일명 변수명, 멤버변수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■"/>
            </a:pPr>
            <a:r>
              <a:rPr lang="ko-KR">
                <a:solidFill>
                  <a:srgbClr val="24292F"/>
                </a:solidFill>
                <a:highlight>
                  <a:schemeClr val="lt1"/>
                </a:highlight>
              </a:rPr>
              <a:t>kCamelCase : 상수명 대문자만 : 매크로</a:t>
            </a:r>
            <a:endParaRPr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ko-KR" sz="1600">
                <a:solidFill>
                  <a:schemeClr val="dk1"/>
                </a:solidFill>
              </a:rPr>
              <a:t>리뷰 정책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highlight>
                  <a:schemeClr val="lt1"/>
                </a:highlight>
              </a:rPr>
              <a:t>Pull Request시 2명 이상의 approve가 있어야 merge 가능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highlight>
                  <a:schemeClr val="lt1"/>
                </a:highlight>
              </a:rPr>
              <a:t>Reviewer는 팀원 전체 설정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  <a:highlight>
                  <a:schemeClr val="lt1"/>
                </a:highlight>
              </a:rPr>
              <a:t>Title Prefix는 다음 중 하나로 설정 [Feature], [AddTC], [BugFix], [Refactoring], [Doc], [Etc]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ko-KR" sz="1600">
                <a:solidFill>
                  <a:schemeClr val="dk1"/>
                </a:solidFill>
              </a:rPr>
              <a:t>Branch 정책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ko-KR">
                <a:solidFill>
                  <a:srgbClr val="24292F"/>
                </a:solidFill>
                <a:highlight>
                  <a:schemeClr val="lt1"/>
                </a:highlight>
              </a:rPr>
              <a:t>Master 와 개인별 개발 branch로 운영하고, Master로 PR 리뷰 진행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79512" y="141480"/>
            <a:ext cx="640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진행 방법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ko-KR" sz="2400">
                <a:solidFill>
                  <a:schemeClr val="dk1"/>
                </a:solidFill>
              </a:rPr>
              <a:t>Rule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7"/>
          <p:cNvCxnSpPr/>
          <p:nvPr/>
        </p:nvCxnSpPr>
        <p:spPr>
          <a:xfrm>
            <a:off x="0" y="735546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204874" y="848575"/>
            <a:ext cx="87075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ko-KR" sz="1600">
                <a:solidFill>
                  <a:schemeClr val="dk1"/>
                </a:solidFill>
              </a:rPr>
              <a:t>요구 사항 분배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최은경님 (팀장) - Search 구현, </a:t>
            </a:r>
            <a:r>
              <a:rPr lang="ko-KR">
                <a:solidFill>
                  <a:schemeClr val="dk1"/>
                </a:solidFill>
              </a:rPr>
              <a:t>TC 추가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조형성님 - </a:t>
            </a:r>
            <a:r>
              <a:rPr lang="ko-KR">
                <a:solidFill>
                  <a:schemeClr val="dk1"/>
                </a:solidFill>
              </a:rPr>
              <a:t>Search 구현, TC 추가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최인수님 - File input/output, Add</a:t>
            </a:r>
            <a:r>
              <a:rPr lang="ko-KR">
                <a:solidFill>
                  <a:schemeClr val="dk1"/>
                </a:solidFill>
              </a:rPr>
              <a:t> 구현, TC 추가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한수용님 - Del 구현, </a:t>
            </a:r>
            <a:r>
              <a:rPr lang="ko-KR">
                <a:solidFill>
                  <a:schemeClr val="dk1"/>
                </a:solidFill>
              </a:rPr>
              <a:t>TC 추가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정병진님 - Mod 구현, </a:t>
            </a:r>
            <a:r>
              <a:rPr lang="ko-KR">
                <a:solidFill>
                  <a:schemeClr val="dk1"/>
                </a:solidFill>
              </a:rPr>
              <a:t>TC 추가, </a:t>
            </a:r>
            <a:r>
              <a:rPr b="1" lang="ko-KR">
                <a:solidFill>
                  <a:srgbClr val="24292F"/>
                </a:solidFill>
              </a:rPr>
              <a:t>Random heavy test</a:t>
            </a:r>
            <a:r>
              <a:rPr lang="ko-KR">
                <a:solidFill>
                  <a:schemeClr val="dk1"/>
                </a:solidFill>
              </a:rPr>
              <a:t> 추가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ko-KR" sz="1600">
                <a:solidFill>
                  <a:schemeClr val="dk1"/>
                </a:solidFill>
              </a:rPr>
              <a:t>구현 시 협업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카X 오픈 채팅으로 실시간 대화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GitHub에 review comment로 커뮤니케이션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오픈톡 알림이나 review 요청 메일 수신시 바로바로 review 진행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79512" y="141480"/>
            <a:ext cx="640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진행 방법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91" y="3995238"/>
            <a:ext cx="3022609" cy="7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3861425" y="4077900"/>
            <a:ext cx="4879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latin typeface="Malgun Gothic"/>
                <a:ea typeface="Malgun Gothic"/>
                <a:cs typeface="Malgun Gothic"/>
                <a:sym typeface="Malgun Gothic"/>
              </a:rPr>
              <a:t>※ 애자일 개발 방법론 적용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각 스프린트 마다 목표 설정하여, Test → 개발 → Refactoring 진행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18"/>
          <p:cNvCxnSpPr/>
          <p:nvPr/>
        </p:nvCxnSpPr>
        <p:spPr>
          <a:xfrm>
            <a:off x="0" y="735546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204879" y="771550"/>
            <a:ext cx="87075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TDD 적용 단계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1차 - 기능 단위의 Test Case 작성 및 기능 구현 (Add/Mod/Del/Sch/Command)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각자 명령 함수 TC를 생성하고 명령 함수를 절차지향적으로 구현하면서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정상 동작 및 Fail/Exception case 확인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2차 - Integration Test Case 작성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main() 함수 실행 이외에도, gtest에서 sample input을 읽어 결과로 나온 output 파일을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reference output 파일과 내용을 비교하여 Pass/Fail을 알 수 있도록 추가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-KR">
                <a:solidFill>
                  <a:schemeClr val="dk1"/>
                </a:solidFill>
              </a:rPr>
              <a:t>3차 - Heavy Test Case 작성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예제로 주어진 input_20_20.txt 파일 이외에도 더 많은 case를 위해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random으로 사원 정보 생성하여 Add,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random으로 검색 조건 생성하여 Sch, Del, Mod 명령을 수행하도록 추가</a:t>
            </a:r>
            <a:endParaRPr>
              <a:solidFill>
                <a:schemeClr val="dk1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20만개 Add, 10만개 Sch, Del, Mod 명령을 테스트하여 실행 시간 측정</a:t>
            </a:r>
            <a:br>
              <a:rPr lang="ko-KR">
                <a:solidFill>
                  <a:schemeClr val="dk1"/>
                </a:solidFill>
              </a:rPr>
            </a:br>
            <a:r>
              <a:rPr lang="ko-KR" sz="1000">
                <a:solidFill>
                  <a:srgbClr val="888888"/>
                </a:solidFill>
              </a:rPr>
              <a:t>(3일차에 50분 정도 걸렸으나, refactoring/예외처리 하면서 점점 느려진… ^^;)</a:t>
            </a:r>
            <a:endParaRPr sz="1000">
              <a:solidFill>
                <a:srgbClr val="888888"/>
              </a:solidFill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-KR">
                <a:solidFill>
                  <a:schemeClr val="dk1"/>
                </a:solidFill>
              </a:rPr>
              <a:t>대조군 output은 없지만, Sch, Del, Mod 조건 예외처리에 많은 도움이 되었음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79512" y="141480"/>
            <a:ext cx="640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 세부 구현 방법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ko-KR" sz="1800">
                <a:solidFill>
                  <a:schemeClr val="dk1"/>
                </a:solidFill>
              </a:rPr>
              <a:t>TDD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19"/>
          <p:cNvCxnSpPr/>
          <p:nvPr/>
        </p:nvCxnSpPr>
        <p:spPr>
          <a:xfrm>
            <a:off x="0" y="735546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9"/>
          <p:cNvSpPr txBox="1"/>
          <p:nvPr/>
        </p:nvSpPr>
        <p:spPr>
          <a:xfrm>
            <a:off x="203973" y="774745"/>
            <a:ext cx="870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Refactoring을 통한 설계 개선 내용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79498" y="141475"/>
            <a:ext cx="734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 세부 구현 방법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ko-KR" sz="1800">
                <a:solidFill>
                  <a:schemeClr val="dk1"/>
                </a:solidFill>
              </a:rPr>
              <a:t>Refactoring을 통한 </a:t>
            </a:r>
            <a:r>
              <a:rPr lang="ko-KR" sz="1800">
                <a:solidFill>
                  <a:schemeClr val="dk1"/>
                </a:solidFill>
              </a:rPr>
              <a:t>지속적 설계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219450" y="1201875"/>
            <a:ext cx="29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OOP 설계 개선 2차(4일차)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3393163" y="1201875"/>
            <a:ext cx="32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OOP로 설계 개선 1차 (3일차)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0" y="1201875"/>
            <a:ext cx="37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절차지향 working code 개발 (~2일차) 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701" y="1884670"/>
            <a:ext cx="2698025" cy="250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41486" r="0" t="0"/>
          <a:stretch/>
        </p:blipFill>
        <p:spPr>
          <a:xfrm>
            <a:off x="6397275" y="2116190"/>
            <a:ext cx="2635450" cy="2762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5115200" y="2508175"/>
            <a:ext cx="1045800" cy="188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7943375" y="2727413"/>
            <a:ext cx="1119600" cy="122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4461525" y="1545975"/>
            <a:ext cx="19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기능 추가를 위한 개선</a:t>
            </a:r>
            <a:endParaRPr sz="1000"/>
          </a:p>
        </p:txBody>
      </p:sp>
      <p:sp>
        <p:nvSpPr>
          <p:cNvPr id="144" name="Google Shape;144;p19"/>
          <p:cNvSpPr txBox="1"/>
          <p:nvPr/>
        </p:nvSpPr>
        <p:spPr>
          <a:xfrm>
            <a:off x="7083550" y="1545975"/>
            <a:ext cx="191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알고리즘 다형성 적용</a:t>
            </a:r>
            <a:endParaRPr sz="1000"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650" y="2176850"/>
            <a:ext cx="3077125" cy="22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0"/>
          <p:cNvCxnSpPr/>
          <p:nvPr/>
        </p:nvCxnSpPr>
        <p:spPr>
          <a:xfrm>
            <a:off x="0" y="735546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0"/>
          <p:cNvSpPr txBox="1"/>
          <p:nvPr/>
        </p:nvSpPr>
        <p:spPr>
          <a:xfrm>
            <a:off x="179498" y="141475"/>
            <a:ext cx="734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 세부 구현 방법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ko-KR" sz="1800">
                <a:solidFill>
                  <a:schemeClr val="dk1"/>
                </a:solidFill>
              </a:rPr>
              <a:t>Refactoring을 통한 지속적 설계 및 Code 개선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20"/>
          <p:cNvGrpSpPr/>
          <p:nvPr/>
        </p:nvGrpSpPr>
        <p:grpSpPr>
          <a:xfrm>
            <a:off x="1799700" y="1178199"/>
            <a:ext cx="5053434" cy="2915625"/>
            <a:chOff x="2304700" y="1164049"/>
            <a:chExt cx="5053434" cy="2915625"/>
          </a:xfrm>
        </p:grpSpPr>
        <p:pic>
          <p:nvPicPr>
            <p:cNvPr id="153" name="Google Shape;15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04700" y="1164049"/>
              <a:ext cx="5003890" cy="2915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0"/>
            <p:cNvSpPr/>
            <p:nvPr/>
          </p:nvSpPr>
          <p:spPr>
            <a:xfrm>
              <a:off x="4414521" y="1592259"/>
              <a:ext cx="1154100" cy="21306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6111034" y="1892796"/>
              <a:ext cx="1247100" cy="1175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0"/>
          <p:cNvSpPr txBox="1"/>
          <p:nvPr/>
        </p:nvSpPr>
        <p:spPr>
          <a:xfrm>
            <a:off x="203973" y="774745"/>
            <a:ext cx="870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Refactoring을 통한 설계 개선 내용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03975" y="3953600"/>
            <a:ext cx="469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IDatabase interface로 DB가 변경되어도, Client code는 변경되지 않도록 설계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swap cmd 추가 요청시에 AmigoDB를 상속한 AmigoDB2에 swap 추가하고, query func을 override 하여 기존 AmigoDB는 코드 변경 없도록 설계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247200" y="4030550"/>
            <a:ext cx="278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복잡도가 높은 Search logic은 변경 가능성이 높기 때문에 추후 개선 시에 DB code에 영향 없도록 interface 설계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1"/>
          <p:cNvCxnSpPr/>
          <p:nvPr/>
        </p:nvCxnSpPr>
        <p:spPr>
          <a:xfrm>
            <a:off x="0" y="735546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21"/>
          <p:cNvSpPr txBox="1"/>
          <p:nvPr/>
        </p:nvSpPr>
        <p:spPr>
          <a:xfrm>
            <a:off x="203973" y="774745"/>
            <a:ext cx="870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Query 문 If/else 제거</a:t>
            </a:r>
            <a:r>
              <a:rPr lang="ko-K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79498" y="141475"/>
            <a:ext cx="734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 세부 구현 방법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ko-KR" sz="1800">
                <a:solidFill>
                  <a:schemeClr val="dk1"/>
                </a:solidFill>
              </a:rPr>
              <a:t>Refactoring을 통한 Code 복잡도 개선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449650" y="2230038"/>
            <a:ext cx="482700" cy="61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50" y="1121750"/>
            <a:ext cx="3085200" cy="354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625" y="3070525"/>
            <a:ext cx="3906850" cy="15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3325" y="1022925"/>
            <a:ext cx="3327375" cy="19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1018800" y="4745125"/>
            <a:ext cx="650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함수포인터 사용하여, cmd func 호출 interface 단일화. 신규 cmd 추가되어도 Query은 변경 불필요.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