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82" r:id="rId26"/>
    <p:sldId id="281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D7D31"/>
    <a:srgbClr val="0070C0"/>
    <a:srgbClr val="D60093"/>
    <a:srgbClr val="F2F2F2"/>
    <a:srgbClr val="FFFF00"/>
    <a:srgbClr val="4472C4"/>
    <a:srgbClr val="DAEBD5"/>
    <a:srgbClr val="FFF2CC"/>
    <a:srgbClr val="D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84F1-0FB0-4179-8FD4-672D887C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31904-98B5-460D-980B-C1A7EC630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417E-B77D-4782-B343-5D45EAC8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EC053-E956-4043-87D8-7F385ED0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10970-5697-481A-BF15-D6FB109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CEAD-EBD8-42DD-906D-54AAA32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8B1D5-338D-4BD8-9090-01974B93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CD9DB-D4E4-4821-AD7A-F0045BFB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066BF-0357-4E1E-874C-34AE592E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69263-500A-46FE-A8D2-AD9AC83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9B96E6-4869-46EC-8829-B1B27904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D3BC0-7D6B-4214-ABCF-FFD923AB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E13A-BD03-4890-A8FA-6E633108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2C0C6-9054-42EB-A611-8A8B701F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43BBD-302A-4C1F-99D3-FD60CB3C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4C46-374F-4F8A-93FD-8F2D4E7D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326A8-7A38-4BEC-AE74-99619B05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5EA53-FF8A-4926-9C0B-CAF1C9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C399-00D6-4221-8BF5-77F5881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92A0-C599-4E30-8208-F55B57F5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D281-A0C0-4E55-82E7-7CA54588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4A4E1-0E60-4DEC-83E1-AA6A6F18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C1788-5086-4434-80C3-C6EDE4AA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40F4A-2235-419B-87BD-0A6BB6B2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00C60-93AC-4215-840D-3123C09A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704B-5AEB-44DA-B9DF-1494C40C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7A392-0849-4E5F-A7ED-5BBC3BDD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FA252-1E78-4CBB-8CEA-2E84009F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12311-6512-4708-8577-60FB922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5A6E2-C8AA-4961-A57E-5A5187F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AA9F6-B7CC-41CC-B873-1446F81E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B5BB2-B110-4067-B490-7580EE86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F4885-2A2E-4EBF-8D35-9E19474C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8356A-5C7B-40A0-8BED-4EC0BBAA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D68D4-2F44-4114-BBD6-A4C1C944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D55FB-DB0A-4EF2-8EE8-83C60F6D0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A0F40C-C0D6-4AD7-B921-C8BC3B55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88E22-90F6-4C2F-8C93-C8B1522A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F943AA-C97B-4D22-AB59-CFB03DEA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2989-5376-496B-B2EB-6C1E03E1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43D6C-816F-4259-81C9-84D236DC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892D8-28CE-431D-B99C-0DC267A3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CBD925-EE4F-411E-A3CD-F7A0433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7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15F8DE-6CC6-4E0B-B2B7-202431B0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43B35F-F631-4646-85B6-C6DF4B2A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8487E-D8C4-4B27-A111-ECA8D50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6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BFD4-6363-4ED4-8F56-6216811A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71E07-CED0-4997-8EA2-833B06C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D5937-8A61-425D-B697-0C8FF2F93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B08EA-C684-46E8-B13C-C95B740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8B963-2746-45A4-898F-94661E66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A2838-25B0-48CB-98F8-9B97D593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3A9A5-7D1E-4B80-869E-568CBF9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8AA2AF-6499-4F47-8F95-79D50BCCE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579CF-D983-4AF1-A73D-ECD04C63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4043B-0CAF-4A39-82C8-E1418A63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150FE-6045-42BF-A4F6-170D58D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7C1AA-27BD-4F6E-83CE-1D5CAB83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5B4F6-10A3-4804-86C2-B6DABAD9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5DEB-B88E-463F-BF42-878A5431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40A6D-707C-4D9D-873A-6EF9A279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987A6-EB93-407C-B6FE-606CA9003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8BC61-0806-428B-93DF-167D87DFB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C52E31FA-894C-40DB-A073-6775AA25D92B}"/>
              </a:ext>
            </a:extLst>
          </p:cNvPr>
          <p:cNvGrpSpPr/>
          <p:nvPr/>
        </p:nvGrpSpPr>
        <p:grpSpPr>
          <a:xfrm>
            <a:off x="1270742" y="998970"/>
            <a:ext cx="9650516" cy="4860060"/>
            <a:chOff x="1657564" y="609600"/>
            <a:chExt cx="9650516" cy="486006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9D94BEB-D205-4396-85CB-214E723C4D0D}"/>
                </a:ext>
              </a:extLst>
            </p:cNvPr>
            <p:cNvSpPr/>
            <p:nvPr/>
          </p:nvSpPr>
          <p:spPr>
            <a:xfrm>
              <a:off x="2857501" y="1170464"/>
              <a:ext cx="1003300" cy="54864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torch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B89B38-E6C1-4EDD-9FE9-21C131882733}"/>
                </a:ext>
              </a:extLst>
            </p:cNvPr>
            <p:cNvSpPr/>
            <p:nvPr/>
          </p:nvSpPr>
          <p:spPr>
            <a:xfrm>
              <a:off x="3962399" y="1171724"/>
              <a:ext cx="1879601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torch.autograd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1D9E51-288E-408B-8D6E-7E3313D7D085}"/>
                </a:ext>
              </a:extLst>
            </p:cNvPr>
            <p:cNvSpPr/>
            <p:nvPr/>
          </p:nvSpPr>
          <p:spPr>
            <a:xfrm>
              <a:off x="5943598" y="1171544"/>
              <a:ext cx="1178562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torch.nn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F6BD2C-CAE6-4937-AD13-EA01D88D0DF7}"/>
                </a:ext>
              </a:extLst>
            </p:cNvPr>
            <p:cNvSpPr/>
            <p:nvPr/>
          </p:nvSpPr>
          <p:spPr>
            <a:xfrm>
              <a:off x="7259321" y="1171364"/>
              <a:ext cx="2514599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torch.multiprocessing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B3B5B4-38E2-47C8-A635-EEC67C09E4D3}"/>
                </a:ext>
              </a:extLst>
            </p:cNvPr>
            <p:cNvSpPr/>
            <p:nvPr/>
          </p:nvSpPr>
          <p:spPr>
            <a:xfrm>
              <a:off x="9886316" y="1171184"/>
              <a:ext cx="1304925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torch.utils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B8447E-4C63-4D70-9A59-9CE41E44A0CF}"/>
                </a:ext>
              </a:extLst>
            </p:cNvPr>
            <p:cNvSpPr/>
            <p:nvPr/>
          </p:nvSpPr>
          <p:spPr>
            <a:xfrm>
              <a:off x="5919471" y="2164081"/>
              <a:ext cx="1223009" cy="547200"/>
            </a:xfrm>
            <a:prstGeom prst="rect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python API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6BD0C79-0565-4258-9F8A-632E611B3150}"/>
                </a:ext>
              </a:extLst>
            </p:cNvPr>
            <p:cNvCxnSpPr>
              <a:stCxn id="4" idx="4"/>
              <a:endCxn id="12" idx="0"/>
            </p:cNvCxnSpPr>
            <p:nvPr/>
          </p:nvCxnSpPr>
          <p:spPr>
            <a:xfrm rot="16200000" flipH="1">
              <a:off x="4722575" y="355679"/>
              <a:ext cx="444977" cy="31718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3590113C-92C4-4161-8D00-F353796FE194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8312030" y="-62669"/>
              <a:ext cx="445697" cy="40078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5872061-68C5-4CBC-B131-3131D419CF40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 rot="5400000">
              <a:off x="6309260" y="1940461"/>
              <a:ext cx="445337" cy="190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9ED44C-2EA0-4879-9286-CF82BAEC251F}"/>
                </a:ext>
              </a:extLst>
            </p:cNvPr>
            <p:cNvSpPr/>
            <p:nvPr/>
          </p:nvSpPr>
          <p:spPr>
            <a:xfrm>
              <a:off x="2773680" y="609600"/>
              <a:ext cx="8534400" cy="2265112"/>
            </a:xfrm>
            <a:prstGeom prst="rect">
              <a:avLst/>
            </a:prstGeom>
            <a:noFill/>
            <a:ln>
              <a:solidFill>
                <a:srgbClr val="D9EA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01F758-DA56-4866-BC2C-349F5E7A664F}"/>
                </a:ext>
              </a:extLst>
            </p:cNvPr>
            <p:cNvSpPr/>
            <p:nvPr/>
          </p:nvSpPr>
          <p:spPr>
            <a:xfrm>
              <a:off x="4145280" y="3417332"/>
              <a:ext cx="1188720" cy="546562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err="1">
                  <a:solidFill>
                    <a:schemeClr val="tx1"/>
                  </a:solidFill>
                </a:rPr>
                <a:t>Autograd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5CEAEE0-D9A2-40A1-B64D-8DEF03584E2A}"/>
                </a:ext>
              </a:extLst>
            </p:cNvPr>
            <p:cNvSpPr/>
            <p:nvPr/>
          </p:nvSpPr>
          <p:spPr>
            <a:xfrm>
              <a:off x="5936617" y="3417332"/>
              <a:ext cx="1188720" cy="5472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Aten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616509-1969-4818-94F5-71D570D67CB5}"/>
                </a:ext>
              </a:extLst>
            </p:cNvPr>
            <p:cNvSpPr/>
            <p:nvPr/>
          </p:nvSpPr>
          <p:spPr>
            <a:xfrm>
              <a:off x="7569200" y="3417332"/>
              <a:ext cx="1188720" cy="5472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40EE65-E5FE-4883-89D0-BA3926290598}"/>
                </a:ext>
              </a:extLst>
            </p:cNvPr>
            <p:cNvSpPr txBox="1"/>
            <p:nvPr/>
          </p:nvSpPr>
          <p:spPr>
            <a:xfrm>
              <a:off x="2875280" y="690880"/>
              <a:ext cx="1481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err="1"/>
                <a:t>Pytorch</a:t>
              </a:r>
              <a:r>
                <a:rPr lang="en-US" altLang="ko-KR" b="1"/>
                <a:t> API</a:t>
              </a:r>
              <a:endParaRPr lang="ko-KR" altLang="en-US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270E8E-B28A-4873-8C07-732FBBA72F49}"/>
                </a:ext>
              </a:extLst>
            </p:cNvPr>
            <p:cNvSpPr/>
            <p:nvPr/>
          </p:nvSpPr>
          <p:spPr>
            <a:xfrm>
              <a:off x="2773680" y="2936240"/>
              <a:ext cx="8534400" cy="1241310"/>
            </a:xfrm>
            <a:prstGeom prst="rect">
              <a:avLst/>
            </a:prstGeom>
            <a:noFill/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5779-3E80-422B-8D8B-F0EF75748D8E}"/>
                </a:ext>
              </a:extLst>
            </p:cNvPr>
            <p:cNvSpPr txBox="1"/>
            <p:nvPr/>
          </p:nvSpPr>
          <p:spPr>
            <a:xfrm>
              <a:off x="2875280" y="2987040"/>
              <a:ext cx="1918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err="1"/>
                <a:t>Pytorch</a:t>
              </a:r>
              <a:r>
                <a:rPr lang="en-US" altLang="ko-KR" b="1"/>
                <a:t> Engine</a:t>
              </a:r>
              <a:endParaRPr lang="ko-KR" altLang="en-US" b="1"/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EE1125F0-DB8C-4B97-AB13-B73790415D4C}"/>
                </a:ext>
              </a:extLst>
            </p:cNvPr>
            <p:cNvCxnSpPr>
              <a:cxnSpLocks/>
              <a:stCxn id="25" idx="0"/>
              <a:endCxn id="12" idx="2"/>
            </p:cNvCxnSpPr>
            <p:nvPr/>
          </p:nvCxnSpPr>
          <p:spPr>
            <a:xfrm rot="5400000" flipH="1" flipV="1">
              <a:off x="5282283" y="2168639"/>
              <a:ext cx="706051" cy="179133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75EDD879-BFB3-4E5D-A1ED-BCD540260CC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6177952" y="3064306"/>
              <a:ext cx="70605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9C96ADEF-CCCC-4A87-BF1D-0061481D575E}"/>
                </a:ext>
              </a:extLst>
            </p:cNvPr>
            <p:cNvCxnSpPr>
              <a:cxnSpLocks/>
              <a:stCxn id="27" idx="0"/>
              <a:endCxn id="12" idx="2"/>
            </p:cNvCxnSpPr>
            <p:nvPr/>
          </p:nvCxnSpPr>
          <p:spPr>
            <a:xfrm rot="16200000" flipV="1">
              <a:off x="6994243" y="2248015"/>
              <a:ext cx="706051" cy="16325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D2AFC4-2EA9-44EE-8411-AA8E03EE6F30}"/>
                </a:ext>
              </a:extLst>
            </p:cNvPr>
            <p:cNvSpPr/>
            <p:nvPr/>
          </p:nvSpPr>
          <p:spPr>
            <a:xfrm>
              <a:off x="3550920" y="4755259"/>
              <a:ext cx="1188720" cy="5465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THNN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DBD659-987B-4E3B-A10F-71E443F310AD}"/>
                </a:ext>
              </a:extLst>
            </p:cNvPr>
            <p:cNvSpPr/>
            <p:nvPr/>
          </p:nvSpPr>
          <p:spPr>
            <a:xfrm>
              <a:off x="5151727" y="4754834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76A7962-A96B-4F17-BC5B-1ECDACDD6A66}"/>
                </a:ext>
              </a:extLst>
            </p:cNvPr>
            <p:cNvSpPr/>
            <p:nvPr/>
          </p:nvSpPr>
          <p:spPr>
            <a:xfrm>
              <a:off x="6803418" y="4755047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THC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CUDA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43AAE8C-0ED8-42F1-9E58-C65780037FA9}"/>
                </a:ext>
              </a:extLst>
            </p:cNvPr>
            <p:cNvSpPr/>
            <p:nvPr/>
          </p:nvSpPr>
          <p:spPr>
            <a:xfrm>
              <a:off x="8404225" y="4755259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THCUNN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CUDA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7B0007-6A4E-4036-A904-38E5DB30C24C}"/>
                </a:ext>
              </a:extLst>
            </p:cNvPr>
            <p:cNvSpPr/>
            <p:nvPr/>
          </p:nvSpPr>
          <p:spPr>
            <a:xfrm>
              <a:off x="2773680" y="4228350"/>
              <a:ext cx="8534400" cy="1241310"/>
            </a:xfrm>
            <a:prstGeom prst="rect">
              <a:avLst/>
            </a:prstGeom>
            <a:noFill/>
            <a:ln>
              <a:solidFill>
                <a:srgbClr val="D9EA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429E7D-B5F4-4789-976B-DD52E7329A97}"/>
                </a:ext>
              </a:extLst>
            </p:cNvPr>
            <p:cNvSpPr txBox="1"/>
            <p:nvPr/>
          </p:nvSpPr>
          <p:spPr>
            <a:xfrm>
              <a:off x="2875280" y="430963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연산 처리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8E76DBB9-3709-40C2-9FB8-AC185A76C35A}"/>
                </a:ext>
              </a:extLst>
            </p:cNvPr>
            <p:cNvCxnSpPr>
              <a:cxnSpLocks/>
              <a:stCxn id="51" idx="0"/>
              <a:endCxn id="26" idx="2"/>
            </p:cNvCxnSpPr>
            <p:nvPr/>
          </p:nvCxnSpPr>
          <p:spPr>
            <a:xfrm rot="16200000" flipV="1">
              <a:off x="7369418" y="3126092"/>
              <a:ext cx="790727" cy="24676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7F0929FE-744F-4272-AE3D-185829BB4956}"/>
                </a:ext>
              </a:extLst>
            </p:cNvPr>
            <p:cNvCxnSpPr>
              <a:cxnSpLocks/>
              <a:stCxn id="48" idx="0"/>
              <a:endCxn id="26" idx="2"/>
            </p:cNvCxnSpPr>
            <p:nvPr/>
          </p:nvCxnSpPr>
          <p:spPr>
            <a:xfrm rot="5400000" flipH="1" flipV="1">
              <a:off x="4942765" y="3167048"/>
              <a:ext cx="790727" cy="23856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66725F8F-C0A8-4D56-9030-0FA557830B78}"/>
                </a:ext>
              </a:extLst>
            </p:cNvPr>
            <p:cNvCxnSpPr>
              <a:cxnSpLocks/>
              <a:stCxn id="49" idx="0"/>
              <a:endCxn id="26" idx="2"/>
            </p:cNvCxnSpPr>
            <p:nvPr/>
          </p:nvCxnSpPr>
          <p:spPr>
            <a:xfrm rot="5400000" flipH="1" flipV="1">
              <a:off x="5743381" y="3967238"/>
              <a:ext cx="790302" cy="78489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D591394E-220B-4C6A-9E83-38B9E2CA769D}"/>
                </a:ext>
              </a:extLst>
            </p:cNvPr>
            <p:cNvCxnSpPr>
              <a:cxnSpLocks/>
              <a:stCxn id="50" idx="0"/>
              <a:endCxn id="26" idx="2"/>
            </p:cNvCxnSpPr>
            <p:nvPr/>
          </p:nvCxnSpPr>
          <p:spPr>
            <a:xfrm rot="16200000" flipV="1">
              <a:off x="6569121" y="3926389"/>
              <a:ext cx="790515" cy="8668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1B69348-3D15-4785-B430-9BE5B86DFF3B}"/>
                </a:ext>
              </a:extLst>
            </p:cNvPr>
            <p:cNvCxnSpPr/>
            <p:nvPr/>
          </p:nvCxnSpPr>
          <p:spPr>
            <a:xfrm>
              <a:off x="2519680" y="609600"/>
              <a:ext cx="0" cy="2265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89A08CA-45E9-41A7-8D63-9D5D260F4E30}"/>
                </a:ext>
              </a:extLst>
            </p:cNvPr>
            <p:cNvCxnSpPr/>
            <p:nvPr/>
          </p:nvCxnSpPr>
          <p:spPr>
            <a:xfrm>
              <a:off x="2519680" y="609600"/>
              <a:ext cx="187200" cy="0"/>
            </a:xfrm>
            <a:prstGeom prst="line">
              <a:avLst/>
            </a:prstGeom>
            <a:ln w="6604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FF3ED74-D8A4-4DAB-B91F-D209118A5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753" y="2869347"/>
              <a:ext cx="187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845AC4-BDA8-4CEB-90AB-BA7DC24B3F1A}"/>
                </a:ext>
              </a:extLst>
            </p:cNvPr>
            <p:cNvSpPr txBox="1"/>
            <p:nvPr/>
          </p:nvSpPr>
          <p:spPr>
            <a:xfrm>
              <a:off x="1662009" y="977900"/>
              <a:ext cx="973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사용자가</a:t>
              </a:r>
              <a:endParaRPr lang="en-US" altLang="ko-KR" sz="1200"/>
            </a:p>
            <a:p>
              <a:r>
                <a:rPr lang="ko-KR" altLang="en-US" sz="1200"/>
                <a:t>사용하는 라이브러리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DE7B449-E42E-4DE3-9238-90E3C72F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825" y="2936240"/>
              <a:ext cx="11857" cy="2530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F1322E6-B4FD-49CD-A544-A1AC9B40978D}"/>
                </a:ext>
              </a:extLst>
            </p:cNvPr>
            <p:cNvCxnSpPr/>
            <p:nvPr/>
          </p:nvCxnSpPr>
          <p:spPr>
            <a:xfrm>
              <a:off x="2513753" y="2936240"/>
              <a:ext cx="187200" cy="0"/>
            </a:xfrm>
            <a:prstGeom prst="line">
              <a:avLst/>
            </a:prstGeom>
            <a:ln w="6604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6E3560D-1D05-4904-8246-BA7E00A6C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826" y="5466916"/>
              <a:ext cx="187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D1A4C41-622D-4397-83E4-CC9F25D2C9AA}"/>
                </a:ext>
              </a:extLst>
            </p:cNvPr>
            <p:cNvSpPr txBox="1"/>
            <p:nvPr/>
          </p:nvSpPr>
          <p:spPr>
            <a:xfrm>
              <a:off x="1657564" y="3029724"/>
              <a:ext cx="97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err="1"/>
                <a:t>텐서</a:t>
              </a:r>
              <a:r>
                <a:rPr lang="en-US" altLang="ko-KR" sz="1200"/>
                <a:t>/</a:t>
              </a:r>
              <a:r>
                <a:rPr lang="ko-KR" altLang="en-US" sz="1200"/>
                <a:t>연산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71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684553-59CC-4198-839A-7494D52A91C4}"/>
              </a:ext>
            </a:extLst>
          </p:cNvPr>
          <p:cNvGrpSpPr/>
          <p:nvPr/>
        </p:nvGrpSpPr>
        <p:grpSpPr>
          <a:xfrm>
            <a:off x="2002083" y="1114075"/>
            <a:ext cx="8187835" cy="4629850"/>
            <a:chOff x="2713046" y="1411626"/>
            <a:chExt cx="8187835" cy="462985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ED7EBB9-2DA2-495E-9F17-84517146C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876" y="1475715"/>
              <a:ext cx="0" cy="41713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E8E98D1-4C0C-4D3B-B986-B1EF956B09D4}"/>
                </a:ext>
              </a:extLst>
            </p:cNvPr>
            <p:cNvCxnSpPr/>
            <p:nvPr/>
          </p:nvCxnSpPr>
          <p:spPr>
            <a:xfrm>
              <a:off x="3020602" y="5661061"/>
              <a:ext cx="788027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66BB030-938E-4CAE-9921-8D3F6216096C}"/>
                </a:ext>
              </a:extLst>
            </p:cNvPr>
            <p:cNvCxnSpPr/>
            <p:nvPr/>
          </p:nvCxnSpPr>
          <p:spPr>
            <a:xfrm>
              <a:off x="3030876" y="4707619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A5D3AEA-2BA9-441D-9004-E7D95DFCA4A2}"/>
                </a:ext>
              </a:extLst>
            </p:cNvPr>
            <p:cNvCxnSpPr/>
            <p:nvPr/>
          </p:nvCxnSpPr>
          <p:spPr>
            <a:xfrm>
              <a:off x="3113683" y="3754177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754E054-1A4F-48F4-BE53-A6E8822B825F}"/>
                </a:ext>
              </a:extLst>
            </p:cNvPr>
            <p:cNvCxnSpPr/>
            <p:nvPr/>
          </p:nvCxnSpPr>
          <p:spPr>
            <a:xfrm>
              <a:off x="3030876" y="2800735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03F7923-5389-4414-BB99-EDCF58CE2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4807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341C577-EC9A-423C-98EE-9FA6C6D25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738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1F80FA-AE51-44C4-99B5-51503B142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2670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D31094-9435-4DAD-A8DE-AE115C0C031D}"/>
                </a:ext>
              </a:extLst>
            </p:cNvPr>
            <p:cNvCxnSpPr/>
            <p:nvPr/>
          </p:nvCxnSpPr>
          <p:spPr>
            <a:xfrm flipV="1">
              <a:off x="3184989" y="1664413"/>
              <a:ext cx="7572054" cy="344184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46EF99-2115-46C7-9C3D-F1E9925DCFE6}"/>
                </a:ext>
              </a:extLst>
            </p:cNvPr>
            <p:cNvCxnSpPr>
              <a:cxnSpLocks/>
            </p:cNvCxnSpPr>
            <p:nvPr/>
          </p:nvCxnSpPr>
          <p:spPr>
            <a:xfrm>
              <a:off x="4963484" y="4290488"/>
              <a:ext cx="0" cy="66782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290D5F1-1624-44B8-8846-862652805A9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22" y="2681555"/>
              <a:ext cx="0" cy="72922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596E4FD-1B0C-4E95-9892-F9948E9D1D74}"/>
                </a:ext>
              </a:extLst>
            </p:cNvPr>
            <p:cNvCxnSpPr>
              <a:cxnSpLocks/>
            </p:cNvCxnSpPr>
            <p:nvPr/>
          </p:nvCxnSpPr>
          <p:spPr>
            <a:xfrm>
              <a:off x="8792914" y="2567138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C0C012-EA7C-4634-AAFD-478B5EA09CDB}"/>
                </a:ext>
              </a:extLst>
            </p:cNvPr>
            <p:cNvSpPr txBox="1"/>
            <p:nvPr/>
          </p:nvSpPr>
          <p:spPr>
            <a:xfrm>
              <a:off x="4765250" y="4911315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t1</a:t>
              </a:r>
              <a:endParaRPr lang="ko-KR" altLang="en-US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BAC91A-04DB-4688-AD79-0D4BA40BF0CD}"/>
                </a:ext>
              </a:extLst>
            </p:cNvPr>
            <p:cNvSpPr txBox="1"/>
            <p:nvPr/>
          </p:nvSpPr>
          <p:spPr>
            <a:xfrm>
              <a:off x="4765250" y="387335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y1</a:t>
              </a:r>
              <a:endParaRPr lang="ko-KR" alt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CDA1D1-1B24-40EF-867E-F9F0EE3C7227}"/>
                </a:ext>
              </a:extLst>
            </p:cNvPr>
            <p:cNvSpPr txBox="1"/>
            <p:nvPr/>
          </p:nvSpPr>
          <p:spPr>
            <a:xfrm>
              <a:off x="6627151" y="345324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y2</a:t>
              </a:r>
              <a:endParaRPr lang="ko-KR" altLang="en-US" b="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E49D6A-03C4-49B2-B18C-3830DB67AF99}"/>
                </a:ext>
              </a:extLst>
            </p:cNvPr>
            <p:cNvSpPr txBox="1"/>
            <p:nvPr/>
          </p:nvSpPr>
          <p:spPr>
            <a:xfrm>
              <a:off x="6644903" y="228859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</a:t>
              </a:r>
              <a:endParaRPr lang="ko-KR" altLang="en-US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D1EE7E-908A-434D-BCFB-E2DBA19F08F5}"/>
                </a:ext>
              </a:extLst>
            </p:cNvPr>
            <p:cNvSpPr txBox="1"/>
            <p:nvPr/>
          </p:nvSpPr>
          <p:spPr>
            <a:xfrm>
              <a:off x="8571035" y="313615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</a:t>
              </a:r>
              <a:endParaRPr lang="ko-KR" altLang="en-US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CA20A-AE9B-463A-A1EC-1398112844D4}"/>
                </a:ext>
              </a:extLst>
            </p:cNvPr>
            <p:cNvSpPr txBox="1"/>
            <p:nvPr/>
          </p:nvSpPr>
          <p:spPr>
            <a:xfrm>
              <a:off x="5003103" y="4428161"/>
              <a:ext cx="162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t1 – y1 = (-)</a:t>
              </a:r>
              <a:endParaRPr lang="ko-KR" altLang="en-US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B0CF54-9205-42A8-A0E3-49FDF4C70EDC}"/>
                </a:ext>
              </a:extLst>
            </p:cNvPr>
            <p:cNvSpPr txBox="1"/>
            <p:nvPr/>
          </p:nvSpPr>
          <p:spPr>
            <a:xfrm>
              <a:off x="5287770" y="2858293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 – y2 = (+)</a:t>
              </a:r>
              <a:endParaRPr lang="ko-KR" altLang="en-US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5FA897-9089-499F-9A74-17007CE3BE3E}"/>
                </a:ext>
              </a:extLst>
            </p:cNvPr>
            <p:cNvSpPr txBox="1"/>
            <p:nvPr/>
          </p:nvSpPr>
          <p:spPr>
            <a:xfrm>
              <a:off x="8864221" y="2674301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 – y3 = (-)</a:t>
              </a:r>
              <a:endParaRPr lang="ko-KR" alt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D72C24-DCD8-4505-A671-89E095B4657E}"/>
                </a:ext>
              </a:extLst>
            </p:cNvPr>
            <p:cNvSpPr txBox="1"/>
            <p:nvPr/>
          </p:nvSpPr>
          <p:spPr>
            <a:xfrm>
              <a:off x="10591181" y="56721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x</a:t>
              </a:r>
              <a:endParaRPr lang="ko-KR" alt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C89916-D9BB-4C78-A91D-60CA0ECB84C7}"/>
                </a:ext>
              </a:extLst>
            </p:cNvPr>
            <p:cNvSpPr txBox="1"/>
            <p:nvPr/>
          </p:nvSpPr>
          <p:spPr>
            <a:xfrm>
              <a:off x="2713046" y="1573442"/>
              <a:ext cx="27283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b="1"/>
                <a:t>t</a:t>
              </a:r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B3C536-5032-420C-826B-4E2C255B7F01}"/>
                </a:ext>
              </a:extLst>
            </p:cNvPr>
            <p:cNvSpPr txBox="1"/>
            <p:nvPr/>
          </p:nvSpPr>
          <p:spPr>
            <a:xfrm>
              <a:off x="8571035" y="21369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y3</a:t>
              </a:r>
              <a:endParaRPr lang="ko-KR" altLang="en-US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6F1687-3974-43EE-907C-1E5361727BF6}"/>
                </a:ext>
              </a:extLst>
            </p:cNvPr>
            <p:cNvSpPr txBox="1"/>
            <p:nvPr/>
          </p:nvSpPr>
          <p:spPr>
            <a:xfrm>
              <a:off x="9047709" y="1411626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/>
                <a:t>y = Wx + b</a:t>
              </a:r>
              <a:endParaRPr lang="ko-KR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12980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7F6B3-9338-4D70-ACA2-B9A3C287D4EC}"/>
              </a:ext>
            </a:extLst>
          </p:cNvPr>
          <p:cNvGrpSpPr/>
          <p:nvPr/>
        </p:nvGrpSpPr>
        <p:grpSpPr>
          <a:xfrm>
            <a:off x="1557561" y="2266448"/>
            <a:ext cx="10411831" cy="2011961"/>
            <a:chOff x="2060994" y="262988"/>
            <a:chExt cx="10411831" cy="2011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A35AE2-2791-4030-A021-9963DCF9D1CC}"/>
                    </a:ext>
                  </a:extLst>
                </p:cNvPr>
                <p:cNvSpPr txBox="1"/>
                <p:nvPr/>
              </p:nvSpPr>
              <p:spPr>
                <a:xfrm>
                  <a:off x="2060994" y="421240"/>
                  <a:ext cx="1514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𝒍𝒐𝒔𝒔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𝒇𝒖𝒏𝒄𝒕𝒊𝒐𝒏</m:t>
                        </m:r>
                      </m:oMath>
                    </m:oMathPara>
                  </a14:m>
                  <a:endParaRPr lang="en-US" altLang="ko-KR" b="1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A35AE2-2791-4030-A021-9963DCF9D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994" y="421240"/>
                  <a:ext cx="151441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250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F7F698-16AF-4DA6-AED0-0249E8403B22}"/>
                    </a:ext>
                  </a:extLst>
                </p:cNvPr>
                <p:cNvSpPr txBox="1"/>
                <p:nvPr/>
              </p:nvSpPr>
              <p:spPr>
                <a:xfrm>
                  <a:off x="3704858" y="262988"/>
                  <a:ext cx="8767967" cy="201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ko-KR" b="1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F7F698-16AF-4DA6-AED0-0249E8403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858" y="262988"/>
                  <a:ext cx="8767967" cy="20119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1AB1C-0B8C-4140-89CC-F899B829225E}"/>
                  </a:ext>
                </a:extLst>
              </p:cNvPr>
              <p:cNvSpPr txBox="1"/>
              <p:nvPr/>
            </p:nvSpPr>
            <p:spPr>
              <a:xfrm>
                <a:off x="2291137" y="4458981"/>
                <a:ext cx="6878806" cy="140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i="1">
                  <a:latin typeface="Cambria Math" panose="02040503050406030204" pitchFamily="18" charset="0"/>
                </a:endParaRPr>
              </a:p>
              <a:p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𝒍𝒐𝒔𝒔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𝑾𝒙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1AB1C-0B8C-4140-89CC-F899B829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7" y="4458981"/>
                <a:ext cx="6878806" cy="140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988285-B45A-4725-9A56-60F53C8EBE1E}"/>
                  </a:ext>
                </a:extLst>
              </p:cNvPr>
              <p:cNvSpPr txBox="1"/>
              <p:nvPr/>
            </p:nvSpPr>
            <p:spPr>
              <a:xfrm>
                <a:off x="4420970" y="794252"/>
                <a:ext cx="3582599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988285-B45A-4725-9A56-60F53C8EB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70" y="794252"/>
                <a:ext cx="3582599" cy="407099"/>
              </a:xfrm>
              <a:prstGeom prst="rect">
                <a:avLst/>
              </a:prstGeom>
              <a:blipFill>
                <a:blip r:embed="rId5"/>
                <a:stretch>
                  <a:fillRect l="-850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9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5326D6F-C889-4F80-8492-286C7026B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798026"/>
                  </p:ext>
                </p:extLst>
              </p:nvPr>
            </p:nvGraphicFramePr>
            <p:xfrm>
              <a:off x="2390513" y="1512886"/>
              <a:ext cx="8766140" cy="441741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44057">
                      <a:extLst>
                        <a:ext uri="{9D8B030D-6E8A-4147-A177-3AD203B41FA5}">
                          <a16:colId xmlns:a16="http://schemas.microsoft.com/office/drawing/2014/main" val="2479925261"/>
                        </a:ext>
                      </a:extLst>
                    </a:gridCol>
                    <a:gridCol w="7722083">
                      <a:extLst>
                        <a:ext uri="{9D8B030D-6E8A-4147-A177-3AD203B41FA5}">
                          <a16:colId xmlns:a16="http://schemas.microsoft.com/office/drawing/2014/main" val="980716577"/>
                        </a:ext>
                      </a:extLst>
                    </a:gridCol>
                  </a:tblGrid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-1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−(−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5208311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0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6295940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1003055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2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221543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3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  <a:p>
                          <a:pPr algn="l" latinLnBrk="1"/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8581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5326D6F-C889-4F80-8492-286C7026B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798026"/>
                  </p:ext>
                </p:extLst>
              </p:nvPr>
            </p:nvGraphicFramePr>
            <p:xfrm>
              <a:off x="2390513" y="1512886"/>
              <a:ext cx="8766140" cy="441741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44057">
                      <a:extLst>
                        <a:ext uri="{9D8B030D-6E8A-4147-A177-3AD203B41FA5}">
                          <a16:colId xmlns:a16="http://schemas.microsoft.com/office/drawing/2014/main" val="2479925261"/>
                        </a:ext>
                      </a:extLst>
                    </a:gridCol>
                    <a:gridCol w="7722083">
                      <a:extLst>
                        <a:ext uri="{9D8B030D-6E8A-4147-A177-3AD203B41FA5}">
                          <a16:colId xmlns:a16="http://schemas.microsoft.com/office/drawing/2014/main" val="980716577"/>
                        </a:ext>
                      </a:extLst>
                    </a:gridCol>
                  </a:tblGrid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-1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690" r="-158" b="-4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208311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0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100690" r="-158" b="-3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295940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200690" r="-158" b="-2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03055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2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300690" r="-158" b="-1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221543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3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400690" r="-158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16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3D33114-6E89-456B-B80A-CBBE872B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62601"/>
              </p:ext>
            </p:extLst>
          </p:nvPr>
        </p:nvGraphicFramePr>
        <p:xfrm>
          <a:off x="727685" y="2273375"/>
          <a:ext cx="1555394" cy="27115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77697">
                  <a:extLst>
                    <a:ext uri="{9D8B030D-6E8A-4147-A177-3AD203B41FA5}">
                      <a16:colId xmlns:a16="http://schemas.microsoft.com/office/drawing/2014/main" val="2479925261"/>
                    </a:ext>
                  </a:extLst>
                </a:gridCol>
                <a:gridCol w="777697">
                  <a:extLst>
                    <a:ext uri="{9D8B030D-6E8A-4147-A177-3AD203B41FA5}">
                      <a16:colId xmlns:a16="http://schemas.microsoft.com/office/drawing/2014/main" val="980716577"/>
                    </a:ext>
                  </a:extLst>
                </a:gridCol>
              </a:tblGrid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 anchorCtr="1">
                    <a:solidFill>
                      <a:srgbClr val="D9EA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</a:t>
                      </a:r>
                      <a:endParaRPr lang="ko-KR" altLang="en-US"/>
                    </a:p>
                  </a:txBody>
                  <a:tcPr anchor="ctr" anchorCtr="1">
                    <a:solidFill>
                      <a:srgbClr val="D9E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08311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96295940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81003055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62215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BBBA9B-88AB-4C47-ACEB-5A16B62A25AD}"/>
              </a:ext>
            </a:extLst>
          </p:cNvPr>
          <p:cNvSpPr txBox="1"/>
          <p:nvPr/>
        </p:nvSpPr>
        <p:spPr>
          <a:xfrm>
            <a:off x="701938" y="1904043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Training Data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0828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160ADFA-703A-4110-A043-734DE654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323975"/>
            <a:ext cx="5772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9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A89F9FB-FE05-47A6-8C8B-234AAF88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621921"/>
            <a:ext cx="5772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로 구부러짐 3">
            <a:extLst>
              <a:ext uri="{FF2B5EF4-FFF2-40B4-BE49-F238E27FC236}">
                <a16:creationId xmlns:a16="http://schemas.microsoft.com/office/drawing/2014/main" id="{B7B5846D-9125-4720-969D-24C1F679291D}"/>
              </a:ext>
            </a:extLst>
          </p:cNvPr>
          <p:cNvSpPr/>
          <p:nvPr/>
        </p:nvSpPr>
        <p:spPr>
          <a:xfrm rot="8972123">
            <a:off x="6234583" y="4654831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CD0DE15A-8861-4BC0-8ADE-CFAC33EDD42C}"/>
              </a:ext>
            </a:extLst>
          </p:cNvPr>
          <p:cNvSpPr/>
          <p:nvPr/>
        </p:nvSpPr>
        <p:spPr>
          <a:xfrm rot="7607545">
            <a:off x="6833649" y="4147515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82FBFA43-6665-4531-8F25-E3E17003C814}"/>
              </a:ext>
            </a:extLst>
          </p:cNvPr>
          <p:cNvSpPr/>
          <p:nvPr/>
        </p:nvSpPr>
        <p:spPr>
          <a:xfrm rot="7172806">
            <a:off x="7345644" y="3432939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10DD9F7-563E-4413-A581-216C4795DE85}"/>
              </a:ext>
            </a:extLst>
          </p:cNvPr>
          <p:cNvSpPr/>
          <p:nvPr/>
        </p:nvSpPr>
        <p:spPr>
          <a:xfrm rot="6668038">
            <a:off x="7733247" y="2650390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73993E7A-63DF-40BD-96E2-5232371A2311}"/>
              </a:ext>
            </a:extLst>
          </p:cNvPr>
          <p:cNvSpPr/>
          <p:nvPr/>
        </p:nvSpPr>
        <p:spPr>
          <a:xfrm rot="2056770">
            <a:off x="5661173" y="4667279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13C8CB11-8CB6-4ABA-86F5-265A7F639200}"/>
              </a:ext>
            </a:extLst>
          </p:cNvPr>
          <p:cNvSpPr/>
          <p:nvPr/>
        </p:nvSpPr>
        <p:spPr>
          <a:xfrm rot="3172787">
            <a:off x="5078047" y="4139037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5F7F439E-5B01-40ED-90DC-1DC83212A882}"/>
              </a:ext>
            </a:extLst>
          </p:cNvPr>
          <p:cNvSpPr/>
          <p:nvPr/>
        </p:nvSpPr>
        <p:spPr>
          <a:xfrm rot="3952657">
            <a:off x="4644807" y="3552317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828FEDD-4E49-465C-B530-1D05982D1803}"/>
              </a:ext>
            </a:extLst>
          </p:cNvPr>
          <p:cNvSpPr/>
          <p:nvPr/>
        </p:nvSpPr>
        <p:spPr>
          <a:xfrm rot="3952657">
            <a:off x="4289726" y="2917402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7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195164-0503-4880-8ACF-BF0F207AB41B}"/>
              </a:ext>
            </a:extLst>
          </p:cNvPr>
          <p:cNvGrpSpPr/>
          <p:nvPr/>
        </p:nvGrpSpPr>
        <p:grpSpPr>
          <a:xfrm>
            <a:off x="1000981" y="1190411"/>
            <a:ext cx="5772150" cy="4210050"/>
            <a:chOff x="3209925" y="1323975"/>
            <a:chExt cx="5772150" cy="4210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7035BAC-36CB-4DF6-AC04-B3FDD1067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925" y="1323975"/>
              <a:ext cx="5772150" cy="421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3CD7B0-6460-487A-9621-5F2A878A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273" y="3957598"/>
              <a:ext cx="743054" cy="5620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71390AB-F255-4BDE-96E8-ABBDDEC7B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533" y="3967044"/>
              <a:ext cx="743054" cy="562053"/>
            </a:xfrm>
            <a:prstGeom prst="rect">
              <a:avLst/>
            </a:prstGeom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F4E97403-ADA8-4551-83A6-A3CA4B1EC978}"/>
                </a:ext>
              </a:extLst>
            </p:cNvPr>
            <p:cNvSpPr/>
            <p:nvPr/>
          </p:nvSpPr>
          <p:spPr>
            <a:xfrm rot="17725106">
              <a:off x="4276725" y="3533775"/>
              <a:ext cx="561975" cy="23812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AA2621B-0410-4A15-BEF8-45675A4A8889}"/>
                </a:ext>
              </a:extLst>
            </p:cNvPr>
            <p:cNvSpPr/>
            <p:nvPr/>
          </p:nvSpPr>
          <p:spPr>
            <a:xfrm rot="13771510">
              <a:off x="7946915" y="3533644"/>
              <a:ext cx="561975" cy="23812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2F2031FE-414B-4B9F-893F-E4F9580C5608}"/>
                </a:ext>
              </a:extLst>
            </p:cNvPr>
            <p:cNvSpPr/>
            <p:nvPr/>
          </p:nvSpPr>
          <p:spPr>
            <a:xfrm>
              <a:off x="5095875" y="3429000"/>
              <a:ext cx="1114425" cy="2571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6AD62CA2-81A6-407A-A1D8-233A7E875B35}"/>
                </a:ext>
              </a:extLst>
            </p:cNvPr>
            <p:cNvSpPr/>
            <p:nvPr/>
          </p:nvSpPr>
          <p:spPr>
            <a:xfrm rot="10800000">
              <a:off x="6525407" y="3419475"/>
              <a:ext cx="1114425" cy="2571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08A-40BD-48FF-9C58-136E41BE96D8}"/>
                </a:ext>
              </a:extLst>
            </p:cNvPr>
            <p:cNvSpPr txBox="1"/>
            <p:nvPr/>
          </p:nvSpPr>
          <p:spPr>
            <a:xfrm>
              <a:off x="4900669" y="2979506"/>
              <a:ext cx="1390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if (</a:t>
              </a:r>
              <a:r>
                <a:rPr lang="ko-KR" altLang="en-US" sz="1400" b="1">
                  <a:solidFill>
                    <a:srgbClr val="FF0000"/>
                  </a:solidFill>
                </a:rPr>
                <a:t>기울기 </a:t>
              </a:r>
              <a:r>
                <a:rPr lang="en-US" altLang="ko-KR" sz="1400" b="1">
                  <a:solidFill>
                    <a:srgbClr val="FF0000"/>
                  </a:solidFill>
                </a:rPr>
                <a:t>&lt; 0)</a:t>
              </a:r>
            </a:p>
            <a:p>
              <a:r>
                <a:rPr lang="en-US" altLang="ko-KR" sz="1400" b="1">
                  <a:solidFill>
                    <a:srgbClr val="FF0000"/>
                  </a:solidFill>
                </a:rPr>
                <a:t>  W </a:t>
              </a:r>
              <a:r>
                <a:rPr lang="ko-KR" altLang="en-US" sz="1400" b="1">
                  <a:solidFill>
                    <a:srgbClr val="FF0000"/>
                  </a:solidFill>
                </a:rPr>
                <a:t>증기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ECFFF-058B-4CF9-8E0B-C6ED54C02AC3}"/>
                </a:ext>
              </a:extLst>
            </p:cNvPr>
            <p:cNvSpPr txBox="1"/>
            <p:nvPr/>
          </p:nvSpPr>
          <p:spPr>
            <a:xfrm>
              <a:off x="6541780" y="2979506"/>
              <a:ext cx="1390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if (</a:t>
              </a:r>
              <a:r>
                <a:rPr lang="ko-KR" altLang="en-US" sz="1400" b="1">
                  <a:solidFill>
                    <a:srgbClr val="FF0000"/>
                  </a:solidFill>
                </a:rPr>
                <a:t>기울기 </a:t>
              </a:r>
              <a:r>
                <a:rPr lang="en-US" altLang="ko-KR" sz="1400" b="1">
                  <a:solidFill>
                    <a:srgbClr val="FF0000"/>
                  </a:solidFill>
                </a:rPr>
                <a:t>&gt; 0)</a:t>
              </a:r>
            </a:p>
            <a:p>
              <a:r>
                <a:rPr lang="en-US" altLang="ko-KR" sz="1400" b="1">
                  <a:solidFill>
                    <a:srgbClr val="FF0000"/>
                  </a:solidFill>
                </a:rPr>
                <a:t>  W </a:t>
              </a:r>
              <a:r>
                <a:rPr lang="ko-KR" altLang="en-US" sz="1400" b="1">
                  <a:solidFill>
                    <a:srgbClr val="FF0000"/>
                  </a:solidFill>
                </a:rPr>
                <a:t>증기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6FF492-2AEE-4422-9ECB-2266B0E6EC3C}"/>
                  </a:ext>
                </a:extLst>
              </p:cNvPr>
              <p:cNvSpPr txBox="1"/>
              <p:nvPr/>
            </p:nvSpPr>
            <p:spPr>
              <a:xfrm>
                <a:off x="7559156" y="2632461"/>
                <a:ext cx="2435282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6FF492-2AEE-4422-9ECB-2266B0E6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56" y="2632461"/>
                <a:ext cx="2435282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77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3DD493-3A93-498B-BDBF-D11D9DFE4E88}"/>
              </a:ext>
            </a:extLst>
          </p:cNvPr>
          <p:cNvSpPr/>
          <p:nvPr/>
        </p:nvSpPr>
        <p:spPr>
          <a:xfrm>
            <a:off x="4058292" y="2451118"/>
            <a:ext cx="1779618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y = Wx + 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99014-9D71-418C-BC0E-449723D577E0}"/>
              </a:ext>
            </a:extLst>
          </p:cNvPr>
          <p:cNvSpPr/>
          <p:nvPr/>
        </p:nvSpPr>
        <p:spPr>
          <a:xfrm>
            <a:off x="7139772" y="2451118"/>
            <a:ext cx="1734048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계산된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LossFunction</a:t>
            </a: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값이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 최소인가</a:t>
            </a:r>
            <a:r>
              <a:rPr lang="en-US" altLang="ko-KR" sz="1600" b="1">
                <a:solidFill>
                  <a:schemeClr val="tx1"/>
                </a:solidFill>
              </a:rPr>
              <a:t>?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BFAA7F-3DBE-4483-85A4-0660C3624B57}"/>
              </a:ext>
            </a:extLst>
          </p:cNvPr>
          <p:cNvSpPr/>
          <p:nvPr/>
        </p:nvSpPr>
        <p:spPr>
          <a:xfrm>
            <a:off x="10142299" y="2451118"/>
            <a:ext cx="1337353" cy="1284270"/>
          </a:xfrm>
          <a:prstGeom prst="roundRect">
            <a:avLst/>
          </a:prstGeom>
          <a:solidFill>
            <a:srgbClr val="DAE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학습종료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1040A2-3966-4543-B988-06FA95FAAC07}"/>
              </a:ext>
            </a:extLst>
          </p:cNvPr>
          <p:cNvSpPr/>
          <p:nvPr/>
        </p:nvSpPr>
        <p:spPr>
          <a:xfrm>
            <a:off x="6064603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7EA19A-8D79-4845-92AD-A3806A37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41544"/>
              </p:ext>
            </p:extLst>
          </p:nvPr>
        </p:nvGraphicFramePr>
        <p:xfrm>
          <a:off x="809375" y="1980733"/>
          <a:ext cx="1964650" cy="22250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982325">
                  <a:extLst>
                    <a:ext uri="{9D8B030D-6E8A-4147-A177-3AD203B41FA5}">
                      <a16:colId xmlns:a16="http://schemas.microsoft.com/office/drawing/2014/main" val="2671654252"/>
                    </a:ext>
                  </a:extLst>
                </a:gridCol>
                <a:gridCol w="982325">
                  <a:extLst>
                    <a:ext uri="{9D8B030D-6E8A-4147-A177-3AD203B41FA5}">
                      <a16:colId xmlns:a16="http://schemas.microsoft.com/office/drawing/2014/main" val="149190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정답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6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,,,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5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095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017ED5-0868-4881-8904-072C6B6B7179}"/>
              </a:ext>
            </a:extLst>
          </p:cNvPr>
          <p:cNvSpPr txBox="1"/>
          <p:nvPr/>
        </p:nvSpPr>
        <p:spPr>
          <a:xfrm>
            <a:off x="9116927" y="2601101"/>
            <a:ext cx="5357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Yes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2BC31-C478-45A9-BAEB-98FFFD0B2D1F}"/>
              </a:ext>
            </a:extLst>
          </p:cNvPr>
          <p:cNvSpPr txBox="1"/>
          <p:nvPr/>
        </p:nvSpPr>
        <p:spPr>
          <a:xfrm>
            <a:off x="5861863" y="1863408"/>
            <a:ext cx="131129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손실함수</a:t>
            </a:r>
            <a:endParaRPr lang="en-US" altLang="ko-KR" sz="1600" b="1">
              <a:solidFill>
                <a:srgbClr val="7030A0"/>
              </a:solidFill>
            </a:endParaRPr>
          </a:p>
          <a:p>
            <a:pPr algn="ctr"/>
            <a:r>
              <a:rPr lang="ko-KR" altLang="en-US" sz="1600" b="1">
                <a:solidFill>
                  <a:srgbClr val="7030A0"/>
                </a:solidFill>
              </a:rPr>
              <a:t>결과값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3527B7-2DF7-4002-8F29-441D966AD083}"/>
              </a:ext>
            </a:extLst>
          </p:cNvPr>
          <p:cNvSpPr/>
          <p:nvPr/>
        </p:nvSpPr>
        <p:spPr>
          <a:xfrm>
            <a:off x="2967332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FA0667B-6219-487E-A333-17AFCCBB6E2A}"/>
              </a:ext>
            </a:extLst>
          </p:cNvPr>
          <p:cNvSpPr/>
          <p:nvPr/>
        </p:nvSpPr>
        <p:spPr>
          <a:xfrm>
            <a:off x="9067128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186A1-F8E1-4B79-AEBD-46CBE212CDBF}"/>
              </a:ext>
            </a:extLst>
          </p:cNvPr>
          <p:cNvSpPr txBox="1"/>
          <p:nvPr/>
        </p:nvSpPr>
        <p:spPr>
          <a:xfrm>
            <a:off x="2830199" y="1986518"/>
            <a:ext cx="1156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①</a:t>
            </a:r>
            <a:r>
              <a:rPr lang="en-US" altLang="ko-KR" b="1">
                <a:solidFill>
                  <a:srgbClr val="7030A0"/>
                </a:solidFill>
              </a:rPr>
              <a:t> input</a:t>
            </a:r>
            <a:endParaRPr lang="ko-KR" altLang="en-US" b="1">
              <a:solidFill>
                <a:srgbClr val="7030A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B9683B-688C-4562-9008-454EFF622CD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5498459" y="1227052"/>
            <a:ext cx="484625" cy="4532048"/>
          </a:xfrm>
          <a:prstGeom prst="bentConnector4">
            <a:avLst>
              <a:gd name="adj1" fmla="val -140452"/>
              <a:gd name="adj2" fmla="val 100144"/>
            </a:avLst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DECA93-99BC-482A-B693-D62448662BCD}"/>
              </a:ext>
            </a:extLst>
          </p:cNvPr>
          <p:cNvSpPr txBox="1"/>
          <p:nvPr/>
        </p:nvSpPr>
        <p:spPr>
          <a:xfrm>
            <a:off x="4075049" y="1848019"/>
            <a:ext cx="17448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② </a:t>
            </a:r>
            <a:r>
              <a:rPr lang="en-US" altLang="ko-KR" b="1">
                <a:solidFill>
                  <a:srgbClr val="7030A0"/>
                </a:solidFill>
              </a:rPr>
              <a:t>Learning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(</a:t>
            </a:r>
            <a:r>
              <a:rPr lang="ko-KR" altLang="en-US" b="1">
                <a:solidFill>
                  <a:srgbClr val="7030A0"/>
                </a:solidFill>
              </a:rPr>
              <a:t>손실함수 계산</a:t>
            </a:r>
            <a:r>
              <a:rPr lang="en-US" altLang="ko-KR" b="1">
                <a:solidFill>
                  <a:srgbClr val="7030A0"/>
                </a:solidFill>
              </a:rPr>
              <a:t>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21A43-A1E0-41C6-823B-EA7D851ABC89}"/>
              </a:ext>
            </a:extLst>
          </p:cNvPr>
          <p:cNvSpPr txBox="1"/>
          <p:nvPr/>
        </p:nvSpPr>
        <p:spPr>
          <a:xfrm>
            <a:off x="4045009" y="4013056"/>
            <a:ext cx="27082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④ </a:t>
            </a:r>
            <a:r>
              <a:rPr lang="en-US" altLang="ko-KR" b="1">
                <a:solidFill>
                  <a:srgbClr val="7030A0"/>
                </a:solidFill>
              </a:rPr>
              <a:t>Weight/Bias Update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0F08-F4E0-4691-B60B-92F44E6A3DB5}"/>
              </a:ext>
            </a:extLst>
          </p:cNvPr>
          <p:cNvSpPr txBox="1"/>
          <p:nvPr/>
        </p:nvSpPr>
        <p:spPr>
          <a:xfrm>
            <a:off x="7981371" y="3788229"/>
            <a:ext cx="5116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No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F0E82-5DBB-4C68-91F0-3A264EFF8D2C}"/>
              </a:ext>
            </a:extLst>
          </p:cNvPr>
          <p:cNvSpPr txBox="1"/>
          <p:nvPr/>
        </p:nvSpPr>
        <p:spPr>
          <a:xfrm>
            <a:off x="941641" y="4205773"/>
            <a:ext cx="1662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Training Data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/>
              <p:nvPr/>
            </p:nvSpPr>
            <p:spPr>
              <a:xfrm>
                <a:off x="3340121" y="4463383"/>
                <a:ext cx="2183034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21" y="4463383"/>
                <a:ext cx="2183034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/>
              <p:nvPr/>
            </p:nvSpPr>
            <p:spPr>
              <a:xfrm>
                <a:off x="5540339" y="4463383"/>
                <a:ext cx="198470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39" y="4463383"/>
                <a:ext cx="1984709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/>
              <p:nvPr/>
            </p:nvSpPr>
            <p:spPr>
              <a:xfrm>
                <a:off x="6405772" y="1366135"/>
                <a:ext cx="3235436" cy="763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72" y="1366135"/>
                <a:ext cx="3235436" cy="763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7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DC390-8348-4500-B63A-42F624BDFCEF}"/>
              </a:ext>
            </a:extLst>
          </p:cNvPr>
          <p:cNvSpPr/>
          <p:nvPr/>
        </p:nvSpPr>
        <p:spPr>
          <a:xfrm>
            <a:off x="4385832" y="948764"/>
            <a:ext cx="2969231" cy="1401936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Linear Regression</a:t>
            </a:r>
          </a:p>
          <a:p>
            <a:pPr algn="ctr"/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w</a:t>
            </a:r>
            <a:r>
              <a:rPr lang="en-US" altLang="ko-KR" sz="2000" b="1" baseline="-25000">
                <a:solidFill>
                  <a:schemeClr val="tx1"/>
                </a:solidFill>
              </a:rPr>
              <a:t>1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1</a:t>
            </a:r>
            <a:r>
              <a:rPr lang="en-US" altLang="ko-KR" sz="2000" b="1">
                <a:solidFill>
                  <a:schemeClr val="tx1"/>
                </a:solidFill>
              </a:rPr>
              <a:t>+w</a:t>
            </a:r>
            <a:r>
              <a:rPr lang="en-US" altLang="ko-KR" sz="2000" b="1" baseline="-25000">
                <a:solidFill>
                  <a:schemeClr val="tx1"/>
                </a:solidFill>
              </a:rPr>
              <a:t>2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2</a:t>
            </a:r>
            <a:r>
              <a:rPr lang="en-US" altLang="ko-KR" sz="2000" b="1">
                <a:solidFill>
                  <a:schemeClr val="tx1"/>
                </a:solidFill>
              </a:rPr>
              <a:t>+w</a:t>
            </a:r>
            <a:r>
              <a:rPr lang="en-US" altLang="ko-KR" sz="2000" b="1" baseline="-25000">
                <a:solidFill>
                  <a:schemeClr val="tx1"/>
                </a:solidFill>
              </a:rPr>
              <a:t>3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3</a:t>
            </a:r>
            <a:r>
              <a:rPr lang="en-US" altLang="ko-KR" sz="2000" b="1">
                <a:solidFill>
                  <a:schemeClr val="tx1"/>
                </a:solidFill>
              </a:rPr>
              <a:t>=y</a:t>
            </a:r>
            <a:endParaRPr lang="ko-KR" altLang="en-US" sz="2000" b="1" baseline="-25000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C84E86-AA09-4694-8314-6E91B20F4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2869"/>
              </p:ext>
            </p:extLst>
          </p:nvPr>
        </p:nvGraphicFramePr>
        <p:xfrm>
          <a:off x="931705" y="485840"/>
          <a:ext cx="2253280" cy="4651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3320">
                  <a:extLst>
                    <a:ext uri="{9D8B030D-6E8A-4147-A177-3AD203B41FA5}">
                      <a16:colId xmlns:a16="http://schemas.microsoft.com/office/drawing/2014/main" val="348145222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3992287860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2117406128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3227941032"/>
                    </a:ext>
                  </a:extLst>
                </a:gridCol>
              </a:tblGrid>
              <a:tr h="30708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정답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63452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63916438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67896238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-6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723833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0886972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49239256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58130960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-7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1037108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3329683"/>
                  </a:ext>
                </a:extLst>
              </a:tr>
              <a:tr h="264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6611704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9477482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2994352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4566631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48433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08509272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577182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AF634-2DAA-4B12-9DE4-1366ABDD2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14982"/>
              </p:ext>
            </p:extLst>
          </p:nvPr>
        </p:nvGraphicFramePr>
        <p:xfrm>
          <a:off x="5031484" y="2994677"/>
          <a:ext cx="1677927" cy="1864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9309">
                  <a:extLst>
                    <a:ext uri="{9D8B030D-6E8A-4147-A177-3AD203B41FA5}">
                      <a16:colId xmlns:a16="http://schemas.microsoft.com/office/drawing/2014/main" val="3970598253"/>
                    </a:ext>
                  </a:extLst>
                </a:gridCol>
                <a:gridCol w="559309">
                  <a:extLst>
                    <a:ext uri="{9D8B030D-6E8A-4147-A177-3AD203B41FA5}">
                      <a16:colId xmlns:a16="http://schemas.microsoft.com/office/drawing/2014/main" val="1207787952"/>
                    </a:ext>
                  </a:extLst>
                </a:gridCol>
                <a:gridCol w="559309">
                  <a:extLst>
                    <a:ext uri="{9D8B030D-6E8A-4147-A177-3AD203B41FA5}">
                      <a16:colId xmlns:a16="http://schemas.microsoft.com/office/drawing/2014/main" val="813807438"/>
                    </a:ext>
                  </a:extLst>
                </a:gridCol>
              </a:tblGrid>
              <a:tr h="23531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8788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13584351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1568172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63326693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53009580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802584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B274E9-5596-4D73-8821-E95ACA5C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75147"/>
              </p:ext>
            </p:extLst>
          </p:nvPr>
        </p:nvGraphicFramePr>
        <p:xfrm>
          <a:off x="8597007" y="791957"/>
          <a:ext cx="567556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7556">
                  <a:extLst>
                    <a:ext uri="{9D8B030D-6E8A-4147-A177-3AD203B41FA5}">
                      <a16:colId xmlns:a16="http://schemas.microsoft.com/office/drawing/2014/main" val="4231374309"/>
                    </a:ext>
                  </a:extLst>
                </a:gridCol>
              </a:tblGrid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예측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05242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9755256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6869835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9137398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9890694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94459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EE08E2-3423-4CC2-A8A4-D7E5BBD9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37827"/>
              </p:ext>
            </p:extLst>
          </p:nvPr>
        </p:nvGraphicFramePr>
        <p:xfrm>
          <a:off x="10396230" y="791957"/>
          <a:ext cx="567556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7556">
                  <a:extLst>
                    <a:ext uri="{9D8B030D-6E8A-4147-A177-3AD203B41FA5}">
                      <a16:colId xmlns:a16="http://schemas.microsoft.com/office/drawing/2014/main" val="42313743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정답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052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97552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6869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91373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98906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9445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F967F2-90BF-4E7B-8DEA-93FE4FA0CD5A}"/>
              </a:ext>
            </a:extLst>
          </p:cNvPr>
          <p:cNvSpPr txBox="1"/>
          <p:nvPr/>
        </p:nvSpPr>
        <p:spPr>
          <a:xfrm>
            <a:off x="1226931" y="116508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Training Data</a:t>
            </a:r>
            <a:endParaRPr lang="ko-KR" altLang="en-US" b="1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8760B83-8873-4242-A6EC-86F23FECEDE8}"/>
              </a:ext>
            </a:extLst>
          </p:cNvPr>
          <p:cNvSpPr/>
          <p:nvPr/>
        </p:nvSpPr>
        <p:spPr>
          <a:xfrm>
            <a:off x="5682089" y="2411030"/>
            <a:ext cx="357820" cy="51265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DDEF323B-4C40-4601-AA9F-611898EBD3FF}"/>
              </a:ext>
            </a:extLst>
          </p:cNvPr>
          <p:cNvSpPr/>
          <p:nvPr/>
        </p:nvSpPr>
        <p:spPr>
          <a:xfrm rot="5400000">
            <a:off x="7785152" y="1117229"/>
            <a:ext cx="367433" cy="105572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6C2C37EA-A599-44F5-9505-9AD70CE82B01}"/>
              </a:ext>
            </a:extLst>
          </p:cNvPr>
          <p:cNvSpPr/>
          <p:nvPr/>
        </p:nvSpPr>
        <p:spPr>
          <a:xfrm>
            <a:off x="9234016" y="1431317"/>
            <a:ext cx="1055721" cy="36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933A08E-2B50-4805-9B71-C89828154769}"/>
              </a:ext>
            </a:extLst>
          </p:cNvPr>
          <p:cNvSpPr/>
          <p:nvPr/>
        </p:nvSpPr>
        <p:spPr>
          <a:xfrm rot="5400000">
            <a:off x="3604798" y="1119099"/>
            <a:ext cx="367433" cy="105572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CB5B5-3F62-4D0F-82E5-04CF73DE1FDE}"/>
              </a:ext>
            </a:extLst>
          </p:cNvPr>
          <p:cNvSpPr txBox="1"/>
          <p:nvPr/>
        </p:nvSpPr>
        <p:spPr>
          <a:xfrm>
            <a:off x="3145431" y="1149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① input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8F25B-CC88-413D-BE8D-130D8E42B06D}"/>
              </a:ext>
            </a:extLst>
          </p:cNvPr>
          <p:cNvSpPr txBox="1"/>
          <p:nvPr/>
        </p:nvSpPr>
        <p:spPr>
          <a:xfrm>
            <a:off x="5132920" y="516217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② learning</a:t>
            </a:r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E3E55-005B-4C26-9D73-FB04BE8E0C61}"/>
              </a:ext>
            </a:extLst>
          </p:cNvPr>
          <p:cNvSpPr txBox="1"/>
          <p:nvPr/>
        </p:nvSpPr>
        <p:spPr>
          <a:xfrm>
            <a:off x="4972748" y="25440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③ ask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BEC8A-1D94-4D2C-BB0A-9DC192D97691}"/>
              </a:ext>
            </a:extLst>
          </p:cNvPr>
          <p:cNvSpPr txBox="1"/>
          <p:nvPr/>
        </p:nvSpPr>
        <p:spPr>
          <a:xfrm>
            <a:off x="7301983" y="1149035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④ predict</a:t>
            </a:r>
            <a:endParaRPr lang="ko-KR" altLang="en-US" b="1"/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3CEAA23E-E9FA-4BBA-AF3A-FDC220563ECA}"/>
              </a:ext>
            </a:extLst>
          </p:cNvPr>
          <p:cNvSpPr/>
          <p:nvPr/>
        </p:nvSpPr>
        <p:spPr>
          <a:xfrm>
            <a:off x="4654193" y="505262"/>
            <a:ext cx="2486346" cy="399709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818C4-296A-42B6-AD1C-F3FAADC210E1}"/>
              </a:ext>
            </a:extLst>
          </p:cNvPr>
          <p:cNvSpPr txBox="1"/>
          <p:nvPr/>
        </p:nvSpPr>
        <p:spPr>
          <a:xfrm>
            <a:off x="5225541" y="4869153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Test Data</a:t>
            </a:r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8D2D5-4AC0-4B97-86D5-C7240BFE3993}"/>
              </a:ext>
            </a:extLst>
          </p:cNvPr>
          <p:cNvSpPr txBox="1"/>
          <p:nvPr/>
        </p:nvSpPr>
        <p:spPr>
          <a:xfrm>
            <a:off x="972918" y="5137080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2x</a:t>
            </a:r>
            <a:r>
              <a:rPr lang="en-US" altLang="ko-KR" b="1" baseline="-25000"/>
              <a:t>1</a:t>
            </a:r>
            <a:r>
              <a:rPr lang="en-US" altLang="ko-KR" b="1"/>
              <a:t>-3x</a:t>
            </a:r>
            <a:r>
              <a:rPr lang="en-US" altLang="ko-KR" b="1" baseline="-25000"/>
              <a:t>2</a:t>
            </a:r>
            <a:r>
              <a:rPr lang="en-US" altLang="ko-KR" b="1"/>
              <a:t>+2x</a:t>
            </a:r>
            <a:r>
              <a:rPr lang="en-US" altLang="ko-KR" b="1" baseline="-25000"/>
              <a:t>3</a:t>
            </a:r>
            <a:r>
              <a:rPr lang="en-US" altLang="ko-KR" b="1"/>
              <a:t>=</a:t>
            </a:r>
            <a:r>
              <a:rPr lang="ko-KR" altLang="en-US" b="1"/>
              <a:t>정답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00F32-666B-4A34-9326-526275F0B1C6}"/>
              </a:ext>
            </a:extLst>
          </p:cNvPr>
          <p:cNvSpPr txBox="1"/>
          <p:nvPr/>
        </p:nvSpPr>
        <p:spPr>
          <a:xfrm>
            <a:off x="1932466" y="5811669"/>
            <a:ext cx="792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Weight(w</a:t>
            </a:r>
            <a:r>
              <a:rPr lang="en-US" altLang="ko-KR" sz="2800" b="1" baseline="-25000">
                <a:solidFill>
                  <a:srgbClr val="FF0000"/>
                </a:solidFill>
              </a:rPr>
              <a:t>1</a:t>
            </a:r>
            <a:r>
              <a:rPr lang="en-US" altLang="ko-KR" sz="2800" b="1">
                <a:solidFill>
                  <a:srgbClr val="FF0000"/>
                </a:solidFill>
              </a:rPr>
              <a:t>=2, w</a:t>
            </a:r>
            <a:r>
              <a:rPr lang="en-US" altLang="ko-KR" sz="2800" b="1" baseline="-25000">
                <a:solidFill>
                  <a:srgbClr val="FF0000"/>
                </a:solidFill>
              </a:rPr>
              <a:t>2</a:t>
            </a:r>
            <a:r>
              <a:rPr lang="en-US" altLang="ko-KR" sz="2800" b="1">
                <a:solidFill>
                  <a:srgbClr val="FF0000"/>
                </a:solidFill>
              </a:rPr>
              <a:t>=-3, w</a:t>
            </a:r>
            <a:r>
              <a:rPr lang="en-US" altLang="ko-KR" sz="2800" b="1" baseline="-25000">
                <a:solidFill>
                  <a:srgbClr val="FF0000"/>
                </a:solidFill>
              </a:rPr>
              <a:t>3</a:t>
            </a:r>
            <a:r>
              <a:rPr lang="en-US" altLang="ko-KR" sz="2800" b="1">
                <a:solidFill>
                  <a:srgbClr val="FF0000"/>
                </a:solidFill>
              </a:rPr>
              <a:t>=2)/Bias(b=0) </a:t>
            </a:r>
            <a:r>
              <a:rPr lang="ko-KR" altLang="en-US" sz="2800" b="1">
                <a:solidFill>
                  <a:srgbClr val="FF0000"/>
                </a:solidFill>
              </a:rPr>
              <a:t>최적화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DBD4D-57B9-4D3F-9489-968C9FE4A01A}"/>
              </a:ext>
            </a:extLst>
          </p:cNvPr>
          <p:cNvSpPr txBox="1"/>
          <p:nvPr/>
        </p:nvSpPr>
        <p:spPr>
          <a:xfrm>
            <a:off x="7734117" y="1687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y</a:t>
            </a:r>
            <a:endParaRPr lang="ko-KR" altLang="en-US" b="1"/>
          </a:p>
        </p:txBody>
      </p:sp>
      <p:pic>
        <p:nvPicPr>
          <p:cNvPr id="27" name="Picture 9" descr="004">
            <a:extLst>
              <a:ext uri="{FF2B5EF4-FFF2-40B4-BE49-F238E27FC236}">
                <a16:creationId xmlns:a16="http://schemas.microsoft.com/office/drawing/2014/main" id="{AFDF220E-2CD1-47C5-B1AB-EAAC3ECD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93787" y="5167148"/>
            <a:ext cx="3061276" cy="6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142291-65E1-462A-B449-328BA0036D84}"/>
              </a:ext>
            </a:extLst>
          </p:cNvPr>
          <p:cNvGrpSpPr/>
          <p:nvPr/>
        </p:nvGrpSpPr>
        <p:grpSpPr>
          <a:xfrm>
            <a:off x="996593" y="700119"/>
            <a:ext cx="10583506" cy="1809829"/>
            <a:chOff x="996593" y="700119"/>
            <a:chExt cx="10583506" cy="18098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88E76FB-C765-48A9-888D-D89C6315B890}"/>
                </a:ext>
              </a:extLst>
            </p:cNvPr>
            <p:cNvSpPr/>
            <p:nvPr/>
          </p:nvSpPr>
          <p:spPr>
            <a:xfrm>
              <a:off x="996593" y="1104094"/>
              <a:ext cx="1198957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학습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Data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4DD61F3-3FC0-4EA5-9929-18ED8D39665D}"/>
                    </a:ext>
                  </a:extLst>
                </p:cNvPr>
                <p:cNvSpPr/>
                <p:nvPr/>
              </p:nvSpPr>
              <p:spPr>
                <a:xfrm>
                  <a:off x="3325713" y="1104094"/>
                  <a:ext cx="3890624" cy="825358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4DD61F3-3FC0-4EA5-9929-18ED8D396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13" y="1104094"/>
                  <a:ext cx="3890624" cy="8253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1D6DD9-7D09-451A-B73E-02A777CC5479}"/>
                </a:ext>
              </a:extLst>
            </p:cNvPr>
            <p:cNvSpPr/>
            <p:nvPr/>
          </p:nvSpPr>
          <p:spPr>
            <a:xfrm>
              <a:off x="8273973" y="1104094"/>
              <a:ext cx="1582220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손실함수</a:t>
              </a:r>
              <a:endParaRPr lang="en-US" altLang="ko-KR" sz="2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최소값</a:t>
              </a:r>
              <a:r>
                <a:rPr lang="en-US" altLang="ko-KR" sz="2400" b="1">
                  <a:solidFill>
                    <a:schemeClr val="bg1"/>
                  </a:solidFill>
                </a:rPr>
                <a:t>?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4DFC8-C7A6-4762-ABC0-94A5EB54E2C5}"/>
                </a:ext>
              </a:extLst>
            </p:cNvPr>
            <p:cNvSpPr/>
            <p:nvPr/>
          </p:nvSpPr>
          <p:spPr>
            <a:xfrm>
              <a:off x="10465644" y="1104094"/>
              <a:ext cx="1114455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학습</a:t>
              </a:r>
              <a:endParaRPr lang="en-US" altLang="ko-KR" sz="2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종료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3C2A2B-54CB-4E07-9A3B-8887A6EEA85D}"/>
                </a:ext>
              </a:extLst>
            </p:cNvPr>
            <p:cNvSpPr txBox="1"/>
            <p:nvPr/>
          </p:nvSpPr>
          <p:spPr>
            <a:xfrm>
              <a:off x="2321795" y="1104094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① </a:t>
              </a:r>
              <a:r>
                <a:rPr lang="ko-KR" altLang="en-US" sz="1600" b="1">
                  <a:solidFill>
                    <a:srgbClr val="7030A0"/>
                  </a:solidFill>
                </a:rPr>
                <a:t>입력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3BEED2-40CB-475F-B0E6-89129403FCE7}"/>
                </a:ext>
              </a:extLst>
            </p:cNvPr>
            <p:cNvSpPr txBox="1"/>
            <p:nvPr/>
          </p:nvSpPr>
          <p:spPr>
            <a:xfrm>
              <a:off x="4629663" y="752301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② </a:t>
              </a:r>
              <a:r>
                <a:rPr lang="ko-KR" altLang="en-US" sz="1600" b="1">
                  <a:solidFill>
                    <a:srgbClr val="7030A0"/>
                  </a:solidFill>
                </a:rPr>
                <a:t>선형회귀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1162BE-94C1-4DF5-A340-BA9D2E8E3D9F}"/>
                </a:ext>
              </a:extLst>
            </p:cNvPr>
            <p:cNvSpPr txBox="1"/>
            <p:nvPr/>
          </p:nvSpPr>
          <p:spPr>
            <a:xfrm>
              <a:off x="3128763" y="2171394"/>
              <a:ext cx="4969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④ Optimizer</a:t>
              </a:r>
              <a:r>
                <a:rPr lang="ko-KR" altLang="en-US" sz="1600" b="1">
                  <a:solidFill>
                    <a:srgbClr val="7030A0"/>
                  </a:solidFill>
                </a:rPr>
                <a:t>를 이용한 가중치</a:t>
              </a:r>
              <a:r>
                <a:rPr lang="en-US" altLang="ko-KR" sz="1600" b="1">
                  <a:solidFill>
                    <a:srgbClr val="7030A0"/>
                  </a:solidFill>
                </a:rPr>
                <a:t>(W), </a:t>
              </a:r>
              <a:r>
                <a:rPr lang="ko-KR" altLang="en-US" sz="1600" b="1">
                  <a:solidFill>
                    <a:srgbClr val="7030A0"/>
                  </a:solidFill>
                </a:rPr>
                <a:t>편향</a:t>
              </a:r>
              <a:r>
                <a:rPr lang="en-US" altLang="ko-KR" sz="1600" b="1">
                  <a:solidFill>
                    <a:srgbClr val="7030A0"/>
                  </a:solidFill>
                </a:rPr>
                <a:t>(b)</a:t>
              </a:r>
              <a:r>
                <a:rPr lang="ko-KR" altLang="en-US" sz="1600" b="1">
                  <a:solidFill>
                    <a:srgbClr val="7030A0"/>
                  </a:solidFill>
                </a:rPr>
                <a:t> 최적화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A48FC-427B-4868-A1E7-D3DEAE0ED2AF}"/>
                </a:ext>
              </a:extLst>
            </p:cNvPr>
            <p:cNvSpPr txBox="1"/>
            <p:nvPr/>
          </p:nvSpPr>
          <p:spPr>
            <a:xfrm>
              <a:off x="7216337" y="110409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③ </a:t>
              </a:r>
              <a:r>
                <a:rPr lang="ko-KR" altLang="en-US" sz="1600" b="1">
                  <a:solidFill>
                    <a:srgbClr val="7030A0"/>
                  </a:solidFill>
                </a:rPr>
                <a:t>예측값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F187BA-D04E-4866-9D1D-9B00F2E0D6A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550" y="1516773"/>
              <a:ext cx="1130163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49305AB-6F8C-4257-A085-50C62A908E6E}"/>
                </a:ext>
              </a:extLst>
            </p:cNvPr>
            <p:cNvCxnSpPr>
              <a:cxnSpLocks/>
            </p:cNvCxnSpPr>
            <p:nvPr/>
          </p:nvCxnSpPr>
          <p:spPr>
            <a:xfrm>
              <a:off x="7216337" y="1516773"/>
              <a:ext cx="1057636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25CD098-7B1B-43FE-B69A-A1AD8B54631D}"/>
                </a:ext>
              </a:extLst>
            </p:cNvPr>
            <p:cNvCxnSpPr>
              <a:cxnSpLocks/>
            </p:cNvCxnSpPr>
            <p:nvPr/>
          </p:nvCxnSpPr>
          <p:spPr>
            <a:xfrm>
              <a:off x="9856193" y="1516773"/>
              <a:ext cx="609451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5D2B9F11-4693-4B8D-BCE7-CF1B3065F1D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>
              <a:off x="5723487" y="-1412144"/>
              <a:ext cx="361308" cy="6321884"/>
            </a:xfrm>
            <a:prstGeom prst="bentConnector4">
              <a:avLst>
                <a:gd name="adj1" fmla="val -63270"/>
                <a:gd name="adj2" fmla="val 100180"/>
              </a:avLst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화살표: 아래로 구부러짐 45">
              <a:extLst>
                <a:ext uri="{FF2B5EF4-FFF2-40B4-BE49-F238E27FC236}">
                  <a16:creationId xmlns:a16="http://schemas.microsoft.com/office/drawing/2014/main" id="{C28336E0-B92B-49BA-9CF9-F7581841CAF0}"/>
                </a:ext>
              </a:extLst>
            </p:cNvPr>
            <p:cNvSpPr/>
            <p:nvPr/>
          </p:nvSpPr>
          <p:spPr>
            <a:xfrm>
              <a:off x="3606235" y="700119"/>
              <a:ext cx="3411014" cy="380409"/>
            </a:xfrm>
            <a:prstGeom prst="curved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2E2FDFB-E5A6-4A4E-86FF-8DB2AEF36CFC}"/>
                </a:ext>
              </a:extLst>
            </p:cNvPr>
            <p:cNvSpPr txBox="1"/>
            <p:nvPr/>
          </p:nvSpPr>
          <p:spPr>
            <a:xfrm>
              <a:off x="9870205" y="1110335"/>
              <a:ext cx="4965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Yes</a:t>
              </a:r>
              <a:endParaRPr lang="ko-KR" altLang="en-US" sz="1600" b="1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B59754-FAF5-49C0-9765-315CDF6CF193}"/>
                </a:ext>
              </a:extLst>
            </p:cNvPr>
            <p:cNvSpPr txBox="1"/>
            <p:nvPr/>
          </p:nvSpPr>
          <p:spPr>
            <a:xfrm>
              <a:off x="9069150" y="203067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No</a:t>
              </a:r>
              <a:endParaRPr lang="ko-KR" altLang="en-US" sz="1600" b="1">
                <a:solidFill>
                  <a:srgbClr val="7030A0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581C1C-D26B-4F29-8BE6-1E52BF3400F6}"/>
              </a:ext>
            </a:extLst>
          </p:cNvPr>
          <p:cNvSpPr/>
          <p:nvPr/>
        </p:nvSpPr>
        <p:spPr>
          <a:xfrm>
            <a:off x="996593" y="4434480"/>
            <a:ext cx="1198957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학습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Data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7149C9-CC98-46FD-B1D8-6F25134B0C59}"/>
              </a:ext>
            </a:extLst>
          </p:cNvPr>
          <p:cNvSpPr/>
          <p:nvPr/>
        </p:nvSpPr>
        <p:spPr>
          <a:xfrm>
            <a:off x="8273973" y="4434480"/>
            <a:ext cx="158222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손실함수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최소값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B8493F-1DC8-4F49-B73A-0EAE78A46C0E}"/>
              </a:ext>
            </a:extLst>
          </p:cNvPr>
          <p:cNvSpPr/>
          <p:nvPr/>
        </p:nvSpPr>
        <p:spPr>
          <a:xfrm>
            <a:off x="10465644" y="4434480"/>
            <a:ext cx="111445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학습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104ED-2BE3-483C-A6E9-3124E1B211E5}"/>
              </a:ext>
            </a:extLst>
          </p:cNvPr>
          <p:cNvSpPr txBox="1"/>
          <p:nvPr/>
        </p:nvSpPr>
        <p:spPr>
          <a:xfrm>
            <a:off x="2321795" y="439770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① </a:t>
            </a:r>
            <a:r>
              <a:rPr lang="ko-KR" altLang="en-US" sz="1600" b="1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952BE1-A7AD-4AC5-A8D3-2CC8853B71E4}"/>
              </a:ext>
            </a:extLst>
          </p:cNvPr>
          <p:cNvSpPr txBox="1"/>
          <p:nvPr/>
        </p:nvSpPr>
        <p:spPr>
          <a:xfrm>
            <a:off x="3128763" y="6046961"/>
            <a:ext cx="4969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④ Optimizer</a:t>
            </a:r>
            <a:r>
              <a:rPr lang="ko-KR" altLang="en-US" sz="1600" b="1">
                <a:solidFill>
                  <a:srgbClr val="7030A0"/>
                </a:solidFill>
              </a:rPr>
              <a:t>를 이용한 가중치</a:t>
            </a:r>
            <a:r>
              <a:rPr lang="en-US" altLang="ko-KR" sz="1600" b="1">
                <a:solidFill>
                  <a:srgbClr val="7030A0"/>
                </a:solidFill>
              </a:rPr>
              <a:t>(W), </a:t>
            </a:r>
            <a:r>
              <a:rPr lang="ko-KR" altLang="en-US" sz="1600" b="1">
                <a:solidFill>
                  <a:srgbClr val="7030A0"/>
                </a:solidFill>
              </a:rPr>
              <a:t>편향</a:t>
            </a:r>
            <a:r>
              <a:rPr lang="en-US" altLang="ko-KR" sz="1600" b="1">
                <a:solidFill>
                  <a:srgbClr val="7030A0"/>
                </a:solidFill>
              </a:rPr>
              <a:t>(b)</a:t>
            </a:r>
            <a:r>
              <a:rPr lang="ko-KR" altLang="en-US" sz="1600" b="1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CE9BB9-C2E6-4463-A9B1-89539657F653}"/>
              </a:ext>
            </a:extLst>
          </p:cNvPr>
          <p:cNvSpPr txBox="1"/>
          <p:nvPr/>
        </p:nvSpPr>
        <p:spPr>
          <a:xfrm>
            <a:off x="7216337" y="439770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예측값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62C78C0-EE0B-4750-A499-867BF24EF903}"/>
              </a:ext>
            </a:extLst>
          </p:cNvPr>
          <p:cNvCxnSpPr>
            <a:cxnSpLocks/>
          </p:cNvCxnSpPr>
          <p:nvPr/>
        </p:nvCxnSpPr>
        <p:spPr>
          <a:xfrm>
            <a:off x="2195550" y="4847159"/>
            <a:ext cx="1130163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A0806A9-C549-439A-824A-7DBF414AD6D1}"/>
              </a:ext>
            </a:extLst>
          </p:cNvPr>
          <p:cNvCxnSpPr>
            <a:cxnSpLocks/>
          </p:cNvCxnSpPr>
          <p:nvPr/>
        </p:nvCxnSpPr>
        <p:spPr>
          <a:xfrm flipV="1">
            <a:off x="7216337" y="4847159"/>
            <a:ext cx="1057636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3EEEA94-A5A5-45CE-82B4-B3D27E1A2541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9856193" y="4847159"/>
            <a:ext cx="609451" cy="9196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BF014DB-D910-4EEC-884C-10547E42973E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5705100" y="1899855"/>
            <a:ext cx="398082" cy="6321884"/>
          </a:xfrm>
          <a:prstGeom prst="bentConnector4">
            <a:avLst>
              <a:gd name="adj1" fmla="val -181759"/>
              <a:gd name="adj2" fmla="val 99915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9CE005-16CB-4892-86AF-ABA67ED3DB45}"/>
              </a:ext>
            </a:extLst>
          </p:cNvPr>
          <p:cNvSpPr txBox="1"/>
          <p:nvPr/>
        </p:nvSpPr>
        <p:spPr>
          <a:xfrm>
            <a:off x="9870205" y="4403946"/>
            <a:ext cx="49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Yes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B8E724-6F58-4DA4-A404-57FD79844002}"/>
              </a:ext>
            </a:extLst>
          </p:cNvPr>
          <p:cNvSpPr txBox="1"/>
          <p:nvPr/>
        </p:nvSpPr>
        <p:spPr>
          <a:xfrm>
            <a:off x="9069150" y="532428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No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934C4-8119-4A36-B86A-642A3BB2F967}"/>
              </a:ext>
            </a:extLst>
          </p:cNvPr>
          <p:cNvSpPr/>
          <p:nvPr/>
        </p:nvSpPr>
        <p:spPr>
          <a:xfrm>
            <a:off x="3325713" y="3890760"/>
            <a:ext cx="3890624" cy="195724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74A04F-38A5-43AB-864F-0CF6BFAD4388}"/>
              </a:ext>
            </a:extLst>
          </p:cNvPr>
          <p:cNvSpPr txBox="1"/>
          <p:nvPr/>
        </p:nvSpPr>
        <p:spPr>
          <a:xfrm>
            <a:off x="4670380" y="356173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② </a:t>
            </a:r>
            <a:r>
              <a:rPr lang="ko-KR" altLang="en-US" sz="1600" b="1">
                <a:solidFill>
                  <a:srgbClr val="7030A0"/>
                </a:solidFill>
              </a:rPr>
              <a:t>선형회귀</a:t>
            </a:r>
          </a:p>
        </p:txBody>
      </p:sp>
      <p:sp>
        <p:nvSpPr>
          <p:cNvPr id="88" name="화살표: 아래로 구부러짐 87">
            <a:extLst>
              <a:ext uri="{FF2B5EF4-FFF2-40B4-BE49-F238E27FC236}">
                <a16:creationId xmlns:a16="http://schemas.microsoft.com/office/drawing/2014/main" id="{E4F99025-6B7D-4950-B67A-3E8CF2484330}"/>
              </a:ext>
            </a:extLst>
          </p:cNvPr>
          <p:cNvSpPr/>
          <p:nvPr/>
        </p:nvSpPr>
        <p:spPr>
          <a:xfrm>
            <a:off x="3664379" y="3478081"/>
            <a:ext cx="3411014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82FA365-651E-470C-8741-DB1A8851D1BA}"/>
              </a:ext>
            </a:extLst>
          </p:cNvPr>
          <p:cNvSpPr/>
          <p:nvPr/>
        </p:nvSpPr>
        <p:spPr>
          <a:xfrm>
            <a:off x="3612195" y="4178849"/>
            <a:ext cx="975847" cy="133662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63CCDE-AFD2-4BE2-8945-FDEEB5E4BFCA}"/>
              </a:ext>
            </a:extLst>
          </p:cNvPr>
          <p:cNvSpPr/>
          <p:nvPr/>
        </p:nvSpPr>
        <p:spPr>
          <a:xfrm>
            <a:off x="5355781" y="4286223"/>
            <a:ext cx="1590598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97BF6-CCA9-41CB-BB68-3C551EF3B56E}"/>
              </a:ext>
            </a:extLst>
          </p:cNvPr>
          <p:cNvSpPr txBox="1"/>
          <p:nvPr/>
        </p:nvSpPr>
        <p:spPr>
          <a:xfrm>
            <a:off x="5487343" y="3984685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nn.Linear(3,1)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/>
              <p:nvPr/>
            </p:nvSpPr>
            <p:spPr>
              <a:xfrm>
                <a:off x="5488821" y="4541075"/>
                <a:ext cx="1324518" cy="6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21" y="4541075"/>
                <a:ext cx="1324518" cy="6121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AF4534-863B-4CFB-9216-14B9A661307F}"/>
              </a:ext>
            </a:extLst>
          </p:cNvPr>
          <p:cNvGrpSpPr/>
          <p:nvPr/>
        </p:nvGrpSpPr>
        <p:grpSpPr>
          <a:xfrm>
            <a:off x="3777424" y="4343579"/>
            <a:ext cx="662026" cy="1007161"/>
            <a:chOff x="3777424" y="4292417"/>
            <a:chExt cx="662026" cy="1007161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34A2B56-95EA-49A7-BCAC-4FEE6069B929}"/>
                </a:ext>
              </a:extLst>
            </p:cNvPr>
            <p:cNvSpPr/>
            <p:nvPr/>
          </p:nvSpPr>
          <p:spPr>
            <a:xfrm>
              <a:off x="3777424" y="4292417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925D870-C1A0-4B57-988E-7314402AEABE}"/>
                </a:ext>
              </a:extLst>
            </p:cNvPr>
            <p:cNvSpPr/>
            <p:nvPr/>
          </p:nvSpPr>
          <p:spPr>
            <a:xfrm>
              <a:off x="3777424" y="463776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1750717-6065-4DB9-BEEE-B3A4797F521A}"/>
                </a:ext>
              </a:extLst>
            </p:cNvPr>
            <p:cNvSpPr/>
            <p:nvPr/>
          </p:nvSpPr>
          <p:spPr>
            <a:xfrm>
              <a:off x="3777424" y="4983110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CC79296-B47D-4C87-A9A7-FF966353179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4439450" y="4501813"/>
            <a:ext cx="1049371" cy="3453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6FD9C18-0B33-4BE2-8115-6431ED380DC1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 flipV="1">
            <a:off x="4439450" y="4847159"/>
            <a:ext cx="104937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BD2BE3-2DCE-420B-ABF5-AF9100EB6560}"/>
              </a:ext>
            </a:extLst>
          </p:cNvPr>
          <p:cNvCxnSpPr>
            <a:cxnSpLocks/>
            <a:stCxn id="102" idx="6"/>
            <a:endCxn id="99" idx="2"/>
          </p:cNvCxnSpPr>
          <p:nvPr/>
        </p:nvCxnSpPr>
        <p:spPr>
          <a:xfrm flipV="1">
            <a:off x="4439450" y="4847159"/>
            <a:ext cx="1049371" cy="34534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A6C2F04-FAA0-4A27-8C60-FA074E704569}"/>
              </a:ext>
            </a:extLst>
          </p:cNvPr>
          <p:cNvSpPr txBox="1"/>
          <p:nvPr/>
        </p:nvSpPr>
        <p:spPr>
          <a:xfrm>
            <a:off x="4301010" y="5509456"/>
            <a:ext cx="16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18" name="Picture 9" descr="004">
            <a:extLst>
              <a:ext uri="{FF2B5EF4-FFF2-40B4-BE49-F238E27FC236}">
                <a16:creationId xmlns:a16="http://schemas.microsoft.com/office/drawing/2014/main" id="{1B2BAA5F-C6E2-4336-ABB5-34A12574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9248" y="2678801"/>
            <a:ext cx="3061276" cy="6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B2541E1-27AE-4A0E-A51B-E507F72B4C63}"/>
              </a:ext>
            </a:extLst>
          </p:cNvPr>
          <p:cNvSpPr txBox="1"/>
          <p:nvPr/>
        </p:nvSpPr>
        <p:spPr>
          <a:xfrm>
            <a:off x="4077064" y="2753252"/>
            <a:ext cx="258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Pytorch Model</a:t>
            </a:r>
            <a:r>
              <a:rPr lang="ko-KR" altLang="en-US" sz="2000" b="1">
                <a:solidFill>
                  <a:srgbClr val="FF0000"/>
                </a:solidFill>
              </a:rPr>
              <a:t> 구축</a:t>
            </a:r>
          </a:p>
        </p:txBody>
      </p:sp>
    </p:spTree>
    <p:extLst>
      <p:ext uri="{BB962C8B-B14F-4D97-AF65-F5344CB8AC3E}">
        <p14:creationId xmlns:p14="http://schemas.microsoft.com/office/powerpoint/2010/main" val="14501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408CBC-9987-40D1-BAA8-C5D48B96732D}"/>
              </a:ext>
            </a:extLst>
          </p:cNvPr>
          <p:cNvSpPr/>
          <p:nvPr/>
        </p:nvSpPr>
        <p:spPr>
          <a:xfrm>
            <a:off x="4832530" y="1828750"/>
            <a:ext cx="2270803" cy="994163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7CCED-82EB-43A1-9F60-EB7C3F2B8C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796" y="1037874"/>
          <a:ext cx="26542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Pass/Fail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64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B8EE0-83A1-48A2-9676-672F968B7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525" y="1596674"/>
          <a:ext cx="265429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3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Pass/Fail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CA1DE7-06C6-4077-8BB4-1AAC17DCDA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9244" y="3716591"/>
          <a:ext cx="131737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9C0CA9-D8D0-485D-858C-F4BA06838800}"/>
              </a:ext>
            </a:extLst>
          </p:cNvPr>
          <p:cNvSpPr/>
          <p:nvPr/>
        </p:nvSpPr>
        <p:spPr>
          <a:xfrm>
            <a:off x="3329252" y="2135759"/>
            <a:ext cx="1386000" cy="40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741A08-EEB6-40CE-A3ED-D556C59C7986}"/>
              </a:ext>
            </a:extLst>
          </p:cNvPr>
          <p:cNvSpPr/>
          <p:nvPr/>
        </p:nvSpPr>
        <p:spPr>
          <a:xfrm>
            <a:off x="7220611" y="2135759"/>
            <a:ext cx="1385636" cy="4001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CFDD01-1A48-4360-8FDA-12226FC9B3F2}"/>
              </a:ext>
            </a:extLst>
          </p:cNvPr>
          <p:cNvSpPr/>
          <p:nvPr/>
        </p:nvSpPr>
        <p:spPr>
          <a:xfrm rot="16200000">
            <a:off x="5611852" y="3076163"/>
            <a:ext cx="713615" cy="38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C077D16-1738-4D0A-B1C7-4BD762C37BEF}"/>
              </a:ext>
            </a:extLst>
          </p:cNvPr>
          <p:cNvSpPr/>
          <p:nvPr/>
        </p:nvSpPr>
        <p:spPr>
          <a:xfrm>
            <a:off x="5044612" y="1339555"/>
            <a:ext cx="1972638" cy="330034"/>
          </a:xfrm>
          <a:prstGeom prst="curved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A39F7-ACAE-4BBA-A05D-405CFB2F15DF}"/>
              </a:ext>
            </a:extLst>
          </p:cNvPr>
          <p:cNvSpPr txBox="1"/>
          <p:nvPr/>
        </p:nvSpPr>
        <p:spPr>
          <a:xfrm>
            <a:off x="3389156" y="1828750"/>
            <a:ext cx="117051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input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3864B-88A2-4AB6-B391-59B0F2716552}"/>
              </a:ext>
            </a:extLst>
          </p:cNvPr>
          <p:cNvSpPr txBox="1"/>
          <p:nvPr/>
        </p:nvSpPr>
        <p:spPr>
          <a:xfrm>
            <a:off x="5177824" y="900177"/>
            <a:ext cx="15254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learning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4371A-2142-4FB5-8F1E-A43C5D3DEE1D}"/>
              </a:ext>
            </a:extLst>
          </p:cNvPr>
          <p:cNvSpPr txBox="1"/>
          <p:nvPr/>
        </p:nvSpPr>
        <p:spPr>
          <a:xfrm>
            <a:off x="7118454" y="1828750"/>
            <a:ext cx="13856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 predict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C51E8-0CFC-4DCF-92F6-F21896C86EFF}"/>
              </a:ext>
            </a:extLst>
          </p:cNvPr>
          <p:cNvSpPr txBox="1"/>
          <p:nvPr/>
        </p:nvSpPr>
        <p:spPr>
          <a:xfrm>
            <a:off x="4979756" y="3108089"/>
            <a:ext cx="9316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 ask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569CD-9DFA-420D-AE5A-45DF0D37C54B}"/>
              </a:ext>
            </a:extLst>
          </p:cNvPr>
          <p:cNvSpPr/>
          <p:nvPr/>
        </p:nvSpPr>
        <p:spPr>
          <a:xfrm>
            <a:off x="887940" y="3633754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Training Data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0BA0B-3A21-41D1-99E5-0AB45888D811}"/>
              </a:ext>
            </a:extLst>
          </p:cNvPr>
          <p:cNvSpPr/>
          <p:nvPr/>
        </p:nvSpPr>
        <p:spPr>
          <a:xfrm>
            <a:off x="4955926" y="5187448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1CBDB-0E8A-4A8D-A43F-3B9C2A8AD547}"/>
              </a:ext>
            </a:extLst>
          </p:cNvPr>
          <p:cNvSpPr/>
          <p:nvPr/>
        </p:nvSpPr>
        <p:spPr>
          <a:xfrm>
            <a:off x="10050674" y="1428108"/>
            <a:ext cx="1357177" cy="1756881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E46505-33F8-40AC-8DBF-CD568C34A16D}"/>
              </a:ext>
            </a:extLst>
          </p:cNvPr>
          <p:cNvSpPr/>
          <p:nvPr/>
        </p:nvSpPr>
        <p:spPr>
          <a:xfrm>
            <a:off x="3185782" y="2501921"/>
            <a:ext cx="1238250" cy="57150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X〮W+b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46CED4-9746-4FC7-B315-8BC45A838775}"/>
              </a:ext>
            </a:extLst>
          </p:cNvPr>
          <p:cNvSpPr/>
          <p:nvPr/>
        </p:nvSpPr>
        <p:spPr>
          <a:xfrm>
            <a:off x="5270898" y="2406354"/>
            <a:ext cx="1555750" cy="762635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Activation</a:t>
            </a:r>
          </a:p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Function</a:t>
            </a:r>
            <a:endParaRPr lang="ko-KR" altLang="en-US" sz="2000" b="1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3DD6B-FBA2-4B82-AF6E-DBAB82AFC3D8}"/>
              </a:ext>
            </a:extLst>
          </p:cNvPr>
          <p:cNvSpPr txBox="1"/>
          <p:nvPr/>
        </p:nvSpPr>
        <p:spPr>
          <a:xfrm>
            <a:off x="1383205" y="2587616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입력 </a:t>
            </a:r>
            <a:r>
              <a:rPr lang="en-US" altLang="ko-KR" sz="2000" b="1"/>
              <a:t>X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318C8-E705-4790-A2F7-5BDBFEECFEDE}"/>
              </a:ext>
            </a:extLst>
          </p:cNvPr>
          <p:cNvSpPr txBox="1"/>
          <p:nvPr/>
        </p:nvSpPr>
        <p:spPr>
          <a:xfrm>
            <a:off x="7673515" y="2587616"/>
            <a:ext cx="182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출력 </a:t>
            </a:r>
            <a:r>
              <a:rPr lang="en-US" altLang="ko-KR" sz="2000" b="1"/>
              <a:t>Y, </a:t>
            </a:r>
            <a:r>
              <a:rPr lang="ko-KR" altLang="en-US" sz="2000" b="1"/>
              <a:t>정답 </a:t>
            </a:r>
            <a:r>
              <a:rPr lang="en-US" altLang="ko-KR" sz="2000" b="1"/>
              <a:t>T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1F91C-01F7-4426-831C-F12A0AE2B5BF}"/>
              </a:ext>
            </a:extLst>
          </p:cNvPr>
          <p:cNvSpPr txBox="1"/>
          <p:nvPr/>
        </p:nvSpPr>
        <p:spPr>
          <a:xfrm>
            <a:off x="7673514" y="3133157"/>
            <a:ext cx="31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손실함수 </a:t>
            </a:r>
            <a:r>
              <a:rPr lang="en-US" altLang="ko-KR" sz="2000" b="1"/>
              <a:t>E(W, b) = Y - T</a:t>
            </a:r>
            <a:endParaRPr lang="ko-KR" altLang="en-US" sz="2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A47487-6C7B-4270-AEC7-0C190CA8624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338916" y="2787671"/>
            <a:ext cx="846866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E5F402-5F72-4502-BB51-1483F713E6A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24032" y="2787671"/>
            <a:ext cx="846866" cy="1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F35E79-076D-4D9E-9D7A-5F962130C2B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826648" y="2787671"/>
            <a:ext cx="846867" cy="1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1B173A-E48A-4F38-92EE-2A9B52ED6CD2}"/>
              </a:ext>
            </a:extLst>
          </p:cNvPr>
          <p:cNvSpPr/>
          <p:nvPr/>
        </p:nvSpPr>
        <p:spPr>
          <a:xfrm>
            <a:off x="2897045" y="2203612"/>
            <a:ext cx="4206240" cy="1209032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D617F0-B01D-449D-8B3A-CBCF9FBF8062}"/>
              </a:ext>
            </a:extLst>
          </p:cNvPr>
          <p:cNvCxnSpPr>
            <a:cxnSpLocks/>
          </p:cNvCxnSpPr>
          <p:nvPr/>
        </p:nvCxnSpPr>
        <p:spPr>
          <a:xfrm>
            <a:off x="7306485" y="2787671"/>
            <a:ext cx="0" cy="1295533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1BE48-AAF1-408B-A0A0-2495C606173A}"/>
              </a:ext>
            </a:extLst>
          </p:cNvPr>
          <p:cNvCxnSpPr/>
          <p:nvPr/>
        </p:nvCxnSpPr>
        <p:spPr>
          <a:xfrm flipH="1">
            <a:off x="2629990" y="4083204"/>
            <a:ext cx="4689551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618B3C-044D-4531-806B-A731A5097491}"/>
              </a:ext>
            </a:extLst>
          </p:cNvPr>
          <p:cNvCxnSpPr>
            <a:cxnSpLocks/>
          </p:cNvCxnSpPr>
          <p:nvPr/>
        </p:nvCxnSpPr>
        <p:spPr>
          <a:xfrm flipV="1">
            <a:off x="2663365" y="2787672"/>
            <a:ext cx="0" cy="1295532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684760-8595-4A31-B642-15FDBC89FFEC}"/>
              </a:ext>
            </a:extLst>
          </p:cNvPr>
          <p:cNvSpPr txBox="1"/>
          <p:nvPr/>
        </p:nvSpPr>
        <p:spPr>
          <a:xfrm>
            <a:off x="2762349" y="4184287"/>
            <a:ext cx="697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※ </a:t>
            </a:r>
            <a:r>
              <a:rPr lang="ko-KR" altLang="en-US" sz="1600"/>
              <a:t>입력</a:t>
            </a:r>
            <a:r>
              <a:rPr lang="en-US" altLang="ko-KR" sz="1600"/>
              <a:t>(X), </a:t>
            </a:r>
            <a:r>
              <a:rPr lang="ko-KR" altLang="en-US" sz="1600"/>
              <a:t>출력</a:t>
            </a:r>
            <a:r>
              <a:rPr lang="en-US" altLang="ko-KR" sz="1600"/>
              <a:t>(Y), </a:t>
            </a:r>
            <a:r>
              <a:rPr lang="ko-KR" altLang="en-US" sz="1600"/>
              <a:t>정답</a:t>
            </a:r>
            <a:r>
              <a:rPr lang="en-US" altLang="ko-KR" sz="1600"/>
              <a:t>(T), </a:t>
            </a:r>
            <a:r>
              <a:rPr lang="ko-KR" altLang="en-US" sz="1600"/>
              <a:t>가중치</a:t>
            </a:r>
            <a:r>
              <a:rPr lang="en-US" altLang="ko-KR" sz="1600"/>
              <a:t>(W), Bias(b): Tensor data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09B7B-8643-4000-A41E-69F5F13D6266}"/>
              </a:ext>
            </a:extLst>
          </p:cNvPr>
          <p:cNvSpPr txBox="1"/>
          <p:nvPr/>
        </p:nvSpPr>
        <p:spPr>
          <a:xfrm>
            <a:off x="2762349" y="4507402"/>
            <a:ext cx="668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※ </a:t>
            </a:r>
            <a:r>
              <a:rPr lang="ko-KR" altLang="en-US" sz="1600"/>
              <a:t>손실함수는 개념적인 의미로서</a:t>
            </a:r>
            <a:r>
              <a:rPr lang="en-US" altLang="ko-KR" sz="1600"/>
              <a:t>, DeepLearning model</a:t>
            </a:r>
            <a:r>
              <a:rPr lang="ko-KR" altLang="en-US" sz="1600"/>
              <a:t>에 맞게 최적화된 손실함수가 존재함</a:t>
            </a:r>
            <a:r>
              <a:rPr lang="en-US" altLang="ko-KR" sz="1600"/>
              <a:t>(MSE, Binary/Categorical/Sparse Cross-Entropy</a:t>
            </a:r>
            <a:r>
              <a:rPr lang="ko-KR" altLang="en-US" sz="1600"/>
              <a:t>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FE6793-886C-46B2-8A4D-5510283D3F4A}"/>
              </a:ext>
            </a:extLst>
          </p:cNvPr>
          <p:cNvSpPr/>
          <p:nvPr/>
        </p:nvSpPr>
        <p:spPr>
          <a:xfrm>
            <a:off x="2871645" y="1765824"/>
            <a:ext cx="4206240" cy="336705"/>
          </a:xfrm>
          <a:prstGeom prst="rect">
            <a:avLst/>
          </a:prstGeom>
          <a:noFill/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7030A0"/>
                </a:solidFill>
              </a:rPr>
              <a:t>딥러닝 기본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82904D-4CD5-4387-9360-B50E8509701A}"/>
                  </a:ext>
                </a:extLst>
              </p:cNvPr>
              <p:cNvSpPr txBox="1"/>
              <p:nvPr/>
            </p:nvSpPr>
            <p:spPr>
              <a:xfrm>
                <a:off x="2657349" y="3442491"/>
                <a:ext cx="2435282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82904D-4CD5-4387-9360-B50E8509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49" y="3442491"/>
                <a:ext cx="2435282" cy="61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0B96B-FF4D-43C0-9B7F-288052A0AD82}"/>
                  </a:ext>
                </a:extLst>
              </p:cNvPr>
              <p:cNvSpPr txBox="1"/>
              <p:nvPr/>
            </p:nvSpPr>
            <p:spPr>
              <a:xfrm>
                <a:off x="4991129" y="3442491"/>
                <a:ext cx="2258952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0B96B-FF4D-43C0-9B7F-288052A0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29" y="3442491"/>
                <a:ext cx="2258952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7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2491273" y="4978687"/>
            <a:ext cx="5962261" cy="1135974"/>
          </a:xfrm>
          <a:prstGeom prst="rect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0126061">
            <a:off x="2324376" y="1169263"/>
            <a:ext cx="3648107" cy="1042863"/>
          </a:xfrm>
          <a:prstGeom prst="ellipse">
            <a:avLst/>
          </a:prstGeom>
          <a:noFill/>
          <a:ln w="412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D7EBB9-2DA2-495E-9F17-84517146CF45}"/>
              </a:ext>
            </a:extLst>
          </p:cNvPr>
          <p:cNvCxnSpPr>
            <a:cxnSpLocks/>
          </p:cNvCxnSpPr>
          <p:nvPr/>
        </p:nvCxnSpPr>
        <p:spPr>
          <a:xfrm flipV="1">
            <a:off x="2315547" y="503854"/>
            <a:ext cx="0" cy="30143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8E98D1-4C0C-4D3B-B986-B1EF956B09D4}"/>
              </a:ext>
            </a:extLst>
          </p:cNvPr>
          <p:cNvCxnSpPr/>
          <p:nvPr/>
        </p:nvCxnSpPr>
        <p:spPr>
          <a:xfrm>
            <a:off x="2309639" y="3526972"/>
            <a:ext cx="491225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D31094-9435-4DAD-A8DE-AE115C0C031D}"/>
              </a:ext>
            </a:extLst>
          </p:cNvPr>
          <p:cNvCxnSpPr/>
          <p:nvPr/>
        </p:nvCxnSpPr>
        <p:spPr>
          <a:xfrm flipV="1">
            <a:off x="2404175" y="1040719"/>
            <a:ext cx="4354537" cy="214111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 rot="20126061">
            <a:off x="3393013" y="1939885"/>
            <a:ext cx="3648107" cy="1042863"/>
          </a:xfrm>
          <a:prstGeom prst="ellipse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40015" y="178082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7658" y="212450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0910" y="221930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15300" y="221930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2942" y="176897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584" y="197044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55178" y="205339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1804" y="239706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29060" y="249187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4466" y="166232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04080" y="175712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2108" y="185193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7332" y="216005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39750" y="124754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7901" y="150826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43693" y="166232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87514" y="122384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70949" y="149641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70949" y="11764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54383" y="124754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59729" y="106978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486" y="105793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21518" y="97498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13632" y="255112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01275" y="289479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94527" y="298960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25016" y="293333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76559" y="253927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4201" y="274073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28795" y="282369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75421" y="316736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02677" y="326216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8083" y="243261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77697" y="2527424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25725" y="262223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13367" y="20178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21518" y="227855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7310" y="243261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61131" y="199414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00745" y="2266708"/>
            <a:ext cx="151139" cy="165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4566" y="194673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8000" y="20178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33346" y="184008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13102" y="182823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95135" y="1745277"/>
            <a:ext cx="140183" cy="14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1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13590943">
            <a:off x="6299489" y="2565129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262492" y="2760387"/>
            <a:ext cx="83999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Classification</a:t>
            </a:r>
            <a:endParaRPr lang="ko-KR" altLang="en-US" sz="1600" b="1" dirty="0"/>
          </a:p>
        </p:txBody>
      </p:sp>
      <p:sp>
        <p:nvSpPr>
          <p:cNvPr id="64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3023427">
            <a:off x="3430049" y="1044606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755178" y="682681"/>
            <a:ext cx="83999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Classification</a:t>
            </a:r>
            <a:endParaRPr lang="ko-KR" altLang="en-US" sz="1600" b="1" dirty="0"/>
          </a:p>
        </p:txBody>
      </p:sp>
      <p:sp>
        <p:nvSpPr>
          <p:cNvPr id="66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3023427">
            <a:off x="6289434" y="833888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01346" y="417510"/>
            <a:ext cx="71447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2824742" y="5133995"/>
            <a:ext cx="2196344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Regression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5970375" y="5133995"/>
            <a:ext cx="219634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Classification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구름 모양 설명선 72"/>
          <p:cNvSpPr/>
          <p:nvPr/>
        </p:nvSpPr>
        <p:spPr>
          <a:xfrm>
            <a:off x="709127" y="5137673"/>
            <a:ext cx="1166326" cy="81800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(x, 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구름 모양 설명선 73"/>
          <p:cNvSpPr/>
          <p:nvPr/>
        </p:nvSpPr>
        <p:spPr>
          <a:xfrm>
            <a:off x="9116008" y="4978688"/>
            <a:ext cx="1813249" cy="113597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True(1) 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False(0) 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2004704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5150337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8295971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2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65B9DE-BD7A-46BD-A342-AFDFB6CCB7C2}"/>
              </a:ext>
            </a:extLst>
          </p:cNvPr>
          <p:cNvSpPr/>
          <p:nvPr/>
        </p:nvSpPr>
        <p:spPr>
          <a:xfrm>
            <a:off x="2491273" y="340012"/>
            <a:ext cx="5962261" cy="1135974"/>
          </a:xfrm>
          <a:prstGeom prst="rect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9ECEB8-68DE-499D-A2CB-F2135DE2B453}"/>
              </a:ext>
            </a:extLst>
          </p:cNvPr>
          <p:cNvSpPr/>
          <p:nvPr/>
        </p:nvSpPr>
        <p:spPr>
          <a:xfrm>
            <a:off x="2796167" y="495320"/>
            <a:ext cx="1663121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(Wx+b)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5F0D3E-B16B-4DBF-B8B9-C55C95EC573C}"/>
              </a:ext>
            </a:extLst>
          </p:cNvPr>
          <p:cNvSpPr/>
          <p:nvPr/>
        </p:nvSpPr>
        <p:spPr>
          <a:xfrm>
            <a:off x="5733935" y="495320"/>
            <a:ext cx="1741167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Classification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(Sigmoid)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구름 모양 설명선 72">
            <a:extLst>
              <a:ext uri="{FF2B5EF4-FFF2-40B4-BE49-F238E27FC236}">
                <a16:creationId xmlns:a16="http://schemas.microsoft.com/office/drawing/2014/main" id="{C9768FA1-F483-49C1-8F8D-354786F43D20}"/>
              </a:ext>
            </a:extLst>
          </p:cNvPr>
          <p:cNvSpPr/>
          <p:nvPr/>
        </p:nvSpPr>
        <p:spPr>
          <a:xfrm>
            <a:off x="709127" y="498998"/>
            <a:ext cx="1166326" cy="81800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(x, 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구름 모양 설명선 73">
            <a:extLst>
              <a:ext uri="{FF2B5EF4-FFF2-40B4-BE49-F238E27FC236}">
                <a16:creationId xmlns:a16="http://schemas.microsoft.com/office/drawing/2014/main" id="{084F7C4B-56FA-489E-876E-A2F4BD4C2A34}"/>
              </a:ext>
            </a:extLst>
          </p:cNvPr>
          <p:cNvSpPr/>
          <p:nvPr/>
        </p:nvSpPr>
        <p:spPr>
          <a:xfrm>
            <a:off x="9116008" y="340013"/>
            <a:ext cx="1813249" cy="113597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1 or 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화살표: 오른쪽 8">
            <a:extLst>
              <a:ext uri="{FF2B5EF4-FFF2-40B4-BE49-F238E27FC236}">
                <a16:creationId xmlns:a16="http://schemas.microsoft.com/office/drawing/2014/main" id="{254F4D8C-6FAC-4D04-BE56-15FE39E63ECC}"/>
              </a:ext>
            </a:extLst>
          </p:cNvPr>
          <p:cNvSpPr/>
          <p:nvPr/>
        </p:nvSpPr>
        <p:spPr>
          <a:xfrm>
            <a:off x="2004704" y="770539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6EA40111-8726-4B8D-8A99-6A053CA6746C}"/>
              </a:ext>
            </a:extLst>
          </p:cNvPr>
          <p:cNvSpPr/>
          <p:nvPr/>
        </p:nvSpPr>
        <p:spPr>
          <a:xfrm>
            <a:off x="4531212" y="771199"/>
            <a:ext cx="1086400" cy="27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09946A-5F7A-40B7-B085-69C2B58D170D}"/>
              </a:ext>
            </a:extLst>
          </p:cNvPr>
          <p:cNvSpPr/>
          <p:nvPr/>
        </p:nvSpPr>
        <p:spPr>
          <a:xfrm>
            <a:off x="7591425" y="770539"/>
            <a:ext cx="1395333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EBFD-5531-48EF-8919-5AC35794D8AE}"/>
                  </a:ext>
                </a:extLst>
              </p:cNvPr>
              <p:cNvSpPr txBox="1"/>
              <p:nvPr/>
            </p:nvSpPr>
            <p:spPr>
              <a:xfrm>
                <a:off x="4476532" y="53330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EBFD-5531-48EF-8919-5AC35794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532" y="533305"/>
                <a:ext cx="11785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2D92B-C01B-4B96-BEBF-B83B30C03FAD}"/>
                  </a:ext>
                </a:extLst>
              </p:cNvPr>
              <p:cNvSpPr txBox="1"/>
              <p:nvPr/>
            </p:nvSpPr>
            <p:spPr>
              <a:xfrm>
                <a:off x="2058806" y="533305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2D92B-C01B-4B96-BEBF-B83B30C03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06" y="533305"/>
                <a:ext cx="3513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EED3C1-2148-4E92-BD05-1DAD447FF27F}"/>
                  </a:ext>
                </a:extLst>
              </p:cNvPr>
              <p:cNvSpPr/>
              <p:nvPr/>
            </p:nvSpPr>
            <p:spPr>
              <a:xfrm>
                <a:off x="954877" y="2622372"/>
                <a:ext cx="3489552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EED3C1-2148-4E92-BD05-1DAD447F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7" y="2622372"/>
                <a:ext cx="3489552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BFCF0E-96FF-4BF2-A782-FB4B08D49105}"/>
              </a:ext>
            </a:extLst>
          </p:cNvPr>
          <p:cNvGrpSpPr/>
          <p:nvPr/>
        </p:nvGrpSpPr>
        <p:grpSpPr>
          <a:xfrm>
            <a:off x="954877" y="3946753"/>
            <a:ext cx="4533984" cy="1799969"/>
            <a:chOff x="954877" y="3946753"/>
            <a:chExt cx="4533984" cy="1799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1FB6A71-A9D8-465F-AE4C-8307CADB5860}"/>
                    </a:ext>
                  </a:extLst>
                </p:cNvPr>
                <p:cNvSpPr/>
                <p:nvPr/>
              </p:nvSpPr>
              <p:spPr>
                <a:xfrm>
                  <a:off x="954877" y="3946753"/>
                  <a:ext cx="4533984" cy="17999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𝒔𝒊𝒈𝒎𝒐𝒊𝒅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1FB6A71-A9D8-465F-AE4C-8307CADB5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7" y="3946753"/>
                  <a:ext cx="4533984" cy="17999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F119057D-070F-468D-BB2E-027D2F37916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52741" y="4646566"/>
              <a:ext cx="681099" cy="310785"/>
            </a:xfrm>
            <a:prstGeom prst="bentConnector3">
              <a:avLst>
                <a:gd name="adj1" fmla="val 50000"/>
              </a:avLst>
            </a:prstGeom>
            <a:ln w="31750">
              <a:noFill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75B4D3B-9CE3-4264-831B-DF8F6DF6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03" y="1972661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5CCB9E-DF44-40CC-9E4C-AD66BC1927E1}"/>
                  </a:ext>
                </a:extLst>
              </p:cNvPr>
              <p:cNvSpPr txBox="1"/>
              <p:nvPr/>
            </p:nvSpPr>
            <p:spPr>
              <a:xfrm>
                <a:off x="7517307" y="533305"/>
                <a:ext cx="156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𝒔𝒊𝒈𝒎𝒐𝒊𝒅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5CCB9E-DF44-40CC-9E4C-AD66BC19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07" y="533305"/>
                <a:ext cx="1562030" cy="307777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C633AC-6FE1-4291-85AB-9A172CEF4267}"/>
              </a:ext>
            </a:extLst>
          </p:cNvPr>
          <p:cNvCxnSpPr/>
          <p:nvPr/>
        </p:nvCxnSpPr>
        <p:spPr>
          <a:xfrm>
            <a:off x="2695491" y="4461409"/>
            <a:ext cx="1076409" cy="681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5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7623529-4665-437A-ABC6-FA02C4110068}"/>
                  </a:ext>
                </a:extLst>
              </p:cNvPr>
              <p:cNvSpPr/>
              <p:nvPr/>
            </p:nvSpPr>
            <p:spPr>
              <a:xfrm>
                <a:off x="2787411" y="1276455"/>
                <a:ext cx="6617177" cy="19188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20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000" b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7623529-4665-437A-ABC6-FA02C4110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11" y="1276455"/>
                <a:ext cx="6617177" cy="1918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9936A5-A412-4150-92EA-ECBCE768D258}"/>
                  </a:ext>
                </a:extLst>
              </p:cNvPr>
              <p:cNvSpPr/>
              <p:nvPr/>
            </p:nvSpPr>
            <p:spPr>
              <a:xfrm>
                <a:off x="1577289" y="3888782"/>
                <a:ext cx="3567465" cy="10163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en-US" altLang="ko-K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9936A5-A412-4150-92EA-ECBCE768D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89" y="3888782"/>
                <a:ext cx="3567465" cy="1016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8407F5A-AC4C-4840-8F52-EAE98EFB922E}"/>
                  </a:ext>
                </a:extLst>
              </p:cNvPr>
              <p:cNvSpPr/>
              <p:nvPr/>
            </p:nvSpPr>
            <p:spPr>
              <a:xfrm>
                <a:off x="7047246" y="3883642"/>
                <a:ext cx="3567465" cy="10163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altLang="ko-KR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8407F5A-AC4C-4840-8F52-EAE98EFB9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246" y="3883642"/>
                <a:ext cx="3567465" cy="1016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636B33-8E06-448C-98CC-87DC3C3A4C61}"/>
              </a:ext>
            </a:extLst>
          </p:cNvPr>
          <p:cNvSpPr txBox="1"/>
          <p:nvPr/>
        </p:nvSpPr>
        <p:spPr>
          <a:xfrm>
            <a:off x="4159019" y="907123"/>
            <a:ext cx="288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손실 함수</a:t>
            </a:r>
            <a:r>
              <a:rPr lang="en-US" altLang="ko-KR" b="1">
                <a:solidFill>
                  <a:srgbClr val="FF0000"/>
                </a:solidFill>
              </a:rPr>
              <a:t>(Cross Entropy)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화살표: 오른쪽 8">
            <a:extLst>
              <a:ext uri="{FF2B5EF4-FFF2-40B4-BE49-F238E27FC236}">
                <a16:creationId xmlns:a16="http://schemas.microsoft.com/office/drawing/2014/main" id="{D4DC84DB-3123-47CB-9D8E-D05D4C23382D}"/>
              </a:ext>
            </a:extLst>
          </p:cNvPr>
          <p:cNvSpPr/>
          <p:nvPr/>
        </p:nvSpPr>
        <p:spPr>
          <a:xfrm rot="7763188">
            <a:off x="4473951" y="3440397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282B6CE5-4C95-4E97-B3A8-FAC8AA2777F9}"/>
              </a:ext>
            </a:extLst>
          </p:cNvPr>
          <p:cNvSpPr/>
          <p:nvPr/>
        </p:nvSpPr>
        <p:spPr>
          <a:xfrm rot="2687956">
            <a:off x="7043795" y="3427135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56890-B57D-49D5-889A-7B3E12766A25}"/>
              </a:ext>
            </a:extLst>
          </p:cNvPr>
          <p:cNvSpPr txBox="1"/>
          <p:nvPr/>
        </p:nvSpPr>
        <p:spPr>
          <a:xfrm>
            <a:off x="1232338" y="3296082"/>
            <a:ext cx="364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손실함수 </a:t>
            </a:r>
            <a:r>
              <a:rPr lang="en-US" altLang="ko-KR" sz="1600" b="1" dirty="0"/>
              <a:t>E(W, b)</a:t>
            </a:r>
            <a:r>
              <a:rPr lang="ko-KR" altLang="en-US" sz="1600" b="1" dirty="0"/>
              <a:t>가 최소값을 갖는 </a:t>
            </a:r>
            <a:r>
              <a:rPr lang="en-US" altLang="ko-KR" sz="1600" b="1" dirty="0"/>
              <a:t>W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29A06-9A11-40C9-A555-6EFA5205BC32}"/>
              </a:ext>
            </a:extLst>
          </p:cNvPr>
          <p:cNvSpPr txBox="1"/>
          <p:nvPr/>
        </p:nvSpPr>
        <p:spPr>
          <a:xfrm>
            <a:off x="7441296" y="3296082"/>
            <a:ext cx="356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손실함수 </a:t>
            </a:r>
            <a:r>
              <a:rPr lang="en-US" altLang="ko-KR" sz="1600" b="1" dirty="0"/>
              <a:t>E(W, b)</a:t>
            </a:r>
            <a:r>
              <a:rPr lang="ko-KR" altLang="en-US" sz="1600" b="1" dirty="0"/>
              <a:t>가 최소값을 갖는 </a:t>
            </a:r>
            <a:r>
              <a:rPr lang="en-US" altLang="ko-KR" sz="1600" b="1" dirty="0"/>
              <a:t>b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DD990-77BF-4F6A-8931-3730C6ADCCA7}"/>
              </a:ext>
            </a:extLst>
          </p:cNvPr>
          <p:cNvSpPr txBox="1"/>
          <p:nvPr/>
        </p:nvSpPr>
        <p:spPr>
          <a:xfrm>
            <a:off x="1758018" y="5036210"/>
            <a:ext cx="747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</a:t>
            </a:r>
            <a:r>
              <a:rPr lang="el-GR" altLang="ko-KR" b="1"/>
              <a:t>α</a:t>
            </a:r>
            <a:r>
              <a:rPr lang="ko-KR" altLang="en-US"/>
              <a:t>는 학습률</a:t>
            </a:r>
            <a:r>
              <a:rPr lang="en-US" altLang="ko-KR"/>
              <a:t>(Learning Rate)</a:t>
            </a:r>
            <a:r>
              <a:rPr lang="ko-KR" altLang="en-US"/>
              <a:t>이라 하는데</a:t>
            </a:r>
            <a:r>
              <a:rPr lang="en-US" altLang="ko-KR"/>
              <a:t>, W/b</a:t>
            </a:r>
            <a:r>
              <a:rPr lang="ko-KR" altLang="en-US"/>
              <a:t>의 증감 비율을 나타냄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588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CE7E3970-B102-43B9-AF2E-35DAF665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66389"/>
                  </p:ext>
                </p:extLst>
              </p:nvPr>
            </p:nvGraphicFramePr>
            <p:xfrm>
              <a:off x="782638" y="775620"/>
              <a:ext cx="10626725" cy="5486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97438">
                      <a:extLst>
                        <a:ext uri="{9D8B030D-6E8A-4147-A177-3AD203B41FA5}">
                          <a16:colId xmlns:a16="http://schemas.microsoft.com/office/drawing/2014/main" val="2640041174"/>
                        </a:ext>
                      </a:extLst>
                    </a:gridCol>
                    <a:gridCol w="6429287">
                      <a:extLst>
                        <a:ext uri="{9D8B030D-6E8A-4147-A177-3AD203B41FA5}">
                          <a16:colId xmlns:a16="http://schemas.microsoft.com/office/drawing/2014/main" val="3442672177"/>
                        </a:ext>
                      </a:extLst>
                    </a:gridCol>
                  </a:tblGrid>
                  <a:tr h="3193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수식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설명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539278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𝒔𝒊𝒈𝒎𝒐𝒊𝒅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𝑾𝒙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</a:t>
                          </a:r>
                          <a:r>
                            <a:rPr lang="en-US" altLang="ko-KR" dirty="0"/>
                            <a:t>x</a:t>
                          </a:r>
                          <a:r>
                            <a:rPr lang="ko-KR" altLang="en-US" dirty="0"/>
                            <a:t>에 대하여 출력 값이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일 확률을 </a:t>
                          </a:r>
                          <a:r>
                            <a:rPr lang="en-US" altLang="ko-KR" dirty="0"/>
                            <a:t>y</a:t>
                          </a:r>
                          <a:r>
                            <a:rPr lang="ko-KR" altLang="en-US" dirty="0"/>
                            <a:t>로 정의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y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1 </a:t>
                          </a:r>
                          <a:r>
                            <a:rPr lang="ko-KR" altLang="en-US" dirty="0"/>
                            <a:t>또는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이므로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로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나타낼 수 있음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5519406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</a:t>
                          </a:r>
                          <a:r>
                            <a:rPr lang="en-US" altLang="ko-KR" dirty="0"/>
                            <a:t>x</a:t>
                          </a:r>
                          <a:r>
                            <a:rPr lang="ko-KR" altLang="en-US" dirty="0"/>
                            <a:t>에 대하여 출력 값이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일 확률이며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확률을 모두 더한 값은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출력 값이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일 확률은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dirty="0"/>
                            <a:t>임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(y</a:t>
                          </a:r>
                          <a:r>
                            <a:rPr lang="ko-KR" altLang="en-US" dirty="0"/>
                            <a:t>는 출력 값이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일 확률로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로 정의함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206208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확률변수 </a:t>
                          </a:r>
                          <a:r>
                            <a:rPr lang="en-US" altLang="ko-KR" dirty="0"/>
                            <a:t>C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이나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이외에는 값을 가질 수 없으므로</a:t>
                          </a:r>
                          <a:r>
                            <a:rPr lang="en-US" altLang="ko-KR" dirty="0"/>
                            <a:t>, (</a:t>
                          </a:r>
                          <a:r>
                            <a:rPr lang="ko-KR" altLang="en-US" dirty="0"/>
                            <a:t>즉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정답 </a:t>
                          </a:r>
                          <a:r>
                            <a:rPr lang="en-US" altLang="ko-KR" dirty="0"/>
                            <a:t>t = 0 or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1) </a:t>
                          </a:r>
                          <a:r>
                            <a:rPr lang="ko-KR" altLang="en-US" dirty="0"/>
                            <a:t>다음처럼 나타냄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92269"/>
                      </a:ext>
                    </a:extLst>
                  </a:tr>
                  <a:tr h="76529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nary>
                                <m:nary>
                                  <m:naryPr>
                                    <m:chr m:val="∏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가중치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편향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ko-KR" altLang="en-US" dirty="0" err="1"/>
                            <a:t>최우추정하기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위한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en-US" altLang="ko-KR" dirty="0"/>
                            <a:t>(Likelihood Function)</a:t>
                          </a:r>
                          <a:r>
                            <a:rPr lang="ko-KR" altLang="en-US" dirty="0"/>
                            <a:t>는 다음과 같이 나타낼 수 있으며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이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ko-KR" altLang="en-US" dirty="0"/>
                            <a:t> 값이 최대가 되도록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 err="1"/>
                            <a:t>최우추정</a:t>
                          </a:r>
                          <a:r>
                            <a:rPr lang="en-US" altLang="ko-KR" dirty="0"/>
                            <a:t>), 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en-US" altLang="ko-KR" dirty="0"/>
                            <a:t>update</a:t>
                          </a:r>
                          <a:r>
                            <a:rPr lang="ko-KR" altLang="en-US" dirty="0"/>
                            <a:t>해 나가면 </a:t>
                          </a:r>
                          <a:r>
                            <a:rPr lang="en-US" altLang="ko-KR" dirty="0" err="1"/>
                            <a:t>MachineLearning</a:t>
                          </a:r>
                          <a:r>
                            <a:rPr lang="ko-KR" altLang="en-US" dirty="0"/>
                            <a:t>이 학습이 잘 된 것임</a:t>
                          </a:r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218142"/>
                      </a:ext>
                    </a:extLst>
                  </a:tr>
                  <a:tr h="983149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ko-KR" sz="1400" b="1" dirty="0"/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함수가 최대값이 되는 것을 알기 위해서는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에 대해 </a:t>
                          </a:r>
                          <a:r>
                            <a:rPr lang="ko-KR" altLang="en-US" dirty="0" err="1"/>
                            <a:t>편미분을</a:t>
                          </a:r>
                          <a:r>
                            <a:rPr lang="ko-KR" altLang="en-US" dirty="0"/>
                            <a:t> 해야 하는데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곱하기는 미분이 불편하므로 양변에 </a:t>
                          </a:r>
                          <a:r>
                            <a:rPr lang="en-US" altLang="ko-KR" dirty="0"/>
                            <a:t>log</a:t>
                          </a:r>
                          <a:r>
                            <a:rPr lang="ko-KR" altLang="en-US" dirty="0"/>
                            <a:t>를 취해 덧셈 형태로 바꾸어 주고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함수의 부호를 바꾸어 주면 함수의 최대화 문제는 최소화 문제로 바꿀 수 있으므로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다음처럼 나타냄</a:t>
                          </a:r>
                          <a:r>
                            <a:rPr lang="en-US" altLang="ko-KR" dirty="0"/>
                            <a:t>. (parameter</a:t>
                          </a:r>
                          <a:r>
                            <a:rPr lang="ko-KR" altLang="en-US" dirty="0"/>
                            <a:t> 최적화를 위해서는 함수 최소값을 구하는 것이 일반적임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523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CE7E3970-B102-43B9-AF2E-35DAF665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66389"/>
                  </p:ext>
                </p:extLst>
              </p:nvPr>
            </p:nvGraphicFramePr>
            <p:xfrm>
              <a:off x="782638" y="775620"/>
              <a:ext cx="10626725" cy="5486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97438">
                      <a:extLst>
                        <a:ext uri="{9D8B030D-6E8A-4147-A177-3AD203B41FA5}">
                          <a16:colId xmlns:a16="http://schemas.microsoft.com/office/drawing/2014/main" val="2640041174"/>
                        </a:ext>
                      </a:extLst>
                    </a:gridCol>
                    <a:gridCol w="6429287">
                      <a:extLst>
                        <a:ext uri="{9D8B030D-6E8A-4147-A177-3AD203B41FA5}">
                          <a16:colId xmlns:a16="http://schemas.microsoft.com/office/drawing/2014/main" val="34426721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수식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설명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5392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61905" r="-153411" b="-7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03" t="-61905" r="-190" b="-7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5194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113333" r="-153411" b="-40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03" t="-113333" r="-190" b="-40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2062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304762" r="-153411" b="-4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확률변수 </a:t>
                          </a:r>
                          <a:r>
                            <a:rPr lang="en-US" altLang="ko-KR" dirty="0"/>
                            <a:t>C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이나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이외에는 값을 가질 수 없으므로</a:t>
                          </a:r>
                          <a:r>
                            <a:rPr lang="en-US" altLang="ko-KR" dirty="0"/>
                            <a:t>, (</a:t>
                          </a:r>
                          <a:r>
                            <a:rPr lang="ko-KR" altLang="en-US" dirty="0"/>
                            <a:t>즉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정답 </a:t>
                          </a:r>
                          <a:r>
                            <a:rPr lang="en-US" altLang="ko-KR" dirty="0"/>
                            <a:t>t = 0 or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1) </a:t>
                          </a:r>
                          <a:r>
                            <a:rPr lang="ko-KR" altLang="en-US" dirty="0"/>
                            <a:t>다음처럼 나타냄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9226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216837" r="-153411" b="-15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가중치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편향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ko-KR" altLang="en-US" dirty="0" err="1"/>
                            <a:t>최우추정하기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위한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en-US" altLang="ko-KR" dirty="0"/>
                            <a:t>(Likelihood Function)</a:t>
                          </a:r>
                          <a:r>
                            <a:rPr lang="ko-KR" altLang="en-US" dirty="0"/>
                            <a:t>는 다음과 같이 나타낼 수 있으며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이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ko-KR" altLang="en-US" dirty="0"/>
                            <a:t> 값이 최대가 되도록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 err="1"/>
                            <a:t>최우추정</a:t>
                          </a:r>
                          <a:r>
                            <a:rPr lang="en-US" altLang="ko-KR" dirty="0"/>
                            <a:t>), 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en-US" altLang="ko-KR" dirty="0"/>
                            <a:t>update</a:t>
                          </a:r>
                          <a:r>
                            <a:rPr lang="ko-KR" altLang="en-US" dirty="0"/>
                            <a:t>해 나가면 </a:t>
                          </a:r>
                          <a:r>
                            <a:rPr lang="en-US" altLang="ko-KR" dirty="0" err="1"/>
                            <a:t>MachineLearning</a:t>
                          </a:r>
                          <a:r>
                            <a:rPr lang="ko-KR" altLang="en-US" dirty="0"/>
                            <a:t>이 학습이 잘 된 것임</a:t>
                          </a:r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218142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217895" r="-153411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함수가 최대값이 되는 것을 알기 위해서는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에 대해 </a:t>
                          </a:r>
                          <a:r>
                            <a:rPr lang="ko-KR" altLang="en-US" dirty="0" err="1"/>
                            <a:t>편미분을</a:t>
                          </a:r>
                          <a:r>
                            <a:rPr lang="ko-KR" altLang="en-US" dirty="0"/>
                            <a:t> 해야 하는데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곱하기는 미분이 불편하므로 양변에 </a:t>
                          </a:r>
                          <a:r>
                            <a:rPr lang="en-US" altLang="ko-KR" dirty="0"/>
                            <a:t>log</a:t>
                          </a:r>
                          <a:r>
                            <a:rPr lang="ko-KR" altLang="en-US" dirty="0"/>
                            <a:t>를 취해 덧셈 형태로 바꾸어 주고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함수의 부호를 바꾸어 주면 함수의 최대화 문제는 최소화 문제로 바꿀 수 있으므로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다음처럼 나타냄</a:t>
                          </a:r>
                          <a:r>
                            <a:rPr lang="en-US" altLang="ko-KR" dirty="0"/>
                            <a:t>. (parameter</a:t>
                          </a:r>
                          <a:r>
                            <a:rPr lang="ko-KR" altLang="en-US" dirty="0"/>
                            <a:t> 최적화를 위해서는 함수 최소값을 구하는 것이 일반적임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5239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77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99014-9D71-418C-BC0E-449723D577E0}"/>
              </a:ext>
            </a:extLst>
          </p:cNvPr>
          <p:cNvSpPr/>
          <p:nvPr/>
        </p:nvSpPr>
        <p:spPr>
          <a:xfrm>
            <a:off x="8765175" y="2444146"/>
            <a:ext cx="935371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최소값</a:t>
            </a:r>
            <a:r>
              <a:rPr lang="en-US" altLang="ko-KR" sz="1600" b="1">
                <a:solidFill>
                  <a:schemeClr val="tx1"/>
                </a:solidFill>
              </a:rPr>
              <a:t>?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BFAA7F-3DBE-4483-85A4-0660C3624B57}"/>
              </a:ext>
            </a:extLst>
          </p:cNvPr>
          <p:cNvSpPr/>
          <p:nvPr/>
        </p:nvSpPr>
        <p:spPr>
          <a:xfrm>
            <a:off x="10494724" y="2444146"/>
            <a:ext cx="1337353" cy="1284270"/>
          </a:xfrm>
          <a:prstGeom prst="roundRect">
            <a:avLst/>
          </a:prstGeom>
          <a:solidFill>
            <a:srgbClr val="DAE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학습종료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7EA19A-8D79-4845-92AD-A3806A37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0186"/>
              </p:ext>
            </p:extLst>
          </p:nvPr>
        </p:nvGraphicFramePr>
        <p:xfrm>
          <a:off x="809375" y="1980733"/>
          <a:ext cx="1572108" cy="24942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86054">
                  <a:extLst>
                    <a:ext uri="{9D8B030D-6E8A-4147-A177-3AD203B41FA5}">
                      <a16:colId xmlns:a16="http://schemas.microsoft.com/office/drawing/2014/main" val="2671654252"/>
                    </a:ext>
                  </a:extLst>
                </a:gridCol>
                <a:gridCol w="786054">
                  <a:extLst>
                    <a:ext uri="{9D8B030D-6E8A-4147-A177-3AD203B41FA5}">
                      <a16:colId xmlns:a16="http://schemas.microsoft.com/office/drawing/2014/main" val="149190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정답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6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,,,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5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095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017ED5-0868-4881-8904-072C6B6B7179}"/>
              </a:ext>
            </a:extLst>
          </p:cNvPr>
          <p:cNvSpPr txBox="1"/>
          <p:nvPr/>
        </p:nvSpPr>
        <p:spPr>
          <a:xfrm>
            <a:off x="9691211" y="2580553"/>
            <a:ext cx="5357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Yes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2BC31-C478-45A9-BAEB-98FFFD0B2D1F}"/>
              </a:ext>
            </a:extLst>
          </p:cNvPr>
          <p:cNvSpPr txBox="1"/>
          <p:nvPr/>
        </p:nvSpPr>
        <p:spPr>
          <a:xfrm>
            <a:off x="7413114" y="1928148"/>
            <a:ext cx="1572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손실함수값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3527B7-2DF7-4002-8F29-441D966AD083}"/>
              </a:ext>
            </a:extLst>
          </p:cNvPr>
          <p:cNvSpPr/>
          <p:nvPr/>
        </p:nvSpPr>
        <p:spPr>
          <a:xfrm>
            <a:off x="2485811" y="2875661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FA0667B-6219-487E-A333-17AFCCBB6E2A}"/>
              </a:ext>
            </a:extLst>
          </p:cNvPr>
          <p:cNvSpPr/>
          <p:nvPr/>
        </p:nvSpPr>
        <p:spPr>
          <a:xfrm>
            <a:off x="9804874" y="2875661"/>
            <a:ext cx="58552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186A1-F8E1-4B79-AEBD-46CBE212CDBF}"/>
              </a:ext>
            </a:extLst>
          </p:cNvPr>
          <p:cNvSpPr txBox="1"/>
          <p:nvPr/>
        </p:nvSpPr>
        <p:spPr>
          <a:xfrm>
            <a:off x="2332337" y="1928148"/>
            <a:ext cx="1156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①</a:t>
            </a:r>
            <a:r>
              <a:rPr lang="en-US" altLang="ko-KR" b="1">
                <a:solidFill>
                  <a:srgbClr val="7030A0"/>
                </a:solidFill>
              </a:rPr>
              <a:t> input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ECA93-99BC-482A-B693-D62448662BCD}"/>
              </a:ext>
            </a:extLst>
          </p:cNvPr>
          <p:cNvSpPr txBox="1"/>
          <p:nvPr/>
        </p:nvSpPr>
        <p:spPr>
          <a:xfrm>
            <a:off x="4024862" y="1789649"/>
            <a:ext cx="17448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② </a:t>
            </a:r>
            <a:r>
              <a:rPr lang="en-US" altLang="ko-KR" b="1">
                <a:solidFill>
                  <a:srgbClr val="7030A0"/>
                </a:solidFill>
              </a:rPr>
              <a:t>Learning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(</a:t>
            </a:r>
            <a:r>
              <a:rPr lang="ko-KR" altLang="en-US" b="1">
                <a:solidFill>
                  <a:srgbClr val="7030A0"/>
                </a:solidFill>
              </a:rPr>
              <a:t>손실함수 계산</a:t>
            </a:r>
            <a:r>
              <a:rPr lang="en-US" altLang="ko-KR" b="1">
                <a:solidFill>
                  <a:srgbClr val="7030A0"/>
                </a:solidFill>
              </a:rPr>
              <a:t>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21A43-A1E0-41C6-823B-EA7D851ABC89}"/>
              </a:ext>
            </a:extLst>
          </p:cNvPr>
          <p:cNvSpPr txBox="1"/>
          <p:nvPr/>
        </p:nvSpPr>
        <p:spPr>
          <a:xfrm>
            <a:off x="4045009" y="4013056"/>
            <a:ext cx="27082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④ </a:t>
            </a:r>
            <a:r>
              <a:rPr lang="en-US" altLang="ko-KR" b="1">
                <a:solidFill>
                  <a:srgbClr val="7030A0"/>
                </a:solidFill>
              </a:rPr>
              <a:t>Weight/Bias Update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0F08-F4E0-4691-B60B-92F44E6A3DB5}"/>
              </a:ext>
            </a:extLst>
          </p:cNvPr>
          <p:cNvSpPr txBox="1"/>
          <p:nvPr/>
        </p:nvSpPr>
        <p:spPr>
          <a:xfrm>
            <a:off x="8721181" y="3853700"/>
            <a:ext cx="5116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No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F0E82-5DBB-4C68-91F0-3A264EFF8D2C}"/>
              </a:ext>
            </a:extLst>
          </p:cNvPr>
          <p:cNvSpPr txBox="1"/>
          <p:nvPr/>
        </p:nvSpPr>
        <p:spPr>
          <a:xfrm>
            <a:off x="764015" y="4475013"/>
            <a:ext cx="1662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Training Data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/>
              <p:nvPr/>
            </p:nvSpPr>
            <p:spPr>
              <a:xfrm>
                <a:off x="3340121" y="4403749"/>
                <a:ext cx="2183034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21" y="4403749"/>
                <a:ext cx="2183034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/>
              <p:nvPr/>
            </p:nvSpPr>
            <p:spPr>
              <a:xfrm>
                <a:off x="5540339" y="4403749"/>
                <a:ext cx="198470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39" y="4403749"/>
                <a:ext cx="1984709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/>
              <p:nvPr/>
            </p:nvSpPr>
            <p:spPr>
              <a:xfrm>
                <a:off x="6424914" y="1253120"/>
                <a:ext cx="447186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914" y="1253120"/>
                <a:ext cx="4471865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B38402-1B9D-4D70-B92A-98FE265FE097}"/>
              </a:ext>
            </a:extLst>
          </p:cNvPr>
          <p:cNvSpPr/>
          <p:nvPr/>
        </p:nvSpPr>
        <p:spPr>
          <a:xfrm>
            <a:off x="3166665" y="2434240"/>
            <a:ext cx="4792780" cy="1304083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23DD493-3A93-498B-BDBF-D11D9DFE4E88}"/>
                  </a:ext>
                </a:extLst>
              </p:cNvPr>
              <p:cNvSpPr/>
              <p:nvPr/>
            </p:nvSpPr>
            <p:spPr>
              <a:xfrm>
                <a:off x="3322956" y="2588307"/>
                <a:ext cx="1620338" cy="995950"/>
              </a:xfrm>
              <a:prstGeom prst="round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Regression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23DD493-3A93-498B-BDBF-D11D9DFE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956" y="2588307"/>
                <a:ext cx="1620338" cy="99595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FB28281-0EC2-4311-B5F4-9223B779B557}"/>
                  </a:ext>
                </a:extLst>
              </p:cNvPr>
              <p:cNvSpPr/>
              <p:nvPr/>
            </p:nvSpPr>
            <p:spPr>
              <a:xfrm>
                <a:off x="5687063" y="2596785"/>
                <a:ext cx="2127541" cy="978994"/>
              </a:xfrm>
              <a:prstGeom prst="round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Classification</a:t>
                </a:r>
              </a:p>
              <a:p>
                <a:pPr algn="ctr"/>
                <a:r>
                  <a:rPr lang="en-US" altLang="ko-KR" sz="1600" b="1">
                    <a:solidFill>
                      <a:schemeClr val="tx1"/>
                    </a:solidFill>
                  </a:rPr>
                  <a:t>sigmoid(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FB28281-0EC2-4311-B5F4-9223B779B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63" y="2596785"/>
                <a:ext cx="2127541" cy="9789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0CEFCDE-12D7-4B3E-8EB8-B24803E140AE}"/>
              </a:ext>
            </a:extLst>
          </p:cNvPr>
          <p:cNvSpPr/>
          <p:nvPr/>
        </p:nvSpPr>
        <p:spPr>
          <a:xfrm>
            <a:off x="8074047" y="2875661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1040A2-3966-4543-B988-06FA95FAAC07}"/>
              </a:ext>
            </a:extLst>
          </p:cNvPr>
          <p:cNvSpPr/>
          <p:nvPr/>
        </p:nvSpPr>
        <p:spPr>
          <a:xfrm>
            <a:off x="5021778" y="2882266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B9683B-688C-4562-9008-454EFF622CD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5680741" y="176297"/>
            <a:ext cx="520651" cy="6583589"/>
          </a:xfrm>
          <a:prstGeom prst="bentConnector4">
            <a:avLst>
              <a:gd name="adj1" fmla="val -127902"/>
              <a:gd name="adj2" fmla="val 100050"/>
            </a:avLst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4B168A-927C-4391-AEE8-92BFE3F9C9C7}"/>
              </a:ext>
            </a:extLst>
          </p:cNvPr>
          <p:cNvSpPr/>
          <p:nvPr/>
        </p:nvSpPr>
        <p:spPr>
          <a:xfrm>
            <a:off x="2980890" y="2352524"/>
            <a:ext cx="5467038" cy="2545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920DDA-BB83-40B5-A8FD-633F6A98C901}"/>
              </a:ext>
            </a:extLst>
          </p:cNvPr>
          <p:cNvSpPr/>
          <p:nvPr/>
        </p:nvSpPr>
        <p:spPr>
          <a:xfrm>
            <a:off x="8537713" y="2352525"/>
            <a:ext cx="673398" cy="254534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A3EBE-BDF2-4E32-952A-7962CB2D914A}"/>
              </a:ext>
            </a:extLst>
          </p:cNvPr>
          <p:cNvSpPr txBox="1"/>
          <p:nvPr/>
        </p:nvSpPr>
        <p:spPr>
          <a:xfrm>
            <a:off x="5196478" y="207552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입력 </a:t>
            </a:r>
            <a:r>
              <a:rPr lang="en-US" altLang="ko-KR" sz="1200" b="1" dirty="0">
                <a:solidFill>
                  <a:srgbClr val="FF0000"/>
                </a:solidFill>
              </a:rPr>
              <a:t>Data(x)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ADD90-D8EF-4F4C-9899-A7CD9333045E}"/>
              </a:ext>
            </a:extLst>
          </p:cNvPr>
          <p:cNvSpPr txBox="1"/>
          <p:nvPr/>
        </p:nvSpPr>
        <p:spPr>
          <a:xfrm>
            <a:off x="8555261" y="207617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정답</a:t>
            </a:r>
            <a:r>
              <a:rPr lang="en-US" altLang="ko-KR" sz="1200" b="1" dirty="0">
                <a:solidFill>
                  <a:srgbClr val="00B050"/>
                </a:solidFill>
              </a:rPr>
              <a:t>(t)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A0511A-5E06-4852-92A0-CB6A3AD81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13449"/>
              </p:ext>
            </p:extLst>
          </p:nvPr>
        </p:nvGraphicFramePr>
        <p:xfrm>
          <a:off x="3009900" y="2383267"/>
          <a:ext cx="6172200" cy="2514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853337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351522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627070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75114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881316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4329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63510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20102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66628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임신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포도당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삼두근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피부두께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혈청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인슐린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체질량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발병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36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0.487437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-0.53117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977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-0.88235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-0.41414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-0.76687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41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-0.30551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-0.49274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9468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-0.88235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-0.53535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-0.77778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7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0.376884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-0.34426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-0.60284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0.887276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805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-0.41177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0.165829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0.213115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-0.89496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59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-0.64706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-0.21608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-0.35354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-0.79196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-0.85483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24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0.176471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0.155779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-0.95218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769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0.979899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0.147541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-0.93168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594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0.256281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-0.86849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5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8E76FB-C765-48A9-888D-D89C6315B890}"/>
              </a:ext>
            </a:extLst>
          </p:cNvPr>
          <p:cNvSpPr/>
          <p:nvPr/>
        </p:nvSpPr>
        <p:spPr>
          <a:xfrm>
            <a:off x="996593" y="1104094"/>
            <a:ext cx="766803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2631727" y="1104094"/>
            <a:ext cx="563662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1D6DD9-7D09-451A-B73E-02A777CC5479}"/>
              </a:ext>
            </a:extLst>
          </p:cNvPr>
          <p:cNvSpPr/>
          <p:nvPr/>
        </p:nvSpPr>
        <p:spPr>
          <a:xfrm>
            <a:off x="9166274" y="1104094"/>
            <a:ext cx="10775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4DFC8-C7A6-4762-ABC0-94A5EB54E2C5}"/>
              </a:ext>
            </a:extLst>
          </p:cNvPr>
          <p:cNvSpPr/>
          <p:nvPr/>
        </p:nvSpPr>
        <p:spPr>
          <a:xfrm>
            <a:off x="10879737" y="1104094"/>
            <a:ext cx="76680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2A2B-54CB-4E07-9A3B-8887A6EEA85D}"/>
              </a:ext>
            </a:extLst>
          </p:cNvPr>
          <p:cNvSpPr txBox="1"/>
          <p:nvPr/>
        </p:nvSpPr>
        <p:spPr>
          <a:xfrm>
            <a:off x="1759732" y="115670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3BEED2-40CB-475F-B0E6-89129403FCE7}"/>
              </a:ext>
            </a:extLst>
          </p:cNvPr>
          <p:cNvSpPr txBox="1"/>
          <p:nvPr/>
        </p:nvSpPr>
        <p:spPr>
          <a:xfrm>
            <a:off x="4420113" y="7523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② </a:t>
            </a:r>
            <a:r>
              <a:rPr lang="ko-KR" altLang="en-US" sz="1400" b="1" dirty="0">
                <a:solidFill>
                  <a:srgbClr val="7030A0"/>
                </a:solidFill>
              </a:rPr>
              <a:t>로지스틱 회귀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162BE-94C1-4DF5-A340-BA9D2E8E3D9F}"/>
              </a:ext>
            </a:extLst>
          </p:cNvPr>
          <p:cNvSpPr txBox="1"/>
          <p:nvPr/>
        </p:nvSpPr>
        <p:spPr>
          <a:xfrm>
            <a:off x="3128763" y="2052126"/>
            <a:ext cx="426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이용한 가중치</a:t>
            </a:r>
            <a:r>
              <a:rPr lang="en-US" altLang="ko-KR" sz="1400" b="1" dirty="0">
                <a:solidFill>
                  <a:srgbClr val="7030A0"/>
                </a:solidFill>
              </a:rPr>
              <a:t>(W), </a:t>
            </a:r>
            <a:r>
              <a:rPr lang="ko-KR" altLang="en-US" sz="1400" b="1" dirty="0">
                <a:solidFill>
                  <a:srgbClr val="7030A0"/>
                </a:solidFill>
              </a:rPr>
              <a:t>편향</a:t>
            </a:r>
            <a:r>
              <a:rPr lang="en-US" altLang="ko-KR" sz="1400" b="1" dirty="0">
                <a:solidFill>
                  <a:srgbClr val="7030A0"/>
                </a:solidFill>
              </a:rPr>
              <a:t>(b)</a:t>
            </a:r>
            <a:r>
              <a:rPr lang="ko-KR" altLang="en-US" sz="1400" b="1" dirty="0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BA48FC-427B-4868-A1E7-D3DEAE0ED2AF}"/>
              </a:ext>
            </a:extLst>
          </p:cNvPr>
          <p:cNvSpPr txBox="1"/>
          <p:nvPr/>
        </p:nvSpPr>
        <p:spPr>
          <a:xfrm>
            <a:off x="8268353" y="11567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③ </a:t>
            </a:r>
            <a:r>
              <a:rPr lang="ko-KR" altLang="en-US" sz="1400" b="1" dirty="0" err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F187BA-D04E-4866-9D1D-9B00F2E0D6A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63396" y="1516773"/>
            <a:ext cx="1383871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305AB-6F8C-4257-A085-50C62A908E6E}"/>
              </a:ext>
            </a:extLst>
          </p:cNvPr>
          <p:cNvCxnSpPr>
            <a:cxnSpLocks/>
            <a:stCxn id="49" idx="3"/>
            <a:endCxn id="4" idx="1"/>
          </p:cNvCxnSpPr>
          <p:nvPr/>
        </p:nvCxnSpPr>
        <p:spPr>
          <a:xfrm>
            <a:off x="7550447" y="1516773"/>
            <a:ext cx="161582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5CD098-7B1B-43FE-B69A-A1AD8B54631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0243813" y="1516773"/>
            <a:ext cx="635924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D2B9F11-4693-4B8D-BCE7-CF1B3065F1D9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5805890" y="-1969701"/>
            <a:ext cx="349447" cy="7448861"/>
          </a:xfrm>
          <a:prstGeom prst="bentConnector4">
            <a:avLst>
              <a:gd name="adj1" fmla="val -127991"/>
              <a:gd name="adj2" fmla="val 100050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아래로 구부러짐 45">
            <a:extLst>
              <a:ext uri="{FF2B5EF4-FFF2-40B4-BE49-F238E27FC236}">
                <a16:creationId xmlns:a16="http://schemas.microsoft.com/office/drawing/2014/main" id="{C28336E0-B92B-49BA-9CF9-F7581841CAF0}"/>
              </a:ext>
            </a:extLst>
          </p:cNvPr>
          <p:cNvSpPr/>
          <p:nvPr/>
        </p:nvSpPr>
        <p:spPr>
          <a:xfrm>
            <a:off x="3606235" y="700119"/>
            <a:ext cx="3411014" cy="380409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E2FDFB-E5A6-4A4E-86FF-8DB2AEF36CFC}"/>
              </a:ext>
            </a:extLst>
          </p:cNvPr>
          <p:cNvSpPr txBox="1"/>
          <p:nvPr/>
        </p:nvSpPr>
        <p:spPr>
          <a:xfrm>
            <a:off x="10197990" y="1156709"/>
            <a:ext cx="45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Yes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B59754-FAF5-49C0-9765-315CDF6CF193}"/>
              </a:ext>
            </a:extLst>
          </p:cNvPr>
          <p:cNvSpPr txBox="1"/>
          <p:nvPr/>
        </p:nvSpPr>
        <p:spPr>
          <a:xfrm>
            <a:off x="9266380" y="198204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No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581C1C-D26B-4F29-8BE6-1E52BF3400F6}"/>
              </a:ext>
            </a:extLst>
          </p:cNvPr>
          <p:cNvSpPr/>
          <p:nvPr/>
        </p:nvSpPr>
        <p:spPr>
          <a:xfrm>
            <a:off x="996232" y="4431859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7149C9-CC98-46FD-B1D8-6F25134B0C59}"/>
              </a:ext>
            </a:extLst>
          </p:cNvPr>
          <p:cNvSpPr/>
          <p:nvPr/>
        </p:nvSpPr>
        <p:spPr>
          <a:xfrm>
            <a:off x="9166274" y="4431859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B8493F-1DC8-4F49-B73A-0EAE78A46C0E}"/>
              </a:ext>
            </a:extLst>
          </p:cNvPr>
          <p:cNvSpPr/>
          <p:nvPr/>
        </p:nvSpPr>
        <p:spPr>
          <a:xfrm>
            <a:off x="10879737" y="4431859"/>
            <a:ext cx="76680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104ED-2BE3-483C-A6E9-3124E1B211E5}"/>
              </a:ext>
            </a:extLst>
          </p:cNvPr>
          <p:cNvSpPr txBox="1"/>
          <p:nvPr/>
        </p:nvSpPr>
        <p:spPr>
          <a:xfrm>
            <a:off x="1759372" y="449115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952BE1-A7AD-4AC5-A8D3-2CC8853B71E4}"/>
              </a:ext>
            </a:extLst>
          </p:cNvPr>
          <p:cNvSpPr txBox="1"/>
          <p:nvPr/>
        </p:nvSpPr>
        <p:spPr>
          <a:xfrm>
            <a:off x="3128763" y="5947571"/>
            <a:ext cx="426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이용한 가중치</a:t>
            </a:r>
            <a:r>
              <a:rPr lang="en-US" altLang="ko-KR" sz="1400" b="1" dirty="0">
                <a:solidFill>
                  <a:srgbClr val="7030A0"/>
                </a:solidFill>
              </a:rPr>
              <a:t>(W), </a:t>
            </a:r>
            <a:r>
              <a:rPr lang="ko-KR" altLang="en-US" sz="1400" b="1" dirty="0">
                <a:solidFill>
                  <a:srgbClr val="7030A0"/>
                </a:solidFill>
              </a:rPr>
              <a:t>편향</a:t>
            </a:r>
            <a:r>
              <a:rPr lang="en-US" altLang="ko-KR" sz="1400" b="1" dirty="0">
                <a:solidFill>
                  <a:srgbClr val="7030A0"/>
                </a:solidFill>
              </a:rPr>
              <a:t>(b)</a:t>
            </a:r>
            <a:r>
              <a:rPr lang="ko-KR" altLang="en-US" sz="1400" b="1" dirty="0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CE9BB9-C2E6-4463-A9B1-89539657F653}"/>
              </a:ext>
            </a:extLst>
          </p:cNvPr>
          <p:cNvSpPr txBox="1"/>
          <p:nvPr/>
        </p:nvSpPr>
        <p:spPr>
          <a:xfrm>
            <a:off x="8268353" y="4491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③ </a:t>
            </a:r>
            <a:r>
              <a:rPr lang="ko-KR" altLang="en-US" sz="1400" b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3EEEA94-A5A5-45CE-82B4-B3D27E1A254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0243814" y="4844538"/>
            <a:ext cx="635923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BF014DB-D910-4EEC-884C-10547E42973E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5801418" y="1353591"/>
            <a:ext cx="358392" cy="7448861"/>
          </a:xfrm>
          <a:prstGeom prst="bentConnector4">
            <a:avLst>
              <a:gd name="adj1" fmla="val -280099"/>
              <a:gd name="adj2" fmla="val 100184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9CE005-16CB-4892-86AF-ABA67ED3DB45}"/>
              </a:ext>
            </a:extLst>
          </p:cNvPr>
          <p:cNvSpPr txBox="1"/>
          <p:nvPr/>
        </p:nvSpPr>
        <p:spPr>
          <a:xfrm>
            <a:off x="10197990" y="4491159"/>
            <a:ext cx="45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Yes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B8E724-6F58-4DA4-A404-57FD79844002}"/>
              </a:ext>
            </a:extLst>
          </p:cNvPr>
          <p:cNvSpPr txBox="1"/>
          <p:nvPr/>
        </p:nvSpPr>
        <p:spPr>
          <a:xfrm>
            <a:off x="9266380" y="5327144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No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934C4-8119-4A36-B86A-642A3BB2F967}"/>
              </a:ext>
            </a:extLst>
          </p:cNvPr>
          <p:cNvSpPr/>
          <p:nvPr/>
        </p:nvSpPr>
        <p:spPr>
          <a:xfrm>
            <a:off x="2631728" y="3890761"/>
            <a:ext cx="5645886" cy="190755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74A04F-38A5-43AB-864F-0CF6BFAD4388}"/>
              </a:ext>
            </a:extLst>
          </p:cNvPr>
          <p:cNvSpPr txBox="1"/>
          <p:nvPr/>
        </p:nvSpPr>
        <p:spPr>
          <a:xfrm>
            <a:off x="4460830" y="356173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② </a:t>
            </a:r>
            <a:r>
              <a:rPr lang="ko-KR" altLang="en-US" sz="1400" b="1" dirty="0">
                <a:solidFill>
                  <a:srgbClr val="7030A0"/>
                </a:solidFill>
              </a:rPr>
              <a:t>로지스틱 회귀</a:t>
            </a:r>
          </a:p>
        </p:txBody>
      </p:sp>
      <p:sp>
        <p:nvSpPr>
          <p:cNvPr id="88" name="화살표: 아래로 구부러짐 87">
            <a:extLst>
              <a:ext uri="{FF2B5EF4-FFF2-40B4-BE49-F238E27FC236}">
                <a16:creationId xmlns:a16="http://schemas.microsoft.com/office/drawing/2014/main" id="{E4F99025-6B7D-4950-B67A-3E8CF2484330}"/>
              </a:ext>
            </a:extLst>
          </p:cNvPr>
          <p:cNvSpPr/>
          <p:nvPr/>
        </p:nvSpPr>
        <p:spPr>
          <a:xfrm>
            <a:off x="3664379" y="3478081"/>
            <a:ext cx="3411014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63CCDE-AFD2-4BE2-8945-FDEEB5E4BFCA}"/>
              </a:ext>
            </a:extLst>
          </p:cNvPr>
          <p:cNvSpPr/>
          <p:nvPr/>
        </p:nvSpPr>
        <p:spPr>
          <a:xfrm>
            <a:off x="4353942" y="4283602"/>
            <a:ext cx="1715347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97BF6-CCA9-41CB-BB68-3C551EF3B56E}"/>
              </a:ext>
            </a:extLst>
          </p:cNvPr>
          <p:cNvSpPr txBox="1"/>
          <p:nvPr/>
        </p:nvSpPr>
        <p:spPr>
          <a:xfrm>
            <a:off x="4506302" y="3965944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nn.Linear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/>
              <p:nvPr/>
            </p:nvSpPr>
            <p:spPr>
              <a:xfrm>
                <a:off x="4486983" y="4538454"/>
                <a:ext cx="1484660" cy="6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83" y="4538454"/>
                <a:ext cx="1484660" cy="6121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5A6C2F04-FAA0-4A27-8C60-FA074E704569}"/>
              </a:ext>
            </a:extLst>
          </p:cNvPr>
          <p:cNvSpPr txBox="1"/>
          <p:nvPr/>
        </p:nvSpPr>
        <p:spPr>
          <a:xfrm>
            <a:off x="4301010" y="5459761"/>
            <a:ext cx="16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18" name="Picture 9" descr="004">
            <a:extLst>
              <a:ext uri="{FF2B5EF4-FFF2-40B4-BE49-F238E27FC236}">
                <a16:creationId xmlns:a16="http://schemas.microsoft.com/office/drawing/2014/main" id="{1B2BAA5F-C6E2-4336-ABB5-34A12574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9248" y="2506404"/>
            <a:ext cx="3061276" cy="8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B2541E1-27AE-4A0E-A51B-E507F72B4C63}"/>
              </a:ext>
            </a:extLst>
          </p:cNvPr>
          <p:cNvSpPr txBox="1"/>
          <p:nvPr/>
        </p:nvSpPr>
        <p:spPr>
          <a:xfrm>
            <a:off x="4077064" y="2753252"/>
            <a:ext cx="258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Pytorch Model</a:t>
            </a:r>
            <a:r>
              <a:rPr lang="ko-KR" altLang="en-US" sz="2000" b="1">
                <a:solidFill>
                  <a:srgbClr val="FF0000"/>
                </a:solidFill>
              </a:rPr>
              <a:t> 구축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6A205E-6F80-4DAF-824A-C21CB2B32BD6}"/>
                  </a:ext>
                </a:extLst>
              </p:cNvPr>
              <p:cNvSpPr/>
              <p:nvPr/>
            </p:nvSpPr>
            <p:spPr>
              <a:xfrm>
                <a:off x="3147267" y="1297484"/>
                <a:ext cx="1637571" cy="43857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6A205E-6F80-4DAF-824A-C21CB2B32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67" y="1297484"/>
                <a:ext cx="1637571" cy="438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47DAF6-9A84-470F-AF8F-4008D84A7B97}"/>
                  </a:ext>
                </a:extLst>
              </p:cNvPr>
              <p:cNvSpPr/>
              <p:nvPr/>
            </p:nvSpPr>
            <p:spPr>
              <a:xfrm>
                <a:off x="5811501" y="1297484"/>
                <a:ext cx="1738946" cy="4385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𝒔𝒊𝒈𝒎𝒐𝒊𝒅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47DAF6-9A84-470F-AF8F-4008D84A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01" y="1297484"/>
                <a:ext cx="1738946" cy="4385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341EED2-63C1-4CEE-BD60-4B5157756121}"/>
              </a:ext>
            </a:extLst>
          </p:cNvPr>
          <p:cNvCxnSpPr>
            <a:cxnSpLocks/>
          </p:cNvCxnSpPr>
          <p:nvPr/>
        </p:nvCxnSpPr>
        <p:spPr>
          <a:xfrm>
            <a:off x="4784838" y="1516773"/>
            <a:ext cx="1026663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810E928-CA3B-4B0E-BE28-F43D2693AAAD}"/>
              </a:ext>
            </a:extLst>
          </p:cNvPr>
          <p:cNvSpPr/>
          <p:nvPr/>
        </p:nvSpPr>
        <p:spPr>
          <a:xfrm>
            <a:off x="6475019" y="4283602"/>
            <a:ext cx="1590598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19B0FD-D396-43CD-A98D-8204C4C5176E}"/>
              </a:ext>
            </a:extLst>
          </p:cNvPr>
          <p:cNvSpPr txBox="1"/>
          <p:nvPr/>
        </p:nvSpPr>
        <p:spPr>
          <a:xfrm>
            <a:off x="6645236" y="3965944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nn.Sigmoid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0812271-F8FB-419B-9533-B288F1CA2EDE}"/>
                  </a:ext>
                </a:extLst>
              </p:cNvPr>
              <p:cNvSpPr/>
              <p:nvPr/>
            </p:nvSpPr>
            <p:spPr>
              <a:xfrm>
                <a:off x="6608059" y="4538454"/>
                <a:ext cx="1324518" cy="612168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𝒔𝒊𝒈𝒎𝒐𝒊𝒅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0812271-F8FB-419B-9533-B288F1CA2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59" y="4538454"/>
                <a:ext cx="1324518" cy="6121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E820365C-65DF-4AD1-B0BF-95869FDE2679}"/>
              </a:ext>
            </a:extLst>
          </p:cNvPr>
          <p:cNvGrpSpPr/>
          <p:nvPr/>
        </p:nvGrpSpPr>
        <p:grpSpPr>
          <a:xfrm>
            <a:off x="2925620" y="4107139"/>
            <a:ext cx="975847" cy="1474798"/>
            <a:chOff x="2925620" y="4188044"/>
            <a:chExt cx="975847" cy="147479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82FA365-651E-470C-8741-DB1A8851D1BA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34A2B56-95EA-49A7-BCAC-4FEE6069B929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925D870-C1A0-4B57-988E-7314402AEABE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1750717-6065-4DB9-BEEE-B3A4797F521A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636432-F133-4D5B-BF3D-D1BFE3C6B94C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62C78C0-EE0B-4750-A499-867BF24EF903}"/>
              </a:ext>
            </a:extLst>
          </p:cNvPr>
          <p:cNvCxnSpPr>
            <a:cxnSpLocks/>
          </p:cNvCxnSpPr>
          <p:nvPr/>
        </p:nvCxnSpPr>
        <p:spPr>
          <a:xfrm>
            <a:off x="1759371" y="4844538"/>
            <a:ext cx="1166249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CC79296-B47D-4C87-A9A7-FF966353179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3752875" y="4430103"/>
            <a:ext cx="734108" cy="4144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6FD9C18-0B33-4BE2-8115-6431ED380DC1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>
            <a:off x="3752875" y="4775450"/>
            <a:ext cx="734108" cy="69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BD2BE3-2DCE-420B-ABF5-AF9100EB6560}"/>
              </a:ext>
            </a:extLst>
          </p:cNvPr>
          <p:cNvCxnSpPr>
            <a:cxnSpLocks/>
            <a:stCxn id="102" idx="6"/>
            <a:endCxn id="99" idx="2"/>
          </p:cNvCxnSpPr>
          <p:nvPr/>
        </p:nvCxnSpPr>
        <p:spPr>
          <a:xfrm flipV="1">
            <a:off x="3752875" y="4844538"/>
            <a:ext cx="734108" cy="4054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61FF6CE-312C-405E-A717-6E25A15F1D49}"/>
              </a:ext>
            </a:extLst>
          </p:cNvPr>
          <p:cNvCxnSpPr>
            <a:cxnSpLocks/>
            <a:stCxn id="99" idx="6"/>
            <a:endCxn id="95" idx="2"/>
          </p:cNvCxnSpPr>
          <p:nvPr/>
        </p:nvCxnSpPr>
        <p:spPr>
          <a:xfrm>
            <a:off x="5971643" y="4844538"/>
            <a:ext cx="6364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A0806A9-C549-439A-824A-7DBF414AD6D1}"/>
              </a:ext>
            </a:extLst>
          </p:cNvPr>
          <p:cNvCxnSpPr>
            <a:cxnSpLocks/>
            <a:stCxn id="95" idx="6"/>
            <a:endCxn id="78" idx="1"/>
          </p:cNvCxnSpPr>
          <p:nvPr/>
        </p:nvCxnSpPr>
        <p:spPr>
          <a:xfrm>
            <a:off x="7932577" y="4844538"/>
            <a:ext cx="123369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A09F7F-9D42-490E-A208-620E27C9D1AC}"/>
                  </a:ext>
                </a:extLst>
              </p:cNvPr>
              <p:cNvSpPr txBox="1"/>
              <p:nvPr/>
            </p:nvSpPr>
            <p:spPr>
              <a:xfrm>
                <a:off x="4983125" y="1208996"/>
                <a:ext cx="340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A09F7F-9D42-490E-A208-620E27C9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25" y="1208996"/>
                <a:ext cx="340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32D95FC-FA8C-4862-AD51-D0151EA6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095375"/>
            <a:ext cx="84486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26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3844CE-4178-4E88-8AC3-B52C9C5DD81B}"/>
              </a:ext>
            </a:extLst>
          </p:cNvPr>
          <p:cNvGrpSpPr/>
          <p:nvPr/>
        </p:nvGrpSpPr>
        <p:grpSpPr>
          <a:xfrm>
            <a:off x="581025" y="783396"/>
            <a:ext cx="11029950" cy="394185"/>
            <a:chOff x="853147" y="783396"/>
            <a:chExt cx="10185010" cy="5501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5384E6-647E-45DD-8914-2106E2E39A0E}"/>
                </a:ext>
              </a:extLst>
            </p:cNvPr>
            <p:cNvSpPr/>
            <p:nvPr/>
          </p:nvSpPr>
          <p:spPr>
            <a:xfrm>
              <a:off x="853147" y="783396"/>
              <a:ext cx="5978769" cy="55010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</a:rPr>
                <a:t>train data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FFD716-C977-43A7-A38F-0845545EB5F2}"/>
                </a:ext>
              </a:extLst>
            </p:cNvPr>
            <p:cNvSpPr/>
            <p:nvPr/>
          </p:nvSpPr>
          <p:spPr>
            <a:xfrm>
              <a:off x="6831917" y="783396"/>
              <a:ext cx="2250831" cy="55010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validation data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30DC51-F1BC-4447-A843-93C01B4B1C29}"/>
                </a:ext>
              </a:extLst>
            </p:cNvPr>
            <p:cNvSpPr/>
            <p:nvPr/>
          </p:nvSpPr>
          <p:spPr>
            <a:xfrm>
              <a:off x="9082749" y="783396"/>
              <a:ext cx="1955408" cy="55010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test data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CCB1B2-DFD2-4634-AAF6-9663D699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51656"/>
              </p:ext>
            </p:extLst>
          </p:nvPr>
        </p:nvGraphicFramePr>
        <p:xfrm>
          <a:off x="581025" y="1748366"/>
          <a:ext cx="11029950" cy="45190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21818554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331753073"/>
                    </a:ext>
                  </a:extLst>
                </a:gridCol>
              </a:tblGrid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92D050"/>
                          </a:solidFill>
                        </a:rPr>
                        <a:t>train data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 b="1" u="sng"/>
                        <a:t>학습</a:t>
                      </a:r>
                      <a:r>
                        <a:rPr lang="ko-KR" altLang="en-US" sz="2000"/>
                        <a:t>에 사용되는 </a:t>
                      </a:r>
                      <a:r>
                        <a:rPr lang="en-US" altLang="ko-KR" sz="2000"/>
                        <a:t>data</a:t>
                      </a:r>
                      <a:r>
                        <a:rPr lang="ko-KR" altLang="en-US" sz="2000"/>
                        <a:t>이며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가중치</a:t>
                      </a:r>
                      <a:r>
                        <a:rPr lang="en-US" altLang="ko-KR" sz="2000"/>
                        <a:t>(W)</a:t>
                      </a:r>
                      <a:r>
                        <a:rPr lang="ko-KR" altLang="en-US" sz="2000"/>
                        <a:t>와 편향</a:t>
                      </a:r>
                      <a:r>
                        <a:rPr lang="en-US" altLang="ko-KR" sz="2000"/>
                        <a:t>(b)</a:t>
                      </a:r>
                      <a:r>
                        <a:rPr lang="ko-KR" altLang="en-US" sz="2000"/>
                        <a:t>를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최적화 하기 위해 사용되는 </a:t>
                      </a:r>
                      <a:r>
                        <a:rPr lang="en-US" altLang="ko-KR" sz="2000"/>
                        <a:t>data</a:t>
                      </a:r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221237"/>
                  </a:ext>
                </a:extLst>
              </a:tr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7030A0"/>
                          </a:solidFill>
                        </a:rPr>
                        <a:t>validation data</a:t>
                      </a:r>
                      <a:r>
                        <a:rPr lang="en-US" altLang="ko-KR" sz="2000"/>
                        <a:t> </a:t>
                      </a:r>
                      <a:r>
                        <a:rPr lang="en-US" altLang="ko-KR" sz="2000" b="1" u="sng"/>
                        <a:t>1 epoch </a:t>
                      </a:r>
                      <a:r>
                        <a:rPr lang="ko-KR" altLang="en-US" sz="2000" b="1" u="sng"/>
                        <a:t>마다</a:t>
                      </a:r>
                      <a:r>
                        <a:rPr lang="ko-KR" altLang="en-US" sz="2000"/>
                        <a:t> 과적합</a:t>
                      </a:r>
                      <a:r>
                        <a:rPr lang="en-US" altLang="ko-KR" sz="2000"/>
                        <a:t>(overfitting)</a:t>
                      </a:r>
                      <a:r>
                        <a:rPr lang="ko-KR" altLang="en-US" sz="2000"/>
                        <a:t>을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확인하기 위해 사용되는 </a:t>
                      </a:r>
                      <a:r>
                        <a:rPr lang="en-US" altLang="ko-KR" sz="2000"/>
                        <a:t>data (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during learning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0980953"/>
                  </a:ext>
                </a:extLst>
              </a:tr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ED7D31"/>
                          </a:solidFill>
                        </a:rPr>
                        <a:t>test data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 b="1" u="sng"/>
                        <a:t>학습 후</a:t>
                      </a:r>
                      <a:r>
                        <a:rPr lang="ko-KR" altLang="en-US" sz="2000"/>
                        <a:t>에 정확도를 평가하거나 임의의 입력에 대한 결과를 예측하기 위해 사용되는 </a:t>
                      </a:r>
                      <a:r>
                        <a:rPr lang="en-US" altLang="ko-KR" sz="2000"/>
                        <a:t>data (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after</a:t>
                      </a:r>
                      <a:r>
                        <a:rPr lang="ko-KR" altLang="en-US" sz="2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learning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9275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C825F-47C6-4DE0-B552-3527CF18663E}"/>
              </a:ext>
            </a:extLst>
          </p:cNvPr>
          <p:cNvSpPr/>
          <p:nvPr/>
        </p:nvSpPr>
        <p:spPr>
          <a:xfrm>
            <a:off x="685800" y="1924049"/>
            <a:ext cx="1200150" cy="873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9307B1-FFFB-4758-8486-B25A26CCC042}"/>
              </a:ext>
            </a:extLst>
          </p:cNvPr>
          <p:cNvSpPr/>
          <p:nvPr/>
        </p:nvSpPr>
        <p:spPr>
          <a:xfrm>
            <a:off x="4457700" y="1924049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48CE2A-93DD-41CA-AD61-99C06EF80083}"/>
              </a:ext>
            </a:extLst>
          </p:cNvPr>
          <p:cNvSpPr/>
          <p:nvPr/>
        </p:nvSpPr>
        <p:spPr>
          <a:xfrm>
            <a:off x="2571750" y="1924049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CE2273-0741-4505-A8CC-5D37316098E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5950" y="2361026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16F35C-642C-497F-B639-0423EDD09BF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771900" y="2361026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53A079-B472-496F-905C-6D3DDF2EBB72}"/>
              </a:ext>
            </a:extLst>
          </p:cNvPr>
          <p:cNvSpPr/>
          <p:nvPr/>
        </p:nvSpPr>
        <p:spPr>
          <a:xfrm>
            <a:off x="685800" y="3562348"/>
            <a:ext cx="1200150" cy="873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validation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728345-CE4B-466F-BD46-5B0D437E92D3}"/>
              </a:ext>
            </a:extLst>
          </p:cNvPr>
          <p:cNvSpPr/>
          <p:nvPr/>
        </p:nvSpPr>
        <p:spPr>
          <a:xfrm>
            <a:off x="4457700" y="3562348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현재의 손실함수 값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FDB96E-D3DC-4FF3-BD3C-1017D711F43F}"/>
              </a:ext>
            </a:extLst>
          </p:cNvPr>
          <p:cNvSpPr/>
          <p:nvPr/>
        </p:nvSpPr>
        <p:spPr>
          <a:xfrm>
            <a:off x="2571750" y="3562348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4F05AC-A568-45A6-A096-50499F3450E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885950" y="3981449"/>
            <a:ext cx="685800" cy="1787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397990-7A58-4130-8901-32664631F67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771900" y="3999325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949627-F705-41A0-B042-A87374EE1B7B}"/>
              </a:ext>
            </a:extLst>
          </p:cNvPr>
          <p:cNvSpPr/>
          <p:nvPr/>
        </p:nvSpPr>
        <p:spPr>
          <a:xfrm>
            <a:off x="685800" y="5086347"/>
            <a:ext cx="1200150" cy="87395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test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873D1-2019-47FD-8670-73E5146A55E0}"/>
              </a:ext>
            </a:extLst>
          </p:cNvPr>
          <p:cNvSpPr/>
          <p:nvPr/>
        </p:nvSpPr>
        <p:spPr>
          <a:xfrm>
            <a:off x="4457700" y="5086347"/>
            <a:ext cx="1466850" cy="873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평가 및 예측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3FF32-693C-4580-9CFE-349269CA5B45}"/>
              </a:ext>
            </a:extLst>
          </p:cNvPr>
          <p:cNvSpPr/>
          <p:nvPr/>
        </p:nvSpPr>
        <p:spPr>
          <a:xfrm>
            <a:off x="2571750" y="5086347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C74096-299F-4382-B134-E4BC24D48981}"/>
              </a:ext>
            </a:extLst>
          </p:cNvPr>
          <p:cNvCxnSpPr>
            <a:cxnSpLocks/>
          </p:cNvCxnSpPr>
          <p:nvPr/>
        </p:nvCxnSpPr>
        <p:spPr>
          <a:xfrm>
            <a:off x="1885950" y="5505448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207FB-FBA0-4A67-8209-B8732CD4E18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771900" y="5505448"/>
            <a:ext cx="685800" cy="17876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6C6E58-0EF5-467D-9EBF-2C966D499BA3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3455160" y="1062038"/>
            <a:ext cx="395355" cy="3076575"/>
          </a:xfrm>
          <a:prstGeom prst="bentConnector4">
            <a:avLst>
              <a:gd name="adj1" fmla="val -72276"/>
              <a:gd name="adj2" fmla="val 100041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E67BF7-29B4-4527-9996-3A1D8072F421}"/>
              </a:ext>
            </a:extLst>
          </p:cNvPr>
          <p:cNvSpPr txBox="1"/>
          <p:nvPr/>
        </p:nvSpPr>
        <p:spPr>
          <a:xfrm>
            <a:off x="3114747" y="2781125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1E267D13-3A2A-4C89-83E9-E701B067BA99}"/>
              </a:ext>
            </a:extLst>
          </p:cNvPr>
          <p:cNvSpPr/>
          <p:nvPr/>
        </p:nvSpPr>
        <p:spPr>
          <a:xfrm rot="16200000">
            <a:off x="6041922" y="-4258261"/>
            <a:ext cx="108156" cy="1102995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8EBB10-81A7-4577-804A-57AF09724750}"/>
              </a:ext>
            </a:extLst>
          </p:cNvPr>
          <p:cNvSpPr txBox="1"/>
          <p:nvPr/>
        </p:nvSpPr>
        <p:spPr>
          <a:xfrm>
            <a:off x="5749118" y="127089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Data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7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7E745A-7D11-45E3-8D77-7013962488EA}"/>
              </a:ext>
            </a:extLst>
          </p:cNvPr>
          <p:cNvSpPr/>
          <p:nvPr/>
        </p:nvSpPr>
        <p:spPr>
          <a:xfrm>
            <a:off x="4076699" y="3882045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#1</a:t>
            </a:r>
            <a:endParaRPr lang="ko-KR" altLang="en-US" sz="16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EB2BF7-2A50-4BEE-BBEA-2DBBE5E32724}"/>
              </a:ext>
            </a:extLst>
          </p:cNvPr>
          <p:cNvSpPr/>
          <p:nvPr/>
        </p:nvSpPr>
        <p:spPr>
          <a:xfrm>
            <a:off x="8524874" y="3882045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732B8-D57D-44FC-9ADE-BE97F7CE0168}"/>
              </a:ext>
            </a:extLst>
          </p:cNvPr>
          <p:cNvSpPr/>
          <p:nvPr/>
        </p:nvSpPr>
        <p:spPr>
          <a:xfrm>
            <a:off x="6638924" y="3882045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FE7909B-20F6-432D-A326-736EAA94C61E}"/>
              </a:ext>
            </a:extLst>
          </p:cNvPr>
          <p:cNvCxnSpPr>
            <a:cxnSpLocks/>
            <a:stCxn id="11" idx="1"/>
            <a:endCxn id="4" idx="1"/>
          </p:cNvCxnSpPr>
          <p:nvPr/>
        </p:nvCxnSpPr>
        <p:spPr>
          <a:xfrm>
            <a:off x="6181725" y="4315478"/>
            <a:ext cx="457199" cy="3544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073A18-AEB3-4B7F-BAE5-B557D0BA2F6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839074" y="4319022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FC94F45-9E7A-48F6-874E-EAFE75557984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7563231" y="3060931"/>
            <a:ext cx="395353" cy="2994783"/>
          </a:xfrm>
          <a:prstGeom prst="bentConnector4">
            <a:avLst>
              <a:gd name="adj1" fmla="val -80448"/>
              <a:gd name="adj2" fmla="val 99748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03E34D-3B94-4A98-8086-2E5B8BA82FF9}"/>
              </a:ext>
            </a:extLst>
          </p:cNvPr>
          <p:cNvSpPr txBox="1"/>
          <p:nvPr/>
        </p:nvSpPr>
        <p:spPr>
          <a:xfrm>
            <a:off x="7181921" y="473912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3C68C-C093-4E4B-8F82-F3D864BAEDB1}"/>
              </a:ext>
            </a:extLst>
          </p:cNvPr>
          <p:cNvSpPr/>
          <p:nvPr/>
        </p:nvSpPr>
        <p:spPr>
          <a:xfrm>
            <a:off x="4076699" y="4456660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#2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36399-C7BB-45D9-9B04-D178FDEBC9CB}"/>
              </a:ext>
            </a:extLst>
          </p:cNvPr>
          <p:cNvSpPr/>
          <p:nvPr/>
        </p:nvSpPr>
        <p:spPr>
          <a:xfrm>
            <a:off x="4076699" y="5031275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#3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515211-3E62-4E13-BEDD-56AF26503533}"/>
              </a:ext>
            </a:extLst>
          </p:cNvPr>
          <p:cNvSpPr/>
          <p:nvPr/>
        </p:nvSpPr>
        <p:spPr>
          <a:xfrm>
            <a:off x="4076699" y="6180506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#1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A935C5-5060-4263-948D-FF0596BFC7BF}"/>
              </a:ext>
            </a:extLst>
          </p:cNvPr>
          <p:cNvSpPr/>
          <p:nvPr/>
        </p:nvSpPr>
        <p:spPr>
          <a:xfrm>
            <a:off x="4076699" y="5605890"/>
            <a:ext cx="1685925" cy="43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• • • • •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F011D5C6-B922-4D40-B958-A2011880416C}"/>
              </a:ext>
            </a:extLst>
          </p:cNvPr>
          <p:cNvSpPr/>
          <p:nvPr/>
        </p:nvSpPr>
        <p:spPr>
          <a:xfrm>
            <a:off x="5844415" y="3935313"/>
            <a:ext cx="337310" cy="2628900"/>
          </a:xfrm>
          <a:prstGeom prst="rightBrace">
            <a:avLst>
              <a:gd name="adj1" fmla="val 8333"/>
              <a:gd name="adj2" fmla="val 14461"/>
            </a:avLst>
          </a:prstGeom>
          <a:ln w="889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36777E-871B-410B-B9EA-815351ABDC04}"/>
              </a:ext>
            </a:extLst>
          </p:cNvPr>
          <p:cNvSpPr/>
          <p:nvPr/>
        </p:nvSpPr>
        <p:spPr>
          <a:xfrm>
            <a:off x="4076699" y="523136"/>
            <a:ext cx="1200150" cy="873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38C848-443A-43BC-9069-CE72019A1F84}"/>
              </a:ext>
            </a:extLst>
          </p:cNvPr>
          <p:cNvSpPr/>
          <p:nvPr/>
        </p:nvSpPr>
        <p:spPr>
          <a:xfrm>
            <a:off x="7848599" y="523136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249B60-1BC1-4220-BA97-5012539CF154}"/>
              </a:ext>
            </a:extLst>
          </p:cNvPr>
          <p:cNvSpPr/>
          <p:nvPr/>
        </p:nvSpPr>
        <p:spPr>
          <a:xfrm>
            <a:off x="5962649" y="523136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6BA0EE-8F59-4BDD-83E1-7B812D8F76E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276849" y="96011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C52FCA-8188-4AE3-B996-FF74B639EDDB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7162799" y="96011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383E79E-0409-48CA-8F6D-59660F3785D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6846059" y="-338875"/>
            <a:ext cx="395355" cy="3076575"/>
          </a:xfrm>
          <a:prstGeom prst="bentConnector4">
            <a:avLst>
              <a:gd name="adj1" fmla="val -72276"/>
              <a:gd name="adj2" fmla="val 99718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364182-76C3-4023-9722-680C5572F6A1}"/>
              </a:ext>
            </a:extLst>
          </p:cNvPr>
          <p:cNvSpPr txBox="1"/>
          <p:nvPr/>
        </p:nvSpPr>
        <p:spPr>
          <a:xfrm>
            <a:off x="6505646" y="1380212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C563F9A9-0A51-4E3B-81FA-71C9AB1005F4}"/>
              </a:ext>
            </a:extLst>
          </p:cNvPr>
          <p:cNvSpPr/>
          <p:nvPr/>
        </p:nvSpPr>
        <p:spPr>
          <a:xfrm>
            <a:off x="3860358" y="523136"/>
            <a:ext cx="155050" cy="873953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41A6F52A-0109-4DE1-BD23-E4A75584127B}"/>
              </a:ext>
            </a:extLst>
          </p:cNvPr>
          <p:cNvSpPr/>
          <p:nvPr/>
        </p:nvSpPr>
        <p:spPr>
          <a:xfrm rot="5400000">
            <a:off x="4585649" y="-209684"/>
            <a:ext cx="182249" cy="1200151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349C9-4091-45EF-AF27-34CFA6B1D0D4}"/>
              </a:ext>
            </a:extLst>
          </p:cNvPr>
          <p:cNvSpPr txBox="1"/>
          <p:nvPr/>
        </p:nvSpPr>
        <p:spPr>
          <a:xfrm>
            <a:off x="4462612" y="76889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</a:t>
            </a:r>
            <a:r>
              <a:rPr lang="ko-KR" altLang="en-US" sz="1200" b="1">
                <a:solidFill>
                  <a:srgbClr val="FF0000"/>
                </a:solidFill>
              </a:rPr>
              <a:t>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FBB64-B8BC-46C8-8136-BD8904CC3E7B}"/>
              </a:ext>
            </a:extLst>
          </p:cNvPr>
          <p:cNvSpPr txBox="1"/>
          <p:nvPr/>
        </p:nvSpPr>
        <p:spPr>
          <a:xfrm>
            <a:off x="3504673" y="821612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</a:t>
            </a:r>
            <a:r>
              <a:rPr lang="ko-KR" altLang="en-US" sz="1200" b="1">
                <a:solidFill>
                  <a:srgbClr val="FF0000"/>
                </a:solidFill>
              </a:rPr>
              <a:t>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60DCED-E2FB-4151-8738-A94F95753B4C}"/>
              </a:ext>
            </a:extLst>
          </p:cNvPr>
          <p:cNvSpPr/>
          <p:nvPr/>
        </p:nvSpPr>
        <p:spPr>
          <a:xfrm>
            <a:off x="3836991" y="2320006"/>
            <a:ext cx="1439858" cy="13347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CD810-50C4-4156-A39E-3ED140DFB4FE}"/>
              </a:ext>
            </a:extLst>
          </p:cNvPr>
          <p:cNvSpPr/>
          <p:nvPr/>
        </p:nvSpPr>
        <p:spPr>
          <a:xfrm>
            <a:off x="7848599" y="2320006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7082DE-4D72-431A-9284-20B566FFF238}"/>
              </a:ext>
            </a:extLst>
          </p:cNvPr>
          <p:cNvSpPr/>
          <p:nvPr/>
        </p:nvSpPr>
        <p:spPr>
          <a:xfrm>
            <a:off x="5962649" y="2320006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436549-F153-4672-B777-EE1EC8AB62C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6849" y="275698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B321877-DCE9-47D2-902C-F739E4B3A7A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7162799" y="275698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0A0D37F-E65A-4C03-9DC9-D96DE3D177F5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6846059" y="1457995"/>
            <a:ext cx="395355" cy="3076575"/>
          </a:xfrm>
          <a:prstGeom prst="bentConnector4">
            <a:avLst>
              <a:gd name="adj1" fmla="val -72276"/>
              <a:gd name="adj2" fmla="val 100041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57B46-098E-495E-AD9A-E61A2F79BAA1}"/>
              </a:ext>
            </a:extLst>
          </p:cNvPr>
          <p:cNvSpPr txBox="1"/>
          <p:nvPr/>
        </p:nvSpPr>
        <p:spPr>
          <a:xfrm>
            <a:off x="6505646" y="3177082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7823CA96-A7B2-47C9-8FB7-EBBD7DA3C55B}"/>
              </a:ext>
            </a:extLst>
          </p:cNvPr>
          <p:cNvSpPr/>
          <p:nvPr/>
        </p:nvSpPr>
        <p:spPr>
          <a:xfrm>
            <a:off x="3641697" y="2320006"/>
            <a:ext cx="155050" cy="133478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81298336-754D-4D43-BA27-91795D0CA0E7}"/>
              </a:ext>
            </a:extLst>
          </p:cNvPr>
          <p:cNvSpPr/>
          <p:nvPr/>
        </p:nvSpPr>
        <p:spPr>
          <a:xfrm rot="5400000">
            <a:off x="4474689" y="1458437"/>
            <a:ext cx="164459" cy="1439859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E0D983-C219-42DC-A9E3-390F1AEA54EC}"/>
              </a:ext>
            </a:extLst>
          </p:cNvPr>
          <p:cNvSpPr txBox="1"/>
          <p:nvPr/>
        </p:nvSpPr>
        <p:spPr>
          <a:xfrm>
            <a:off x="4143182" y="186337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10,000</a:t>
            </a:r>
            <a:r>
              <a:rPr lang="ko-KR" altLang="en-US" sz="1200" b="1">
                <a:solidFill>
                  <a:srgbClr val="FF0000"/>
                </a:solidFill>
              </a:rPr>
              <a:t>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F273C-0A84-45C8-B3BF-A22556CFDFB1}"/>
              </a:ext>
            </a:extLst>
          </p:cNvPr>
          <p:cNvSpPr txBox="1"/>
          <p:nvPr/>
        </p:nvSpPr>
        <p:spPr>
          <a:xfrm>
            <a:off x="3057414" y="2618482"/>
            <a:ext cx="8274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10,000</a:t>
            </a:r>
            <a:r>
              <a:rPr lang="ko-KR" altLang="en-US" sz="1200" b="1">
                <a:solidFill>
                  <a:srgbClr val="FF0000"/>
                </a:solidFill>
              </a:rPr>
              <a:t>행</a:t>
            </a:r>
          </a:p>
        </p:txBody>
      </p:sp>
      <p:sp>
        <p:nvSpPr>
          <p:cNvPr id="50" name="왼쪽 대괄호 49">
            <a:extLst>
              <a:ext uri="{FF2B5EF4-FFF2-40B4-BE49-F238E27FC236}">
                <a16:creationId xmlns:a16="http://schemas.microsoft.com/office/drawing/2014/main" id="{157EAB16-10C4-4888-A922-30B7E8CE0CA3}"/>
              </a:ext>
            </a:extLst>
          </p:cNvPr>
          <p:cNvSpPr/>
          <p:nvPr/>
        </p:nvSpPr>
        <p:spPr>
          <a:xfrm>
            <a:off x="3860791" y="3888865"/>
            <a:ext cx="154617" cy="272861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FBF2B-6499-4650-979E-D4D6D10E4BD0}"/>
              </a:ext>
            </a:extLst>
          </p:cNvPr>
          <p:cNvSpPr txBox="1"/>
          <p:nvPr/>
        </p:nvSpPr>
        <p:spPr>
          <a:xfrm>
            <a:off x="3316264" y="4187341"/>
            <a:ext cx="5892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N</a:t>
            </a:r>
            <a:r>
              <a:rPr lang="ko-KR" altLang="en-US" sz="1200" b="1">
                <a:solidFill>
                  <a:srgbClr val="FF0000"/>
                </a:solidFill>
              </a:rPr>
              <a:t>개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batch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4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47E36C-DA9D-4F4D-A2EC-063F63FC5949}"/>
              </a:ext>
            </a:extLst>
          </p:cNvPr>
          <p:cNvSpPr/>
          <p:nvPr/>
        </p:nvSpPr>
        <p:spPr>
          <a:xfrm>
            <a:off x="2991962" y="3009013"/>
            <a:ext cx="3791609" cy="595424"/>
          </a:xfrm>
          <a:prstGeom prst="rect">
            <a:avLst/>
          </a:prstGeom>
          <a:solidFill>
            <a:srgbClr val="00B05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23CB93-CB8A-4F90-9254-8DC433AEA4E1}"/>
              </a:ext>
            </a:extLst>
          </p:cNvPr>
          <p:cNvSpPr txBox="1"/>
          <p:nvPr/>
        </p:nvSpPr>
        <p:spPr>
          <a:xfrm>
            <a:off x="1609065" y="3045115"/>
            <a:ext cx="82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입력</a:t>
            </a:r>
            <a:endParaRPr lang="en-US" altLang="ko-KR" sz="1400" b="1"/>
          </a:p>
          <a:p>
            <a:pPr algn="ctr"/>
            <a:r>
              <a:rPr lang="ko-KR" altLang="en-US" sz="1400" b="1"/>
              <a:t>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D5C916-D2E7-426A-9997-35CFCFC09BEF}"/>
              </a:ext>
            </a:extLst>
          </p:cNvPr>
          <p:cNvSpPr txBox="1"/>
          <p:nvPr/>
        </p:nvSpPr>
        <p:spPr>
          <a:xfrm>
            <a:off x="7215517" y="3045115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예측값</a:t>
            </a:r>
            <a:r>
              <a:rPr lang="en-US" altLang="ko-KR" sz="1400" b="1"/>
              <a:t>(Y), </a:t>
            </a:r>
            <a:r>
              <a:rPr lang="ko-KR" altLang="en-US" sz="1400" b="1"/>
              <a:t>정답</a:t>
            </a:r>
            <a:r>
              <a:rPr lang="en-US" altLang="ko-KR" sz="1400" b="1"/>
              <a:t>(T)</a:t>
            </a:r>
          </a:p>
          <a:p>
            <a:r>
              <a:rPr lang="ko-KR" altLang="en-US" sz="1400" b="1"/>
              <a:t>손실함수 </a:t>
            </a:r>
            <a:r>
              <a:rPr lang="en-US" altLang="ko-KR" sz="1400" b="1"/>
              <a:t>= Y - T</a:t>
            </a:r>
            <a:endParaRPr lang="ko-KR" altLang="en-US" sz="14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7A00DE-1FFA-4CBA-9A39-5D7BC9C7C579}"/>
              </a:ext>
            </a:extLst>
          </p:cNvPr>
          <p:cNvSpPr txBox="1"/>
          <p:nvPr/>
        </p:nvSpPr>
        <p:spPr>
          <a:xfrm>
            <a:off x="3153213" y="2652368"/>
            <a:ext cx="334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신경망</a:t>
            </a:r>
            <a:r>
              <a:rPr lang="en-US" altLang="ko-KR" sz="1400" b="1">
                <a:solidFill>
                  <a:srgbClr val="7030A0"/>
                </a:solidFill>
              </a:rPr>
              <a:t>(Neural Network)</a:t>
            </a:r>
            <a:r>
              <a:rPr lang="ko-KR" altLang="en-US" sz="1400" b="1">
                <a:solidFill>
                  <a:srgbClr val="7030A0"/>
                </a:solidFill>
              </a:rPr>
              <a:t>의 기본 구조</a:t>
            </a:r>
            <a:endParaRPr lang="en-US" altLang="ko-KR" sz="1400" b="1">
              <a:solidFill>
                <a:srgbClr val="7030A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D8E285-D13A-4981-A7E1-045C3B696475}"/>
              </a:ext>
            </a:extLst>
          </p:cNvPr>
          <p:cNvSpPr/>
          <p:nvPr/>
        </p:nvSpPr>
        <p:spPr>
          <a:xfrm>
            <a:off x="3179468" y="3157869"/>
            <a:ext cx="828000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1A2DF1-BA3A-493C-B2EE-988EEFF82559}"/>
              </a:ext>
            </a:extLst>
          </p:cNvPr>
          <p:cNvSpPr/>
          <p:nvPr/>
        </p:nvSpPr>
        <p:spPr>
          <a:xfrm>
            <a:off x="4267537" y="3157869"/>
            <a:ext cx="828000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BA541D-AC0C-4336-B98F-F9768DE8F159}"/>
              </a:ext>
            </a:extLst>
          </p:cNvPr>
          <p:cNvSpPr/>
          <p:nvPr/>
        </p:nvSpPr>
        <p:spPr>
          <a:xfrm>
            <a:off x="5766726" y="3157869"/>
            <a:ext cx="829339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698DAA-97D4-45CE-8E50-180FFE9880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007468" y="3306725"/>
            <a:ext cx="26006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3100C3-4808-439F-B206-958B7880392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095537" y="3306725"/>
            <a:ext cx="671189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36A7EA3-E10F-4E53-B982-73B7EC7E506C}"/>
              </a:ext>
            </a:extLst>
          </p:cNvPr>
          <p:cNvGrpSpPr/>
          <p:nvPr/>
        </p:nvGrpSpPr>
        <p:grpSpPr>
          <a:xfrm>
            <a:off x="2437394" y="3306725"/>
            <a:ext cx="4778123" cy="730195"/>
            <a:chOff x="2437394" y="3306725"/>
            <a:chExt cx="4778123" cy="730195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6D337B0-3CDB-4CE8-A5AA-2EDB1A8EB8AE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2437394" y="3306725"/>
              <a:ext cx="5545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3A8F2ED-A857-4636-BDDB-2687A7238CCE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783571" y="3306725"/>
              <a:ext cx="43194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C702D5-99F1-4A80-93BC-9BA304D62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6498" y="3990753"/>
              <a:ext cx="426719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267054-727C-4260-A541-0FAE44C1E5DE}"/>
                </a:ext>
              </a:extLst>
            </p:cNvPr>
            <p:cNvSpPr txBox="1"/>
            <p:nvPr/>
          </p:nvSpPr>
          <p:spPr>
            <a:xfrm>
              <a:off x="4266602" y="3729143"/>
              <a:ext cx="1242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/>
                <a:t>옵티마이저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5A13B92-737C-4CC1-9154-89386C4B90F2}"/>
                </a:ext>
              </a:extLst>
            </p:cNvPr>
            <p:cNvCxnSpPr/>
            <p:nvPr/>
          </p:nvCxnSpPr>
          <p:spPr>
            <a:xfrm flipV="1">
              <a:off x="6953696" y="3306725"/>
              <a:ext cx="0" cy="68402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75E9D8D-75C0-443D-92DE-42BC2B703241}"/>
                </a:ext>
              </a:extLst>
            </p:cNvPr>
            <p:cNvCxnSpPr/>
            <p:nvPr/>
          </p:nvCxnSpPr>
          <p:spPr>
            <a:xfrm flipV="1">
              <a:off x="2700668" y="3306725"/>
              <a:ext cx="0" cy="68402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0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0B884F-D9CC-42C8-9646-89C22F27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32" y="1192694"/>
            <a:ext cx="759461" cy="7594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12D483-FFA8-48E5-8A14-EAECEAD185F9}"/>
              </a:ext>
            </a:extLst>
          </p:cNvPr>
          <p:cNvSpPr/>
          <p:nvPr/>
        </p:nvSpPr>
        <p:spPr>
          <a:xfrm>
            <a:off x="5940287" y="646043"/>
            <a:ext cx="2990850" cy="1873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43773-72AA-4528-A310-F6A055179338}"/>
              </a:ext>
            </a:extLst>
          </p:cNvPr>
          <p:cNvSpPr/>
          <p:nvPr/>
        </p:nvSpPr>
        <p:spPr>
          <a:xfrm>
            <a:off x="6098899" y="1192694"/>
            <a:ext cx="2673626" cy="1142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A6453B-AD50-46F1-9F53-A908F26B30BD}"/>
              </a:ext>
            </a:extLst>
          </p:cNvPr>
          <p:cNvSpPr/>
          <p:nvPr/>
        </p:nvSpPr>
        <p:spPr>
          <a:xfrm>
            <a:off x="6292505" y="1376567"/>
            <a:ext cx="1282562" cy="7752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7030A0"/>
                </a:solidFill>
              </a:rPr>
              <a:t>입력 </a:t>
            </a:r>
            <a:r>
              <a:rPr lang="en-US" altLang="ko-KR">
                <a:solidFill>
                  <a:srgbClr val="7030A0"/>
                </a:solidFill>
              </a:rPr>
              <a:t>Data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38E778-6F87-43D2-B9B9-26DC9B9D04D5}"/>
              </a:ext>
            </a:extLst>
          </p:cNvPr>
          <p:cNvSpPr/>
          <p:nvPr/>
        </p:nvSpPr>
        <p:spPr>
          <a:xfrm>
            <a:off x="7769087" y="1376567"/>
            <a:ext cx="809832" cy="7752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7030A0"/>
                </a:solidFill>
              </a:rPr>
              <a:t>정답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55045-A2F7-4087-976D-256D6D27C515}"/>
              </a:ext>
            </a:extLst>
          </p:cNvPr>
          <p:cNvSpPr txBox="1"/>
          <p:nvPr/>
        </p:nvSpPr>
        <p:spPr>
          <a:xfrm>
            <a:off x="6507926" y="834886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CustomDataset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330F8-3BFB-4643-9716-96CAC721C7D5}"/>
              </a:ext>
            </a:extLst>
          </p:cNvPr>
          <p:cNvSpPr txBox="1"/>
          <p:nvPr/>
        </p:nvSpPr>
        <p:spPr>
          <a:xfrm>
            <a:off x="6715547" y="299902"/>
            <a:ext cx="14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DataLoader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C0CAF26-F420-4FFD-AC39-E01C1803DB03}"/>
              </a:ext>
            </a:extLst>
          </p:cNvPr>
          <p:cNvSpPr/>
          <p:nvPr/>
        </p:nvSpPr>
        <p:spPr>
          <a:xfrm>
            <a:off x="3339548" y="1302025"/>
            <a:ext cx="2442127" cy="180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1B8C6D2A-1F4D-4340-B924-A99A57BAA46E}"/>
              </a:ext>
            </a:extLst>
          </p:cNvPr>
          <p:cNvSpPr/>
          <p:nvPr/>
        </p:nvSpPr>
        <p:spPr>
          <a:xfrm>
            <a:off x="3357252" y="1764193"/>
            <a:ext cx="2406719" cy="18000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CF105-6710-492E-84B8-8C95FB602231}"/>
              </a:ext>
            </a:extLst>
          </p:cNvPr>
          <p:cNvSpPr txBox="1"/>
          <p:nvPr/>
        </p:nvSpPr>
        <p:spPr>
          <a:xfrm>
            <a:off x="3399428" y="924337"/>
            <a:ext cx="232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DataLoader Instance</a:t>
            </a:r>
            <a:r>
              <a:rPr lang="ko-KR" altLang="en-US" sz="1200" b="1">
                <a:solidFill>
                  <a:srgbClr val="7030A0"/>
                </a:solidFill>
              </a:rPr>
              <a:t> 제공</a:t>
            </a:r>
            <a:endParaRPr lang="en-US" altLang="ko-KR" sz="1200" b="1">
              <a:solidFill>
                <a:srgbClr val="7030A0"/>
              </a:solidFill>
            </a:endParaRPr>
          </a:p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CustomDataset Instance</a:t>
            </a:r>
            <a:r>
              <a:rPr lang="ko-KR" altLang="en-US" sz="1200" b="1">
                <a:solidFill>
                  <a:srgbClr val="7030A0"/>
                </a:solidFill>
              </a:rPr>
              <a:t> 제공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4069C-2009-4C90-B873-82E73A66F50D}"/>
              </a:ext>
            </a:extLst>
          </p:cNvPr>
          <p:cNvSpPr txBox="1"/>
          <p:nvPr/>
        </p:nvSpPr>
        <p:spPr>
          <a:xfrm>
            <a:off x="3896487" y="1882582"/>
            <a:ext cx="1328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batch data </a:t>
            </a:r>
            <a:r>
              <a:rPr lang="ko-KR" altLang="en-US" sz="1200" b="1">
                <a:solidFill>
                  <a:srgbClr val="7030A0"/>
                </a:solidFill>
              </a:rPr>
              <a:t>제공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97DF948-B9AC-4B47-9B00-36C2A9255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20496"/>
              </p:ext>
            </p:extLst>
          </p:nvPr>
        </p:nvGraphicFramePr>
        <p:xfrm>
          <a:off x="3051073" y="2960095"/>
          <a:ext cx="1727890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45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863945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D439B9-053A-4859-8CC1-9E6CB174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63359"/>
              </p:ext>
            </p:extLst>
          </p:nvPr>
        </p:nvGraphicFramePr>
        <p:xfrm>
          <a:off x="7044635" y="2960095"/>
          <a:ext cx="1727890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45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863945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79AA032-7AE6-4F86-953C-7CBD9A0B2AE2}"/>
              </a:ext>
            </a:extLst>
          </p:cNvPr>
          <p:cNvSpPr/>
          <p:nvPr/>
        </p:nvSpPr>
        <p:spPr>
          <a:xfrm>
            <a:off x="6947452" y="3359427"/>
            <a:ext cx="1898374" cy="105354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EA7758D-BF06-4452-94FD-7D5E3F9D182D}"/>
              </a:ext>
            </a:extLst>
          </p:cNvPr>
          <p:cNvSpPr/>
          <p:nvPr/>
        </p:nvSpPr>
        <p:spPr>
          <a:xfrm>
            <a:off x="6959393" y="4485863"/>
            <a:ext cx="1898374" cy="1053548"/>
          </a:xfrm>
          <a:prstGeom prst="roundRect">
            <a:avLst/>
          </a:prstGeom>
          <a:noFill/>
          <a:ln w="317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AD60E-7E07-4AAA-8362-00FF2E6AC7F2}"/>
              </a:ext>
            </a:extLst>
          </p:cNvPr>
          <p:cNvSpPr txBox="1"/>
          <p:nvPr/>
        </p:nvSpPr>
        <p:spPr>
          <a:xfrm>
            <a:off x="6111174" y="3732312"/>
            <a:ext cx="93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batch #1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BC2F0-596B-45D2-B6B6-F8616371D8F5}"/>
              </a:ext>
            </a:extLst>
          </p:cNvPr>
          <p:cNvSpPr txBox="1"/>
          <p:nvPr/>
        </p:nvSpPr>
        <p:spPr>
          <a:xfrm>
            <a:off x="6111174" y="4873379"/>
            <a:ext cx="93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</a:rPr>
              <a:t>batch #2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409F4-CCA7-4557-B567-666E0B13DED9}"/>
              </a:ext>
            </a:extLst>
          </p:cNvPr>
          <p:cNvSpPr txBox="1"/>
          <p:nvPr/>
        </p:nvSpPr>
        <p:spPr>
          <a:xfrm>
            <a:off x="2506874" y="1869099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User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72071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A50D17-D0A5-4CAF-A270-952CA2CE0ABB}"/>
              </a:ext>
            </a:extLst>
          </p:cNvPr>
          <p:cNvGrpSpPr/>
          <p:nvPr/>
        </p:nvGrpSpPr>
        <p:grpSpPr>
          <a:xfrm>
            <a:off x="3322320" y="2138680"/>
            <a:ext cx="4988560" cy="3746480"/>
            <a:chOff x="3322320" y="2138680"/>
            <a:chExt cx="4988560" cy="37464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93AE92-C083-4D33-B935-C27523C0A621}"/>
                </a:ext>
              </a:extLst>
            </p:cNvPr>
            <p:cNvGrpSpPr/>
            <p:nvPr/>
          </p:nvGrpSpPr>
          <p:grpSpPr>
            <a:xfrm>
              <a:off x="3322320" y="2138680"/>
              <a:ext cx="4988560" cy="1854200"/>
              <a:chOff x="3322320" y="1661160"/>
              <a:chExt cx="4988560" cy="18542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AF11E60-45F4-4B62-9CC5-BA4F9C2A16F9}"/>
                  </a:ext>
                </a:extLst>
              </p:cNvPr>
              <p:cNvSpPr/>
              <p:nvPr/>
            </p:nvSpPr>
            <p:spPr>
              <a:xfrm>
                <a:off x="3322320" y="1661160"/>
                <a:ext cx="4988560" cy="1854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3E2921F-E0D0-40B0-8B9B-55D84FFD5B00}"/>
                  </a:ext>
                </a:extLst>
              </p:cNvPr>
              <p:cNvGrpSpPr/>
              <p:nvPr/>
            </p:nvGrpSpPr>
            <p:grpSpPr>
              <a:xfrm>
                <a:off x="3429000" y="2276634"/>
                <a:ext cx="4777742" cy="1152366"/>
                <a:chOff x="3429000" y="2276634"/>
                <a:chExt cx="4777742" cy="115236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C58484EF-3280-4D2D-91C5-80C3E09FCFFD}"/>
                    </a:ext>
                  </a:extLst>
                </p:cNvPr>
                <p:cNvSpPr/>
                <p:nvPr/>
              </p:nvSpPr>
              <p:spPr>
                <a:xfrm>
                  <a:off x="3429000" y="2276634"/>
                  <a:ext cx="91440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9146675-B9AB-4422-BD7A-BC0381865938}"/>
                    </a:ext>
                  </a:extLst>
                </p:cNvPr>
                <p:cNvSpPr/>
                <p:nvPr/>
              </p:nvSpPr>
              <p:spPr>
                <a:xfrm>
                  <a:off x="5600702" y="2933064"/>
                  <a:ext cx="260604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torch.multiprocessing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0CBD1E8-5A8C-4941-8C95-1E9082E10595}"/>
                    </a:ext>
                  </a:extLst>
                </p:cNvPr>
                <p:cNvSpPr/>
                <p:nvPr/>
              </p:nvSpPr>
              <p:spPr>
                <a:xfrm>
                  <a:off x="3429000" y="2933065"/>
                  <a:ext cx="185928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torch.autograd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1239359-72E0-4AC7-BC10-DD2EDE86E368}"/>
                    </a:ext>
                  </a:extLst>
                </p:cNvPr>
                <p:cNvSpPr/>
                <p:nvPr/>
              </p:nvSpPr>
              <p:spPr>
                <a:xfrm>
                  <a:off x="6713222" y="2276634"/>
                  <a:ext cx="149352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torch.optim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9B278F2-76EB-495E-AB7C-CFA3A1CD4421}"/>
                    </a:ext>
                  </a:extLst>
                </p:cNvPr>
                <p:cNvSpPr/>
                <p:nvPr/>
              </p:nvSpPr>
              <p:spPr>
                <a:xfrm>
                  <a:off x="4926331" y="2276634"/>
                  <a:ext cx="120396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torch.nn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A79EDA-6239-47A3-8DA8-D5CC98111D16}"/>
                  </a:ext>
                </a:extLst>
              </p:cNvPr>
              <p:cNvSpPr txBox="1"/>
              <p:nvPr/>
            </p:nvSpPr>
            <p:spPr>
              <a:xfrm>
                <a:off x="5005950" y="1755934"/>
                <a:ext cx="16238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/>
                  <a:t>Pytorch API</a:t>
                </a:r>
                <a:endParaRPr lang="ko-KR" altLang="en-US" sz="2000" b="1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AFA6FEA-A655-46C4-8F9E-CF114456227F}"/>
                </a:ext>
              </a:extLst>
            </p:cNvPr>
            <p:cNvSpPr/>
            <p:nvPr/>
          </p:nvSpPr>
          <p:spPr>
            <a:xfrm>
              <a:off x="3322320" y="4525020"/>
              <a:ext cx="4988560" cy="414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Pytorch Engine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B04DA80-9F5E-4109-BC33-C545F66E653B}"/>
                </a:ext>
              </a:extLst>
            </p:cNvPr>
            <p:cNvSpPr/>
            <p:nvPr/>
          </p:nvSpPr>
          <p:spPr>
            <a:xfrm>
              <a:off x="3322320" y="5471160"/>
              <a:ext cx="4988560" cy="41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CPU / GPU / MPS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C9AA543-DA8A-4F6A-9881-69E4F572A5BE}"/>
                </a:ext>
              </a:extLst>
            </p:cNvPr>
            <p:cNvCxnSpPr>
              <a:stCxn id="67" idx="2"/>
              <a:endCxn id="13" idx="0"/>
            </p:cNvCxnSpPr>
            <p:nvPr/>
          </p:nvCxnSpPr>
          <p:spPr>
            <a:xfrm>
              <a:off x="5816600" y="3992880"/>
              <a:ext cx="0" cy="532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4B62A89-8009-4818-A88C-17981A92DF7D}"/>
                </a:ext>
              </a:extLst>
            </p:cNvPr>
            <p:cNvCxnSpPr>
              <a:stCxn id="13" idx="2"/>
              <a:endCxn id="66" idx="0"/>
            </p:cNvCxnSpPr>
            <p:nvPr/>
          </p:nvCxnSpPr>
          <p:spPr>
            <a:xfrm>
              <a:off x="5816600" y="4939020"/>
              <a:ext cx="0" cy="532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E22A802-9E8A-40E6-ACB7-D940C53F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70" y="1027079"/>
            <a:ext cx="579461" cy="579461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E10132-1030-41FD-B3A0-4DA718F8E16F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 flipH="1">
            <a:off x="5816600" y="1606540"/>
            <a:ext cx="1" cy="5321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88472-E9BC-41AF-9322-EE0B5D769C3E}"/>
              </a:ext>
            </a:extLst>
          </p:cNvPr>
          <p:cNvSpPr/>
          <p:nvPr/>
        </p:nvSpPr>
        <p:spPr>
          <a:xfrm>
            <a:off x="2540000" y="1452880"/>
            <a:ext cx="6024880" cy="3139440"/>
          </a:xfrm>
          <a:prstGeom prst="rect">
            <a:avLst/>
          </a:prstGeom>
          <a:solidFill>
            <a:srgbClr val="D9EA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ㅊㅇㅍㅇ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5F6C38-84F4-4650-AB50-5717D26ADA4B}"/>
              </a:ext>
            </a:extLst>
          </p:cNvPr>
          <p:cNvGrpSpPr/>
          <p:nvPr/>
        </p:nvGrpSpPr>
        <p:grpSpPr>
          <a:xfrm>
            <a:off x="2720340" y="1560830"/>
            <a:ext cx="1343660" cy="2397760"/>
            <a:chOff x="2598420" y="1137920"/>
            <a:chExt cx="1343660" cy="23977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464D287-338F-4A1D-9E9B-4EFEA0F69274}"/>
                </a:ext>
              </a:extLst>
            </p:cNvPr>
            <p:cNvGrpSpPr/>
            <p:nvPr/>
          </p:nvGrpSpPr>
          <p:grpSpPr>
            <a:xfrm>
              <a:off x="2598420" y="1473200"/>
              <a:ext cx="1343660" cy="2062480"/>
              <a:chOff x="2598420" y="1473200"/>
              <a:chExt cx="1463040" cy="206248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0DD733C-417C-4A42-AB1E-8BB902D4A060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DA53E6F-9BFD-4993-B01D-CF1D6D5698C2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F3A62972-40C1-424B-BD2A-6AD81495856B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CA3C0C37-C714-4C5B-A0C6-DA8D2B86CDC7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054344A-8570-4689-8D54-3332B9F9C623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AC746-725E-43F2-BE77-36071A6E67F2}"/>
                </a:ext>
              </a:extLst>
            </p:cNvPr>
            <p:cNvSpPr txBox="1"/>
            <p:nvPr/>
          </p:nvSpPr>
          <p:spPr>
            <a:xfrm>
              <a:off x="2804160" y="11379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입력층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0A3587-968F-4DFD-90D0-5A572E577889}"/>
              </a:ext>
            </a:extLst>
          </p:cNvPr>
          <p:cNvGrpSpPr/>
          <p:nvPr/>
        </p:nvGrpSpPr>
        <p:grpSpPr>
          <a:xfrm>
            <a:off x="4872152" y="1560830"/>
            <a:ext cx="1343660" cy="2397760"/>
            <a:chOff x="4874260" y="1137920"/>
            <a:chExt cx="1343660" cy="239776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37F9F87-D644-4B3A-9D82-2BD31C07D31A}"/>
                </a:ext>
              </a:extLst>
            </p:cNvPr>
            <p:cNvGrpSpPr/>
            <p:nvPr/>
          </p:nvGrpSpPr>
          <p:grpSpPr>
            <a:xfrm>
              <a:off x="4874260" y="1473200"/>
              <a:ext cx="1343660" cy="2062480"/>
              <a:chOff x="2598420" y="1473200"/>
              <a:chExt cx="1463040" cy="206248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B0F2401-8781-4E1B-9042-46CE1D5E0B98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666CBE8-D9F0-49DC-8A12-B95FF5B963F0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A0EA7E5E-69A7-4B38-8A06-7B51ABCBA002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9EAAA3A-18F0-4B0A-8CCB-A9B6CF12F5CE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72A41CF-7D4E-4116-B829-75ED7C60C9A7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80EB16-80AD-4B2F-8C12-4D9F603563AA}"/>
                </a:ext>
              </a:extLst>
            </p:cNvPr>
            <p:cNvSpPr txBox="1"/>
            <p:nvPr/>
          </p:nvSpPr>
          <p:spPr>
            <a:xfrm>
              <a:off x="5080000" y="11379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은닉층</a:t>
              </a:r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DC3551-9D96-4115-BADC-FD0AA79B1AEB}"/>
              </a:ext>
            </a:extLst>
          </p:cNvPr>
          <p:cNvSpPr/>
          <p:nvPr/>
        </p:nvSpPr>
        <p:spPr>
          <a:xfrm>
            <a:off x="6290649" y="2665492"/>
            <a:ext cx="658478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93B9E9-A2B6-4C42-A166-9E63070FE363}"/>
              </a:ext>
            </a:extLst>
          </p:cNvPr>
          <p:cNvGrpSpPr/>
          <p:nvPr/>
        </p:nvGrpSpPr>
        <p:grpSpPr>
          <a:xfrm>
            <a:off x="7023963" y="1560830"/>
            <a:ext cx="1343660" cy="2397760"/>
            <a:chOff x="7095083" y="1150620"/>
            <a:chExt cx="1343660" cy="239776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390348-8270-4690-82E3-4413A77AC6C1}"/>
                </a:ext>
              </a:extLst>
            </p:cNvPr>
            <p:cNvGrpSpPr/>
            <p:nvPr/>
          </p:nvGrpSpPr>
          <p:grpSpPr>
            <a:xfrm>
              <a:off x="7095083" y="1485900"/>
              <a:ext cx="1343660" cy="2062480"/>
              <a:chOff x="2598420" y="1473200"/>
              <a:chExt cx="1463040" cy="206248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4E2B60A-E8B5-4CE9-AA4B-FC106459DE0B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C3105B0-C57A-4E71-BC00-ADEDE048821B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8199D9FA-0E18-453C-8FC9-83CB1D73CCBF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BEDFF4EC-3FC2-4FCA-867C-4C1BE3CE0114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582CFE4-EE31-4050-8EE4-31D736230D7B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478813-5402-40CD-A8C2-1D0F0A0F1B23}"/>
                </a:ext>
              </a:extLst>
            </p:cNvPr>
            <p:cNvSpPr txBox="1"/>
            <p:nvPr/>
          </p:nvSpPr>
          <p:spPr>
            <a:xfrm>
              <a:off x="7300823" y="11506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출력층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41485A-05EA-4F86-AD5F-04E8B514962F}"/>
              </a:ext>
            </a:extLst>
          </p:cNvPr>
          <p:cNvSpPr/>
          <p:nvPr/>
        </p:nvSpPr>
        <p:spPr>
          <a:xfrm>
            <a:off x="4101418" y="4060190"/>
            <a:ext cx="2885127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② 모델</a:t>
            </a:r>
            <a:r>
              <a:rPr lang="en-US" altLang="ko-KR" b="1">
                <a:solidFill>
                  <a:srgbClr val="FF0000"/>
                </a:solidFill>
              </a:rPr>
              <a:t>(Model)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1F47EBA-624D-41C9-991E-1486DB9CEEDE}"/>
              </a:ext>
            </a:extLst>
          </p:cNvPr>
          <p:cNvGrpSpPr/>
          <p:nvPr/>
        </p:nvGrpSpPr>
        <p:grpSpPr>
          <a:xfrm>
            <a:off x="613415" y="1958856"/>
            <a:ext cx="1590903" cy="1485384"/>
            <a:chOff x="528320" y="1410216"/>
            <a:chExt cx="1590903" cy="148538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6FE01A-5B23-44A6-84A0-DE5B59A39B76}"/>
                </a:ext>
              </a:extLst>
            </p:cNvPr>
            <p:cNvSpPr/>
            <p:nvPr/>
          </p:nvSpPr>
          <p:spPr>
            <a:xfrm>
              <a:off x="769149" y="1859042"/>
              <a:ext cx="1109245" cy="1036558"/>
            </a:xfrm>
            <a:prstGeom prst="rect">
              <a:avLst/>
            </a:prstGeom>
            <a:solidFill>
              <a:srgbClr val="D9EA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Train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Data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23461A-0E06-434E-8DE4-DC814B28ECBD}"/>
                </a:ext>
              </a:extLst>
            </p:cNvPr>
            <p:cNvSpPr/>
            <p:nvPr/>
          </p:nvSpPr>
          <p:spPr>
            <a:xfrm>
              <a:off x="528320" y="1410216"/>
              <a:ext cx="159090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</a:rPr>
                <a:t>① </a:t>
              </a:r>
              <a:r>
                <a:rPr lang="en-US" altLang="ko-KR" b="1">
                  <a:solidFill>
                    <a:srgbClr val="FF0000"/>
                  </a:solidFill>
                </a:rPr>
                <a:t>Data </a:t>
              </a:r>
              <a:r>
                <a:rPr lang="ko-KR" altLang="en-US" b="1">
                  <a:solidFill>
                    <a:srgbClr val="FF0000"/>
                  </a:solidFill>
                </a:rPr>
                <a:t>정의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BF6AC24-618B-4378-AA90-073DAC4D60C5}"/>
              </a:ext>
            </a:extLst>
          </p:cNvPr>
          <p:cNvGrpSpPr/>
          <p:nvPr/>
        </p:nvGrpSpPr>
        <p:grpSpPr>
          <a:xfrm>
            <a:off x="9104566" y="1958856"/>
            <a:ext cx="2014652" cy="1485384"/>
            <a:chOff x="8982646" y="1410216"/>
            <a:chExt cx="2014652" cy="148538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F912AD-AAA2-4897-85E6-2B48F00546E9}"/>
                </a:ext>
              </a:extLst>
            </p:cNvPr>
            <p:cNvSpPr/>
            <p:nvPr/>
          </p:nvSpPr>
          <p:spPr>
            <a:xfrm>
              <a:off x="9026861" y="1859042"/>
              <a:ext cx="1926223" cy="1036558"/>
            </a:xfrm>
            <a:prstGeom prst="rect">
              <a:avLst/>
            </a:prstGeom>
            <a:solidFill>
              <a:srgbClr val="D9EA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손실함수 최소값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76A4745-B3D9-4495-A2EF-86CCC3962FCA}"/>
                </a:ext>
              </a:extLst>
            </p:cNvPr>
            <p:cNvSpPr/>
            <p:nvPr/>
          </p:nvSpPr>
          <p:spPr>
            <a:xfrm>
              <a:off x="8982646" y="1410216"/>
              <a:ext cx="2014652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</a:rPr>
                <a:t>④ 손실함수 계산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935715-512E-4633-9AA2-B4ACE4CC0AC2}"/>
              </a:ext>
            </a:extLst>
          </p:cNvPr>
          <p:cNvSpPr/>
          <p:nvPr/>
        </p:nvSpPr>
        <p:spPr>
          <a:xfrm>
            <a:off x="3803243" y="907415"/>
            <a:ext cx="2885127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③ </a:t>
            </a:r>
            <a:r>
              <a:rPr lang="en-US" altLang="ko-KR" b="1">
                <a:solidFill>
                  <a:srgbClr val="FF0000"/>
                </a:solidFill>
              </a:rPr>
              <a:t>Feed Forward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A3AC4DE-0182-4B8D-A74D-AC0A458C4EBD}"/>
              </a:ext>
            </a:extLst>
          </p:cNvPr>
          <p:cNvCxnSpPr>
            <a:stCxn id="39" idx="3"/>
            <a:endCxn id="4" idx="1"/>
          </p:cNvCxnSpPr>
          <p:nvPr/>
        </p:nvCxnSpPr>
        <p:spPr>
          <a:xfrm>
            <a:off x="1963489" y="2925961"/>
            <a:ext cx="756851" cy="138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5B7D2B0-CFAB-4E8E-8711-CD35AED727E8}"/>
              </a:ext>
            </a:extLst>
          </p:cNvPr>
          <p:cNvSpPr/>
          <p:nvPr/>
        </p:nvSpPr>
        <p:spPr>
          <a:xfrm>
            <a:off x="4138837" y="2692400"/>
            <a:ext cx="658478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DD1AB94-18F7-4A52-A215-CE0B9E40025C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8367623" y="2925961"/>
            <a:ext cx="781158" cy="138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A421A9-6022-40D7-8282-39E17E64A9CC}"/>
              </a:ext>
            </a:extLst>
          </p:cNvPr>
          <p:cNvSpPr/>
          <p:nvPr/>
        </p:nvSpPr>
        <p:spPr>
          <a:xfrm>
            <a:off x="2908038" y="4815840"/>
            <a:ext cx="5198274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⑤ </a:t>
            </a:r>
            <a:r>
              <a:rPr lang="en-US" altLang="ko-KR" b="1">
                <a:solidFill>
                  <a:srgbClr val="FF0000"/>
                </a:solidFill>
              </a:rPr>
              <a:t>Optimizer</a:t>
            </a:r>
            <a:r>
              <a:rPr lang="ko-KR" altLang="en-US" b="1">
                <a:solidFill>
                  <a:srgbClr val="FF0000"/>
                </a:solidFill>
              </a:rPr>
              <a:t>를 통한 </a:t>
            </a:r>
            <a:r>
              <a:rPr lang="en-US" altLang="ko-KR" b="1">
                <a:solidFill>
                  <a:srgbClr val="FF0000"/>
                </a:solidFill>
              </a:rPr>
              <a:t>Model Parameter </a:t>
            </a:r>
            <a:r>
              <a:rPr lang="ko-KR" altLang="en-US" b="1">
                <a:solidFill>
                  <a:srgbClr val="FF0000"/>
                </a:solidFill>
              </a:rPr>
              <a:t>최적화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75E8EA-FC6D-4B3E-BE36-65EEF75CD1B4}"/>
              </a:ext>
            </a:extLst>
          </p:cNvPr>
          <p:cNvCxnSpPr/>
          <p:nvPr/>
        </p:nvCxnSpPr>
        <p:spPr>
          <a:xfrm>
            <a:off x="2204318" y="5233670"/>
            <a:ext cx="652312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FAA8D18-B849-4680-8D27-3D1686C030F5}"/>
              </a:ext>
            </a:extLst>
          </p:cNvPr>
          <p:cNvCxnSpPr>
            <a:cxnSpLocks/>
          </p:cNvCxnSpPr>
          <p:nvPr/>
        </p:nvCxnSpPr>
        <p:spPr>
          <a:xfrm>
            <a:off x="8727440" y="2925961"/>
            <a:ext cx="0" cy="2357239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7B3B913-C754-48DB-8A4C-2BF273750888}"/>
              </a:ext>
            </a:extLst>
          </p:cNvPr>
          <p:cNvCxnSpPr/>
          <p:nvPr/>
        </p:nvCxnSpPr>
        <p:spPr>
          <a:xfrm flipV="1">
            <a:off x="2204318" y="2925961"/>
            <a:ext cx="0" cy="235723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아래로 구부러짐 65">
            <a:extLst>
              <a:ext uri="{FF2B5EF4-FFF2-40B4-BE49-F238E27FC236}">
                <a16:creationId xmlns:a16="http://schemas.microsoft.com/office/drawing/2014/main" id="{504A839E-48D0-4803-9F3C-20DFE656B532}"/>
              </a:ext>
            </a:extLst>
          </p:cNvPr>
          <p:cNvSpPr/>
          <p:nvPr/>
        </p:nvSpPr>
        <p:spPr>
          <a:xfrm>
            <a:off x="3247081" y="958215"/>
            <a:ext cx="4474519" cy="467360"/>
          </a:xfrm>
          <a:prstGeom prst="curvedDownArrow">
            <a:avLst/>
          </a:prstGeom>
          <a:ln w="476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EAD9402-EFD8-457B-84E4-0D8F83275B41}"/>
              </a:ext>
            </a:extLst>
          </p:cNvPr>
          <p:cNvSpPr/>
          <p:nvPr/>
        </p:nvSpPr>
        <p:spPr>
          <a:xfrm>
            <a:off x="8717282" y="3965178"/>
            <a:ext cx="568960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rgbClr val="FF0000"/>
                </a:solidFill>
              </a:rPr>
              <a:t>No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5007DA-687F-4E44-84F3-17F3A06B4ABE}"/>
              </a:ext>
            </a:extLst>
          </p:cNvPr>
          <p:cNvSpPr txBox="1"/>
          <p:nvPr/>
        </p:nvSpPr>
        <p:spPr>
          <a:xfrm>
            <a:off x="459936" y="320794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Deep Learning</a:t>
            </a:r>
            <a:r>
              <a:rPr lang="ko-KR" altLang="en-US"/>
              <a:t> </a:t>
            </a:r>
            <a:r>
              <a:rPr lang="en-US" altLang="ko-KR"/>
              <a:t>Model</a:t>
            </a:r>
            <a:r>
              <a:rPr lang="ko-KR" altLang="en-US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180675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96C5AE-39FD-491D-8F26-B7B99A7B63A7}"/>
              </a:ext>
            </a:extLst>
          </p:cNvPr>
          <p:cNvSpPr/>
          <p:nvPr/>
        </p:nvSpPr>
        <p:spPr>
          <a:xfrm>
            <a:off x="4013200" y="1998347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③ Feed Forward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E8C9E0-672F-455A-ABF1-98632B9F2DC6}"/>
              </a:ext>
            </a:extLst>
          </p:cNvPr>
          <p:cNvSpPr/>
          <p:nvPr/>
        </p:nvSpPr>
        <p:spPr>
          <a:xfrm>
            <a:off x="4013200" y="3163258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④ </a:t>
            </a:r>
            <a:r>
              <a:rPr lang="ko-KR" altLang="en-US" b="1">
                <a:solidFill>
                  <a:schemeClr val="tx1"/>
                </a:solidFill>
              </a:rPr>
              <a:t>손실함수 계산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BCC4A-D43A-4E28-BB73-7464795E3D4F}"/>
              </a:ext>
            </a:extLst>
          </p:cNvPr>
          <p:cNvSpPr/>
          <p:nvPr/>
        </p:nvSpPr>
        <p:spPr>
          <a:xfrm>
            <a:off x="4013200" y="4328168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⑤ Model</a:t>
            </a:r>
            <a:r>
              <a:rPr lang="ko-KR" altLang="en-US" b="1">
                <a:solidFill>
                  <a:schemeClr val="tx1"/>
                </a:solidFill>
              </a:rPr>
              <a:t> 학습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C30233-7FE1-46A8-ABF9-68295C5B7118}"/>
              </a:ext>
            </a:extLst>
          </p:cNvPr>
          <p:cNvGrpSpPr/>
          <p:nvPr/>
        </p:nvGrpSpPr>
        <p:grpSpPr>
          <a:xfrm>
            <a:off x="2753360" y="833120"/>
            <a:ext cx="5415280" cy="680716"/>
            <a:chOff x="2753360" y="1849120"/>
            <a:chExt cx="5415280" cy="680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D8C0E5-F88C-4C6A-B1B0-4D16BE96B902}"/>
                </a:ext>
              </a:extLst>
            </p:cNvPr>
            <p:cNvSpPr/>
            <p:nvPr/>
          </p:nvSpPr>
          <p:spPr>
            <a:xfrm>
              <a:off x="2753360" y="1849120"/>
              <a:ext cx="2123440" cy="68071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① Data </a:t>
              </a:r>
              <a:r>
                <a:rPr lang="ko-KR" altLang="en-US" b="1">
                  <a:solidFill>
                    <a:schemeClr val="tx1"/>
                  </a:solidFill>
                </a:rPr>
                <a:t>정의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2BBA38-B69F-4902-9799-6806E66E3CC2}"/>
                </a:ext>
              </a:extLst>
            </p:cNvPr>
            <p:cNvSpPr/>
            <p:nvPr/>
          </p:nvSpPr>
          <p:spPr>
            <a:xfrm>
              <a:off x="6045200" y="1849120"/>
              <a:ext cx="2123440" cy="68071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② Model </a:t>
              </a:r>
              <a:r>
                <a:rPr lang="ko-KR" altLang="en-US" b="1">
                  <a:solidFill>
                    <a:schemeClr val="tx1"/>
                  </a:solidFill>
                </a:rPr>
                <a:t>구축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30B418-75DC-42B9-9DDB-1BB6B2044E1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876800" y="2189478"/>
              <a:ext cx="11684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D14844-3408-4680-A72C-8EE9D35480F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6006145" y="897571"/>
            <a:ext cx="484511" cy="1717040"/>
          </a:xfrm>
          <a:prstGeom prst="bentConnector3">
            <a:avLst>
              <a:gd name="adj1" fmla="val 41612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88D8EC-ACF1-45CE-B52D-CE6AF5246B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89880" y="2678747"/>
            <a:ext cx="0" cy="4845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3C0570-8318-4B6D-824A-21DC54625F7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389880" y="3843658"/>
            <a:ext cx="0" cy="4845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23123B5-0653-4F86-9782-817FC7B8EECF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3663789" y="3282478"/>
            <a:ext cx="3010221" cy="441960"/>
          </a:xfrm>
          <a:prstGeom prst="bentConnector5">
            <a:avLst>
              <a:gd name="adj1" fmla="val -7594"/>
              <a:gd name="adj2" fmla="val 466666"/>
              <a:gd name="adj3" fmla="val 109904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408CBC-9987-40D1-BAA8-C5D48B96732D}"/>
              </a:ext>
            </a:extLst>
          </p:cNvPr>
          <p:cNvSpPr/>
          <p:nvPr/>
        </p:nvSpPr>
        <p:spPr>
          <a:xfrm>
            <a:off x="4832530" y="1828750"/>
            <a:ext cx="2270803" cy="994163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System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7CCED-82EB-43A1-9F60-EB7C3F2B8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6647"/>
              </p:ext>
            </p:extLst>
          </p:nvPr>
        </p:nvGraphicFramePr>
        <p:xfrm>
          <a:off x="572796" y="1037874"/>
          <a:ext cx="26542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시험성적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64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B8EE0-83A1-48A2-9676-672F968B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4274"/>
              </p:ext>
            </p:extLst>
          </p:nvPr>
        </p:nvGraphicFramePr>
        <p:xfrm>
          <a:off x="8723525" y="1596674"/>
          <a:ext cx="265429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3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시험성적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CA1DE7-06C6-4077-8BB4-1AAC17DCD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60980"/>
              </p:ext>
            </p:extLst>
          </p:nvPr>
        </p:nvGraphicFramePr>
        <p:xfrm>
          <a:off x="5309244" y="3716591"/>
          <a:ext cx="131737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9C0CA9-D8D0-485D-858C-F4BA06838800}"/>
              </a:ext>
            </a:extLst>
          </p:cNvPr>
          <p:cNvSpPr/>
          <p:nvPr/>
        </p:nvSpPr>
        <p:spPr>
          <a:xfrm>
            <a:off x="3329252" y="2135759"/>
            <a:ext cx="1386000" cy="40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741A08-EEB6-40CE-A3ED-D556C59C7986}"/>
              </a:ext>
            </a:extLst>
          </p:cNvPr>
          <p:cNvSpPr/>
          <p:nvPr/>
        </p:nvSpPr>
        <p:spPr>
          <a:xfrm>
            <a:off x="7220611" y="2135759"/>
            <a:ext cx="1385636" cy="4001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CFDD01-1A48-4360-8FDA-12226FC9B3F2}"/>
              </a:ext>
            </a:extLst>
          </p:cNvPr>
          <p:cNvSpPr/>
          <p:nvPr/>
        </p:nvSpPr>
        <p:spPr>
          <a:xfrm rot="16200000">
            <a:off x="5611852" y="3076163"/>
            <a:ext cx="713615" cy="38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C077D16-1738-4D0A-B1C7-4BD762C37BEF}"/>
              </a:ext>
            </a:extLst>
          </p:cNvPr>
          <p:cNvSpPr/>
          <p:nvPr/>
        </p:nvSpPr>
        <p:spPr>
          <a:xfrm>
            <a:off x="5044612" y="1339555"/>
            <a:ext cx="1972638" cy="330034"/>
          </a:xfrm>
          <a:prstGeom prst="curved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A39F7-ACAE-4BBA-A05D-405CFB2F15DF}"/>
              </a:ext>
            </a:extLst>
          </p:cNvPr>
          <p:cNvSpPr txBox="1"/>
          <p:nvPr/>
        </p:nvSpPr>
        <p:spPr>
          <a:xfrm>
            <a:off x="3389156" y="1828750"/>
            <a:ext cx="117051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① input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3864B-88A2-4AB6-B391-59B0F2716552}"/>
              </a:ext>
            </a:extLst>
          </p:cNvPr>
          <p:cNvSpPr txBox="1"/>
          <p:nvPr/>
        </p:nvSpPr>
        <p:spPr>
          <a:xfrm>
            <a:off x="5177824" y="900177"/>
            <a:ext cx="15254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② learning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4371A-2142-4FB5-8F1E-A43C5D3DEE1D}"/>
              </a:ext>
            </a:extLst>
          </p:cNvPr>
          <p:cNvSpPr txBox="1"/>
          <p:nvPr/>
        </p:nvSpPr>
        <p:spPr>
          <a:xfrm>
            <a:off x="7118454" y="1828750"/>
            <a:ext cx="13856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④ predict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C51E8-0CFC-4DCF-92F6-F21896C86EFF}"/>
              </a:ext>
            </a:extLst>
          </p:cNvPr>
          <p:cNvSpPr txBox="1"/>
          <p:nvPr/>
        </p:nvSpPr>
        <p:spPr>
          <a:xfrm>
            <a:off x="4979756" y="3108089"/>
            <a:ext cx="9316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③ ask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569CD-9DFA-420D-AE5A-45DF0D37C54B}"/>
              </a:ext>
            </a:extLst>
          </p:cNvPr>
          <p:cNvSpPr/>
          <p:nvPr/>
        </p:nvSpPr>
        <p:spPr>
          <a:xfrm>
            <a:off x="887940" y="3633754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Training Data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0BA0B-3A21-41D1-99E5-0AB45888D811}"/>
              </a:ext>
            </a:extLst>
          </p:cNvPr>
          <p:cNvSpPr/>
          <p:nvPr/>
        </p:nvSpPr>
        <p:spPr>
          <a:xfrm>
            <a:off x="4955926" y="5187448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Test Data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1CBDB-0E8A-4A8D-A43F-3B9C2A8AD547}"/>
              </a:ext>
            </a:extLst>
          </p:cNvPr>
          <p:cNvSpPr/>
          <p:nvPr/>
        </p:nvSpPr>
        <p:spPr>
          <a:xfrm>
            <a:off x="10050674" y="1428108"/>
            <a:ext cx="1357177" cy="1756881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8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68BAD4-4BB7-4B43-B616-2EF94F6D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27" y="1939848"/>
            <a:ext cx="379114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455721E4-FFAF-4C17-BCC6-7F801CAE8B42}"/>
              </a:ext>
            </a:extLst>
          </p:cNvPr>
          <p:cNvGrpSpPr/>
          <p:nvPr/>
        </p:nvGrpSpPr>
        <p:grpSpPr>
          <a:xfrm>
            <a:off x="2579484" y="1475715"/>
            <a:ext cx="8321397" cy="4595778"/>
            <a:chOff x="2579484" y="1475715"/>
            <a:chExt cx="8321397" cy="4595778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B6C8410-7B60-4B3A-BBED-ED5184461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876" y="1475715"/>
              <a:ext cx="0" cy="41713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C93E60C-AEA1-46FE-A62D-EA3EB9299C9B}"/>
                </a:ext>
              </a:extLst>
            </p:cNvPr>
            <p:cNvCxnSpPr/>
            <p:nvPr/>
          </p:nvCxnSpPr>
          <p:spPr>
            <a:xfrm>
              <a:off x="3020602" y="5661061"/>
              <a:ext cx="788027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16EA4BD-9B8C-4AD7-984A-84F547F89D1F}"/>
                </a:ext>
              </a:extLst>
            </p:cNvPr>
            <p:cNvCxnSpPr/>
            <p:nvPr/>
          </p:nvCxnSpPr>
          <p:spPr>
            <a:xfrm>
              <a:off x="3020602" y="4950775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242C8E3-71E5-4042-B8FB-D22462AE451F}"/>
                </a:ext>
              </a:extLst>
            </p:cNvPr>
            <p:cNvCxnSpPr/>
            <p:nvPr/>
          </p:nvCxnSpPr>
          <p:spPr>
            <a:xfrm>
              <a:off x="3020602" y="4240488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D439165-1412-4065-9914-A31100C0999C}"/>
                </a:ext>
              </a:extLst>
            </p:cNvPr>
            <p:cNvCxnSpPr/>
            <p:nvPr/>
          </p:nvCxnSpPr>
          <p:spPr>
            <a:xfrm>
              <a:off x="3020602" y="2819914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9A5DE99-EB2A-4496-BDC7-67853798FAF9}"/>
                </a:ext>
              </a:extLst>
            </p:cNvPr>
            <p:cNvCxnSpPr/>
            <p:nvPr/>
          </p:nvCxnSpPr>
          <p:spPr>
            <a:xfrm>
              <a:off x="3020602" y="3530201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F0A49B9-3A91-40C9-8732-D1CF6262EC1B}"/>
                </a:ext>
              </a:extLst>
            </p:cNvPr>
            <p:cNvCxnSpPr/>
            <p:nvPr/>
          </p:nvCxnSpPr>
          <p:spPr>
            <a:xfrm>
              <a:off x="3020602" y="2109627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88CF7D2-77F5-46B7-BD8B-97FDD231A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2048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FACB2E-85A9-42F2-92AF-D95DB4909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736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E043C78-83F2-41D4-BF9B-C49C50D19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5564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85C12EE-C271-4170-A2CA-64208C664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908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77809C-9892-4B9F-8ABD-049BFF693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2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3D157BB-2B40-484F-869B-5F777A21A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392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2616333-53D8-4063-9DC4-2C76CE56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142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7394FFF-4C27-42CB-8A5A-E57A2037D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0252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BFAF7C-AAEE-41FB-84AD-C528FD5BE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08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EE70A36-8AE7-41CB-9AFA-8AFB248F842E}"/>
                </a:ext>
              </a:extLst>
            </p:cNvPr>
            <p:cNvCxnSpPr/>
            <p:nvPr/>
          </p:nvCxnSpPr>
          <p:spPr>
            <a:xfrm flipV="1">
              <a:off x="3184989" y="1664413"/>
              <a:ext cx="7572054" cy="344184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6779908-023F-4B9C-830F-96ECADB12A0C}"/>
                </a:ext>
              </a:extLst>
            </p:cNvPr>
            <p:cNvCxnSpPr>
              <a:cxnSpLocks/>
            </p:cNvCxnSpPr>
            <p:nvPr/>
          </p:nvCxnSpPr>
          <p:spPr>
            <a:xfrm>
              <a:off x="4673220" y="4438436"/>
              <a:ext cx="0" cy="66782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D65DA6-44ED-4A4A-B0E5-E14895C69EFE}"/>
                </a:ext>
              </a:extLst>
            </p:cNvPr>
            <p:cNvCxnSpPr>
              <a:cxnSpLocks/>
            </p:cNvCxnSpPr>
            <p:nvPr/>
          </p:nvCxnSpPr>
          <p:spPr>
            <a:xfrm>
              <a:off x="5584538" y="3572668"/>
              <a:ext cx="0" cy="4034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E822F71-C10F-427B-B0C7-D3C21DEDCC92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56" y="3000054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3580AAE-9872-4091-B412-C018CC481B82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74" y="2819914"/>
              <a:ext cx="0" cy="4034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CD37370-CDE2-43C6-9472-634240469B22}"/>
                </a:ext>
              </a:extLst>
            </p:cNvPr>
            <p:cNvCxnSpPr>
              <a:cxnSpLocks/>
            </p:cNvCxnSpPr>
            <p:nvPr/>
          </p:nvCxnSpPr>
          <p:spPr>
            <a:xfrm>
              <a:off x="8318492" y="2819914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704034E-C5AC-42B1-88F9-BC4921E5C597}"/>
                </a:ext>
              </a:extLst>
            </p:cNvPr>
            <p:cNvCxnSpPr>
              <a:cxnSpLocks/>
            </p:cNvCxnSpPr>
            <p:nvPr/>
          </p:nvCxnSpPr>
          <p:spPr>
            <a:xfrm>
              <a:off x="9229809" y="2345590"/>
              <a:ext cx="0" cy="55172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46A43B-BF90-4E19-9760-591C6F366FA1}"/>
                </a:ext>
              </a:extLst>
            </p:cNvPr>
            <p:cNvSpPr txBox="1"/>
            <p:nvPr/>
          </p:nvSpPr>
          <p:spPr>
            <a:xfrm>
              <a:off x="4474986" y="505926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t1</a:t>
              </a:r>
              <a:endParaRPr lang="ko-KR" alt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94B40F-51FC-4E1B-9E7A-BA66D33A5A8B}"/>
                </a:ext>
              </a:extLst>
            </p:cNvPr>
            <p:cNvSpPr txBox="1"/>
            <p:nvPr/>
          </p:nvSpPr>
          <p:spPr>
            <a:xfrm>
              <a:off x="4474986" y="40213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y1</a:t>
              </a:r>
              <a:endParaRPr lang="ko-KR" alt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F6949F-63CF-454C-B11A-8D3AAD0DA8CE}"/>
                </a:ext>
              </a:extLst>
            </p:cNvPr>
            <p:cNvSpPr txBox="1"/>
            <p:nvPr/>
          </p:nvSpPr>
          <p:spPr>
            <a:xfrm>
              <a:off x="8107779" y="333039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t5</a:t>
              </a:r>
              <a:endParaRPr lang="ko-KR" altLang="en-US" b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70D52-8D22-4DC9-8B5C-B91C9BF71D03}"/>
                </a:ext>
              </a:extLst>
            </p:cNvPr>
            <p:cNvSpPr txBox="1"/>
            <p:nvPr/>
          </p:nvSpPr>
          <p:spPr>
            <a:xfrm>
              <a:off x="8067496" y="23742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y5</a:t>
              </a:r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C85378-FB39-4BBB-8BB0-A63D5ED98746}"/>
                </a:ext>
              </a:extLst>
            </p:cNvPr>
            <p:cNvSpPr txBox="1"/>
            <p:nvPr/>
          </p:nvSpPr>
          <p:spPr>
            <a:xfrm>
              <a:off x="9009236" y="2876298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t6</a:t>
              </a:r>
              <a:endParaRPr lang="ko-KR" altLang="en-US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6BFA16-13BF-4B27-A656-DF1C56BA6665}"/>
                </a:ext>
              </a:extLst>
            </p:cNvPr>
            <p:cNvSpPr txBox="1"/>
            <p:nvPr/>
          </p:nvSpPr>
          <p:spPr>
            <a:xfrm>
              <a:off x="9009236" y="193160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y6</a:t>
              </a:r>
              <a:endParaRPr lang="ko-KR" altLang="en-US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188CAB-5403-4F4C-8EA7-D76DAD07F417}"/>
                </a:ext>
              </a:extLst>
            </p:cNvPr>
            <p:cNvSpPr txBox="1"/>
            <p:nvPr/>
          </p:nvSpPr>
          <p:spPr>
            <a:xfrm>
              <a:off x="5358967" y="401856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y2</a:t>
              </a:r>
              <a:endParaRPr lang="ko-KR" altLang="en-US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A90AB0-F694-4AF1-AFCE-54B2CBC69E94}"/>
                </a:ext>
              </a:extLst>
            </p:cNvPr>
            <p:cNvSpPr txBox="1"/>
            <p:nvPr/>
          </p:nvSpPr>
          <p:spPr>
            <a:xfrm>
              <a:off x="5376719" y="3244334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</a:t>
              </a:r>
              <a:endParaRPr lang="ko-KR" altLang="en-US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0F5155-43C9-4125-AE61-F63D879B8D03}"/>
                </a:ext>
              </a:extLst>
            </p:cNvPr>
            <p:cNvSpPr txBox="1"/>
            <p:nvPr/>
          </p:nvSpPr>
          <p:spPr>
            <a:xfrm>
              <a:off x="6273977" y="35690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y3</a:t>
              </a:r>
              <a:endParaRPr lang="ko-KR" altLang="en-US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106869-0A5A-4A06-AAE1-B79ACAF14B31}"/>
                </a:ext>
              </a:extLst>
            </p:cNvPr>
            <p:cNvSpPr txBox="1"/>
            <p:nvPr/>
          </p:nvSpPr>
          <p:spPr>
            <a:xfrm>
              <a:off x="6291729" y="271264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</a:t>
              </a:r>
              <a:endParaRPr lang="ko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BFA8C7-C495-497F-9299-0F6C6AD57B06}"/>
                </a:ext>
              </a:extLst>
            </p:cNvPr>
            <p:cNvSpPr txBox="1"/>
            <p:nvPr/>
          </p:nvSpPr>
          <p:spPr>
            <a:xfrm>
              <a:off x="7173927" y="31784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y4</a:t>
              </a:r>
              <a:endParaRPr lang="ko-KR" altLang="en-US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D23F9A-B5A8-455C-AE3A-87EDB0CD2F03}"/>
                </a:ext>
              </a:extLst>
            </p:cNvPr>
            <p:cNvSpPr txBox="1"/>
            <p:nvPr/>
          </p:nvSpPr>
          <p:spPr>
            <a:xfrm>
              <a:off x="7191679" y="250696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t4</a:t>
              </a:r>
              <a:endParaRPr lang="ko-KR" altLang="en-US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5BF188-91E3-4286-9467-9344F96516E6}"/>
                </a:ext>
              </a:extLst>
            </p:cNvPr>
            <p:cNvSpPr txBox="1"/>
            <p:nvPr/>
          </p:nvSpPr>
          <p:spPr>
            <a:xfrm>
              <a:off x="4680999" y="4607081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0A19FB-EE16-4E2A-BAA6-C75240CF7640}"/>
                </a:ext>
              </a:extLst>
            </p:cNvPr>
            <p:cNvSpPr txBox="1"/>
            <p:nvPr/>
          </p:nvSpPr>
          <p:spPr>
            <a:xfrm>
              <a:off x="4859165" y="359860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6ED469-4088-46EA-A187-02D63F9EBAE2}"/>
                </a:ext>
              </a:extLst>
            </p:cNvPr>
            <p:cNvSpPr txBox="1"/>
            <p:nvPr/>
          </p:nvSpPr>
          <p:spPr>
            <a:xfrm>
              <a:off x="5780284" y="3095746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2943DE-CF62-4C4B-9E30-4D3854760CBA}"/>
                </a:ext>
              </a:extLst>
            </p:cNvPr>
            <p:cNvSpPr txBox="1"/>
            <p:nvPr/>
          </p:nvSpPr>
          <p:spPr>
            <a:xfrm>
              <a:off x="6685902" y="280538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90058C-BBE4-4326-8730-195CAEFC83F7}"/>
                </a:ext>
              </a:extLst>
            </p:cNvPr>
            <p:cNvSpPr txBox="1"/>
            <p:nvPr/>
          </p:nvSpPr>
          <p:spPr>
            <a:xfrm>
              <a:off x="8328852" y="2897511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1F350D-A22F-4556-B246-8E31F26C0EAB}"/>
                </a:ext>
              </a:extLst>
            </p:cNvPr>
            <p:cNvSpPr txBox="1"/>
            <p:nvPr/>
          </p:nvSpPr>
          <p:spPr>
            <a:xfrm>
              <a:off x="9236281" y="241548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041FD-E907-47A6-AAB7-B392BB611DFC}"/>
                </a:ext>
              </a:extLst>
            </p:cNvPr>
            <p:cNvSpPr txBox="1"/>
            <p:nvPr/>
          </p:nvSpPr>
          <p:spPr>
            <a:xfrm>
              <a:off x="9450382" y="5702161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공부시간</a:t>
              </a:r>
              <a:r>
                <a:rPr lang="en-US" altLang="ko-KR" b="1"/>
                <a:t>(x)</a:t>
              </a:r>
              <a:endParaRPr lang="ko-KR" altLang="en-US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D0775E-04C5-4BA3-A749-6B828338007B}"/>
                </a:ext>
              </a:extLst>
            </p:cNvPr>
            <p:cNvSpPr txBox="1"/>
            <p:nvPr/>
          </p:nvSpPr>
          <p:spPr>
            <a:xfrm>
              <a:off x="2579484" y="1635086"/>
              <a:ext cx="439544" cy="147732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ko-KR" altLang="en-US" b="1"/>
                <a:t>시</a:t>
              </a:r>
              <a:endParaRPr lang="en-US" altLang="ko-KR" b="1"/>
            </a:p>
            <a:p>
              <a:r>
                <a:rPr lang="ko-KR" altLang="en-US" b="1"/>
                <a:t>험</a:t>
              </a:r>
              <a:endParaRPr lang="en-US" altLang="ko-KR" b="1"/>
            </a:p>
            <a:p>
              <a:r>
                <a:rPr lang="ko-KR" altLang="en-US" b="1"/>
                <a:t>성</a:t>
              </a:r>
              <a:endParaRPr lang="en-US" altLang="ko-KR" b="1"/>
            </a:p>
            <a:p>
              <a:r>
                <a:rPr lang="ko-KR" altLang="en-US" b="1"/>
                <a:t>적</a:t>
              </a:r>
              <a:endParaRPr lang="en-US" altLang="ko-KR" b="1"/>
            </a:p>
            <a:p>
              <a:r>
                <a:rPr lang="en-US" altLang="ko-KR" b="1"/>
                <a:t>(t)</a:t>
              </a:r>
              <a:endParaRPr lang="ko-KR" alt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B9B7AD-1994-43CF-8BAB-0583DDD8C8A6}"/>
                </a:ext>
              </a:extLst>
            </p:cNvPr>
            <p:cNvSpPr txBox="1"/>
            <p:nvPr/>
          </p:nvSpPr>
          <p:spPr>
            <a:xfrm>
              <a:off x="4094388" y="2288151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FF0000"/>
                  </a:solidFill>
                </a:rPr>
                <a:t>y = Wx + b</a:t>
              </a:r>
              <a:endParaRPr lang="ko-KR" altLang="en-US" sz="20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4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1738</Words>
  <Application>Microsoft Office PowerPoint</Application>
  <PresentationFormat>와이드스크린</PresentationFormat>
  <Paragraphs>716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drscg</dc:creator>
  <cp:lastModifiedBy>dearbaby</cp:lastModifiedBy>
  <cp:revision>143</cp:revision>
  <dcterms:created xsi:type="dcterms:W3CDTF">2024-10-03T12:43:33Z</dcterms:created>
  <dcterms:modified xsi:type="dcterms:W3CDTF">2024-10-16T03:22:42Z</dcterms:modified>
</cp:coreProperties>
</file>