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80" r:id="rId24"/>
    <p:sldId id="279" r:id="rId25"/>
    <p:sldId id="282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7030A0"/>
    <a:srgbClr val="FF9966"/>
    <a:srgbClr val="ED7D31"/>
    <a:srgbClr val="0070C0"/>
    <a:srgbClr val="D60093"/>
    <a:srgbClr val="F2F2F2"/>
    <a:srgbClr val="FFFF00"/>
    <a:srgbClr val="DAEBD5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0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784F1-0FB0-4179-8FD4-672D887C6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831904-98B5-460D-980B-C1A7EC630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2417E-B77D-4782-B343-5D45EAC8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EC053-E956-4043-87D8-7F385ED0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910970-5697-481A-BF15-D6FB1093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52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BCEAD-EBD8-42DD-906D-54AAA326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F8B1D5-338D-4BD8-9090-01974B930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CD9DB-D4E4-4821-AD7A-F0045BFB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066BF-0357-4E1E-874C-34AE592E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69263-500A-46FE-A8D2-AD9AC837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42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9B96E6-4869-46EC-8829-B1B27904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8D3BC0-7D6B-4214-ABCF-FFD923ABC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5E13A-BD03-4890-A8FA-6E633108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2C0C6-9054-42EB-A611-8A8B701F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B43BBD-302A-4C1F-99D3-FD60CB3C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44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E4C46-374F-4F8A-93FD-8F2D4E7D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326A8-7A38-4BEC-AE74-99619B052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5EA53-FF8A-4926-9C0B-CAF1C969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BC399-00D6-4221-8BF5-77F58817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292A0-C599-4E30-8208-F55B57F5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1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D281-A0C0-4E55-82E7-7CA54588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24A4E1-0E60-4DEC-83E1-AA6A6F185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C1788-5086-4434-80C3-C6EDE4AA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40F4A-2235-419B-87BD-0A6BB6B2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00C60-93AC-4215-840D-3123C09A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4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C704B-5AEB-44DA-B9DF-1494C40C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7A392-0849-4E5F-A7ED-5BBC3BDDC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3FA252-1E78-4CBB-8CEA-2E84009FC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D12311-6512-4708-8577-60FB922F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35A6E2-C8AA-4961-A57E-5A5187F9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FAA9F6-B7CC-41CC-B873-1446F81E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6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0B5BB2-B110-4067-B490-7580EE86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7F4885-2A2E-4EBF-8D35-9E19474C9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98356A-5C7B-40A0-8BED-4EC0BBAA5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CD68D4-2F44-4114-BBD6-A4C1C9441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6D55FB-DB0A-4EF2-8EE8-83C60F6D0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A0F40C-C0D6-4AD7-B921-C8BC3B55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88E22-90F6-4C2F-8C93-C8B1522A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F943AA-C97B-4D22-AB59-CFB03DEA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2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2989-5376-496B-B2EB-6C1E03E1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643D6C-816F-4259-81C9-84D236DC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3892D8-28CE-431D-B99C-0DC267A3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CBD925-EE4F-411E-A3CD-F7A04334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77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15F8DE-6CC6-4E0B-B2B7-202431B0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43B35F-F631-4646-85B6-C6DF4B2A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F8487E-D8C4-4B27-A111-ECA8D50E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66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FBFD4-6363-4ED4-8F56-6216811AD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C71E07-CED0-4997-8EA2-833B06C16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4D5937-8A61-425D-B697-0C8FF2F93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8B08EA-C684-46E8-B13C-C95B740C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A8B963-2746-45A4-898F-94661E66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BA2838-25B0-48CB-98F8-9B97D593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3A9A5-7D1E-4B80-869E-568CBF9E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8AA2AF-6499-4F47-8F95-79D50BCCE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3579CF-D983-4AF1-A73D-ECD04C63E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24043B-0CAF-4A39-82C8-E1418A63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F100B-F8E2-4FD8-BAC0-AA56F85B718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150FE-6045-42BF-A4F6-170D58D4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17C1AA-27BD-4F6E-83CE-1D5CAB83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91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95B4F6-10A3-4804-86C2-B6DABAD9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375DEB-B88E-463F-BF42-878A54313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40A6D-707C-4D9D-873A-6EF9A279B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100B-F8E2-4FD8-BAC0-AA56F85B718D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987A6-EB93-407C-B6FE-606CA9003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8BC61-0806-428B-93DF-167D87DFB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DCF22-E73B-4D26-87D5-4A5C79FE6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21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그룹 86">
            <a:extLst>
              <a:ext uri="{FF2B5EF4-FFF2-40B4-BE49-F238E27FC236}">
                <a16:creationId xmlns:a16="http://schemas.microsoft.com/office/drawing/2014/main" id="{C52E31FA-894C-40DB-A073-6775AA25D92B}"/>
              </a:ext>
            </a:extLst>
          </p:cNvPr>
          <p:cNvGrpSpPr/>
          <p:nvPr/>
        </p:nvGrpSpPr>
        <p:grpSpPr>
          <a:xfrm>
            <a:off x="1270742" y="998970"/>
            <a:ext cx="9650516" cy="4860060"/>
            <a:chOff x="1657564" y="609600"/>
            <a:chExt cx="9650516" cy="486006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9D94BEB-D205-4396-85CB-214E723C4D0D}"/>
                </a:ext>
              </a:extLst>
            </p:cNvPr>
            <p:cNvSpPr/>
            <p:nvPr/>
          </p:nvSpPr>
          <p:spPr>
            <a:xfrm>
              <a:off x="2857501" y="1170464"/>
              <a:ext cx="1003300" cy="548640"/>
            </a:xfrm>
            <a:prstGeom prst="ellipse">
              <a:avLst/>
            </a:prstGeom>
            <a:solidFill>
              <a:srgbClr val="D9EA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torch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6B89B38-E6C1-4EDD-9FE9-21C131882733}"/>
                </a:ext>
              </a:extLst>
            </p:cNvPr>
            <p:cNvSpPr/>
            <p:nvPr/>
          </p:nvSpPr>
          <p:spPr>
            <a:xfrm>
              <a:off x="3962399" y="1171724"/>
              <a:ext cx="1879601" cy="547200"/>
            </a:xfrm>
            <a:prstGeom prst="ellipse">
              <a:avLst/>
            </a:prstGeom>
            <a:solidFill>
              <a:srgbClr val="D9EA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err="1">
                  <a:solidFill>
                    <a:schemeClr val="tx1"/>
                  </a:solidFill>
                </a:rPr>
                <a:t>torch.autograd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1D9E51-288E-408B-8D6E-7E3313D7D085}"/>
                </a:ext>
              </a:extLst>
            </p:cNvPr>
            <p:cNvSpPr/>
            <p:nvPr/>
          </p:nvSpPr>
          <p:spPr>
            <a:xfrm>
              <a:off x="5943598" y="1171544"/>
              <a:ext cx="1178562" cy="547200"/>
            </a:xfrm>
            <a:prstGeom prst="ellipse">
              <a:avLst/>
            </a:prstGeom>
            <a:solidFill>
              <a:srgbClr val="D9EA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err="1">
                  <a:solidFill>
                    <a:schemeClr val="tx1"/>
                  </a:solidFill>
                </a:rPr>
                <a:t>torch.nn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2F6BD2C-CAE6-4937-AD13-EA01D88D0DF7}"/>
                </a:ext>
              </a:extLst>
            </p:cNvPr>
            <p:cNvSpPr/>
            <p:nvPr/>
          </p:nvSpPr>
          <p:spPr>
            <a:xfrm>
              <a:off x="7259321" y="1171364"/>
              <a:ext cx="2514599" cy="547200"/>
            </a:xfrm>
            <a:prstGeom prst="ellipse">
              <a:avLst/>
            </a:prstGeom>
            <a:solidFill>
              <a:srgbClr val="D9EA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err="1">
                  <a:solidFill>
                    <a:schemeClr val="tx1"/>
                  </a:solidFill>
                </a:rPr>
                <a:t>torch.multiprocessing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EB3B5B4-38E2-47C8-A635-EEC67C09E4D3}"/>
                </a:ext>
              </a:extLst>
            </p:cNvPr>
            <p:cNvSpPr/>
            <p:nvPr/>
          </p:nvSpPr>
          <p:spPr>
            <a:xfrm>
              <a:off x="9886316" y="1171184"/>
              <a:ext cx="1304925" cy="547200"/>
            </a:xfrm>
            <a:prstGeom prst="ellipse">
              <a:avLst/>
            </a:prstGeom>
            <a:solidFill>
              <a:srgbClr val="D9EA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err="1">
                  <a:solidFill>
                    <a:schemeClr val="tx1"/>
                  </a:solidFill>
                </a:rPr>
                <a:t>torch.utils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5B8447E-4C63-4D70-9A59-9CE41E44A0CF}"/>
                </a:ext>
              </a:extLst>
            </p:cNvPr>
            <p:cNvSpPr/>
            <p:nvPr/>
          </p:nvSpPr>
          <p:spPr>
            <a:xfrm>
              <a:off x="5919471" y="2164081"/>
              <a:ext cx="1223009" cy="547200"/>
            </a:xfrm>
            <a:prstGeom prst="rect">
              <a:avLst/>
            </a:prstGeom>
            <a:solidFill>
              <a:srgbClr val="D9EA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python API</a:t>
              </a:r>
              <a:endParaRPr lang="ko-KR" altLang="en-US" sz="1200" b="1">
                <a:solidFill>
                  <a:schemeClr val="tx1"/>
                </a:solidFill>
              </a:endParaRPr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A6BD0C79-0565-4258-9F8A-632E611B3150}"/>
                </a:ext>
              </a:extLst>
            </p:cNvPr>
            <p:cNvCxnSpPr>
              <a:stCxn id="4" idx="4"/>
              <a:endCxn id="12" idx="0"/>
            </p:cNvCxnSpPr>
            <p:nvPr/>
          </p:nvCxnSpPr>
          <p:spPr>
            <a:xfrm rot="16200000" flipH="1">
              <a:off x="4722575" y="355679"/>
              <a:ext cx="444977" cy="317182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3590113C-92C4-4161-8D00-F353796FE194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rot="5400000">
              <a:off x="8312030" y="-62669"/>
              <a:ext cx="445697" cy="40078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85872061-68C5-4CBC-B131-3131D419CF40}"/>
                </a:ext>
              </a:extLst>
            </p:cNvPr>
            <p:cNvCxnSpPr>
              <a:stCxn id="9" idx="4"/>
              <a:endCxn id="12" idx="0"/>
            </p:cNvCxnSpPr>
            <p:nvPr/>
          </p:nvCxnSpPr>
          <p:spPr>
            <a:xfrm rot="5400000">
              <a:off x="6309260" y="1940461"/>
              <a:ext cx="445337" cy="190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29ED44C-2EA0-4879-9286-CF82BAEC251F}"/>
                </a:ext>
              </a:extLst>
            </p:cNvPr>
            <p:cNvSpPr/>
            <p:nvPr/>
          </p:nvSpPr>
          <p:spPr>
            <a:xfrm>
              <a:off x="2773680" y="609600"/>
              <a:ext cx="8534400" cy="2265112"/>
            </a:xfrm>
            <a:prstGeom prst="rect">
              <a:avLst/>
            </a:prstGeom>
            <a:noFill/>
            <a:ln>
              <a:solidFill>
                <a:srgbClr val="D9EA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501F758-DA56-4866-BC2C-349F5E7A664F}"/>
                </a:ext>
              </a:extLst>
            </p:cNvPr>
            <p:cNvSpPr/>
            <p:nvPr/>
          </p:nvSpPr>
          <p:spPr>
            <a:xfrm>
              <a:off x="4145280" y="3417332"/>
              <a:ext cx="1188720" cy="546562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err="1">
                  <a:solidFill>
                    <a:schemeClr val="tx1"/>
                  </a:solidFill>
                </a:rPr>
                <a:t>Autograd</a:t>
              </a:r>
              <a:endParaRPr lang="en-US" altLang="ko-KR" sz="14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C++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5CEAEE0-D9A2-40A1-B64D-8DEF03584E2A}"/>
                </a:ext>
              </a:extLst>
            </p:cNvPr>
            <p:cNvSpPr/>
            <p:nvPr/>
          </p:nvSpPr>
          <p:spPr>
            <a:xfrm>
              <a:off x="5936617" y="3417332"/>
              <a:ext cx="1188720" cy="547200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Aten</a:t>
              </a: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C++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2616509-1969-4818-94F5-71D570D67CB5}"/>
                </a:ext>
              </a:extLst>
            </p:cNvPr>
            <p:cNvSpPr/>
            <p:nvPr/>
          </p:nvSpPr>
          <p:spPr>
            <a:xfrm>
              <a:off x="7569200" y="3417332"/>
              <a:ext cx="1188720" cy="547200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JIT</a:t>
              </a: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C++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640EE65-E5FE-4883-89D0-BA3926290598}"/>
                </a:ext>
              </a:extLst>
            </p:cNvPr>
            <p:cNvSpPr txBox="1"/>
            <p:nvPr/>
          </p:nvSpPr>
          <p:spPr>
            <a:xfrm>
              <a:off x="2875280" y="690880"/>
              <a:ext cx="1481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err="1"/>
                <a:t>Pytorch</a:t>
              </a:r>
              <a:r>
                <a:rPr lang="en-US" altLang="ko-KR" b="1"/>
                <a:t> API</a:t>
              </a:r>
              <a:endParaRPr lang="ko-KR" altLang="en-US" b="1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5270E8E-B28A-4873-8C07-732FBBA72F49}"/>
                </a:ext>
              </a:extLst>
            </p:cNvPr>
            <p:cNvSpPr/>
            <p:nvPr/>
          </p:nvSpPr>
          <p:spPr>
            <a:xfrm>
              <a:off x="2773680" y="2936240"/>
              <a:ext cx="8534400" cy="1241310"/>
            </a:xfrm>
            <a:prstGeom prst="rect">
              <a:avLst/>
            </a:prstGeom>
            <a:noFill/>
            <a:ln>
              <a:solidFill>
                <a:srgbClr val="FFF2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695779-3E80-422B-8D8B-F0EF75748D8E}"/>
                </a:ext>
              </a:extLst>
            </p:cNvPr>
            <p:cNvSpPr txBox="1"/>
            <p:nvPr/>
          </p:nvSpPr>
          <p:spPr>
            <a:xfrm>
              <a:off x="2875280" y="2987040"/>
              <a:ext cx="1918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err="1"/>
                <a:t>Pytorch</a:t>
              </a:r>
              <a:r>
                <a:rPr lang="en-US" altLang="ko-KR" b="1"/>
                <a:t> Engine</a:t>
              </a:r>
              <a:endParaRPr lang="ko-KR" altLang="en-US" b="1"/>
            </a:p>
          </p:txBody>
        </p: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EE1125F0-DB8C-4B97-AB13-B73790415D4C}"/>
                </a:ext>
              </a:extLst>
            </p:cNvPr>
            <p:cNvCxnSpPr>
              <a:cxnSpLocks/>
              <a:stCxn id="25" idx="0"/>
              <a:endCxn id="12" idx="2"/>
            </p:cNvCxnSpPr>
            <p:nvPr/>
          </p:nvCxnSpPr>
          <p:spPr>
            <a:xfrm rot="5400000" flipH="1" flipV="1">
              <a:off x="5282283" y="2168639"/>
              <a:ext cx="706051" cy="179133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75EDD879-BFB3-4E5D-A1ED-BCD540260CCC}"/>
                </a:ext>
              </a:extLst>
            </p:cNvPr>
            <p:cNvCxnSpPr>
              <a:cxnSpLocks/>
              <a:stCxn id="26" idx="0"/>
              <a:endCxn id="12" idx="2"/>
            </p:cNvCxnSpPr>
            <p:nvPr/>
          </p:nvCxnSpPr>
          <p:spPr>
            <a:xfrm rot="16200000" flipV="1">
              <a:off x="6177952" y="3064306"/>
              <a:ext cx="706051" cy="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9C96ADEF-CCCC-4A87-BF1D-0061481D575E}"/>
                </a:ext>
              </a:extLst>
            </p:cNvPr>
            <p:cNvCxnSpPr>
              <a:cxnSpLocks/>
              <a:stCxn id="27" idx="0"/>
              <a:endCxn id="12" idx="2"/>
            </p:cNvCxnSpPr>
            <p:nvPr/>
          </p:nvCxnSpPr>
          <p:spPr>
            <a:xfrm rot="16200000" flipV="1">
              <a:off x="6994243" y="2248015"/>
              <a:ext cx="706051" cy="163258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1D2AFC4-2EA9-44EE-8411-AA8E03EE6F30}"/>
                </a:ext>
              </a:extLst>
            </p:cNvPr>
            <p:cNvSpPr/>
            <p:nvPr/>
          </p:nvSpPr>
          <p:spPr>
            <a:xfrm>
              <a:off x="3550920" y="4755259"/>
              <a:ext cx="1188720" cy="5465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THNN</a:t>
              </a: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C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9DBD659-987B-4E3B-A10F-71E443F310AD}"/>
                </a:ext>
              </a:extLst>
            </p:cNvPr>
            <p:cNvSpPr/>
            <p:nvPr/>
          </p:nvSpPr>
          <p:spPr>
            <a:xfrm>
              <a:off x="5151727" y="4754834"/>
              <a:ext cx="1188720" cy="54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TH</a:t>
              </a: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C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76A7962-A96B-4F17-BC5B-1ECDACDD6A66}"/>
                </a:ext>
              </a:extLst>
            </p:cNvPr>
            <p:cNvSpPr/>
            <p:nvPr/>
          </p:nvSpPr>
          <p:spPr>
            <a:xfrm>
              <a:off x="6803418" y="4755047"/>
              <a:ext cx="1188720" cy="54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THC</a:t>
              </a: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CUDA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43AAE8C-0ED8-42F1-9E58-C65780037FA9}"/>
                </a:ext>
              </a:extLst>
            </p:cNvPr>
            <p:cNvSpPr/>
            <p:nvPr/>
          </p:nvSpPr>
          <p:spPr>
            <a:xfrm>
              <a:off x="8404225" y="4755259"/>
              <a:ext cx="1188720" cy="547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THCUNN</a:t>
              </a:r>
            </a:p>
            <a:p>
              <a:pPr algn="ctr"/>
              <a:r>
                <a:rPr lang="en-US" altLang="ko-KR" sz="1400" b="1">
                  <a:solidFill>
                    <a:schemeClr val="tx1"/>
                  </a:solidFill>
                </a:rPr>
                <a:t>CUDA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D7B0007-6A4E-4036-A904-38E5DB30C24C}"/>
                </a:ext>
              </a:extLst>
            </p:cNvPr>
            <p:cNvSpPr/>
            <p:nvPr/>
          </p:nvSpPr>
          <p:spPr>
            <a:xfrm>
              <a:off x="2773680" y="4228350"/>
              <a:ext cx="8534400" cy="1241310"/>
            </a:xfrm>
            <a:prstGeom prst="rect">
              <a:avLst/>
            </a:prstGeom>
            <a:noFill/>
            <a:ln>
              <a:solidFill>
                <a:srgbClr val="D9EA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0429E7D-B5F4-4789-976B-DD52E7329A97}"/>
                </a:ext>
              </a:extLst>
            </p:cNvPr>
            <p:cNvSpPr txBox="1"/>
            <p:nvPr/>
          </p:nvSpPr>
          <p:spPr>
            <a:xfrm>
              <a:off x="2875280" y="430963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연산 처리</a:t>
              </a:r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8E76DBB9-3709-40C2-9FB8-AC185A76C35A}"/>
                </a:ext>
              </a:extLst>
            </p:cNvPr>
            <p:cNvCxnSpPr>
              <a:cxnSpLocks/>
              <a:stCxn id="51" idx="0"/>
              <a:endCxn id="26" idx="2"/>
            </p:cNvCxnSpPr>
            <p:nvPr/>
          </p:nvCxnSpPr>
          <p:spPr>
            <a:xfrm rot="16200000" flipV="1">
              <a:off x="7369418" y="3126092"/>
              <a:ext cx="790727" cy="246760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7F0929FE-744F-4272-AE3D-185829BB4956}"/>
                </a:ext>
              </a:extLst>
            </p:cNvPr>
            <p:cNvCxnSpPr>
              <a:cxnSpLocks/>
              <a:stCxn id="48" idx="0"/>
              <a:endCxn id="26" idx="2"/>
            </p:cNvCxnSpPr>
            <p:nvPr/>
          </p:nvCxnSpPr>
          <p:spPr>
            <a:xfrm rot="5400000" flipH="1" flipV="1">
              <a:off x="4942765" y="3167048"/>
              <a:ext cx="790727" cy="23856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66725F8F-C0A8-4D56-9030-0FA557830B78}"/>
                </a:ext>
              </a:extLst>
            </p:cNvPr>
            <p:cNvCxnSpPr>
              <a:cxnSpLocks/>
              <a:stCxn id="49" idx="0"/>
              <a:endCxn id="26" idx="2"/>
            </p:cNvCxnSpPr>
            <p:nvPr/>
          </p:nvCxnSpPr>
          <p:spPr>
            <a:xfrm rot="5400000" flipH="1" flipV="1">
              <a:off x="5743381" y="3967238"/>
              <a:ext cx="790302" cy="78489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D591394E-220B-4C6A-9E83-38B9E2CA769D}"/>
                </a:ext>
              </a:extLst>
            </p:cNvPr>
            <p:cNvCxnSpPr>
              <a:cxnSpLocks/>
              <a:stCxn id="50" idx="0"/>
              <a:endCxn id="26" idx="2"/>
            </p:cNvCxnSpPr>
            <p:nvPr/>
          </p:nvCxnSpPr>
          <p:spPr>
            <a:xfrm rot="16200000" flipV="1">
              <a:off x="6569121" y="3926389"/>
              <a:ext cx="790515" cy="8668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1B69348-3D15-4785-B430-9BE5B86DFF3B}"/>
                </a:ext>
              </a:extLst>
            </p:cNvPr>
            <p:cNvCxnSpPr/>
            <p:nvPr/>
          </p:nvCxnSpPr>
          <p:spPr>
            <a:xfrm>
              <a:off x="2519680" y="609600"/>
              <a:ext cx="0" cy="22651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889A08CA-45E9-41A7-8D63-9D5D260F4E30}"/>
                </a:ext>
              </a:extLst>
            </p:cNvPr>
            <p:cNvCxnSpPr/>
            <p:nvPr/>
          </p:nvCxnSpPr>
          <p:spPr>
            <a:xfrm>
              <a:off x="2519680" y="609600"/>
              <a:ext cx="187200" cy="0"/>
            </a:xfrm>
            <a:prstGeom prst="line">
              <a:avLst/>
            </a:prstGeom>
            <a:ln w="6604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FF3ED74-D8A4-4DAB-B91F-D209118A53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3753" y="2869347"/>
              <a:ext cx="187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B845AC4-BDA8-4CEB-90AB-BA7DC24B3F1A}"/>
                </a:ext>
              </a:extLst>
            </p:cNvPr>
            <p:cNvSpPr txBox="1"/>
            <p:nvPr/>
          </p:nvSpPr>
          <p:spPr>
            <a:xfrm>
              <a:off x="1662009" y="977900"/>
              <a:ext cx="9736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사용자가</a:t>
              </a:r>
              <a:endParaRPr lang="en-US" altLang="ko-KR" sz="1200"/>
            </a:p>
            <a:p>
              <a:r>
                <a:rPr lang="ko-KR" altLang="en-US" sz="1200"/>
                <a:t>사용하는 라이브러리</a:t>
              </a: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3DE7B449-E42E-4DE3-9238-90E3C72F29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7825" y="2936240"/>
              <a:ext cx="11857" cy="25306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5F1322E6-B4FD-49CD-A544-A1AC9B40978D}"/>
                </a:ext>
              </a:extLst>
            </p:cNvPr>
            <p:cNvCxnSpPr/>
            <p:nvPr/>
          </p:nvCxnSpPr>
          <p:spPr>
            <a:xfrm>
              <a:off x="2513753" y="2936240"/>
              <a:ext cx="187200" cy="0"/>
            </a:xfrm>
            <a:prstGeom prst="line">
              <a:avLst/>
            </a:prstGeom>
            <a:ln w="6604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46E3560D-1D05-4904-8246-BA7E00A6C1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7826" y="5466916"/>
              <a:ext cx="187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D1A4C41-622D-4397-83E4-CC9F25D2C9AA}"/>
                </a:ext>
              </a:extLst>
            </p:cNvPr>
            <p:cNvSpPr txBox="1"/>
            <p:nvPr/>
          </p:nvSpPr>
          <p:spPr>
            <a:xfrm>
              <a:off x="1657564" y="3029724"/>
              <a:ext cx="973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err="1"/>
                <a:t>텐서</a:t>
              </a:r>
              <a:r>
                <a:rPr lang="en-US" altLang="ko-KR" sz="1200"/>
                <a:t>/</a:t>
              </a:r>
              <a:r>
                <a:rPr lang="ko-KR" altLang="en-US" sz="1200"/>
                <a:t>연산 처리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971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D4684553-59CC-4198-839A-7494D52A91C4}"/>
              </a:ext>
            </a:extLst>
          </p:cNvPr>
          <p:cNvGrpSpPr/>
          <p:nvPr/>
        </p:nvGrpSpPr>
        <p:grpSpPr>
          <a:xfrm>
            <a:off x="2002083" y="1114075"/>
            <a:ext cx="8187835" cy="4629850"/>
            <a:chOff x="2713046" y="1411626"/>
            <a:chExt cx="8187835" cy="4629850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1ED7EBB9-2DA2-495E-9F17-84517146C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0876" y="1475715"/>
              <a:ext cx="0" cy="4171307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2E8E98D1-4C0C-4D3B-B986-B1EF956B09D4}"/>
                </a:ext>
              </a:extLst>
            </p:cNvPr>
            <p:cNvCxnSpPr/>
            <p:nvPr/>
          </p:nvCxnSpPr>
          <p:spPr>
            <a:xfrm>
              <a:off x="3020602" y="5661061"/>
              <a:ext cx="788027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66BB030-938E-4CAE-9921-8D3F6216096C}"/>
                </a:ext>
              </a:extLst>
            </p:cNvPr>
            <p:cNvCxnSpPr/>
            <p:nvPr/>
          </p:nvCxnSpPr>
          <p:spPr>
            <a:xfrm>
              <a:off x="3030876" y="4707619"/>
              <a:ext cx="7736441" cy="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A5D3AEA-2BA9-441D-9004-E7D95DFCA4A2}"/>
                </a:ext>
              </a:extLst>
            </p:cNvPr>
            <p:cNvCxnSpPr/>
            <p:nvPr/>
          </p:nvCxnSpPr>
          <p:spPr>
            <a:xfrm>
              <a:off x="3113683" y="3754177"/>
              <a:ext cx="7736441" cy="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754E054-1A4F-48F4-BE53-A6E8822B825F}"/>
                </a:ext>
              </a:extLst>
            </p:cNvPr>
            <p:cNvCxnSpPr/>
            <p:nvPr/>
          </p:nvCxnSpPr>
          <p:spPr>
            <a:xfrm>
              <a:off x="3030876" y="2800735"/>
              <a:ext cx="7736441" cy="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03F7923-5389-4414-BB99-EDCF58CE2A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4807" y="1599745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341C577-EC9A-423C-98EE-9FA6C6D25A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8738" y="1599745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E1F80FA-AE51-44C4-99B5-51503B142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2670" y="1599745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A5D31094-9435-4DAD-A8DE-AE115C0C031D}"/>
                </a:ext>
              </a:extLst>
            </p:cNvPr>
            <p:cNvCxnSpPr/>
            <p:nvPr/>
          </p:nvCxnSpPr>
          <p:spPr>
            <a:xfrm flipV="1">
              <a:off x="3184989" y="1664413"/>
              <a:ext cx="7572054" cy="3441843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946EF99-2115-46C7-9C3D-F1E9925DCFE6}"/>
                </a:ext>
              </a:extLst>
            </p:cNvPr>
            <p:cNvCxnSpPr>
              <a:cxnSpLocks/>
            </p:cNvCxnSpPr>
            <p:nvPr/>
          </p:nvCxnSpPr>
          <p:spPr>
            <a:xfrm>
              <a:off x="4963484" y="4290488"/>
              <a:ext cx="0" cy="66782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290D5F1-1624-44B8-8846-862652805A9B}"/>
                </a:ext>
              </a:extLst>
            </p:cNvPr>
            <p:cNvCxnSpPr>
              <a:cxnSpLocks/>
            </p:cNvCxnSpPr>
            <p:nvPr/>
          </p:nvCxnSpPr>
          <p:spPr>
            <a:xfrm>
              <a:off x="6852722" y="2681555"/>
              <a:ext cx="0" cy="729224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A596E4FD-1B0C-4E95-9892-F9948E9D1D74}"/>
                </a:ext>
              </a:extLst>
            </p:cNvPr>
            <p:cNvCxnSpPr>
              <a:cxnSpLocks/>
            </p:cNvCxnSpPr>
            <p:nvPr/>
          </p:nvCxnSpPr>
          <p:spPr>
            <a:xfrm>
              <a:off x="8792914" y="2567138"/>
              <a:ext cx="0" cy="572614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C0C012-EA7C-4634-AAFD-478B5EA09CDB}"/>
                </a:ext>
              </a:extLst>
            </p:cNvPr>
            <p:cNvSpPr txBox="1"/>
            <p:nvPr/>
          </p:nvSpPr>
          <p:spPr>
            <a:xfrm>
              <a:off x="4765250" y="4911315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t1</a:t>
              </a:r>
              <a:endParaRPr lang="ko-KR" altLang="en-US" b="1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DBAC91A-04DB-4688-AD79-0D4BA40BF0CD}"/>
                </a:ext>
              </a:extLst>
            </p:cNvPr>
            <p:cNvSpPr txBox="1"/>
            <p:nvPr/>
          </p:nvSpPr>
          <p:spPr>
            <a:xfrm>
              <a:off x="4765250" y="3873356"/>
              <a:ext cx="441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y1</a:t>
              </a:r>
              <a:endParaRPr lang="ko-KR" altLang="en-US" b="1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CDA1D1-1B24-40EF-867E-F9F0EE3C7227}"/>
                </a:ext>
              </a:extLst>
            </p:cNvPr>
            <p:cNvSpPr txBox="1"/>
            <p:nvPr/>
          </p:nvSpPr>
          <p:spPr>
            <a:xfrm>
              <a:off x="6627151" y="345324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y2</a:t>
              </a:r>
              <a:endParaRPr lang="ko-KR" altLang="en-US" b="1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4E49D6A-03C4-49B2-B18C-3830DB67AF99}"/>
                </a:ext>
              </a:extLst>
            </p:cNvPr>
            <p:cNvSpPr txBox="1"/>
            <p:nvPr/>
          </p:nvSpPr>
          <p:spPr>
            <a:xfrm>
              <a:off x="6644903" y="2288596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t2</a:t>
              </a:r>
              <a:endParaRPr lang="ko-KR" altLang="en-US" b="1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8D1EE7E-908A-434D-BCFB-E2DBA19F08F5}"/>
                </a:ext>
              </a:extLst>
            </p:cNvPr>
            <p:cNvSpPr txBox="1"/>
            <p:nvPr/>
          </p:nvSpPr>
          <p:spPr>
            <a:xfrm>
              <a:off x="8571035" y="3136153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t3</a:t>
              </a:r>
              <a:endParaRPr lang="ko-KR" altLang="en-US" b="1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D2CA20A-AE9B-463A-A1EC-1398112844D4}"/>
                </a:ext>
              </a:extLst>
            </p:cNvPr>
            <p:cNvSpPr txBox="1"/>
            <p:nvPr/>
          </p:nvSpPr>
          <p:spPr>
            <a:xfrm>
              <a:off x="5003103" y="4428161"/>
              <a:ext cx="1624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t1 – y1 = (-)</a:t>
              </a:r>
              <a:endParaRPr lang="ko-KR" altLang="en-US" b="1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4B0CF54-9205-42A8-A0E3-49FDF4C70EDC}"/>
                </a:ext>
              </a:extLst>
            </p:cNvPr>
            <p:cNvSpPr txBox="1"/>
            <p:nvPr/>
          </p:nvSpPr>
          <p:spPr>
            <a:xfrm>
              <a:off x="5287770" y="2858293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t2 – y2 = (+)</a:t>
              </a:r>
              <a:endParaRPr lang="ko-KR" altLang="en-US" b="1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A5FA897-9089-499F-9A74-17007CE3BE3E}"/>
                </a:ext>
              </a:extLst>
            </p:cNvPr>
            <p:cNvSpPr txBox="1"/>
            <p:nvPr/>
          </p:nvSpPr>
          <p:spPr>
            <a:xfrm>
              <a:off x="8864221" y="2674301"/>
              <a:ext cx="1537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t3 – y3 = (-)</a:t>
              </a:r>
              <a:endParaRPr lang="ko-KR" altLang="en-US" b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6D72C24-DCD8-4505-A671-89E095B4657E}"/>
                </a:ext>
              </a:extLst>
            </p:cNvPr>
            <p:cNvSpPr txBox="1"/>
            <p:nvPr/>
          </p:nvSpPr>
          <p:spPr>
            <a:xfrm>
              <a:off x="10591181" y="567214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x</a:t>
              </a:r>
              <a:endParaRPr lang="ko-KR" altLang="en-US" b="1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C89916-D9BB-4C78-A91D-60CA0ECB84C7}"/>
                </a:ext>
              </a:extLst>
            </p:cNvPr>
            <p:cNvSpPr txBox="1"/>
            <p:nvPr/>
          </p:nvSpPr>
          <p:spPr>
            <a:xfrm>
              <a:off x="2713046" y="1573442"/>
              <a:ext cx="272832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en-US" altLang="ko-KR" b="1"/>
                <a:t>t</a:t>
              </a:r>
              <a:endParaRPr lang="ko-KR" altLang="en-US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B3C536-5032-420C-826B-4E2C255B7F01}"/>
                </a:ext>
              </a:extLst>
            </p:cNvPr>
            <p:cNvSpPr txBox="1"/>
            <p:nvPr/>
          </p:nvSpPr>
          <p:spPr>
            <a:xfrm>
              <a:off x="8571035" y="21369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y3</a:t>
              </a:r>
              <a:endParaRPr lang="ko-KR" altLang="en-US" b="1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16F1687-3974-43EE-907C-1E5361727BF6}"/>
                </a:ext>
              </a:extLst>
            </p:cNvPr>
            <p:cNvSpPr txBox="1"/>
            <p:nvPr/>
          </p:nvSpPr>
          <p:spPr>
            <a:xfrm>
              <a:off x="9047709" y="1411626"/>
              <a:ext cx="1608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/>
                <a:t>y = Wx + b</a:t>
              </a:r>
              <a:endParaRPr lang="ko-KR" altLang="en-US" sz="2000" b="1"/>
            </a:p>
          </p:txBody>
        </p:sp>
      </p:grpSp>
    </p:spTree>
    <p:extLst>
      <p:ext uri="{BB962C8B-B14F-4D97-AF65-F5344CB8AC3E}">
        <p14:creationId xmlns:p14="http://schemas.microsoft.com/office/powerpoint/2010/main" val="4129802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F77F6B3-9338-4D70-ACA2-B9A3C287D4EC}"/>
              </a:ext>
            </a:extLst>
          </p:cNvPr>
          <p:cNvGrpSpPr/>
          <p:nvPr/>
        </p:nvGrpSpPr>
        <p:grpSpPr>
          <a:xfrm>
            <a:off x="1557561" y="2266448"/>
            <a:ext cx="10411831" cy="2011961"/>
            <a:chOff x="2060994" y="262988"/>
            <a:chExt cx="10411831" cy="20119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DA35AE2-2791-4030-A021-9963DCF9D1CC}"/>
                    </a:ext>
                  </a:extLst>
                </p:cNvPr>
                <p:cNvSpPr txBox="1"/>
                <p:nvPr/>
              </p:nvSpPr>
              <p:spPr>
                <a:xfrm>
                  <a:off x="2060994" y="421240"/>
                  <a:ext cx="15144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𝒍𝒐𝒔𝒔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𝒇𝒖𝒏𝒄𝒕𝒊𝒐𝒏</m:t>
                        </m:r>
                      </m:oMath>
                    </m:oMathPara>
                  </a14:m>
                  <a:endParaRPr lang="en-US" altLang="ko-KR" b="1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DA35AE2-2791-4030-A021-9963DCF9D1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0994" y="421240"/>
                  <a:ext cx="1514413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12500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FF7F698-16AF-4DA6-AED0-0249E8403B22}"/>
                    </a:ext>
                  </a:extLst>
                </p:cNvPr>
                <p:cNvSpPr txBox="1"/>
                <p:nvPr/>
              </p:nvSpPr>
              <p:spPr>
                <a:xfrm>
                  <a:off x="3704858" y="262988"/>
                  <a:ext cx="8767967" cy="20119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⋯+</m:t>
                            </m:r>
                            <m:sSup>
                              <m:sSup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oMath>
                    </m:oMathPara>
                  </a14:m>
                  <a:endParaRPr lang="en-US" altLang="ko-KR" b="1" i="1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)]</m:t>
                                </m:r>
                              </m:e>
                              <m:sup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)]</m:t>
                                </m:r>
                              </m:e>
                              <m:sup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)]</m:t>
                                </m:r>
                              </m:e>
                              <m:sup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oMath>
                    </m:oMathPara>
                  </a14:m>
                  <a:endParaRPr lang="en-US" altLang="ko-KR" b="1" i="1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)]</m:t>
                                </m:r>
                              </m:e>
                              <m:sup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altLang="ko-KR" b="1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FF7F698-16AF-4DA6-AED0-0249E8403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4858" y="262988"/>
                  <a:ext cx="8767967" cy="20119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21AB1C-0B8C-4140-89CC-F899B829225E}"/>
                  </a:ext>
                </a:extLst>
              </p:cNvPr>
              <p:cNvSpPr txBox="1"/>
              <p:nvPr/>
            </p:nvSpPr>
            <p:spPr>
              <a:xfrm>
                <a:off x="2291137" y="4458981"/>
                <a:ext cx="6878806" cy="1401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𝑾𝒙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b="1" i="1">
                  <a:latin typeface="Cambria Math" panose="02040503050406030204" pitchFamily="18" charset="0"/>
                </a:endParaRPr>
              </a:p>
              <a:p>
                <a:endParaRPr lang="en-US" altLang="ko-KR" b="1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𝒍𝒐𝒔𝒔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𝒇𝒖𝒏𝒄𝒕𝒊𝒐𝒏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𝑾𝒙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21AB1C-0B8C-4140-89CC-F899B8292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137" y="4458981"/>
                <a:ext cx="6878806" cy="1401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988285-B45A-4725-9A56-60F53C8EBE1E}"/>
                  </a:ext>
                </a:extLst>
              </p:cNvPr>
              <p:cNvSpPr txBox="1"/>
              <p:nvPr/>
            </p:nvSpPr>
            <p:spPr>
              <a:xfrm>
                <a:off x="4420970" y="794252"/>
                <a:ext cx="3582599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𝑾𝒙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ko-KR" b="1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988285-B45A-4725-9A56-60F53C8EB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970" y="794252"/>
                <a:ext cx="3582599" cy="407099"/>
              </a:xfrm>
              <a:prstGeom prst="rect">
                <a:avLst/>
              </a:prstGeom>
              <a:blipFill>
                <a:blip r:embed="rId5"/>
                <a:stretch>
                  <a:fillRect l="-850" b="-179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994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5326D6F-C889-4F80-8492-286C7026B7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1798026"/>
                  </p:ext>
                </p:extLst>
              </p:nvPr>
            </p:nvGraphicFramePr>
            <p:xfrm>
              <a:off x="2390513" y="1512886"/>
              <a:ext cx="8766140" cy="441741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044057">
                      <a:extLst>
                        <a:ext uri="{9D8B030D-6E8A-4147-A177-3AD203B41FA5}">
                          <a16:colId xmlns:a16="http://schemas.microsoft.com/office/drawing/2014/main" val="2479925261"/>
                        </a:ext>
                      </a:extLst>
                    </a:gridCol>
                    <a:gridCol w="7722083">
                      <a:extLst>
                        <a:ext uri="{9D8B030D-6E8A-4147-A177-3AD203B41FA5}">
                          <a16:colId xmlns:a16="http://schemas.microsoft.com/office/drawing/2014/main" val="980716577"/>
                        </a:ext>
                      </a:extLst>
                    </a:gridCol>
                  </a:tblGrid>
                  <a:tr h="883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W = -1</a:t>
                          </a:r>
                          <a:endParaRPr lang="ko-KR" altLang="en-US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d>
                                  <m:d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d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−(−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)]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−(−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−(−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−(−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den>
                                    </m:f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𝟏𝟖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b="1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5208311"/>
                      </a:ext>
                    </a:extLst>
                  </a:tr>
                  <a:tr h="883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W = 0</a:t>
                          </a:r>
                          <a:endParaRPr lang="ko-KR" altLang="en-US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d>
                                  <m:d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d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−(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)]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den>
                                    </m:f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𝟔𝟕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sz="1200" b="1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6295940"/>
                      </a:ext>
                    </a:extLst>
                  </a:tr>
                  <a:tr h="883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W = 1</a:t>
                          </a:r>
                          <a:endParaRPr lang="ko-KR" altLang="en-US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d>
                                  <m:d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d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−(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)]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den>
                                    </m:f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sz="1200" b="1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1003055"/>
                      </a:ext>
                    </a:extLst>
                  </a:tr>
                  <a:tr h="883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W = 2</a:t>
                          </a:r>
                          <a:endParaRPr lang="ko-KR" altLang="en-US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d>
                                  <m:d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d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−(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)]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den>
                                    </m:f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𝟔𝟕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sz="1200" b="1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6221543"/>
                      </a:ext>
                    </a:extLst>
                  </a:tr>
                  <a:tr h="883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W = 3</a:t>
                          </a:r>
                          <a:endParaRPr lang="ko-KR" altLang="en-US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d>
                                  <m:d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d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−(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200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)]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𝟎</m:t>
                                            </m:r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)]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2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200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den>
                                    </m:f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𝟏𝟖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ko-KR" sz="12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sz="1200" b="1"/>
                        </a:p>
                        <a:p>
                          <a:pPr algn="l" latinLnBrk="1"/>
                          <a:endParaRPr lang="ko-KR" altLang="en-US" sz="1200" b="1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8581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25326D6F-C889-4F80-8492-286C7026B7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1798026"/>
                  </p:ext>
                </p:extLst>
              </p:nvPr>
            </p:nvGraphicFramePr>
            <p:xfrm>
              <a:off x="2390513" y="1512886"/>
              <a:ext cx="8766140" cy="441741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044057">
                      <a:extLst>
                        <a:ext uri="{9D8B030D-6E8A-4147-A177-3AD203B41FA5}">
                          <a16:colId xmlns:a16="http://schemas.microsoft.com/office/drawing/2014/main" val="2479925261"/>
                        </a:ext>
                      </a:extLst>
                    </a:gridCol>
                    <a:gridCol w="7722083">
                      <a:extLst>
                        <a:ext uri="{9D8B030D-6E8A-4147-A177-3AD203B41FA5}">
                          <a16:colId xmlns:a16="http://schemas.microsoft.com/office/drawing/2014/main" val="980716577"/>
                        </a:ext>
                      </a:extLst>
                    </a:gridCol>
                  </a:tblGrid>
                  <a:tr h="883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W = -1</a:t>
                          </a:r>
                          <a:endParaRPr lang="ko-KR" altLang="en-US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65" t="-690" r="-158" b="-40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5208311"/>
                      </a:ext>
                    </a:extLst>
                  </a:tr>
                  <a:tr h="883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W = 0</a:t>
                          </a:r>
                          <a:endParaRPr lang="ko-KR" altLang="en-US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65" t="-100690" r="-158" b="-30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6295940"/>
                      </a:ext>
                    </a:extLst>
                  </a:tr>
                  <a:tr h="883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W = 1</a:t>
                          </a:r>
                          <a:endParaRPr lang="ko-KR" altLang="en-US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65" t="-200690" r="-158" b="-20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003055"/>
                      </a:ext>
                    </a:extLst>
                  </a:tr>
                  <a:tr h="883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W = 2</a:t>
                          </a:r>
                          <a:endParaRPr lang="ko-KR" altLang="en-US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65" t="-300690" r="-158" b="-10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221543"/>
                      </a:ext>
                    </a:extLst>
                  </a:tr>
                  <a:tr h="883483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W = 3</a:t>
                          </a:r>
                          <a:endParaRPr lang="ko-KR" altLang="en-US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565" t="-400690" r="-158" b="-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16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3D33114-6E89-456B-B80A-CBBE872BB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62601"/>
              </p:ext>
            </p:extLst>
          </p:nvPr>
        </p:nvGraphicFramePr>
        <p:xfrm>
          <a:off x="727685" y="2273375"/>
          <a:ext cx="1555394" cy="2711504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777697">
                  <a:extLst>
                    <a:ext uri="{9D8B030D-6E8A-4147-A177-3AD203B41FA5}">
                      <a16:colId xmlns:a16="http://schemas.microsoft.com/office/drawing/2014/main" val="2479925261"/>
                    </a:ext>
                  </a:extLst>
                </a:gridCol>
                <a:gridCol w="777697">
                  <a:extLst>
                    <a:ext uri="{9D8B030D-6E8A-4147-A177-3AD203B41FA5}">
                      <a16:colId xmlns:a16="http://schemas.microsoft.com/office/drawing/2014/main" val="980716577"/>
                    </a:ext>
                  </a:extLst>
                </a:gridCol>
              </a:tblGrid>
              <a:tr h="677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 anchor="ctr" anchorCtr="1">
                    <a:solidFill>
                      <a:srgbClr val="D9EAD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</a:t>
                      </a:r>
                      <a:endParaRPr lang="ko-KR" altLang="en-US"/>
                    </a:p>
                  </a:txBody>
                  <a:tcPr anchor="ctr" anchorCtr="1">
                    <a:solidFill>
                      <a:srgbClr val="D9EA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08311"/>
                  </a:ext>
                </a:extLst>
              </a:tr>
              <a:tr h="677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96295940"/>
                  </a:ext>
                </a:extLst>
              </a:tr>
              <a:tr h="677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81003055"/>
                  </a:ext>
                </a:extLst>
              </a:tr>
              <a:tr h="6778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0622154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EBBBA9B-88AB-4C47-ACEB-5A16B62A25AD}"/>
              </a:ext>
            </a:extLst>
          </p:cNvPr>
          <p:cNvSpPr txBox="1"/>
          <p:nvPr/>
        </p:nvSpPr>
        <p:spPr>
          <a:xfrm>
            <a:off x="701938" y="1904043"/>
            <a:ext cx="166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Training Data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70828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160ADFA-703A-4110-A043-734DE6543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1323975"/>
            <a:ext cx="57721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899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AA89F9FB-FE05-47A6-8C8B-234AAF883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1621921"/>
            <a:ext cx="57721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위로 구부러짐 3">
            <a:extLst>
              <a:ext uri="{FF2B5EF4-FFF2-40B4-BE49-F238E27FC236}">
                <a16:creationId xmlns:a16="http://schemas.microsoft.com/office/drawing/2014/main" id="{B7B5846D-9125-4720-969D-24C1F679291D}"/>
              </a:ext>
            </a:extLst>
          </p:cNvPr>
          <p:cNvSpPr/>
          <p:nvPr/>
        </p:nvSpPr>
        <p:spPr>
          <a:xfrm rot="8972123">
            <a:off x="6234583" y="4654831"/>
            <a:ext cx="954993" cy="371734"/>
          </a:xfrm>
          <a:prstGeom prst="curvedUpArrow">
            <a:avLst>
              <a:gd name="adj1" fmla="val 25000"/>
              <a:gd name="adj2" fmla="val 50000"/>
              <a:gd name="adj3" fmla="val 24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화살표: 위로 구부러짐 8">
            <a:extLst>
              <a:ext uri="{FF2B5EF4-FFF2-40B4-BE49-F238E27FC236}">
                <a16:creationId xmlns:a16="http://schemas.microsoft.com/office/drawing/2014/main" id="{CD0DE15A-8861-4BC0-8ADE-CFAC33EDD42C}"/>
              </a:ext>
            </a:extLst>
          </p:cNvPr>
          <p:cNvSpPr/>
          <p:nvPr/>
        </p:nvSpPr>
        <p:spPr>
          <a:xfrm rot="7607545">
            <a:off x="6833649" y="4147515"/>
            <a:ext cx="954993" cy="371734"/>
          </a:xfrm>
          <a:prstGeom prst="curvedUpArrow">
            <a:avLst>
              <a:gd name="adj1" fmla="val 25000"/>
              <a:gd name="adj2" fmla="val 50000"/>
              <a:gd name="adj3" fmla="val 24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화살표: 위로 구부러짐 9">
            <a:extLst>
              <a:ext uri="{FF2B5EF4-FFF2-40B4-BE49-F238E27FC236}">
                <a16:creationId xmlns:a16="http://schemas.microsoft.com/office/drawing/2014/main" id="{82FBFA43-6665-4531-8F25-E3E17003C814}"/>
              </a:ext>
            </a:extLst>
          </p:cNvPr>
          <p:cNvSpPr/>
          <p:nvPr/>
        </p:nvSpPr>
        <p:spPr>
          <a:xfrm rot="7172806">
            <a:off x="7345644" y="3432939"/>
            <a:ext cx="954993" cy="371734"/>
          </a:xfrm>
          <a:prstGeom prst="curvedUpArrow">
            <a:avLst>
              <a:gd name="adj1" fmla="val 25000"/>
              <a:gd name="adj2" fmla="val 50000"/>
              <a:gd name="adj3" fmla="val 24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위로 구부러짐 10">
            <a:extLst>
              <a:ext uri="{FF2B5EF4-FFF2-40B4-BE49-F238E27FC236}">
                <a16:creationId xmlns:a16="http://schemas.microsoft.com/office/drawing/2014/main" id="{B10DD9F7-563E-4413-A581-216C4795DE85}"/>
              </a:ext>
            </a:extLst>
          </p:cNvPr>
          <p:cNvSpPr/>
          <p:nvPr/>
        </p:nvSpPr>
        <p:spPr>
          <a:xfrm rot="6668038">
            <a:off x="7733247" y="2650390"/>
            <a:ext cx="954993" cy="371734"/>
          </a:xfrm>
          <a:prstGeom prst="curvedUpArrow">
            <a:avLst>
              <a:gd name="adj1" fmla="val 25000"/>
              <a:gd name="adj2" fmla="val 50000"/>
              <a:gd name="adj3" fmla="val 24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화살표: 아래로 구부러짐 4">
            <a:extLst>
              <a:ext uri="{FF2B5EF4-FFF2-40B4-BE49-F238E27FC236}">
                <a16:creationId xmlns:a16="http://schemas.microsoft.com/office/drawing/2014/main" id="{73993E7A-63DF-40BD-96E2-5232371A2311}"/>
              </a:ext>
            </a:extLst>
          </p:cNvPr>
          <p:cNvSpPr/>
          <p:nvPr/>
        </p:nvSpPr>
        <p:spPr>
          <a:xfrm rot="2056770">
            <a:off x="5661173" y="4667279"/>
            <a:ext cx="869651" cy="3886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아래로 구부러짐 12">
            <a:extLst>
              <a:ext uri="{FF2B5EF4-FFF2-40B4-BE49-F238E27FC236}">
                <a16:creationId xmlns:a16="http://schemas.microsoft.com/office/drawing/2014/main" id="{13C8CB11-8CB6-4ABA-86F5-265A7F639200}"/>
              </a:ext>
            </a:extLst>
          </p:cNvPr>
          <p:cNvSpPr/>
          <p:nvPr/>
        </p:nvSpPr>
        <p:spPr>
          <a:xfrm rot="3172787">
            <a:off x="5078047" y="4139037"/>
            <a:ext cx="869651" cy="3886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아래로 구부러짐 13">
            <a:extLst>
              <a:ext uri="{FF2B5EF4-FFF2-40B4-BE49-F238E27FC236}">
                <a16:creationId xmlns:a16="http://schemas.microsoft.com/office/drawing/2014/main" id="{5F7F439E-5B01-40ED-90DC-1DC83212A882}"/>
              </a:ext>
            </a:extLst>
          </p:cNvPr>
          <p:cNvSpPr/>
          <p:nvPr/>
        </p:nvSpPr>
        <p:spPr>
          <a:xfrm rot="3952657">
            <a:off x="4644807" y="3552317"/>
            <a:ext cx="869651" cy="3886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아래로 구부러짐 14">
            <a:extLst>
              <a:ext uri="{FF2B5EF4-FFF2-40B4-BE49-F238E27FC236}">
                <a16:creationId xmlns:a16="http://schemas.microsoft.com/office/drawing/2014/main" id="{6828FEDD-4E49-465C-B530-1D05982D1803}"/>
              </a:ext>
            </a:extLst>
          </p:cNvPr>
          <p:cNvSpPr/>
          <p:nvPr/>
        </p:nvSpPr>
        <p:spPr>
          <a:xfrm rot="3952657">
            <a:off x="4289726" y="2917402"/>
            <a:ext cx="869651" cy="38869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71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B195164-0503-4880-8ACF-BF0F207AB41B}"/>
              </a:ext>
            </a:extLst>
          </p:cNvPr>
          <p:cNvGrpSpPr/>
          <p:nvPr/>
        </p:nvGrpSpPr>
        <p:grpSpPr>
          <a:xfrm>
            <a:off x="1000981" y="1190411"/>
            <a:ext cx="5772150" cy="4210050"/>
            <a:chOff x="3209925" y="1323975"/>
            <a:chExt cx="5772150" cy="4210050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C7035BAC-36CB-4DF6-AC04-B3FDD1067A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925" y="1323975"/>
              <a:ext cx="5772150" cy="421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B3CD7B0-6460-487A-9621-5F2A878A5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4273" y="3957598"/>
              <a:ext cx="743054" cy="56205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71390AB-F255-4BDE-96E8-ABBDDEC7B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67533" y="3967044"/>
              <a:ext cx="743054" cy="562053"/>
            </a:xfrm>
            <a:prstGeom prst="rect">
              <a:avLst/>
            </a:prstGeom>
          </p:spPr>
        </p:pic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F4E97403-ADA8-4551-83A6-A3CA4B1EC978}"/>
                </a:ext>
              </a:extLst>
            </p:cNvPr>
            <p:cNvSpPr/>
            <p:nvPr/>
          </p:nvSpPr>
          <p:spPr>
            <a:xfrm rot="17725106">
              <a:off x="4276725" y="3533775"/>
              <a:ext cx="561975" cy="23812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4AA2621B-0410-4A15-BEF8-45675A4A8889}"/>
                </a:ext>
              </a:extLst>
            </p:cNvPr>
            <p:cNvSpPr/>
            <p:nvPr/>
          </p:nvSpPr>
          <p:spPr>
            <a:xfrm rot="13771510">
              <a:off x="7946915" y="3533644"/>
              <a:ext cx="561975" cy="23812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2F2031FE-414B-4B9F-893F-E4F9580C5608}"/>
                </a:ext>
              </a:extLst>
            </p:cNvPr>
            <p:cNvSpPr/>
            <p:nvPr/>
          </p:nvSpPr>
          <p:spPr>
            <a:xfrm>
              <a:off x="5095875" y="3429000"/>
              <a:ext cx="1114425" cy="2571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6AD62CA2-81A6-407A-A1D8-233A7E875B35}"/>
                </a:ext>
              </a:extLst>
            </p:cNvPr>
            <p:cNvSpPr/>
            <p:nvPr/>
          </p:nvSpPr>
          <p:spPr>
            <a:xfrm rot="10800000">
              <a:off x="6525407" y="3419475"/>
              <a:ext cx="1114425" cy="2571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5C008A-40BD-48FF-9C58-136E41BE96D8}"/>
                </a:ext>
              </a:extLst>
            </p:cNvPr>
            <p:cNvSpPr txBox="1"/>
            <p:nvPr/>
          </p:nvSpPr>
          <p:spPr>
            <a:xfrm>
              <a:off x="4900669" y="2979506"/>
              <a:ext cx="13901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</a:rPr>
                <a:t>if (</a:t>
              </a:r>
              <a:r>
                <a:rPr lang="ko-KR" altLang="en-US" sz="1400" b="1">
                  <a:solidFill>
                    <a:srgbClr val="FF0000"/>
                  </a:solidFill>
                </a:rPr>
                <a:t>기울기 </a:t>
              </a:r>
              <a:r>
                <a:rPr lang="en-US" altLang="ko-KR" sz="1400" b="1">
                  <a:solidFill>
                    <a:srgbClr val="FF0000"/>
                  </a:solidFill>
                </a:rPr>
                <a:t>&lt; 0)</a:t>
              </a:r>
            </a:p>
            <a:p>
              <a:r>
                <a:rPr lang="en-US" altLang="ko-KR" sz="1400" b="1">
                  <a:solidFill>
                    <a:srgbClr val="FF0000"/>
                  </a:solidFill>
                </a:rPr>
                <a:t>  W </a:t>
              </a:r>
              <a:r>
                <a:rPr lang="ko-KR" altLang="en-US" sz="1400" b="1">
                  <a:solidFill>
                    <a:srgbClr val="FF0000"/>
                  </a:solidFill>
                </a:rPr>
                <a:t>증기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FECFFF-058B-4CF9-8E0B-C6ED54C02AC3}"/>
                </a:ext>
              </a:extLst>
            </p:cNvPr>
            <p:cNvSpPr txBox="1"/>
            <p:nvPr/>
          </p:nvSpPr>
          <p:spPr>
            <a:xfrm>
              <a:off x="6541780" y="2979506"/>
              <a:ext cx="13901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rgbClr val="FF0000"/>
                  </a:solidFill>
                </a:rPr>
                <a:t>if (</a:t>
              </a:r>
              <a:r>
                <a:rPr lang="ko-KR" altLang="en-US" sz="1400" b="1">
                  <a:solidFill>
                    <a:srgbClr val="FF0000"/>
                  </a:solidFill>
                </a:rPr>
                <a:t>기울기 </a:t>
              </a:r>
              <a:r>
                <a:rPr lang="en-US" altLang="ko-KR" sz="1400" b="1">
                  <a:solidFill>
                    <a:srgbClr val="FF0000"/>
                  </a:solidFill>
                </a:rPr>
                <a:t>&gt; 0)</a:t>
              </a:r>
            </a:p>
            <a:p>
              <a:r>
                <a:rPr lang="en-US" altLang="ko-KR" sz="1400" b="1">
                  <a:solidFill>
                    <a:srgbClr val="FF0000"/>
                  </a:solidFill>
                </a:rPr>
                <a:t>  W </a:t>
              </a:r>
              <a:r>
                <a:rPr lang="ko-KR" altLang="en-US" sz="1400" b="1">
                  <a:solidFill>
                    <a:srgbClr val="FF0000"/>
                  </a:solidFill>
                </a:rPr>
                <a:t>증기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6FF492-2AEE-4422-9ECB-2266B0E6EC3C}"/>
                  </a:ext>
                </a:extLst>
              </p:cNvPr>
              <p:cNvSpPr txBox="1"/>
              <p:nvPr/>
            </p:nvSpPr>
            <p:spPr>
              <a:xfrm>
                <a:off x="7559156" y="2632461"/>
                <a:ext cx="2435282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altLang="ko-K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6FF492-2AEE-4422-9ECB-2266B0E6E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156" y="2632461"/>
                <a:ext cx="2435282" cy="619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772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3DD493-3A93-498B-BDBF-D11D9DFE4E88}"/>
              </a:ext>
            </a:extLst>
          </p:cNvPr>
          <p:cNvSpPr/>
          <p:nvPr/>
        </p:nvSpPr>
        <p:spPr>
          <a:xfrm>
            <a:off x="4058292" y="2451118"/>
            <a:ext cx="1779618" cy="1284270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y = Wx + b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3599014-9D71-418C-BC0E-449723D577E0}"/>
              </a:ext>
            </a:extLst>
          </p:cNvPr>
          <p:cNvSpPr/>
          <p:nvPr/>
        </p:nvSpPr>
        <p:spPr>
          <a:xfrm>
            <a:off x="7139772" y="2451118"/>
            <a:ext cx="1734048" cy="1284270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계산된</a:t>
            </a:r>
            <a:endParaRPr lang="en-US" altLang="ko-KR" sz="1600" b="1">
              <a:solidFill>
                <a:schemeClr val="tx1"/>
              </a:solidFill>
            </a:endParaRPr>
          </a:p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LossFunction</a:t>
            </a:r>
          </a:p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값이</a:t>
            </a:r>
            <a:endParaRPr lang="en-US" altLang="ko-KR" sz="1600" b="1">
              <a:solidFill>
                <a:schemeClr val="tx1"/>
              </a:solidFill>
            </a:endParaRPr>
          </a:p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 최소인가</a:t>
            </a:r>
            <a:r>
              <a:rPr lang="en-US" altLang="ko-KR" sz="1600" b="1">
                <a:solidFill>
                  <a:schemeClr val="tx1"/>
                </a:solidFill>
              </a:rPr>
              <a:t>?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BFAA7F-3DBE-4483-85A4-0660C3624B57}"/>
              </a:ext>
            </a:extLst>
          </p:cNvPr>
          <p:cNvSpPr/>
          <p:nvPr/>
        </p:nvSpPr>
        <p:spPr>
          <a:xfrm>
            <a:off x="10142299" y="2451118"/>
            <a:ext cx="1337353" cy="1284270"/>
          </a:xfrm>
          <a:prstGeom prst="roundRect">
            <a:avLst/>
          </a:prstGeom>
          <a:solidFill>
            <a:srgbClr val="DAE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학습종료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01040A2-3966-4543-B988-06FA95FAAC07}"/>
              </a:ext>
            </a:extLst>
          </p:cNvPr>
          <p:cNvSpPr/>
          <p:nvPr/>
        </p:nvSpPr>
        <p:spPr>
          <a:xfrm>
            <a:off x="6064603" y="2882633"/>
            <a:ext cx="881862" cy="421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97EA19A-8D79-4845-92AD-A3806A37E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041544"/>
              </p:ext>
            </p:extLst>
          </p:nvPr>
        </p:nvGraphicFramePr>
        <p:xfrm>
          <a:off x="809375" y="1980733"/>
          <a:ext cx="1964650" cy="222504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982325">
                  <a:extLst>
                    <a:ext uri="{9D8B030D-6E8A-4147-A177-3AD203B41FA5}">
                      <a16:colId xmlns:a16="http://schemas.microsoft.com/office/drawing/2014/main" val="2671654252"/>
                    </a:ext>
                  </a:extLst>
                </a:gridCol>
                <a:gridCol w="982325">
                  <a:extLst>
                    <a:ext uri="{9D8B030D-6E8A-4147-A177-3AD203B41FA5}">
                      <a16:colId xmlns:a16="http://schemas.microsoft.com/office/drawing/2014/main" val="1491903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입력</a:t>
                      </a:r>
                      <a:r>
                        <a:rPr lang="en-US" altLang="ko-KR"/>
                        <a:t>(x)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정답</a:t>
                      </a:r>
                      <a:r>
                        <a:rPr lang="en-US" altLang="ko-KR"/>
                        <a:t>(t)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r>
                        <a:rPr lang="en-US" altLang="ko-KR" baseline="-25000"/>
                        <a:t>1</a:t>
                      </a:r>
                      <a:endParaRPr lang="ko-KR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</a:t>
                      </a:r>
                      <a:r>
                        <a:rPr lang="en-US" altLang="ko-KR" baseline="-25000"/>
                        <a:t>1</a:t>
                      </a:r>
                      <a:endParaRPr lang="ko-KR" altLang="en-US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6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r>
                        <a:rPr lang="en-US" altLang="ko-KR" baseline="-25000"/>
                        <a:t>2</a:t>
                      </a:r>
                      <a:endParaRPr lang="ko-KR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</a:t>
                      </a:r>
                      <a:r>
                        <a:rPr lang="en-US" altLang="ko-KR" baseline="-25000"/>
                        <a:t>2</a:t>
                      </a:r>
                      <a:endParaRPr lang="ko-KR" altLang="en-US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4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,,,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6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5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r>
                        <a:rPr lang="en-US" altLang="ko-KR" baseline="-25000"/>
                        <a:t>n</a:t>
                      </a:r>
                      <a:endParaRPr lang="ko-KR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</a:t>
                      </a:r>
                      <a:r>
                        <a:rPr lang="en-US" altLang="ko-KR" baseline="-25000"/>
                        <a:t>n</a:t>
                      </a:r>
                      <a:endParaRPr lang="ko-KR" altLang="en-US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8095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F017ED5-0868-4881-8904-072C6B6B7179}"/>
              </a:ext>
            </a:extLst>
          </p:cNvPr>
          <p:cNvSpPr txBox="1"/>
          <p:nvPr/>
        </p:nvSpPr>
        <p:spPr>
          <a:xfrm>
            <a:off x="9116927" y="2601101"/>
            <a:ext cx="53572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>
                <a:solidFill>
                  <a:srgbClr val="7030A0"/>
                </a:solidFill>
              </a:rPr>
              <a:t>Yes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2BC31-C478-45A9-BAEB-98FFFD0B2D1F}"/>
              </a:ext>
            </a:extLst>
          </p:cNvPr>
          <p:cNvSpPr txBox="1"/>
          <p:nvPr/>
        </p:nvSpPr>
        <p:spPr>
          <a:xfrm>
            <a:off x="5861863" y="1863408"/>
            <a:ext cx="1311297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</a:rPr>
              <a:t>③ </a:t>
            </a:r>
            <a:r>
              <a:rPr lang="ko-KR" altLang="en-US" sz="1600" b="1">
                <a:solidFill>
                  <a:srgbClr val="7030A0"/>
                </a:solidFill>
              </a:rPr>
              <a:t>손실함수</a:t>
            </a:r>
            <a:endParaRPr lang="en-US" altLang="ko-KR" sz="1600" b="1">
              <a:solidFill>
                <a:srgbClr val="7030A0"/>
              </a:solidFill>
            </a:endParaRPr>
          </a:p>
          <a:p>
            <a:pPr algn="ctr"/>
            <a:r>
              <a:rPr lang="ko-KR" altLang="en-US" sz="1600" b="1">
                <a:solidFill>
                  <a:srgbClr val="7030A0"/>
                </a:solidFill>
              </a:rPr>
              <a:t>결과값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63527B7-2DF7-4002-8F29-441D966AD083}"/>
              </a:ext>
            </a:extLst>
          </p:cNvPr>
          <p:cNvSpPr/>
          <p:nvPr/>
        </p:nvSpPr>
        <p:spPr>
          <a:xfrm>
            <a:off x="2967332" y="2882633"/>
            <a:ext cx="881862" cy="421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FA0667B-6219-487E-A333-17AFCCBB6E2A}"/>
              </a:ext>
            </a:extLst>
          </p:cNvPr>
          <p:cNvSpPr/>
          <p:nvPr/>
        </p:nvSpPr>
        <p:spPr>
          <a:xfrm>
            <a:off x="9067128" y="2882633"/>
            <a:ext cx="881862" cy="421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4186A1-F8E1-4B79-AEBD-46CBE212CDBF}"/>
              </a:ext>
            </a:extLst>
          </p:cNvPr>
          <p:cNvSpPr txBox="1"/>
          <p:nvPr/>
        </p:nvSpPr>
        <p:spPr>
          <a:xfrm>
            <a:off x="2830199" y="1986518"/>
            <a:ext cx="115612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</a:rPr>
              <a:t>①</a:t>
            </a:r>
            <a:r>
              <a:rPr lang="en-US" altLang="ko-KR" b="1">
                <a:solidFill>
                  <a:srgbClr val="7030A0"/>
                </a:solidFill>
              </a:rPr>
              <a:t> input</a:t>
            </a:r>
            <a:endParaRPr lang="ko-KR" altLang="en-US" b="1">
              <a:solidFill>
                <a:srgbClr val="7030A0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DB9683B-688C-4562-9008-454EFF622CD8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 flipH="1">
            <a:off x="5498459" y="1227052"/>
            <a:ext cx="484625" cy="4532048"/>
          </a:xfrm>
          <a:prstGeom prst="bentConnector4">
            <a:avLst>
              <a:gd name="adj1" fmla="val -140452"/>
              <a:gd name="adj2" fmla="val 100144"/>
            </a:avLst>
          </a:prstGeom>
          <a:ln w="635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DDECA93-99BC-482A-B693-D62448662BCD}"/>
              </a:ext>
            </a:extLst>
          </p:cNvPr>
          <p:cNvSpPr txBox="1"/>
          <p:nvPr/>
        </p:nvSpPr>
        <p:spPr>
          <a:xfrm>
            <a:off x="4075049" y="1848019"/>
            <a:ext cx="17448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</a:rPr>
              <a:t>② </a:t>
            </a:r>
            <a:r>
              <a:rPr lang="en-US" altLang="ko-KR" b="1">
                <a:solidFill>
                  <a:srgbClr val="7030A0"/>
                </a:solidFill>
              </a:rPr>
              <a:t>Learning</a:t>
            </a:r>
          </a:p>
          <a:p>
            <a:pPr algn="ctr"/>
            <a:r>
              <a:rPr lang="en-US" altLang="ko-KR" b="1">
                <a:solidFill>
                  <a:srgbClr val="7030A0"/>
                </a:solidFill>
              </a:rPr>
              <a:t>(</a:t>
            </a:r>
            <a:r>
              <a:rPr lang="ko-KR" altLang="en-US" b="1">
                <a:solidFill>
                  <a:srgbClr val="7030A0"/>
                </a:solidFill>
              </a:rPr>
              <a:t>손실함수 계산</a:t>
            </a:r>
            <a:r>
              <a:rPr lang="en-US" altLang="ko-KR" b="1">
                <a:solidFill>
                  <a:srgbClr val="7030A0"/>
                </a:solidFill>
              </a:rPr>
              <a:t>)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521A43-A1E0-41C6-823B-EA7D851ABC89}"/>
              </a:ext>
            </a:extLst>
          </p:cNvPr>
          <p:cNvSpPr txBox="1"/>
          <p:nvPr/>
        </p:nvSpPr>
        <p:spPr>
          <a:xfrm>
            <a:off x="4045009" y="4013056"/>
            <a:ext cx="270824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</a:rPr>
              <a:t>④ </a:t>
            </a:r>
            <a:r>
              <a:rPr lang="en-US" altLang="ko-KR" b="1">
                <a:solidFill>
                  <a:srgbClr val="7030A0"/>
                </a:solidFill>
              </a:rPr>
              <a:t>Weight/Bias Update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E0F08-F4E0-4691-B60B-92F44E6A3DB5}"/>
              </a:ext>
            </a:extLst>
          </p:cNvPr>
          <p:cNvSpPr txBox="1"/>
          <p:nvPr/>
        </p:nvSpPr>
        <p:spPr>
          <a:xfrm>
            <a:off x="7981371" y="3788229"/>
            <a:ext cx="51167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>
                <a:solidFill>
                  <a:srgbClr val="7030A0"/>
                </a:solidFill>
              </a:rPr>
              <a:t>No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8F0E82-5DBB-4C68-91F0-3A264EFF8D2C}"/>
              </a:ext>
            </a:extLst>
          </p:cNvPr>
          <p:cNvSpPr txBox="1"/>
          <p:nvPr/>
        </p:nvSpPr>
        <p:spPr>
          <a:xfrm>
            <a:off x="941641" y="4205773"/>
            <a:ext cx="166282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>
                <a:solidFill>
                  <a:srgbClr val="7030A0"/>
                </a:solidFill>
              </a:rPr>
              <a:t>Training Data</a:t>
            </a:r>
            <a:endParaRPr lang="ko-KR" altLang="en-US" b="1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7254DF-EF35-4961-86BA-21BC29365DC9}"/>
                  </a:ext>
                </a:extLst>
              </p:cNvPr>
              <p:cNvSpPr txBox="1"/>
              <p:nvPr/>
            </p:nvSpPr>
            <p:spPr>
              <a:xfrm>
                <a:off x="3340121" y="4463383"/>
                <a:ext cx="2183034" cy="561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7254DF-EF35-4961-86BA-21BC29365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21" y="4463383"/>
                <a:ext cx="2183034" cy="5613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2AC2A3-978A-474D-8A03-A612ACCFD26E}"/>
                  </a:ext>
                </a:extLst>
              </p:cNvPr>
              <p:cNvSpPr txBox="1"/>
              <p:nvPr/>
            </p:nvSpPr>
            <p:spPr>
              <a:xfrm>
                <a:off x="5540339" y="4463383"/>
                <a:ext cx="1984709" cy="561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2AC2A3-978A-474D-8A03-A612ACCFD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339" y="4463383"/>
                <a:ext cx="1984709" cy="561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D8FC91F-1FE5-49F9-A0D8-7DB2C7CA15C7}"/>
                  </a:ext>
                </a:extLst>
              </p:cNvPr>
              <p:cNvSpPr/>
              <p:nvPr/>
            </p:nvSpPr>
            <p:spPr>
              <a:xfrm>
                <a:off x="6405772" y="1366135"/>
                <a:ext cx="3235436" cy="763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D8FC91F-1FE5-49F9-A0D8-7DB2C7CA1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772" y="1366135"/>
                <a:ext cx="3235436" cy="763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872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7DC390-8348-4500-B63A-42F624BDFCEF}"/>
              </a:ext>
            </a:extLst>
          </p:cNvPr>
          <p:cNvSpPr/>
          <p:nvPr/>
        </p:nvSpPr>
        <p:spPr>
          <a:xfrm>
            <a:off x="4385832" y="948764"/>
            <a:ext cx="2969231" cy="1401936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Linear Regression</a:t>
            </a:r>
          </a:p>
          <a:p>
            <a:pPr algn="ctr"/>
            <a:endParaRPr lang="en-US" altLang="ko-KR" sz="2000" b="1">
              <a:solidFill>
                <a:schemeClr val="tx1"/>
              </a:solidFill>
            </a:endParaRPr>
          </a:p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w</a:t>
            </a:r>
            <a:r>
              <a:rPr lang="en-US" altLang="ko-KR" sz="2000" b="1" baseline="-25000">
                <a:solidFill>
                  <a:schemeClr val="tx1"/>
                </a:solidFill>
              </a:rPr>
              <a:t>1</a:t>
            </a:r>
            <a:r>
              <a:rPr lang="en-US" altLang="ko-KR" sz="2000" b="1">
                <a:solidFill>
                  <a:schemeClr val="tx1"/>
                </a:solidFill>
              </a:rPr>
              <a:t>x</a:t>
            </a:r>
            <a:r>
              <a:rPr lang="en-US" altLang="ko-KR" sz="2000" b="1" baseline="-25000">
                <a:solidFill>
                  <a:schemeClr val="tx1"/>
                </a:solidFill>
              </a:rPr>
              <a:t>1</a:t>
            </a:r>
            <a:r>
              <a:rPr lang="en-US" altLang="ko-KR" sz="2000" b="1">
                <a:solidFill>
                  <a:schemeClr val="tx1"/>
                </a:solidFill>
              </a:rPr>
              <a:t>+w</a:t>
            </a:r>
            <a:r>
              <a:rPr lang="en-US" altLang="ko-KR" sz="2000" b="1" baseline="-25000">
                <a:solidFill>
                  <a:schemeClr val="tx1"/>
                </a:solidFill>
              </a:rPr>
              <a:t>2</a:t>
            </a:r>
            <a:r>
              <a:rPr lang="en-US" altLang="ko-KR" sz="2000" b="1">
                <a:solidFill>
                  <a:schemeClr val="tx1"/>
                </a:solidFill>
              </a:rPr>
              <a:t>x</a:t>
            </a:r>
            <a:r>
              <a:rPr lang="en-US" altLang="ko-KR" sz="2000" b="1" baseline="-25000">
                <a:solidFill>
                  <a:schemeClr val="tx1"/>
                </a:solidFill>
              </a:rPr>
              <a:t>2</a:t>
            </a:r>
            <a:r>
              <a:rPr lang="en-US" altLang="ko-KR" sz="2000" b="1">
                <a:solidFill>
                  <a:schemeClr val="tx1"/>
                </a:solidFill>
              </a:rPr>
              <a:t>+w</a:t>
            </a:r>
            <a:r>
              <a:rPr lang="en-US" altLang="ko-KR" sz="2000" b="1" baseline="-25000">
                <a:solidFill>
                  <a:schemeClr val="tx1"/>
                </a:solidFill>
              </a:rPr>
              <a:t>3</a:t>
            </a:r>
            <a:r>
              <a:rPr lang="en-US" altLang="ko-KR" sz="2000" b="1">
                <a:solidFill>
                  <a:schemeClr val="tx1"/>
                </a:solidFill>
              </a:rPr>
              <a:t>x</a:t>
            </a:r>
            <a:r>
              <a:rPr lang="en-US" altLang="ko-KR" sz="2000" b="1" baseline="-25000">
                <a:solidFill>
                  <a:schemeClr val="tx1"/>
                </a:solidFill>
              </a:rPr>
              <a:t>3</a:t>
            </a:r>
            <a:r>
              <a:rPr lang="en-US" altLang="ko-KR" sz="2000" b="1">
                <a:solidFill>
                  <a:schemeClr val="tx1"/>
                </a:solidFill>
              </a:rPr>
              <a:t>=y</a:t>
            </a:r>
            <a:endParaRPr lang="ko-KR" altLang="en-US" sz="2000" b="1" baseline="-25000">
              <a:solidFill>
                <a:schemeClr val="tx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C84E86-AA09-4694-8314-6E91B20F4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02869"/>
              </p:ext>
            </p:extLst>
          </p:nvPr>
        </p:nvGraphicFramePr>
        <p:xfrm>
          <a:off x="931705" y="485840"/>
          <a:ext cx="2253280" cy="46512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3320">
                  <a:extLst>
                    <a:ext uri="{9D8B030D-6E8A-4147-A177-3AD203B41FA5}">
                      <a16:colId xmlns:a16="http://schemas.microsoft.com/office/drawing/2014/main" val="348145222"/>
                    </a:ext>
                  </a:extLst>
                </a:gridCol>
                <a:gridCol w="563320">
                  <a:extLst>
                    <a:ext uri="{9D8B030D-6E8A-4147-A177-3AD203B41FA5}">
                      <a16:colId xmlns:a16="http://schemas.microsoft.com/office/drawing/2014/main" val="3992287860"/>
                    </a:ext>
                  </a:extLst>
                </a:gridCol>
                <a:gridCol w="563320">
                  <a:extLst>
                    <a:ext uri="{9D8B030D-6E8A-4147-A177-3AD203B41FA5}">
                      <a16:colId xmlns:a16="http://schemas.microsoft.com/office/drawing/2014/main" val="2117406128"/>
                    </a:ext>
                  </a:extLst>
                </a:gridCol>
                <a:gridCol w="563320">
                  <a:extLst>
                    <a:ext uri="{9D8B030D-6E8A-4147-A177-3AD203B41FA5}">
                      <a16:colId xmlns:a16="http://schemas.microsoft.com/office/drawing/2014/main" val="3227941032"/>
                    </a:ext>
                  </a:extLst>
                </a:gridCol>
              </a:tblGrid>
              <a:tr h="307085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입력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정답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63452"/>
                  </a:ext>
                </a:extLst>
              </a:tr>
              <a:tr h="307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-4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63916438"/>
                  </a:ext>
                </a:extLst>
              </a:tr>
              <a:tr h="307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67896238"/>
                  </a:ext>
                </a:extLst>
              </a:tr>
              <a:tr h="307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-1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-6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12723833"/>
                  </a:ext>
                </a:extLst>
              </a:tr>
              <a:tr h="307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0886972"/>
                  </a:ext>
                </a:extLst>
              </a:tr>
              <a:tr h="307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-4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49239256"/>
                  </a:ext>
                </a:extLst>
              </a:tr>
              <a:tr h="307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9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58130960"/>
                  </a:ext>
                </a:extLst>
              </a:tr>
              <a:tr h="307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-7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10371087"/>
                  </a:ext>
                </a:extLst>
              </a:tr>
              <a:tr h="2537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93329683"/>
                  </a:ext>
                </a:extLst>
              </a:tr>
              <a:tr h="2644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6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6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66117047"/>
                  </a:ext>
                </a:extLst>
              </a:tr>
              <a:tr h="2537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94774827"/>
                  </a:ext>
                </a:extLst>
              </a:tr>
              <a:tr h="2537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32994352"/>
                  </a:ext>
                </a:extLst>
              </a:tr>
              <a:tr h="2537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44566631"/>
                  </a:ext>
                </a:extLst>
              </a:tr>
              <a:tr h="2537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353484337"/>
                  </a:ext>
                </a:extLst>
              </a:tr>
              <a:tr h="2537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08509272"/>
                  </a:ext>
                </a:extLst>
              </a:tr>
              <a:tr h="2537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577182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2AF634-2DAA-4B12-9DE4-1366ABDD2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514982"/>
              </p:ext>
            </p:extLst>
          </p:nvPr>
        </p:nvGraphicFramePr>
        <p:xfrm>
          <a:off x="5031484" y="2994677"/>
          <a:ext cx="1677927" cy="18648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9309">
                  <a:extLst>
                    <a:ext uri="{9D8B030D-6E8A-4147-A177-3AD203B41FA5}">
                      <a16:colId xmlns:a16="http://schemas.microsoft.com/office/drawing/2014/main" val="3970598253"/>
                    </a:ext>
                  </a:extLst>
                </a:gridCol>
                <a:gridCol w="559309">
                  <a:extLst>
                    <a:ext uri="{9D8B030D-6E8A-4147-A177-3AD203B41FA5}">
                      <a16:colId xmlns:a16="http://schemas.microsoft.com/office/drawing/2014/main" val="1207787952"/>
                    </a:ext>
                  </a:extLst>
                </a:gridCol>
                <a:gridCol w="559309">
                  <a:extLst>
                    <a:ext uri="{9D8B030D-6E8A-4147-A177-3AD203B41FA5}">
                      <a16:colId xmlns:a16="http://schemas.microsoft.com/office/drawing/2014/main" val="813807438"/>
                    </a:ext>
                  </a:extLst>
                </a:gridCol>
              </a:tblGrid>
              <a:tr h="235312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입력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658788"/>
                  </a:ext>
                </a:extLst>
              </a:tr>
              <a:tr h="318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13584351"/>
                  </a:ext>
                </a:extLst>
              </a:tr>
              <a:tr h="318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3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41568172"/>
                  </a:ext>
                </a:extLst>
              </a:tr>
              <a:tr h="318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-1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63326693"/>
                  </a:ext>
                </a:extLst>
              </a:tr>
              <a:tr h="318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10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5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53009580"/>
                  </a:ext>
                </a:extLst>
              </a:tr>
              <a:tr h="318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-1</a:t>
                      </a:r>
                      <a:endParaRPr lang="ko-KR" altLang="en-US" sz="12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-2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7802584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7B274E9-5596-4D73-8821-E95ACA5C9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975147"/>
              </p:ext>
            </p:extLst>
          </p:nvPr>
        </p:nvGraphicFramePr>
        <p:xfrm>
          <a:off x="8597007" y="791957"/>
          <a:ext cx="567556" cy="16459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7556">
                  <a:extLst>
                    <a:ext uri="{9D8B030D-6E8A-4147-A177-3AD203B41FA5}">
                      <a16:colId xmlns:a16="http://schemas.microsoft.com/office/drawing/2014/main" val="4231374309"/>
                    </a:ext>
                  </a:extLst>
                </a:gridCol>
              </a:tblGrid>
              <a:tr h="2276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예측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605242"/>
                  </a:ext>
                </a:extLst>
              </a:tr>
              <a:tr h="227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?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59755256"/>
                  </a:ext>
                </a:extLst>
              </a:tr>
              <a:tr h="227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?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46869835"/>
                  </a:ext>
                </a:extLst>
              </a:tr>
              <a:tr h="227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?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59137398"/>
                  </a:ext>
                </a:extLst>
              </a:tr>
              <a:tr h="227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?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9890694"/>
                  </a:ext>
                </a:extLst>
              </a:tr>
              <a:tr h="227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?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5944598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9EE08E2-3423-4CC2-A8A4-D7E5BBD93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937827"/>
              </p:ext>
            </p:extLst>
          </p:nvPr>
        </p:nvGraphicFramePr>
        <p:xfrm>
          <a:off x="10396230" y="791957"/>
          <a:ext cx="567556" cy="16459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7556">
                  <a:extLst>
                    <a:ext uri="{9D8B030D-6E8A-4147-A177-3AD203B41FA5}">
                      <a16:colId xmlns:a16="http://schemas.microsoft.com/office/drawing/2014/main" val="42313743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정답</a:t>
                      </a:r>
                    </a:p>
                  </a:txBody>
                  <a:tcPr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6052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-5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597552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-3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468698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-4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5913739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9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98906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7</a:t>
                      </a:r>
                      <a:endParaRPr lang="ko-KR" altLang="en-US" sz="12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594459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7F967F2-90BF-4E7B-8DEA-93FE4FA0CD5A}"/>
              </a:ext>
            </a:extLst>
          </p:cNvPr>
          <p:cNvSpPr txBox="1"/>
          <p:nvPr/>
        </p:nvSpPr>
        <p:spPr>
          <a:xfrm>
            <a:off x="1226931" y="116508"/>
            <a:ext cx="166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Training Data</a:t>
            </a:r>
            <a:endParaRPr lang="ko-KR" altLang="en-US" b="1"/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58760B83-8873-4242-A6EC-86F23FECEDE8}"/>
              </a:ext>
            </a:extLst>
          </p:cNvPr>
          <p:cNvSpPr/>
          <p:nvPr/>
        </p:nvSpPr>
        <p:spPr>
          <a:xfrm>
            <a:off x="5682089" y="2411030"/>
            <a:ext cx="357820" cy="512654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DDEF323B-4C40-4601-AA9F-611898EBD3FF}"/>
              </a:ext>
            </a:extLst>
          </p:cNvPr>
          <p:cNvSpPr/>
          <p:nvPr/>
        </p:nvSpPr>
        <p:spPr>
          <a:xfrm rot="5400000">
            <a:off x="7785152" y="1117229"/>
            <a:ext cx="367433" cy="1055720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왼쪽/오른쪽 14">
            <a:extLst>
              <a:ext uri="{FF2B5EF4-FFF2-40B4-BE49-F238E27FC236}">
                <a16:creationId xmlns:a16="http://schemas.microsoft.com/office/drawing/2014/main" id="{6C2C37EA-A599-44F5-9505-9AD70CE82B01}"/>
              </a:ext>
            </a:extLst>
          </p:cNvPr>
          <p:cNvSpPr/>
          <p:nvPr/>
        </p:nvSpPr>
        <p:spPr>
          <a:xfrm>
            <a:off x="9234016" y="1431317"/>
            <a:ext cx="1055721" cy="3672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8933A08E-2B50-4805-9B71-C89828154769}"/>
              </a:ext>
            </a:extLst>
          </p:cNvPr>
          <p:cNvSpPr/>
          <p:nvPr/>
        </p:nvSpPr>
        <p:spPr>
          <a:xfrm rot="5400000">
            <a:off x="3604798" y="1119099"/>
            <a:ext cx="367433" cy="1055720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CCB5B5-3F62-4D0F-82E5-04CF73DE1FDE}"/>
              </a:ext>
            </a:extLst>
          </p:cNvPr>
          <p:cNvSpPr txBox="1"/>
          <p:nvPr/>
        </p:nvSpPr>
        <p:spPr>
          <a:xfrm>
            <a:off x="3145431" y="1149035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① input</a:t>
            </a:r>
            <a:endParaRPr lang="ko-KR" altLang="en-US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E8F25B-CC88-413D-BE8D-130D8E42B06D}"/>
              </a:ext>
            </a:extLst>
          </p:cNvPr>
          <p:cNvSpPr txBox="1"/>
          <p:nvPr/>
        </p:nvSpPr>
        <p:spPr>
          <a:xfrm>
            <a:off x="5132920" y="516217"/>
            <a:ext cx="139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② learning</a:t>
            </a:r>
            <a:endParaRPr lang="ko-KR" altLang="en-US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EE3E55-005B-4C26-9D73-FB04BE8E0C61}"/>
              </a:ext>
            </a:extLst>
          </p:cNvPr>
          <p:cNvSpPr txBox="1"/>
          <p:nvPr/>
        </p:nvSpPr>
        <p:spPr>
          <a:xfrm>
            <a:off x="4972748" y="254407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③ ask</a:t>
            </a:r>
            <a:endParaRPr lang="ko-KR" altLang="en-US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6BEC8A-1D94-4D2C-BB0A-9DC192D97691}"/>
              </a:ext>
            </a:extLst>
          </p:cNvPr>
          <p:cNvSpPr txBox="1"/>
          <p:nvPr/>
        </p:nvSpPr>
        <p:spPr>
          <a:xfrm>
            <a:off x="7301983" y="1149035"/>
            <a:ext cx="126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④ predict</a:t>
            </a:r>
            <a:endParaRPr lang="ko-KR" altLang="en-US" b="1"/>
          </a:p>
        </p:txBody>
      </p:sp>
      <p:sp>
        <p:nvSpPr>
          <p:cNvPr id="21" name="화살표: 아래로 구부러짐 20">
            <a:extLst>
              <a:ext uri="{FF2B5EF4-FFF2-40B4-BE49-F238E27FC236}">
                <a16:creationId xmlns:a16="http://schemas.microsoft.com/office/drawing/2014/main" id="{3CEAA23E-E9FA-4BBA-AF3A-FDC220563ECA}"/>
              </a:ext>
            </a:extLst>
          </p:cNvPr>
          <p:cNvSpPr/>
          <p:nvPr/>
        </p:nvSpPr>
        <p:spPr>
          <a:xfrm>
            <a:off x="4654193" y="505262"/>
            <a:ext cx="2486346" cy="399709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1818C4-296A-42B6-AD1C-F3FAADC210E1}"/>
              </a:ext>
            </a:extLst>
          </p:cNvPr>
          <p:cNvSpPr txBox="1"/>
          <p:nvPr/>
        </p:nvSpPr>
        <p:spPr>
          <a:xfrm>
            <a:off x="5225541" y="4869153"/>
            <a:ext cx="121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Test Data</a:t>
            </a:r>
            <a:endParaRPr lang="ko-KR" alt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68D2D5-4AC0-4B97-86D5-C7240BFE3993}"/>
              </a:ext>
            </a:extLst>
          </p:cNvPr>
          <p:cNvSpPr txBox="1"/>
          <p:nvPr/>
        </p:nvSpPr>
        <p:spPr>
          <a:xfrm>
            <a:off x="972918" y="5137080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2x</a:t>
            </a:r>
            <a:r>
              <a:rPr lang="en-US" altLang="ko-KR" b="1" baseline="-25000"/>
              <a:t>1</a:t>
            </a:r>
            <a:r>
              <a:rPr lang="en-US" altLang="ko-KR" b="1"/>
              <a:t>-3x</a:t>
            </a:r>
            <a:r>
              <a:rPr lang="en-US" altLang="ko-KR" b="1" baseline="-25000"/>
              <a:t>2</a:t>
            </a:r>
            <a:r>
              <a:rPr lang="en-US" altLang="ko-KR" b="1"/>
              <a:t>+2x</a:t>
            </a:r>
            <a:r>
              <a:rPr lang="en-US" altLang="ko-KR" b="1" baseline="-25000"/>
              <a:t>3</a:t>
            </a:r>
            <a:r>
              <a:rPr lang="en-US" altLang="ko-KR" b="1"/>
              <a:t>=</a:t>
            </a:r>
            <a:r>
              <a:rPr lang="ko-KR" altLang="en-US" b="1"/>
              <a:t>정답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B00F32-666B-4A34-9326-526275F0B1C6}"/>
              </a:ext>
            </a:extLst>
          </p:cNvPr>
          <p:cNvSpPr txBox="1"/>
          <p:nvPr/>
        </p:nvSpPr>
        <p:spPr>
          <a:xfrm>
            <a:off x="1932466" y="5811669"/>
            <a:ext cx="7929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rgbClr val="FF0000"/>
                </a:solidFill>
              </a:rPr>
              <a:t>Weight(w</a:t>
            </a:r>
            <a:r>
              <a:rPr lang="en-US" altLang="ko-KR" sz="2800" b="1" baseline="-25000">
                <a:solidFill>
                  <a:srgbClr val="FF0000"/>
                </a:solidFill>
              </a:rPr>
              <a:t>1</a:t>
            </a:r>
            <a:r>
              <a:rPr lang="en-US" altLang="ko-KR" sz="2800" b="1">
                <a:solidFill>
                  <a:srgbClr val="FF0000"/>
                </a:solidFill>
              </a:rPr>
              <a:t>=2, w</a:t>
            </a:r>
            <a:r>
              <a:rPr lang="en-US" altLang="ko-KR" sz="2800" b="1" baseline="-25000">
                <a:solidFill>
                  <a:srgbClr val="FF0000"/>
                </a:solidFill>
              </a:rPr>
              <a:t>2</a:t>
            </a:r>
            <a:r>
              <a:rPr lang="en-US" altLang="ko-KR" sz="2800" b="1">
                <a:solidFill>
                  <a:srgbClr val="FF0000"/>
                </a:solidFill>
              </a:rPr>
              <a:t>=-3, w</a:t>
            </a:r>
            <a:r>
              <a:rPr lang="en-US" altLang="ko-KR" sz="2800" b="1" baseline="-25000">
                <a:solidFill>
                  <a:srgbClr val="FF0000"/>
                </a:solidFill>
              </a:rPr>
              <a:t>3</a:t>
            </a:r>
            <a:r>
              <a:rPr lang="en-US" altLang="ko-KR" sz="2800" b="1">
                <a:solidFill>
                  <a:srgbClr val="FF0000"/>
                </a:solidFill>
              </a:rPr>
              <a:t>=2)/Bias(b=0) </a:t>
            </a:r>
            <a:r>
              <a:rPr lang="ko-KR" altLang="en-US" sz="2800" b="1">
                <a:solidFill>
                  <a:srgbClr val="FF0000"/>
                </a:solidFill>
              </a:rPr>
              <a:t>최적화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EDBD4D-57B9-4D3F-9489-968C9FE4A01A}"/>
              </a:ext>
            </a:extLst>
          </p:cNvPr>
          <p:cNvSpPr txBox="1"/>
          <p:nvPr/>
        </p:nvSpPr>
        <p:spPr>
          <a:xfrm>
            <a:off x="7734117" y="16878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y</a:t>
            </a:r>
            <a:endParaRPr lang="ko-KR" altLang="en-US" b="1"/>
          </a:p>
        </p:txBody>
      </p:sp>
      <p:pic>
        <p:nvPicPr>
          <p:cNvPr id="27" name="Picture 9" descr="004">
            <a:extLst>
              <a:ext uri="{FF2B5EF4-FFF2-40B4-BE49-F238E27FC236}">
                <a16:creationId xmlns:a16="http://schemas.microsoft.com/office/drawing/2014/main" id="{AFDF220E-2CD1-47C5-B1AB-EAAC3ECDC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93787" y="5167148"/>
            <a:ext cx="3061276" cy="6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64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A9142291-65E1-462A-B449-328BA0036D84}"/>
              </a:ext>
            </a:extLst>
          </p:cNvPr>
          <p:cNvGrpSpPr/>
          <p:nvPr/>
        </p:nvGrpSpPr>
        <p:grpSpPr>
          <a:xfrm>
            <a:off x="996593" y="700119"/>
            <a:ext cx="10583506" cy="1809829"/>
            <a:chOff x="996593" y="700119"/>
            <a:chExt cx="10583506" cy="18098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88E76FB-C765-48A9-888D-D89C6315B890}"/>
                </a:ext>
              </a:extLst>
            </p:cNvPr>
            <p:cNvSpPr/>
            <p:nvPr/>
          </p:nvSpPr>
          <p:spPr>
            <a:xfrm>
              <a:off x="996593" y="1104094"/>
              <a:ext cx="1198957" cy="825358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학습</a:t>
              </a:r>
              <a:endParaRPr lang="en-US" altLang="ko-KR" sz="2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Data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B4DD61F3-3FC0-4EA5-9929-18ED8D39665D}"/>
                    </a:ext>
                  </a:extLst>
                </p:cNvPr>
                <p:cNvSpPr/>
                <p:nvPr/>
              </p:nvSpPr>
              <p:spPr>
                <a:xfrm>
                  <a:off x="3325713" y="1104094"/>
                  <a:ext cx="3890624" cy="825358"/>
                </a:xfrm>
                <a:prstGeom prst="rect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ko-KR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  <m:r>
                          <a:rPr lang="en-US" altLang="ko-KR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  <m:r>
                          <a:rPr lang="en-US" altLang="ko-KR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ko-KR" altLang="en-US" sz="2400" b="1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B4DD61F3-3FC0-4EA5-9929-18ED8D3966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5713" y="1104094"/>
                  <a:ext cx="3890624" cy="82535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51D6DD9-7D09-451A-B73E-02A777CC5479}"/>
                </a:ext>
              </a:extLst>
            </p:cNvPr>
            <p:cNvSpPr/>
            <p:nvPr/>
          </p:nvSpPr>
          <p:spPr>
            <a:xfrm>
              <a:off x="8273973" y="1104094"/>
              <a:ext cx="1582220" cy="825358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>
                  <a:solidFill>
                    <a:schemeClr val="bg1"/>
                  </a:solidFill>
                </a:rPr>
                <a:t>손실함수</a:t>
              </a:r>
              <a:endParaRPr lang="en-US" altLang="ko-KR" sz="2400" b="1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400" b="1">
                  <a:solidFill>
                    <a:schemeClr val="bg1"/>
                  </a:solidFill>
                </a:rPr>
                <a:t>최소값</a:t>
              </a:r>
              <a:r>
                <a:rPr lang="en-US" altLang="ko-KR" sz="2400" b="1">
                  <a:solidFill>
                    <a:schemeClr val="bg1"/>
                  </a:solidFill>
                </a:rPr>
                <a:t>?</a:t>
              </a:r>
              <a:endParaRPr lang="ko-KR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784DFC8-C7A6-4762-ABC0-94A5EB54E2C5}"/>
                </a:ext>
              </a:extLst>
            </p:cNvPr>
            <p:cNvSpPr/>
            <p:nvPr/>
          </p:nvSpPr>
          <p:spPr>
            <a:xfrm>
              <a:off x="10465644" y="1104094"/>
              <a:ext cx="1114455" cy="825358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>
                  <a:solidFill>
                    <a:schemeClr val="bg1"/>
                  </a:solidFill>
                </a:rPr>
                <a:t>학습</a:t>
              </a:r>
              <a:endParaRPr lang="en-US" altLang="ko-KR" sz="2400" b="1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400" b="1">
                  <a:solidFill>
                    <a:schemeClr val="bg1"/>
                  </a:solidFill>
                </a:rPr>
                <a:t>종료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3C2A2B-54CB-4E07-9A3B-8887A6EEA85D}"/>
                </a:ext>
              </a:extLst>
            </p:cNvPr>
            <p:cNvSpPr txBox="1"/>
            <p:nvPr/>
          </p:nvSpPr>
          <p:spPr>
            <a:xfrm>
              <a:off x="2321795" y="1104094"/>
              <a:ext cx="872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rgbClr val="7030A0"/>
                  </a:solidFill>
                </a:rPr>
                <a:t>① </a:t>
              </a:r>
              <a:r>
                <a:rPr lang="ko-KR" altLang="en-US" sz="1600" b="1">
                  <a:solidFill>
                    <a:srgbClr val="7030A0"/>
                  </a:solidFill>
                </a:rPr>
                <a:t>입력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3BEED2-40CB-475F-B0E6-89129403FCE7}"/>
                </a:ext>
              </a:extLst>
            </p:cNvPr>
            <p:cNvSpPr txBox="1"/>
            <p:nvPr/>
          </p:nvSpPr>
          <p:spPr>
            <a:xfrm>
              <a:off x="4629663" y="752301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rgbClr val="7030A0"/>
                  </a:solidFill>
                </a:rPr>
                <a:t>② </a:t>
              </a:r>
              <a:r>
                <a:rPr lang="ko-KR" altLang="en-US" sz="1600" b="1">
                  <a:solidFill>
                    <a:srgbClr val="7030A0"/>
                  </a:solidFill>
                </a:rPr>
                <a:t>선형회귀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1162BE-94C1-4DF5-A340-BA9D2E8E3D9F}"/>
                </a:ext>
              </a:extLst>
            </p:cNvPr>
            <p:cNvSpPr txBox="1"/>
            <p:nvPr/>
          </p:nvSpPr>
          <p:spPr>
            <a:xfrm>
              <a:off x="3128763" y="2171394"/>
              <a:ext cx="4969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rgbClr val="7030A0"/>
                  </a:solidFill>
                </a:rPr>
                <a:t>④ Optimizer</a:t>
              </a:r>
              <a:r>
                <a:rPr lang="ko-KR" altLang="en-US" sz="1600" b="1">
                  <a:solidFill>
                    <a:srgbClr val="7030A0"/>
                  </a:solidFill>
                </a:rPr>
                <a:t>를 이용한 가중치</a:t>
              </a:r>
              <a:r>
                <a:rPr lang="en-US" altLang="ko-KR" sz="1600" b="1">
                  <a:solidFill>
                    <a:srgbClr val="7030A0"/>
                  </a:solidFill>
                </a:rPr>
                <a:t>(W), </a:t>
              </a:r>
              <a:r>
                <a:rPr lang="ko-KR" altLang="en-US" sz="1600" b="1">
                  <a:solidFill>
                    <a:srgbClr val="7030A0"/>
                  </a:solidFill>
                </a:rPr>
                <a:t>편향</a:t>
              </a:r>
              <a:r>
                <a:rPr lang="en-US" altLang="ko-KR" sz="1600" b="1">
                  <a:solidFill>
                    <a:srgbClr val="7030A0"/>
                  </a:solidFill>
                </a:rPr>
                <a:t>(b)</a:t>
              </a:r>
              <a:r>
                <a:rPr lang="ko-KR" altLang="en-US" sz="1600" b="1">
                  <a:solidFill>
                    <a:srgbClr val="7030A0"/>
                  </a:solidFill>
                </a:rPr>
                <a:t> 최적화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9BA48FC-427B-4868-A1E7-D3DEAE0ED2AF}"/>
                </a:ext>
              </a:extLst>
            </p:cNvPr>
            <p:cNvSpPr txBox="1"/>
            <p:nvPr/>
          </p:nvSpPr>
          <p:spPr>
            <a:xfrm>
              <a:off x="7216337" y="1104094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rgbClr val="7030A0"/>
                  </a:solidFill>
                </a:rPr>
                <a:t>③ </a:t>
              </a:r>
              <a:r>
                <a:rPr lang="ko-KR" altLang="en-US" sz="1600" b="1">
                  <a:solidFill>
                    <a:srgbClr val="7030A0"/>
                  </a:solidFill>
                </a:rPr>
                <a:t>예측값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6F187BA-D04E-4866-9D1D-9B00F2E0D6AE}"/>
                </a:ext>
              </a:extLst>
            </p:cNvPr>
            <p:cNvCxnSpPr>
              <a:cxnSpLocks/>
            </p:cNvCxnSpPr>
            <p:nvPr/>
          </p:nvCxnSpPr>
          <p:spPr>
            <a:xfrm>
              <a:off x="2195550" y="1516773"/>
              <a:ext cx="1130163" cy="0"/>
            </a:xfrm>
            <a:prstGeom prst="straightConnector1">
              <a:avLst/>
            </a:prstGeom>
            <a:ln w="889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49305AB-6F8C-4257-A085-50C62A908E6E}"/>
                </a:ext>
              </a:extLst>
            </p:cNvPr>
            <p:cNvCxnSpPr>
              <a:cxnSpLocks/>
            </p:cNvCxnSpPr>
            <p:nvPr/>
          </p:nvCxnSpPr>
          <p:spPr>
            <a:xfrm>
              <a:off x="7216337" y="1516773"/>
              <a:ext cx="1057636" cy="0"/>
            </a:xfrm>
            <a:prstGeom prst="straightConnector1">
              <a:avLst/>
            </a:prstGeom>
            <a:ln w="889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25CD098-7B1B-43FE-B69A-A1AD8B54631D}"/>
                </a:ext>
              </a:extLst>
            </p:cNvPr>
            <p:cNvCxnSpPr>
              <a:cxnSpLocks/>
            </p:cNvCxnSpPr>
            <p:nvPr/>
          </p:nvCxnSpPr>
          <p:spPr>
            <a:xfrm>
              <a:off x="9856193" y="1516773"/>
              <a:ext cx="609451" cy="0"/>
            </a:xfrm>
            <a:prstGeom prst="straightConnector1">
              <a:avLst/>
            </a:prstGeom>
            <a:ln w="889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5D2B9F11-4693-4B8D-BCE7-CF1B3065F1D9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rot="5400000" flipH="1">
              <a:off x="5723487" y="-1412144"/>
              <a:ext cx="361308" cy="6321884"/>
            </a:xfrm>
            <a:prstGeom prst="bentConnector4">
              <a:avLst>
                <a:gd name="adj1" fmla="val -63270"/>
                <a:gd name="adj2" fmla="val 100180"/>
              </a:avLst>
            </a:prstGeom>
            <a:ln w="889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화살표: 아래로 구부러짐 45">
              <a:extLst>
                <a:ext uri="{FF2B5EF4-FFF2-40B4-BE49-F238E27FC236}">
                  <a16:creationId xmlns:a16="http://schemas.microsoft.com/office/drawing/2014/main" id="{C28336E0-B92B-49BA-9CF9-F7581841CAF0}"/>
                </a:ext>
              </a:extLst>
            </p:cNvPr>
            <p:cNvSpPr/>
            <p:nvPr/>
          </p:nvSpPr>
          <p:spPr>
            <a:xfrm>
              <a:off x="3606235" y="700119"/>
              <a:ext cx="3411014" cy="380409"/>
            </a:xfrm>
            <a:prstGeom prst="curvedDown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2E2FDFB-E5A6-4A4E-86FF-8DB2AEF36CFC}"/>
                </a:ext>
              </a:extLst>
            </p:cNvPr>
            <p:cNvSpPr txBox="1"/>
            <p:nvPr/>
          </p:nvSpPr>
          <p:spPr>
            <a:xfrm>
              <a:off x="9870205" y="1110335"/>
              <a:ext cx="4965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rgbClr val="7030A0"/>
                  </a:solidFill>
                </a:rPr>
                <a:t>Yes</a:t>
              </a:r>
              <a:endParaRPr lang="ko-KR" altLang="en-US" sz="1600" b="1">
                <a:solidFill>
                  <a:srgbClr val="7030A0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5B59754-FAF5-49C0-9765-315CDF6CF193}"/>
                </a:ext>
              </a:extLst>
            </p:cNvPr>
            <p:cNvSpPr txBox="1"/>
            <p:nvPr/>
          </p:nvSpPr>
          <p:spPr>
            <a:xfrm>
              <a:off x="9069150" y="2030677"/>
              <a:ext cx="474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>
                  <a:solidFill>
                    <a:srgbClr val="7030A0"/>
                  </a:solidFill>
                </a:rPr>
                <a:t>No</a:t>
              </a:r>
              <a:endParaRPr lang="ko-KR" altLang="en-US" sz="1600" b="1">
                <a:solidFill>
                  <a:srgbClr val="7030A0"/>
                </a:solidFill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581C1C-D26B-4F29-8BE6-1E52BF3400F6}"/>
              </a:ext>
            </a:extLst>
          </p:cNvPr>
          <p:cNvSpPr/>
          <p:nvPr/>
        </p:nvSpPr>
        <p:spPr>
          <a:xfrm>
            <a:off x="996593" y="4434480"/>
            <a:ext cx="1198957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학습</a:t>
            </a:r>
            <a:endParaRPr lang="en-US" altLang="ko-KR" sz="2400" b="1">
              <a:solidFill>
                <a:schemeClr val="bg1"/>
              </a:solidFill>
            </a:endParaRPr>
          </a:p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Data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B7149C9-CC98-46FD-B1D8-6F25134B0C59}"/>
              </a:ext>
            </a:extLst>
          </p:cNvPr>
          <p:cNvSpPr/>
          <p:nvPr/>
        </p:nvSpPr>
        <p:spPr>
          <a:xfrm>
            <a:off x="8273973" y="4434480"/>
            <a:ext cx="1582220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손실함수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최소값</a:t>
            </a:r>
            <a:r>
              <a:rPr lang="en-US" altLang="ko-KR" sz="2400" b="1" dirty="0">
                <a:solidFill>
                  <a:schemeClr val="bg1"/>
                </a:solidFill>
              </a:rPr>
              <a:t>?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DB8493F-1DC8-4F49-B73A-0EAE78A46C0E}"/>
              </a:ext>
            </a:extLst>
          </p:cNvPr>
          <p:cNvSpPr/>
          <p:nvPr/>
        </p:nvSpPr>
        <p:spPr>
          <a:xfrm>
            <a:off x="10465644" y="4434480"/>
            <a:ext cx="1114455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학습</a:t>
            </a:r>
            <a:endParaRPr lang="en-US" altLang="ko-KR" sz="2400" b="1">
              <a:solidFill>
                <a:schemeClr val="bg1"/>
              </a:solidFill>
            </a:endParaRPr>
          </a:p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종료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7104ED-2BE3-483C-A6E9-3124E1B211E5}"/>
              </a:ext>
            </a:extLst>
          </p:cNvPr>
          <p:cNvSpPr txBox="1"/>
          <p:nvPr/>
        </p:nvSpPr>
        <p:spPr>
          <a:xfrm>
            <a:off x="2321795" y="4397705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7030A0"/>
                </a:solidFill>
              </a:rPr>
              <a:t>① </a:t>
            </a:r>
            <a:r>
              <a:rPr lang="ko-KR" altLang="en-US" sz="1600" b="1">
                <a:solidFill>
                  <a:srgbClr val="7030A0"/>
                </a:solidFill>
              </a:rPr>
              <a:t>입력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952BE1-A7AD-4AC5-A8D3-2CC8853B71E4}"/>
              </a:ext>
            </a:extLst>
          </p:cNvPr>
          <p:cNvSpPr txBox="1"/>
          <p:nvPr/>
        </p:nvSpPr>
        <p:spPr>
          <a:xfrm>
            <a:off x="3128763" y="6046961"/>
            <a:ext cx="4969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7030A0"/>
                </a:solidFill>
              </a:rPr>
              <a:t>④ Optimizer</a:t>
            </a:r>
            <a:r>
              <a:rPr lang="ko-KR" altLang="en-US" sz="1600" b="1">
                <a:solidFill>
                  <a:srgbClr val="7030A0"/>
                </a:solidFill>
              </a:rPr>
              <a:t>를 이용한 가중치</a:t>
            </a:r>
            <a:r>
              <a:rPr lang="en-US" altLang="ko-KR" sz="1600" b="1">
                <a:solidFill>
                  <a:srgbClr val="7030A0"/>
                </a:solidFill>
              </a:rPr>
              <a:t>(W), </a:t>
            </a:r>
            <a:r>
              <a:rPr lang="ko-KR" altLang="en-US" sz="1600" b="1">
                <a:solidFill>
                  <a:srgbClr val="7030A0"/>
                </a:solidFill>
              </a:rPr>
              <a:t>편향</a:t>
            </a:r>
            <a:r>
              <a:rPr lang="en-US" altLang="ko-KR" sz="1600" b="1">
                <a:solidFill>
                  <a:srgbClr val="7030A0"/>
                </a:solidFill>
              </a:rPr>
              <a:t>(b)</a:t>
            </a:r>
            <a:r>
              <a:rPr lang="ko-KR" altLang="en-US" sz="1600" b="1">
                <a:solidFill>
                  <a:srgbClr val="7030A0"/>
                </a:solidFill>
              </a:rPr>
              <a:t> 최적화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CE9BB9-C2E6-4463-A9B1-89539657F653}"/>
              </a:ext>
            </a:extLst>
          </p:cNvPr>
          <p:cNvSpPr txBox="1"/>
          <p:nvPr/>
        </p:nvSpPr>
        <p:spPr>
          <a:xfrm>
            <a:off x="7216337" y="4397705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7030A0"/>
                </a:solidFill>
              </a:rPr>
              <a:t>③ </a:t>
            </a:r>
            <a:r>
              <a:rPr lang="ko-KR" altLang="en-US" sz="1600" b="1">
                <a:solidFill>
                  <a:srgbClr val="7030A0"/>
                </a:solidFill>
              </a:rPr>
              <a:t>예측값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62C78C0-EE0B-4750-A499-867BF24EF903}"/>
              </a:ext>
            </a:extLst>
          </p:cNvPr>
          <p:cNvCxnSpPr>
            <a:cxnSpLocks/>
          </p:cNvCxnSpPr>
          <p:nvPr/>
        </p:nvCxnSpPr>
        <p:spPr>
          <a:xfrm>
            <a:off x="2195550" y="4847159"/>
            <a:ext cx="1130163" cy="1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A0806A9-C549-439A-824A-7DBF414AD6D1}"/>
              </a:ext>
            </a:extLst>
          </p:cNvPr>
          <p:cNvCxnSpPr>
            <a:cxnSpLocks/>
          </p:cNvCxnSpPr>
          <p:nvPr/>
        </p:nvCxnSpPr>
        <p:spPr>
          <a:xfrm flipV="1">
            <a:off x="7216337" y="4847159"/>
            <a:ext cx="1057636" cy="1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3EEEA94-A5A5-45CE-82B4-B3D27E1A2541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9856193" y="4847159"/>
            <a:ext cx="609451" cy="9196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BBF014DB-D910-4EEC-884C-10547E42973E}"/>
              </a:ext>
            </a:extLst>
          </p:cNvPr>
          <p:cNvCxnSpPr>
            <a:cxnSpLocks/>
            <a:stCxn id="78" idx="2"/>
          </p:cNvCxnSpPr>
          <p:nvPr/>
        </p:nvCxnSpPr>
        <p:spPr>
          <a:xfrm rot="5400000" flipH="1">
            <a:off x="5705100" y="1899855"/>
            <a:ext cx="398082" cy="6321884"/>
          </a:xfrm>
          <a:prstGeom prst="bentConnector4">
            <a:avLst>
              <a:gd name="adj1" fmla="val -181759"/>
              <a:gd name="adj2" fmla="val 99915"/>
            </a:avLst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E9CE005-16CB-4892-86AF-ABA67ED3DB45}"/>
              </a:ext>
            </a:extLst>
          </p:cNvPr>
          <p:cNvSpPr txBox="1"/>
          <p:nvPr/>
        </p:nvSpPr>
        <p:spPr>
          <a:xfrm>
            <a:off x="9870205" y="4403946"/>
            <a:ext cx="496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7030A0"/>
                </a:solidFill>
              </a:rPr>
              <a:t>Yes</a:t>
            </a:r>
            <a:endParaRPr lang="ko-KR" altLang="en-US" sz="1600" b="1">
              <a:solidFill>
                <a:srgbClr val="7030A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B8E724-6F58-4DA4-A404-57FD79844002}"/>
              </a:ext>
            </a:extLst>
          </p:cNvPr>
          <p:cNvSpPr txBox="1"/>
          <p:nvPr/>
        </p:nvSpPr>
        <p:spPr>
          <a:xfrm>
            <a:off x="9069150" y="5324288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7030A0"/>
                </a:solidFill>
              </a:rPr>
              <a:t>No</a:t>
            </a:r>
            <a:endParaRPr lang="ko-KR" altLang="en-US" sz="1600" b="1">
              <a:solidFill>
                <a:srgbClr val="7030A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A1934C4-8119-4A36-B86A-642A3BB2F967}"/>
              </a:ext>
            </a:extLst>
          </p:cNvPr>
          <p:cNvSpPr/>
          <p:nvPr/>
        </p:nvSpPr>
        <p:spPr>
          <a:xfrm>
            <a:off x="3325713" y="3890760"/>
            <a:ext cx="3890624" cy="1957245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D74A04F-38A5-43AB-864F-0CF6BFAD4388}"/>
              </a:ext>
            </a:extLst>
          </p:cNvPr>
          <p:cNvSpPr txBox="1"/>
          <p:nvPr/>
        </p:nvSpPr>
        <p:spPr>
          <a:xfrm>
            <a:off x="4670380" y="356173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7030A0"/>
                </a:solidFill>
              </a:rPr>
              <a:t>② </a:t>
            </a:r>
            <a:r>
              <a:rPr lang="ko-KR" altLang="en-US" sz="1600" b="1">
                <a:solidFill>
                  <a:srgbClr val="7030A0"/>
                </a:solidFill>
              </a:rPr>
              <a:t>선형회귀</a:t>
            </a:r>
          </a:p>
        </p:txBody>
      </p:sp>
      <p:sp>
        <p:nvSpPr>
          <p:cNvPr id="88" name="화살표: 아래로 구부러짐 87">
            <a:extLst>
              <a:ext uri="{FF2B5EF4-FFF2-40B4-BE49-F238E27FC236}">
                <a16:creationId xmlns:a16="http://schemas.microsoft.com/office/drawing/2014/main" id="{E4F99025-6B7D-4950-B67A-3E8CF2484330}"/>
              </a:ext>
            </a:extLst>
          </p:cNvPr>
          <p:cNvSpPr/>
          <p:nvPr/>
        </p:nvSpPr>
        <p:spPr>
          <a:xfrm>
            <a:off x="3664379" y="3478081"/>
            <a:ext cx="3411014" cy="400068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82FA365-651E-470C-8741-DB1A8851D1BA}"/>
              </a:ext>
            </a:extLst>
          </p:cNvPr>
          <p:cNvSpPr/>
          <p:nvPr/>
        </p:nvSpPr>
        <p:spPr>
          <a:xfrm>
            <a:off x="3612195" y="4178849"/>
            <a:ext cx="975847" cy="133662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763CCDE-AFD2-4BE2-8945-FDEEB5E4BFCA}"/>
              </a:ext>
            </a:extLst>
          </p:cNvPr>
          <p:cNvSpPr/>
          <p:nvPr/>
        </p:nvSpPr>
        <p:spPr>
          <a:xfrm>
            <a:off x="5355781" y="4286223"/>
            <a:ext cx="1590598" cy="112187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4C97BF6-CCA9-41CB-BB68-3C551EF3B56E}"/>
              </a:ext>
            </a:extLst>
          </p:cNvPr>
          <p:cNvSpPr txBox="1"/>
          <p:nvPr/>
        </p:nvSpPr>
        <p:spPr>
          <a:xfrm>
            <a:off x="5487343" y="3984685"/>
            <a:ext cx="1484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</a:rPr>
              <a:t>nn.Linear(3,1)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FA8AE27C-1679-4702-BC95-3E9D4D47BA30}"/>
                  </a:ext>
                </a:extLst>
              </p:cNvPr>
              <p:cNvSpPr/>
              <p:nvPr/>
            </p:nvSpPr>
            <p:spPr>
              <a:xfrm>
                <a:off x="5488821" y="4541075"/>
                <a:ext cx="1324518" cy="612168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FA8AE27C-1679-4702-BC95-3E9D4D47B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821" y="4541075"/>
                <a:ext cx="1324518" cy="61216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A3AF4534-863B-4CFB-9216-14B9A661307F}"/>
              </a:ext>
            </a:extLst>
          </p:cNvPr>
          <p:cNvGrpSpPr/>
          <p:nvPr/>
        </p:nvGrpSpPr>
        <p:grpSpPr>
          <a:xfrm>
            <a:off x="3777424" y="4343579"/>
            <a:ext cx="662026" cy="1007161"/>
            <a:chOff x="3777424" y="4292417"/>
            <a:chExt cx="662026" cy="1007161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F34A2B56-95EA-49A7-BCAC-4FEE6069B929}"/>
                </a:ext>
              </a:extLst>
            </p:cNvPr>
            <p:cNvSpPr/>
            <p:nvPr/>
          </p:nvSpPr>
          <p:spPr>
            <a:xfrm>
              <a:off x="3777424" y="4292417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9925D870-C1A0-4B57-988E-7314402AEABE}"/>
                </a:ext>
              </a:extLst>
            </p:cNvPr>
            <p:cNvSpPr/>
            <p:nvPr/>
          </p:nvSpPr>
          <p:spPr>
            <a:xfrm>
              <a:off x="3777424" y="4637764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F1750717-6065-4DB9-BEEE-B3A4797F521A}"/>
                </a:ext>
              </a:extLst>
            </p:cNvPr>
            <p:cNvSpPr/>
            <p:nvPr/>
          </p:nvSpPr>
          <p:spPr>
            <a:xfrm>
              <a:off x="3777424" y="4983110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CC79296-B47D-4C87-A9A7-FF9663531796}"/>
              </a:ext>
            </a:extLst>
          </p:cNvPr>
          <p:cNvCxnSpPr>
            <a:cxnSpLocks/>
            <a:stCxn id="100" idx="6"/>
            <a:endCxn id="99" idx="2"/>
          </p:cNvCxnSpPr>
          <p:nvPr/>
        </p:nvCxnSpPr>
        <p:spPr>
          <a:xfrm>
            <a:off x="4439450" y="4501813"/>
            <a:ext cx="1049371" cy="34534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6FD9C18-0B33-4BE2-8115-6431ED380DC1}"/>
              </a:ext>
            </a:extLst>
          </p:cNvPr>
          <p:cNvCxnSpPr>
            <a:cxnSpLocks/>
            <a:stCxn id="101" idx="6"/>
            <a:endCxn id="99" idx="2"/>
          </p:cNvCxnSpPr>
          <p:nvPr/>
        </p:nvCxnSpPr>
        <p:spPr>
          <a:xfrm flipV="1">
            <a:off x="4439450" y="4847159"/>
            <a:ext cx="1049371" cy="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BBD2BE3-2DCE-420B-ABF5-AF9100EB6560}"/>
              </a:ext>
            </a:extLst>
          </p:cNvPr>
          <p:cNvCxnSpPr>
            <a:cxnSpLocks/>
            <a:stCxn id="102" idx="6"/>
            <a:endCxn id="99" idx="2"/>
          </p:cNvCxnSpPr>
          <p:nvPr/>
        </p:nvCxnSpPr>
        <p:spPr>
          <a:xfrm flipV="1">
            <a:off x="4439450" y="4847159"/>
            <a:ext cx="1049371" cy="34534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A6C2F04-FAA0-4A27-8C60-FA074E704569}"/>
              </a:ext>
            </a:extLst>
          </p:cNvPr>
          <p:cNvSpPr txBox="1"/>
          <p:nvPr/>
        </p:nvSpPr>
        <p:spPr>
          <a:xfrm>
            <a:off x="4301010" y="5509456"/>
            <a:ext cx="169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</a:rPr>
              <a:t>Pytorch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Model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18" name="Picture 9" descr="004">
            <a:extLst>
              <a:ext uri="{FF2B5EF4-FFF2-40B4-BE49-F238E27FC236}">
                <a16:creationId xmlns:a16="http://schemas.microsoft.com/office/drawing/2014/main" id="{1B2BAA5F-C6E2-4336-ABB5-34A12574E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839248" y="2678801"/>
            <a:ext cx="3061276" cy="65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4B2541E1-27AE-4A0E-A51B-E507F72B4C63}"/>
              </a:ext>
            </a:extLst>
          </p:cNvPr>
          <p:cNvSpPr txBox="1"/>
          <p:nvPr/>
        </p:nvSpPr>
        <p:spPr>
          <a:xfrm>
            <a:off x="4077064" y="2753252"/>
            <a:ext cx="2585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FF0000"/>
                </a:solidFill>
              </a:rPr>
              <a:t>Pytorch Model</a:t>
            </a:r>
            <a:r>
              <a:rPr lang="ko-KR" altLang="en-US" sz="2000" b="1">
                <a:solidFill>
                  <a:srgbClr val="FF0000"/>
                </a:solidFill>
              </a:rPr>
              <a:t> 구축</a:t>
            </a:r>
          </a:p>
        </p:txBody>
      </p:sp>
    </p:spTree>
    <p:extLst>
      <p:ext uri="{BB962C8B-B14F-4D97-AF65-F5344CB8AC3E}">
        <p14:creationId xmlns:p14="http://schemas.microsoft.com/office/powerpoint/2010/main" val="145013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7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8408CBC-9987-40D1-BAA8-C5D48B96732D}"/>
              </a:ext>
            </a:extLst>
          </p:cNvPr>
          <p:cNvSpPr/>
          <p:nvPr/>
        </p:nvSpPr>
        <p:spPr>
          <a:xfrm>
            <a:off x="4832530" y="1828750"/>
            <a:ext cx="2270803" cy="994163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Classification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EC7CCED-82EB-43A1-9F60-EB7C3F2B8C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2796" y="1037874"/>
          <a:ext cx="2654299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374">
                  <a:extLst>
                    <a:ext uri="{9D8B030D-6E8A-4147-A177-3AD203B41FA5}">
                      <a16:colId xmlns:a16="http://schemas.microsoft.com/office/drawing/2014/main" val="4260226744"/>
                    </a:ext>
                  </a:extLst>
                </a:gridCol>
                <a:gridCol w="1336925">
                  <a:extLst>
                    <a:ext uri="{9D8B030D-6E8A-4147-A177-3AD203B41FA5}">
                      <a16:colId xmlns:a16="http://schemas.microsoft.com/office/drawing/2014/main" val="4222866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공부시간</a:t>
                      </a:r>
                      <a:r>
                        <a:rPr lang="en-US" altLang="ko-KR"/>
                        <a:t>(x)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Pass/Fail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7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1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97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0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05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Pass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5644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0BB8EE0-83A1-48A2-9676-672F968B79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723525" y="1596674"/>
          <a:ext cx="2654299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374">
                  <a:extLst>
                    <a:ext uri="{9D8B030D-6E8A-4147-A177-3AD203B41FA5}">
                      <a16:colId xmlns:a16="http://schemas.microsoft.com/office/drawing/2014/main" val="4260226744"/>
                    </a:ext>
                  </a:extLst>
                </a:gridCol>
                <a:gridCol w="1336925">
                  <a:extLst>
                    <a:ext uri="{9D8B030D-6E8A-4147-A177-3AD203B41FA5}">
                      <a16:colId xmlns:a16="http://schemas.microsoft.com/office/drawing/2014/main" val="4222866620"/>
                    </a:ext>
                  </a:extLst>
                </a:gridCol>
              </a:tblGrid>
              <a:tr h="331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공부시간</a:t>
                      </a:r>
                      <a:r>
                        <a:rPr lang="en-US" altLang="ko-KR"/>
                        <a:t>(x)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Pass/Fail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7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??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1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??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97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0850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5CA1DE7-06C6-4077-8BB4-1AAC17DCDAF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09244" y="3716591"/>
          <a:ext cx="131737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374">
                  <a:extLst>
                    <a:ext uri="{9D8B030D-6E8A-4147-A177-3AD203B41FA5}">
                      <a16:colId xmlns:a16="http://schemas.microsoft.com/office/drawing/2014/main" val="4260226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공부시간</a:t>
                      </a:r>
                      <a:r>
                        <a:rPr lang="en-US" altLang="ko-KR"/>
                        <a:t>(x)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7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1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97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08506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E9C0CA9-D8D0-485D-858C-F4BA06838800}"/>
              </a:ext>
            </a:extLst>
          </p:cNvPr>
          <p:cNvSpPr/>
          <p:nvPr/>
        </p:nvSpPr>
        <p:spPr>
          <a:xfrm>
            <a:off x="3329252" y="2135759"/>
            <a:ext cx="1386000" cy="400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F741A08-EEB6-40CE-A3ED-D556C59C7986}"/>
              </a:ext>
            </a:extLst>
          </p:cNvPr>
          <p:cNvSpPr/>
          <p:nvPr/>
        </p:nvSpPr>
        <p:spPr>
          <a:xfrm>
            <a:off x="7220611" y="2135759"/>
            <a:ext cx="1385636" cy="40011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BCFDD01-1A48-4360-8FDA-12226FC9B3F2}"/>
              </a:ext>
            </a:extLst>
          </p:cNvPr>
          <p:cNvSpPr/>
          <p:nvPr/>
        </p:nvSpPr>
        <p:spPr>
          <a:xfrm rot="16200000">
            <a:off x="5611852" y="3076163"/>
            <a:ext cx="713615" cy="38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화살표: 아래로 구부러짐 13">
            <a:extLst>
              <a:ext uri="{FF2B5EF4-FFF2-40B4-BE49-F238E27FC236}">
                <a16:creationId xmlns:a16="http://schemas.microsoft.com/office/drawing/2014/main" id="{CC077D16-1738-4D0A-B1C7-4BD762C37BEF}"/>
              </a:ext>
            </a:extLst>
          </p:cNvPr>
          <p:cNvSpPr/>
          <p:nvPr/>
        </p:nvSpPr>
        <p:spPr>
          <a:xfrm>
            <a:off x="5044612" y="1339555"/>
            <a:ext cx="1972638" cy="330034"/>
          </a:xfrm>
          <a:prstGeom prst="curvedDownArrow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FA39F7-ACAE-4BBA-A05D-405CFB2F15DF}"/>
              </a:ext>
            </a:extLst>
          </p:cNvPr>
          <p:cNvSpPr txBox="1"/>
          <p:nvPr/>
        </p:nvSpPr>
        <p:spPr>
          <a:xfrm>
            <a:off x="3389156" y="1828750"/>
            <a:ext cx="117051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① input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03864B-88A2-4AB6-B391-59B0F2716552}"/>
              </a:ext>
            </a:extLst>
          </p:cNvPr>
          <p:cNvSpPr txBox="1"/>
          <p:nvPr/>
        </p:nvSpPr>
        <p:spPr>
          <a:xfrm>
            <a:off x="5177824" y="900177"/>
            <a:ext cx="152541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② learning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A4371A-2142-4FB5-8F1E-A43C5D3DEE1D}"/>
              </a:ext>
            </a:extLst>
          </p:cNvPr>
          <p:cNvSpPr txBox="1"/>
          <p:nvPr/>
        </p:nvSpPr>
        <p:spPr>
          <a:xfrm>
            <a:off x="7118454" y="1828750"/>
            <a:ext cx="138563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④ predict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0C51E8-0CFC-4DCF-92F6-F21896C86EFF}"/>
              </a:ext>
            </a:extLst>
          </p:cNvPr>
          <p:cNvSpPr txBox="1"/>
          <p:nvPr/>
        </p:nvSpPr>
        <p:spPr>
          <a:xfrm>
            <a:off x="4979756" y="3108089"/>
            <a:ext cx="93166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D60093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③ ask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9569CD-9DFA-420D-AE5A-45DF0D37C54B}"/>
              </a:ext>
            </a:extLst>
          </p:cNvPr>
          <p:cNvSpPr/>
          <p:nvPr/>
        </p:nvSpPr>
        <p:spPr>
          <a:xfrm>
            <a:off x="887940" y="3633754"/>
            <a:ext cx="2024009" cy="441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Training Data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90BA0B-3A21-41D1-99E5-0AB45888D811}"/>
              </a:ext>
            </a:extLst>
          </p:cNvPr>
          <p:cNvSpPr/>
          <p:nvPr/>
        </p:nvSpPr>
        <p:spPr>
          <a:xfrm>
            <a:off x="4955926" y="5187448"/>
            <a:ext cx="2024009" cy="441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Test Data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11CBDB-0E8A-4A8D-A43F-3B9C2A8AD547}"/>
              </a:ext>
            </a:extLst>
          </p:cNvPr>
          <p:cNvSpPr/>
          <p:nvPr/>
        </p:nvSpPr>
        <p:spPr>
          <a:xfrm>
            <a:off x="10050674" y="1428108"/>
            <a:ext cx="1357177" cy="1756881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95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E46505-33F8-40AC-8DBF-CD568C34A16D}"/>
              </a:ext>
            </a:extLst>
          </p:cNvPr>
          <p:cNvSpPr/>
          <p:nvPr/>
        </p:nvSpPr>
        <p:spPr>
          <a:xfrm>
            <a:off x="3185782" y="2501921"/>
            <a:ext cx="1238250" cy="571500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rgbClr val="FF0000"/>
                </a:solidFill>
              </a:rPr>
              <a:t>X〮W+b</a:t>
            </a:r>
            <a:endParaRPr lang="ko-KR" altLang="en-US" sz="2000" b="1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46CED4-9746-4FC7-B315-8BC45A838775}"/>
              </a:ext>
            </a:extLst>
          </p:cNvPr>
          <p:cNvSpPr/>
          <p:nvPr/>
        </p:nvSpPr>
        <p:spPr>
          <a:xfrm>
            <a:off x="5270898" y="2406354"/>
            <a:ext cx="1555750" cy="762635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rgbClr val="7030A0"/>
                </a:solidFill>
              </a:rPr>
              <a:t>Activation</a:t>
            </a:r>
          </a:p>
          <a:p>
            <a:pPr algn="ctr"/>
            <a:r>
              <a:rPr lang="en-US" altLang="ko-KR" sz="2000" b="1">
                <a:solidFill>
                  <a:srgbClr val="7030A0"/>
                </a:solidFill>
              </a:rPr>
              <a:t>Function</a:t>
            </a:r>
            <a:endParaRPr lang="ko-KR" altLang="en-US" sz="2000" b="1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3DD6B-FBA2-4B82-AF6E-DBAB82AFC3D8}"/>
              </a:ext>
            </a:extLst>
          </p:cNvPr>
          <p:cNvSpPr txBox="1"/>
          <p:nvPr/>
        </p:nvSpPr>
        <p:spPr>
          <a:xfrm>
            <a:off x="1383205" y="2587616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입력 </a:t>
            </a:r>
            <a:r>
              <a:rPr lang="en-US" altLang="ko-KR" sz="2000" b="1"/>
              <a:t>X</a:t>
            </a:r>
            <a:endParaRPr lang="ko-KR" altLang="en-US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318C8-E705-4790-A2F7-5BDBFEECFEDE}"/>
              </a:ext>
            </a:extLst>
          </p:cNvPr>
          <p:cNvSpPr txBox="1"/>
          <p:nvPr/>
        </p:nvSpPr>
        <p:spPr>
          <a:xfrm>
            <a:off x="7673515" y="2587616"/>
            <a:ext cx="1821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출력 </a:t>
            </a:r>
            <a:r>
              <a:rPr lang="en-US" altLang="ko-KR" sz="2000" b="1"/>
              <a:t>Y, </a:t>
            </a:r>
            <a:r>
              <a:rPr lang="ko-KR" altLang="en-US" sz="2000" b="1"/>
              <a:t>정답 </a:t>
            </a:r>
            <a:r>
              <a:rPr lang="en-US" altLang="ko-KR" sz="2000" b="1"/>
              <a:t>T</a:t>
            </a:r>
            <a:endParaRPr lang="ko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E1F91C-01F7-4426-831C-F12A0AE2B5BF}"/>
              </a:ext>
            </a:extLst>
          </p:cNvPr>
          <p:cNvSpPr txBox="1"/>
          <p:nvPr/>
        </p:nvSpPr>
        <p:spPr>
          <a:xfrm>
            <a:off x="7673514" y="3133157"/>
            <a:ext cx="313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손실함수 </a:t>
            </a:r>
            <a:r>
              <a:rPr lang="en-US" altLang="ko-KR" sz="2000" b="1"/>
              <a:t>E(W, b) = Y - T</a:t>
            </a:r>
            <a:endParaRPr lang="ko-KR" altLang="en-US" sz="2000" b="1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2A47487-6C7B-4270-AEC7-0C190CA86244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338916" y="2787671"/>
            <a:ext cx="846866" cy="0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3E5F402-5F72-4502-BB51-1483F713E6A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424032" y="2787671"/>
            <a:ext cx="846866" cy="1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DF35E79-076D-4D9E-9D7A-5F962130C2B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826648" y="2787671"/>
            <a:ext cx="846867" cy="1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1B173A-E48A-4F38-92EE-2A9B52ED6CD2}"/>
              </a:ext>
            </a:extLst>
          </p:cNvPr>
          <p:cNvSpPr/>
          <p:nvPr/>
        </p:nvSpPr>
        <p:spPr>
          <a:xfrm>
            <a:off x="2897045" y="2203612"/>
            <a:ext cx="4206240" cy="1209032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solidFill>
                <a:srgbClr val="FF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0D617F0-B01D-449D-8B3A-CBCF9FBF8062}"/>
              </a:ext>
            </a:extLst>
          </p:cNvPr>
          <p:cNvCxnSpPr>
            <a:cxnSpLocks/>
          </p:cNvCxnSpPr>
          <p:nvPr/>
        </p:nvCxnSpPr>
        <p:spPr>
          <a:xfrm>
            <a:off x="7306485" y="2787671"/>
            <a:ext cx="0" cy="1295533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701BE48-AAF1-408B-A0A0-2495C606173A}"/>
              </a:ext>
            </a:extLst>
          </p:cNvPr>
          <p:cNvCxnSpPr/>
          <p:nvPr/>
        </p:nvCxnSpPr>
        <p:spPr>
          <a:xfrm flipH="1">
            <a:off x="2629990" y="4083204"/>
            <a:ext cx="4689551" cy="0"/>
          </a:xfrm>
          <a:prstGeom prst="line">
            <a:avLst/>
          </a:prstGeom>
          <a:ln w="412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3618B3C-044D-4531-806B-A731A5097491}"/>
              </a:ext>
            </a:extLst>
          </p:cNvPr>
          <p:cNvCxnSpPr>
            <a:cxnSpLocks/>
          </p:cNvCxnSpPr>
          <p:nvPr/>
        </p:nvCxnSpPr>
        <p:spPr>
          <a:xfrm flipV="1">
            <a:off x="2663365" y="2787672"/>
            <a:ext cx="0" cy="1295532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F684760-8595-4A31-B642-15FDBC89FFEC}"/>
              </a:ext>
            </a:extLst>
          </p:cNvPr>
          <p:cNvSpPr txBox="1"/>
          <p:nvPr/>
        </p:nvSpPr>
        <p:spPr>
          <a:xfrm>
            <a:off x="2762349" y="4184287"/>
            <a:ext cx="6974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※ </a:t>
            </a:r>
            <a:r>
              <a:rPr lang="ko-KR" altLang="en-US" sz="1600"/>
              <a:t>입력</a:t>
            </a:r>
            <a:r>
              <a:rPr lang="en-US" altLang="ko-KR" sz="1600"/>
              <a:t>(X), </a:t>
            </a:r>
            <a:r>
              <a:rPr lang="ko-KR" altLang="en-US" sz="1600"/>
              <a:t>출력</a:t>
            </a:r>
            <a:r>
              <a:rPr lang="en-US" altLang="ko-KR" sz="1600"/>
              <a:t>(Y), </a:t>
            </a:r>
            <a:r>
              <a:rPr lang="ko-KR" altLang="en-US" sz="1600"/>
              <a:t>정답</a:t>
            </a:r>
            <a:r>
              <a:rPr lang="en-US" altLang="ko-KR" sz="1600"/>
              <a:t>(T), </a:t>
            </a:r>
            <a:r>
              <a:rPr lang="ko-KR" altLang="en-US" sz="1600"/>
              <a:t>가중치</a:t>
            </a:r>
            <a:r>
              <a:rPr lang="en-US" altLang="ko-KR" sz="1600"/>
              <a:t>(W), Bias(b): Tensor data type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209B7B-8643-4000-A41E-69F5F13D6266}"/>
              </a:ext>
            </a:extLst>
          </p:cNvPr>
          <p:cNvSpPr txBox="1"/>
          <p:nvPr/>
        </p:nvSpPr>
        <p:spPr>
          <a:xfrm>
            <a:off x="2762349" y="4507402"/>
            <a:ext cx="6685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※ </a:t>
            </a:r>
            <a:r>
              <a:rPr lang="ko-KR" altLang="en-US" sz="1600"/>
              <a:t>손실함수는 개념적인 의미로서</a:t>
            </a:r>
            <a:r>
              <a:rPr lang="en-US" altLang="ko-KR" sz="1600"/>
              <a:t>, DeepLearning model</a:t>
            </a:r>
            <a:r>
              <a:rPr lang="ko-KR" altLang="en-US" sz="1600"/>
              <a:t>에 맞게 최적화된 손실함수가 존재함</a:t>
            </a:r>
            <a:r>
              <a:rPr lang="en-US" altLang="ko-KR" sz="1600"/>
              <a:t>(MSE, Binary/Categorical/Sparse Cross-Entropy</a:t>
            </a:r>
            <a:r>
              <a:rPr lang="ko-KR" altLang="en-US" sz="1600"/>
              <a:t>등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9FE6793-886C-46B2-8A4D-5510283D3F4A}"/>
              </a:ext>
            </a:extLst>
          </p:cNvPr>
          <p:cNvSpPr/>
          <p:nvPr/>
        </p:nvSpPr>
        <p:spPr>
          <a:xfrm>
            <a:off x="2871645" y="1765824"/>
            <a:ext cx="4206240" cy="336705"/>
          </a:xfrm>
          <a:prstGeom prst="rect">
            <a:avLst/>
          </a:prstGeom>
          <a:noFill/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rgbClr val="7030A0"/>
                </a:solidFill>
              </a:rPr>
              <a:t>딥러닝 기본 모델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82904D-4CD5-4387-9360-B50E8509701A}"/>
                  </a:ext>
                </a:extLst>
              </p:cNvPr>
              <p:cNvSpPr txBox="1"/>
              <p:nvPr/>
            </p:nvSpPr>
            <p:spPr>
              <a:xfrm>
                <a:off x="2657349" y="3442491"/>
                <a:ext cx="2435282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</m:oMath>
                  </m:oMathPara>
                </a14:m>
                <a:endParaRPr lang="ko-KR" altLang="en-US" b="1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82904D-4CD5-4387-9360-B50E85097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349" y="3442491"/>
                <a:ext cx="2435282" cy="6199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20B96B-FF4D-43C0-9B7F-288052A0AD82}"/>
                  </a:ext>
                </a:extLst>
              </p:cNvPr>
              <p:cNvSpPr txBox="1"/>
              <p:nvPr/>
            </p:nvSpPr>
            <p:spPr>
              <a:xfrm>
                <a:off x="4991129" y="3442491"/>
                <a:ext cx="2258952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20B96B-FF4D-43C0-9B7F-288052A0A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129" y="3442491"/>
                <a:ext cx="2258952" cy="619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074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2491273" y="4978687"/>
            <a:ext cx="5962261" cy="1135974"/>
          </a:xfrm>
          <a:prstGeom prst="rect">
            <a:avLst/>
          </a:prstGeom>
          <a:noFill/>
          <a:ln w="412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 rot="20126061">
            <a:off x="2324376" y="1169263"/>
            <a:ext cx="3648107" cy="1042863"/>
          </a:xfrm>
          <a:prstGeom prst="ellipse">
            <a:avLst/>
          </a:prstGeom>
          <a:noFill/>
          <a:ln w="412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ED7EBB9-2DA2-495E-9F17-84517146CF45}"/>
              </a:ext>
            </a:extLst>
          </p:cNvPr>
          <p:cNvCxnSpPr>
            <a:cxnSpLocks/>
          </p:cNvCxnSpPr>
          <p:nvPr/>
        </p:nvCxnSpPr>
        <p:spPr>
          <a:xfrm flipV="1">
            <a:off x="2315547" y="503854"/>
            <a:ext cx="0" cy="301438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E8E98D1-4C0C-4D3B-B986-B1EF956B09D4}"/>
              </a:ext>
            </a:extLst>
          </p:cNvPr>
          <p:cNvCxnSpPr/>
          <p:nvPr/>
        </p:nvCxnSpPr>
        <p:spPr>
          <a:xfrm>
            <a:off x="2309639" y="3526972"/>
            <a:ext cx="491225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5D31094-9435-4DAD-A8DE-AE115C0C031D}"/>
              </a:ext>
            </a:extLst>
          </p:cNvPr>
          <p:cNvCxnSpPr/>
          <p:nvPr/>
        </p:nvCxnSpPr>
        <p:spPr>
          <a:xfrm flipV="1">
            <a:off x="2404175" y="1040719"/>
            <a:ext cx="4354537" cy="2141118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 rot="20126061">
            <a:off x="3393013" y="1939885"/>
            <a:ext cx="3648107" cy="1042863"/>
          </a:xfrm>
          <a:prstGeom prst="ellipse">
            <a:avLst/>
          </a:prstGeom>
          <a:noFill/>
          <a:ln w="412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040015" y="1780829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27658" y="2124500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20910" y="2219305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15300" y="2219305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D60093"/>
                </a:solidFill>
              </a:rPr>
              <a:t>X</a:t>
            </a:r>
            <a:endParaRPr lang="ko-KR" altLang="en-US" dirty="0">
              <a:solidFill>
                <a:srgbClr val="D60093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302942" y="1768978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90584" y="1970440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755178" y="2053395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01804" y="2397066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29060" y="249187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64466" y="166232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004080" y="1757127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752108" y="1851933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97332" y="216005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D60093"/>
                </a:solidFill>
              </a:rPr>
              <a:t>X</a:t>
            </a:r>
            <a:endParaRPr lang="ko-KR" altLang="en-US" dirty="0">
              <a:solidFill>
                <a:srgbClr val="D60093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839750" y="1247547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D60093"/>
                </a:solidFill>
              </a:rPr>
              <a:t>X</a:t>
            </a:r>
            <a:endParaRPr lang="ko-KR" altLang="en-US" dirty="0">
              <a:solidFill>
                <a:srgbClr val="D60093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47901" y="1508263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343693" y="166232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87514" y="1223845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770949" y="149641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770949" y="1176443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54383" y="1247547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559729" y="1069786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639486" y="1057935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121518" y="974980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13632" y="2551125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201275" y="2894796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894527" y="298960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25016" y="2933330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376559" y="2539275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464201" y="2740737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828795" y="282369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675421" y="316736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102677" y="3262168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738083" y="2432618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077697" y="2527424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825725" y="2622230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913367" y="2017843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121518" y="2278559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17310" y="2432618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461131" y="199414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800745" y="2266708"/>
            <a:ext cx="151139" cy="1659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844566" y="1946739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28000" y="2017843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633346" y="184008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713102" y="1828232"/>
            <a:ext cx="107317" cy="110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195135" y="1745277"/>
            <a:ext cx="140183" cy="145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B050"/>
                </a:solidFill>
              </a:rPr>
              <a:t>O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1" name="화살표: 오른쪽 8">
            <a:extLst>
              <a:ext uri="{FF2B5EF4-FFF2-40B4-BE49-F238E27FC236}">
                <a16:creationId xmlns:a16="http://schemas.microsoft.com/office/drawing/2014/main" id="{F4E97403-ADA8-4551-83A6-A3CA4B1EC978}"/>
              </a:ext>
            </a:extLst>
          </p:cNvPr>
          <p:cNvSpPr/>
          <p:nvPr/>
        </p:nvSpPr>
        <p:spPr>
          <a:xfrm rot="13590943">
            <a:off x="6299489" y="2565129"/>
            <a:ext cx="349596" cy="1369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6262492" y="2760387"/>
            <a:ext cx="839994" cy="210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Classification</a:t>
            </a:r>
            <a:endParaRPr lang="ko-KR" altLang="en-US" sz="1600" b="1" dirty="0"/>
          </a:p>
        </p:txBody>
      </p:sp>
      <p:sp>
        <p:nvSpPr>
          <p:cNvPr id="64" name="화살표: 오른쪽 8">
            <a:extLst>
              <a:ext uri="{FF2B5EF4-FFF2-40B4-BE49-F238E27FC236}">
                <a16:creationId xmlns:a16="http://schemas.microsoft.com/office/drawing/2014/main" id="{F4E97403-ADA8-4551-83A6-A3CA4B1EC978}"/>
              </a:ext>
            </a:extLst>
          </p:cNvPr>
          <p:cNvSpPr/>
          <p:nvPr/>
        </p:nvSpPr>
        <p:spPr>
          <a:xfrm rot="3023427">
            <a:off x="3430049" y="1044606"/>
            <a:ext cx="349596" cy="1369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755178" y="682681"/>
            <a:ext cx="839994" cy="210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Classification</a:t>
            </a:r>
            <a:endParaRPr lang="ko-KR" altLang="en-US" sz="1600" b="1" dirty="0"/>
          </a:p>
        </p:txBody>
      </p:sp>
      <p:sp>
        <p:nvSpPr>
          <p:cNvPr id="66" name="화살표: 오른쪽 8">
            <a:extLst>
              <a:ext uri="{FF2B5EF4-FFF2-40B4-BE49-F238E27FC236}">
                <a16:creationId xmlns:a16="http://schemas.microsoft.com/office/drawing/2014/main" id="{F4E97403-ADA8-4551-83A6-A3CA4B1EC978}"/>
              </a:ext>
            </a:extLst>
          </p:cNvPr>
          <p:cNvSpPr/>
          <p:nvPr/>
        </p:nvSpPr>
        <p:spPr>
          <a:xfrm rot="3023427">
            <a:off x="6289434" y="833888"/>
            <a:ext cx="349596" cy="13694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901346" y="417510"/>
            <a:ext cx="714474" cy="210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Regression</a:t>
            </a:r>
            <a:endParaRPr lang="ko-KR" altLang="en-US" sz="1600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4DD61F3-3FC0-4EA5-9929-18ED8D39665D}"/>
              </a:ext>
            </a:extLst>
          </p:cNvPr>
          <p:cNvSpPr/>
          <p:nvPr/>
        </p:nvSpPr>
        <p:spPr>
          <a:xfrm>
            <a:off x="2824742" y="5133995"/>
            <a:ext cx="2196344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Regression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4DD61F3-3FC0-4EA5-9929-18ED8D39665D}"/>
              </a:ext>
            </a:extLst>
          </p:cNvPr>
          <p:cNvSpPr/>
          <p:nvPr/>
        </p:nvSpPr>
        <p:spPr>
          <a:xfrm>
            <a:off x="5970375" y="5133995"/>
            <a:ext cx="2196345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Classification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3" name="구름 모양 설명선 72"/>
          <p:cNvSpPr/>
          <p:nvPr/>
        </p:nvSpPr>
        <p:spPr>
          <a:xfrm>
            <a:off x="709127" y="5137673"/>
            <a:ext cx="1166326" cy="818003"/>
          </a:xfrm>
          <a:prstGeom prst="cloudCallout">
            <a:avLst>
              <a:gd name="adj1" fmla="val -22874"/>
              <a:gd name="adj2" fmla="val 39655"/>
            </a:avLst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(x, 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구름 모양 설명선 73"/>
          <p:cNvSpPr/>
          <p:nvPr/>
        </p:nvSpPr>
        <p:spPr>
          <a:xfrm>
            <a:off x="9116008" y="4978688"/>
            <a:ext cx="1813249" cy="1135973"/>
          </a:xfrm>
          <a:prstGeom prst="cloudCallout">
            <a:avLst>
              <a:gd name="adj1" fmla="val -22874"/>
              <a:gd name="adj2" fmla="val 39655"/>
            </a:avLst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True(1) ?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False(0) 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화살표: 오른쪽 8">
            <a:extLst>
              <a:ext uri="{FF2B5EF4-FFF2-40B4-BE49-F238E27FC236}">
                <a16:creationId xmlns:a16="http://schemas.microsoft.com/office/drawing/2014/main" id="{F4E97403-ADA8-4551-83A6-A3CA4B1EC978}"/>
              </a:ext>
            </a:extLst>
          </p:cNvPr>
          <p:cNvSpPr/>
          <p:nvPr/>
        </p:nvSpPr>
        <p:spPr>
          <a:xfrm>
            <a:off x="2004704" y="5409214"/>
            <a:ext cx="690787" cy="274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오른쪽 8">
            <a:extLst>
              <a:ext uri="{FF2B5EF4-FFF2-40B4-BE49-F238E27FC236}">
                <a16:creationId xmlns:a16="http://schemas.microsoft.com/office/drawing/2014/main" id="{F4E97403-ADA8-4551-83A6-A3CA4B1EC978}"/>
              </a:ext>
            </a:extLst>
          </p:cNvPr>
          <p:cNvSpPr/>
          <p:nvPr/>
        </p:nvSpPr>
        <p:spPr>
          <a:xfrm>
            <a:off x="5150337" y="5409214"/>
            <a:ext cx="690787" cy="274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화살표: 오른쪽 8">
            <a:extLst>
              <a:ext uri="{FF2B5EF4-FFF2-40B4-BE49-F238E27FC236}">
                <a16:creationId xmlns:a16="http://schemas.microsoft.com/office/drawing/2014/main" id="{F4E97403-ADA8-4551-83A6-A3CA4B1EC978}"/>
              </a:ext>
            </a:extLst>
          </p:cNvPr>
          <p:cNvSpPr/>
          <p:nvPr/>
        </p:nvSpPr>
        <p:spPr>
          <a:xfrm>
            <a:off x="8295971" y="5409214"/>
            <a:ext cx="690787" cy="274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421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65B9DE-BD7A-46BD-A342-AFDFB6CCB7C2}"/>
              </a:ext>
            </a:extLst>
          </p:cNvPr>
          <p:cNvSpPr/>
          <p:nvPr/>
        </p:nvSpPr>
        <p:spPr>
          <a:xfrm>
            <a:off x="2491273" y="340012"/>
            <a:ext cx="5962261" cy="1135974"/>
          </a:xfrm>
          <a:prstGeom prst="rect">
            <a:avLst/>
          </a:prstGeom>
          <a:noFill/>
          <a:ln w="412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9ECEB8-68DE-499D-A2CB-F2135DE2B453}"/>
              </a:ext>
            </a:extLst>
          </p:cNvPr>
          <p:cNvSpPr/>
          <p:nvPr/>
        </p:nvSpPr>
        <p:spPr>
          <a:xfrm>
            <a:off x="2796167" y="495320"/>
            <a:ext cx="1663121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Regression</a:t>
            </a:r>
          </a:p>
          <a:p>
            <a:pPr algn="ctr"/>
            <a:r>
              <a:rPr lang="en-US" altLang="ko-KR" b="1">
                <a:solidFill>
                  <a:schemeClr val="bg1"/>
                </a:solidFill>
              </a:rPr>
              <a:t>(Wx+b)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15F0D3E-B16B-4DBF-B8B9-C55C95EC573C}"/>
              </a:ext>
            </a:extLst>
          </p:cNvPr>
          <p:cNvSpPr/>
          <p:nvPr/>
        </p:nvSpPr>
        <p:spPr>
          <a:xfrm>
            <a:off x="5733935" y="495320"/>
            <a:ext cx="1741167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bg1"/>
                </a:solidFill>
              </a:rPr>
              <a:t>Classification</a:t>
            </a:r>
          </a:p>
          <a:p>
            <a:pPr algn="ctr"/>
            <a:r>
              <a:rPr lang="en-US" altLang="ko-KR" b="1">
                <a:solidFill>
                  <a:schemeClr val="bg1"/>
                </a:solidFill>
              </a:rPr>
              <a:t>(Sigmoid)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구름 모양 설명선 72">
            <a:extLst>
              <a:ext uri="{FF2B5EF4-FFF2-40B4-BE49-F238E27FC236}">
                <a16:creationId xmlns:a16="http://schemas.microsoft.com/office/drawing/2014/main" id="{C9768FA1-F483-49C1-8F8D-354786F43D20}"/>
              </a:ext>
            </a:extLst>
          </p:cNvPr>
          <p:cNvSpPr/>
          <p:nvPr/>
        </p:nvSpPr>
        <p:spPr>
          <a:xfrm>
            <a:off x="709127" y="498998"/>
            <a:ext cx="1166326" cy="818003"/>
          </a:xfrm>
          <a:prstGeom prst="cloudCallout">
            <a:avLst>
              <a:gd name="adj1" fmla="val -22874"/>
              <a:gd name="adj2" fmla="val 39655"/>
            </a:avLst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(x, t)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구름 모양 설명선 73">
            <a:extLst>
              <a:ext uri="{FF2B5EF4-FFF2-40B4-BE49-F238E27FC236}">
                <a16:creationId xmlns:a16="http://schemas.microsoft.com/office/drawing/2014/main" id="{084F7C4B-56FA-489E-876E-A2F4BD4C2A34}"/>
              </a:ext>
            </a:extLst>
          </p:cNvPr>
          <p:cNvSpPr/>
          <p:nvPr/>
        </p:nvSpPr>
        <p:spPr>
          <a:xfrm>
            <a:off x="9116008" y="340013"/>
            <a:ext cx="1813249" cy="1135973"/>
          </a:xfrm>
          <a:prstGeom prst="cloudCallout">
            <a:avLst>
              <a:gd name="adj1" fmla="val -22874"/>
              <a:gd name="adj2" fmla="val 39655"/>
            </a:avLst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y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1 or 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화살표: 오른쪽 8">
            <a:extLst>
              <a:ext uri="{FF2B5EF4-FFF2-40B4-BE49-F238E27FC236}">
                <a16:creationId xmlns:a16="http://schemas.microsoft.com/office/drawing/2014/main" id="{254F4D8C-6FAC-4D04-BE56-15FE39E63ECC}"/>
              </a:ext>
            </a:extLst>
          </p:cNvPr>
          <p:cNvSpPr/>
          <p:nvPr/>
        </p:nvSpPr>
        <p:spPr>
          <a:xfrm>
            <a:off x="2004704" y="770539"/>
            <a:ext cx="690787" cy="274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8">
            <a:extLst>
              <a:ext uri="{FF2B5EF4-FFF2-40B4-BE49-F238E27FC236}">
                <a16:creationId xmlns:a16="http://schemas.microsoft.com/office/drawing/2014/main" id="{6EA40111-8726-4B8D-8A99-6A053CA6746C}"/>
              </a:ext>
            </a:extLst>
          </p:cNvPr>
          <p:cNvSpPr/>
          <p:nvPr/>
        </p:nvSpPr>
        <p:spPr>
          <a:xfrm>
            <a:off x="4531212" y="771199"/>
            <a:ext cx="1086400" cy="273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1609946A-5F7A-40B7-B085-69C2B58D170D}"/>
              </a:ext>
            </a:extLst>
          </p:cNvPr>
          <p:cNvSpPr/>
          <p:nvPr/>
        </p:nvSpPr>
        <p:spPr>
          <a:xfrm>
            <a:off x="7591425" y="770539"/>
            <a:ext cx="1395333" cy="274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82EBFD-5531-48EF-8919-5AC35794D8AE}"/>
                  </a:ext>
                </a:extLst>
              </p:cNvPr>
              <p:cNvSpPr txBox="1"/>
              <p:nvPr/>
            </p:nvSpPr>
            <p:spPr>
              <a:xfrm>
                <a:off x="4476532" y="53330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𝑾𝒙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82EBFD-5531-48EF-8919-5AC35794D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532" y="533305"/>
                <a:ext cx="1178528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32D92B-C01B-4B96-BEBF-B83B30C03FAD}"/>
                  </a:ext>
                </a:extLst>
              </p:cNvPr>
              <p:cNvSpPr txBox="1"/>
              <p:nvPr/>
            </p:nvSpPr>
            <p:spPr>
              <a:xfrm>
                <a:off x="2058806" y="533305"/>
                <a:ext cx="351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1400" b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32D92B-C01B-4B96-BEBF-B83B30C03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806" y="533305"/>
                <a:ext cx="35137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7EED3C1-2148-4E92-BD05-1DAD447FF27F}"/>
                  </a:ext>
                </a:extLst>
              </p:cNvPr>
              <p:cNvSpPr/>
              <p:nvPr/>
            </p:nvSpPr>
            <p:spPr>
              <a:xfrm>
                <a:off x="954877" y="2622372"/>
                <a:ext cx="3489552" cy="914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𝑾𝒙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7EED3C1-2148-4E92-BD05-1DAD447FF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7" y="2622372"/>
                <a:ext cx="3489552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그룹 40">
            <a:extLst>
              <a:ext uri="{FF2B5EF4-FFF2-40B4-BE49-F238E27FC236}">
                <a16:creationId xmlns:a16="http://schemas.microsoft.com/office/drawing/2014/main" id="{3BBFCF0E-96FF-4BF2-A782-FB4B08D49105}"/>
              </a:ext>
            </a:extLst>
          </p:cNvPr>
          <p:cNvGrpSpPr/>
          <p:nvPr/>
        </p:nvGrpSpPr>
        <p:grpSpPr>
          <a:xfrm>
            <a:off x="954877" y="3946753"/>
            <a:ext cx="4533984" cy="1799969"/>
            <a:chOff x="954877" y="3946753"/>
            <a:chExt cx="4533984" cy="17999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61FB6A71-A9D8-465F-AE4C-8307CADB5860}"/>
                    </a:ext>
                  </a:extLst>
                </p:cNvPr>
                <p:cNvSpPr/>
                <p:nvPr/>
              </p:nvSpPr>
              <p:spPr>
                <a:xfrm>
                  <a:off x="954877" y="3946753"/>
                  <a:ext cx="4533984" cy="17999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𝑾𝒙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altLang="ko-KR" sz="20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:endParaRPr lang="en-US" altLang="ko-KR" sz="20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:endParaRPr lang="en-US" altLang="ko-KR" sz="2000" b="1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𝒔𝒊𝒈𝒎𝒐𝒊𝒅</m:t>
                        </m:r>
                        <m:d>
                          <m:d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  <m:d>
                          <m:d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61FB6A71-A9D8-465F-AE4C-8307CADB58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7" y="3946753"/>
                  <a:ext cx="4533984" cy="17999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F119057D-070F-468D-BB2E-027D2F37916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452741" y="4646566"/>
              <a:ext cx="681099" cy="310785"/>
            </a:xfrm>
            <a:prstGeom prst="bentConnector3">
              <a:avLst>
                <a:gd name="adj1" fmla="val 50000"/>
              </a:avLst>
            </a:prstGeom>
            <a:ln w="31750">
              <a:noFill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475B4D3B-9CE3-4264-831B-DF8F6DF66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303" y="1972661"/>
            <a:ext cx="54006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5CCB9E-DF44-40CC-9E4C-AD66BC1927E1}"/>
                  </a:ext>
                </a:extLst>
              </p:cNvPr>
              <p:cNvSpPr txBox="1"/>
              <p:nvPr/>
            </p:nvSpPr>
            <p:spPr>
              <a:xfrm>
                <a:off x="7517307" y="533305"/>
                <a:ext cx="1562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𝒔𝒊𝒈𝒎𝒐𝒊𝒅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5CCB9E-DF44-40CC-9E4C-AD66BC192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307" y="533305"/>
                <a:ext cx="1562030" cy="307777"/>
              </a:xfrm>
              <a:prstGeom prst="rect">
                <a:avLst/>
              </a:prstGeom>
              <a:blipFill>
                <a:blip r:embed="rId7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AC633AC-6FE1-4291-85AB-9A172CEF4267}"/>
              </a:ext>
            </a:extLst>
          </p:cNvPr>
          <p:cNvCxnSpPr/>
          <p:nvPr/>
        </p:nvCxnSpPr>
        <p:spPr>
          <a:xfrm>
            <a:off x="2695491" y="4461409"/>
            <a:ext cx="1076409" cy="681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559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7623529-4665-437A-ABC6-FA02C4110068}"/>
                  </a:ext>
                </a:extLst>
              </p:cNvPr>
              <p:cNvSpPr/>
              <p:nvPr/>
            </p:nvSpPr>
            <p:spPr>
              <a:xfrm>
                <a:off x="2787411" y="1276455"/>
                <a:ext cx="6617177" cy="19188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𝑾𝒙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       </m:t>
                      </m:r>
                      <m:sSub>
                        <m:sSub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sz="2000" b="1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2000" b="1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20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ko-KR" altLang="en-US" sz="2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87623529-4665-437A-ABC6-FA02C4110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411" y="1276455"/>
                <a:ext cx="6617177" cy="19188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C9936A5-A412-4150-92EA-ECBCE768D258}"/>
                  </a:ext>
                </a:extLst>
              </p:cNvPr>
              <p:cNvSpPr/>
              <p:nvPr/>
            </p:nvSpPr>
            <p:spPr>
              <a:xfrm>
                <a:off x="1577289" y="3888782"/>
                <a:ext cx="3567465" cy="101639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</m:oMath>
                  </m:oMathPara>
                </a14:m>
                <a:endParaRPr lang="en-US" altLang="ko-KR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C9936A5-A412-4150-92EA-ECBCE768D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289" y="3888782"/>
                <a:ext cx="3567465" cy="10163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8407F5A-AC4C-4840-8F52-EAE98EFB922E}"/>
                  </a:ext>
                </a:extLst>
              </p:cNvPr>
              <p:cNvSpPr/>
              <p:nvPr/>
            </p:nvSpPr>
            <p:spPr>
              <a:xfrm>
                <a:off x="7047246" y="3883642"/>
                <a:ext cx="3567465" cy="101639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  <m:r>
                            <a:rPr lang="en-US" altLang="ko-K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US" altLang="ko-KR" sz="20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8407F5A-AC4C-4840-8F52-EAE98EFB92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246" y="3883642"/>
                <a:ext cx="3567465" cy="10163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5636B33-8E06-448C-98CC-87DC3C3A4C61}"/>
              </a:ext>
            </a:extLst>
          </p:cNvPr>
          <p:cNvSpPr txBox="1"/>
          <p:nvPr/>
        </p:nvSpPr>
        <p:spPr>
          <a:xfrm>
            <a:off x="4159019" y="907123"/>
            <a:ext cx="288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손실 함수</a:t>
            </a:r>
            <a:r>
              <a:rPr lang="en-US" altLang="ko-KR" b="1">
                <a:solidFill>
                  <a:srgbClr val="FF0000"/>
                </a:solidFill>
              </a:rPr>
              <a:t>(Cross Entropy)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화살표: 오른쪽 8">
            <a:extLst>
              <a:ext uri="{FF2B5EF4-FFF2-40B4-BE49-F238E27FC236}">
                <a16:creationId xmlns:a16="http://schemas.microsoft.com/office/drawing/2014/main" id="{D4DC84DB-3123-47CB-9D8E-D05D4C23382D}"/>
              </a:ext>
            </a:extLst>
          </p:cNvPr>
          <p:cNvSpPr/>
          <p:nvPr/>
        </p:nvSpPr>
        <p:spPr>
          <a:xfrm rot="7763188">
            <a:off x="4473951" y="3440397"/>
            <a:ext cx="690787" cy="274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8">
            <a:extLst>
              <a:ext uri="{FF2B5EF4-FFF2-40B4-BE49-F238E27FC236}">
                <a16:creationId xmlns:a16="http://schemas.microsoft.com/office/drawing/2014/main" id="{282B6CE5-4C95-4E97-B3A8-FAC8AA2777F9}"/>
              </a:ext>
            </a:extLst>
          </p:cNvPr>
          <p:cNvSpPr/>
          <p:nvPr/>
        </p:nvSpPr>
        <p:spPr>
          <a:xfrm rot="2687956">
            <a:off x="7043795" y="3427135"/>
            <a:ext cx="690787" cy="27492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156890-B57D-49D5-889A-7B3E12766A25}"/>
              </a:ext>
            </a:extLst>
          </p:cNvPr>
          <p:cNvSpPr txBox="1"/>
          <p:nvPr/>
        </p:nvSpPr>
        <p:spPr>
          <a:xfrm>
            <a:off x="1232338" y="3296082"/>
            <a:ext cx="364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손실함수 </a:t>
            </a:r>
            <a:r>
              <a:rPr lang="en-US" altLang="ko-KR" sz="1600" b="1" dirty="0"/>
              <a:t>E(W, b)</a:t>
            </a:r>
            <a:r>
              <a:rPr lang="ko-KR" altLang="en-US" sz="1600" b="1" dirty="0"/>
              <a:t>가 최소값을 갖는 </a:t>
            </a:r>
            <a:r>
              <a:rPr lang="en-US" altLang="ko-KR" sz="1600" b="1" dirty="0"/>
              <a:t>W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F29A06-9A11-40C9-A555-6EFA5205BC32}"/>
              </a:ext>
            </a:extLst>
          </p:cNvPr>
          <p:cNvSpPr txBox="1"/>
          <p:nvPr/>
        </p:nvSpPr>
        <p:spPr>
          <a:xfrm>
            <a:off x="7441296" y="3296082"/>
            <a:ext cx="356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손실함수 </a:t>
            </a:r>
            <a:r>
              <a:rPr lang="en-US" altLang="ko-KR" sz="1600" b="1" dirty="0"/>
              <a:t>E(W, b)</a:t>
            </a:r>
            <a:r>
              <a:rPr lang="ko-KR" altLang="en-US" sz="1600" b="1" dirty="0"/>
              <a:t>가 최소값을 갖는 </a:t>
            </a:r>
            <a:r>
              <a:rPr lang="en-US" altLang="ko-KR" sz="1600" b="1" dirty="0"/>
              <a:t>b</a:t>
            </a:r>
            <a:endParaRPr lang="ko-KR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1DD990-77BF-4F6A-8931-3730C6ADCCA7}"/>
              </a:ext>
            </a:extLst>
          </p:cNvPr>
          <p:cNvSpPr txBox="1"/>
          <p:nvPr/>
        </p:nvSpPr>
        <p:spPr>
          <a:xfrm>
            <a:off x="1758018" y="5036210"/>
            <a:ext cx="7471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</a:t>
            </a:r>
            <a:r>
              <a:rPr lang="el-GR" altLang="ko-KR" b="1"/>
              <a:t>α</a:t>
            </a:r>
            <a:r>
              <a:rPr lang="ko-KR" altLang="en-US"/>
              <a:t>는 학습률</a:t>
            </a:r>
            <a:r>
              <a:rPr lang="en-US" altLang="ko-KR"/>
              <a:t>(Learning Rate)</a:t>
            </a:r>
            <a:r>
              <a:rPr lang="ko-KR" altLang="en-US"/>
              <a:t>이라 하는데</a:t>
            </a:r>
            <a:r>
              <a:rPr lang="en-US" altLang="ko-KR"/>
              <a:t>, W/b</a:t>
            </a:r>
            <a:r>
              <a:rPr lang="ko-KR" altLang="en-US"/>
              <a:t>의 증감 비율을 나타냄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558846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CE7E3970-B102-43B9-AF2E-35DAF6653D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5766389"/>
                  </p:ext>
                </p:extLst>
              </p:nvPr>
            </p:nvGraphicFramePr>
            <p:xfrm>
              <a:off x="782638" y="775620"/>
              <a:ext cx="10626725" cy="54864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4197438">
                      <a:extLst>
                        <a:ext uri="{9D8B030D-6E8A-4147-A177-3AD203B41FA5}">
                          <a16:colId xmlns:a16="http://schemas.microsoft.com/office/drawing/2014/main" val="2640041174"/>
                        </a:ext>
                      </a:extLst>
                    </a:gridCol>
                    <a:gridCol w="6429287">
                      <a:extLst>
                        <a:ext uri="{9D8B030D-6E8A-4147-A177-3AD203B41FA5}">
                          <a16:colId xmlns:a16="http://schemas.microsoft.com/office/drawing/2014/main" val="3442672177"/>
                        </a:ext>
                      </a:extLst>
                    </a:gridCol>
                  </a:tblGrid>
                  <a:tr h="3193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/>
                            <a:t>수식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/>
                            <a:t>설명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539278"/>
                      </a:ext>
                    </a:extLst>
                  </a:tr>
                  <a:tr h="33309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𝒔𝒊𝒈𝒎𝒐𝒊𝒅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𝑾𝒙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입력 </a:t>
                          </a:r>
                          <a:r>
                            <a:rPr lang="en-US" altLang="ko-KR" dirty="0"/>
                            <a:t>x</a:t>
                          </a:r>
                          <a:r>
                            <a:rPr lang="ko-KR" altLang="en-US" dirty="0"/>
                            <a:t>에 대하여 출력 값이 </a:t>
                          </a:r>
                          <a:r>
                            <a:rPr lang="en-US" altLang="ko-KR" dirty="0"/>
                            <a:t>1</a:t>
                          </a:r>
                          <a:r>
                            <a:rPr lang="ko-KR" altLang="en-US" dirty="0"/>
                            <a:t>일 확률을 </a:t>
                          </a:r>
                          <a:r>
                            <a:rPr lang="en-US" altLang="ko-KR" dirty="0"/>
                            <a:t>y</a:t>
                          </a:r>
                          <a:r>
                            <a:rPr lang="ko-KR" altLang="en-US" dirty="0"/>
                            <a:t>로 정의</a:t>
                          </a:r>
                          <a:endParaRPr lang="en-US" altLang="ko-KR" dirty="0"/>
                        </a:p>
                        <a:p>
                          <a:pPr latinLnBrk="1"/>
                          <a:r>
                            <a:rPr lang="en-US" altLang="ko-KR" dirty="0"/>
                            <a:t>y</a:t>
                          </a:r>
                          <a:r>
                            <a:rPr lang="ko-KR" altLang="en-US" dirty="0"/>
                            <a:t>는 </a:t>
                          </a:r>
                          <a:r>
                            <a:rPr lang="en-US" altLang="ko-KR" dirty="0"/>
                            <a:t>1 </a:t>
                          </a:r>
                          <a:r>
                            <a:rPr lang="ko-KR" altLang="en-US" dirty="0"/>
                            <a:t>또는 </a:t>
                          </a:r>
                          <a:r>
                            <a:rPr lang="en-US" altLang="ko-KR" dirty="0"/>
                            <a:t>0</a:t>
                          </a:r>
                          <a:r>
                            <a:rPr lang="ko-KR" altLang="en-US" dirty="0"/>
                            <a:t>이므로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𝑠𝑖𝑔𝑚𝑜𝑖𝑑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/>
                            <a:t>로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/>
                            <a:t>나타낼 수 있음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5519406"/>
                      </a:ext>
                    </a:extLst>
                  </a:tr>
                  <a:tr h="33309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ko-KR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입력 </a:t>
                          </a:r>
                          <a:r>
                            <a:rPr lang="en-US" altLang="ko-KR" dirty="0"/>
                            <a:t>x</a:t>
                          </a:r>
                          <a:r>
                            <a:rPr lang="ko-KR" altLang="en-US" dirty="0"/>
                            <a:t>에 대하여 출력 값이 </a:t>
                          </a:r>
                          <a:r>
                            <a:rPr lang="en-US" altLang="ko-KR" dirty="0"/>
                            <a:t>0</a:t>
                          </a:r>
                          <a:r>
                            <a:rPr lang="ko-KR" altLang="en-US" dirty="0"/>
                            <a:t>일 확률이며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확률을 모두 더한 값은 </a:t>
                          </a:r>
                          <a:r>
                            <a:rPr lang="en-US" altLang="ko-KR" dirty="0"/>
                            <a:t>1</a:t>
                          </a:r>
                          <a:r>
                            <a:rPr lang="ko-KR" altLang="en-US" dirty="0"/>
                            <a:t>이므로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출력 값이 </a:t>
                          </a:r>
                          <a:r>
                            <a:rPr lang="en-US" altLang="ko-KR" dirty="0"/>
                            <a:t>0</a:t>
                          </a:r>
                          <a:r>
                            <a:rPr lang="ko-KR" altLang="en-US" dirty="0"/>
                            <a:t>일 확률은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ko-KR" altLang="en-US" dirty="0"/>
                            <a:t>임</a:t>
                          </a:r>
                          <a:endParaRPr lang="en-US" altLang="ko-KR" dirty="0"/>
                        </a:p>
                        <a:p>
                          <a:pPr latinLnBrk="1"/>
                          <a:r>
                            <a:rPr lang="en-US" altLang="ko-KR" dirty="0"/>
                            <a:t>(y</a:t>
                          </a:r>
                          <a:r>
                            <a:rPr lang="ko-KR" altLang="en-US" dirty="0"/>
                            <a:t>는 출력 값이 </a:t>
                          </a:r>
                          <a:r>
                            <a:rPr lang="en-US" altLang="ko-KR" dirty="0"/>
                            <a:t>1</a:t>
                          </a:r>
                          <a:r>
                            <a:rPr lang="ko-KR" altLang="en-US" dirty="0"/>
                            <a:t>일 확률로</a:t>
                          </a:r>
                          <a:r>
                            <a:rPr lang="en-US" altLang="ko-KR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𝑠𝑖𝑔𝑚𝑜𝑖𝑑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/>
                            <a:t>로 정의함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4206208"/>
                      </a:ext>
                    </a:extLst>
                  </a:tr>
                  <a:tr h="33309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확률변수 </a:t>
                          </a:r>
                          <a:r>
                            <a:rPr lang="en-US" altLang="ko-KR" dirty="0"/>
                            <a:t>C</a:t>
                          </a:r>
                          <a:r>
                            <a:rPr lang="ko-KR" altLang="en-US" dirty="0"/>
                            <a:t>는 </a:t>
                          </a:r>
                          <a:r>
                            <a:rPr lang="en-US" altLang="ko-KR" dirty="0"/>
                            <a:t>0</a:t>
                          </a:r>
                          <a:r>
                            <a:rPr lang="ko-KR" altLang="en-US" dirty="0"/>
                            <a:t>이나 </a:t>
                          </a:r>
                          <a:r>
                            <a:rPr lang="en-US" altLang="ko-KR" dirty="0"/>
                            <a:t>1</a:t>
                          </a:r>
                          <a:r>
                            <a:rPr lang="ko-KR" altLang="en-US" dirty="0"/>
                            <a:t>이외에는 값을 가질 수 없으므로</a:t>
                          </a:r>
                          <a:r>
                            <a:rPr lang="en-US" altLang="ko-KR" dirty="0"/>
                            <a:t>, (</a:t>
                          </a:r>
                          <a:r>
                            <a:rPr lang="ko-KR" altLang="en-US" dirty="0"/>
                            <a:t>즉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정답 </a:t>
                          </a:r>
                          <a:r>
                            <a:rPr lang="en-US" altLang="ko-KR" dirty="0"/>
                            <a:t>t = 0 or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1) </a:t>
                          </a:r>
                          <a:r>
                            <a:rPr lang="ko-KR" altLang="en-US" dirty="0"/>
                            <a:t>다음처럼 나타냄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4292269"/>
                      </a:ext>
                    </a:extLst>
                  </a:tr>
                  <a:tr h="765298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  <m:d>
                                  <m:d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∏"/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nary>
                                <m:nary>
                                  <m:naryPr>
                                    <m:chr m:val="∏"/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sup>
                                    </m:sSubSup>
                                    <m:sSup>
                                      <m:sSup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가중치 </a:t>
                          </a:r>
                          <a:r>
                            <a:rPr lang="en-US" altLang="ko-KR" dirty="0"/>
                            <a:t>W</a:t>
                          </a:r>
                          <a:r>
                            <a:rPr lang="ko-KR" altLang="en-US" dirty="0"/>
                            <a:t>와 편향 </a:t>
                          </a:r>
                          <a:r>
                            <a:rPr lang="en-US" altLang="ko-KR" dirty="0"/>
                            <a:t>b</a:t>
                          </a:r>
                          <a:r>
                            <a:rPr lang="ko-KR" altLang="en-US" dirty="0"/>
                            <a:t>를 </a:t>
                          </a:r>
                          <a:r>
                            <a:rPr lang="ko-KR" altLang="en-US" dirty="0" err="1"/>
                            <a:t>최우추정하기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/>
                            <a:t>위한 </a:t>
                          </a:r>
                          <a:r>
                            <a:rPr lang="ko-KR" altLang="en-US" dirty="0" err="1"/>
                            <a:t>우도함수</a:t>
                          </a:r>
                          <a:r>
                            <a:rPr lang="en-US" altLang="ko-KR" dirty="0"/>
                            <a:t>(Likelihood Function)</a:t>
                          </a:r>
                          <a:r>
                            <a:rPr lang="ko-KR" altLang="en-US" dirty="0"/>
                            <a:t>는 다음과 같이 나타낼 수 있으며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이 </a:t>
                          </a:r>
                          <a:r>
                            <a:rPr lang="ko-KR" altLang="en-US" dirty="0" err="1"/>
                            <a:t>우도함수</a:t>
                          </a:r>
                          <a:r>
                            <a:rPr lang="ko-KR" altLang="en-US" dirty="0"/>
                            <a:t> 값이 최대가 되도록</a:t>
                          </a:r>
                          <a:r>
                            <a:rPr lang="en-US" altLang="ko-KR" dirty="0"/>
                            <a:t>(</a:t>
                          </a:r>
                          <a:r>
                            <a:rPr lang="ko-KR" altLang="en-US" dirty="0" err="1"/>
                            <a:t>최우추정</a:t>
                          </a:r>
                          <a:r>
                            <a:rPr lang="en-US" altLang="ko-KR" dirty="0"/>
                            <a:t>), W</a:t>
                          </a:r>
                          <a:r>
                            <a:rPr lang="ko-KR" altLang="en-US" dirty="0"/>
                            <a:t>와 </a:t>
                          </a:r>
                          <a:r>
                            <a:rPr lang="en-US" altLang="ko-KR" dirty="0"/>
                            <a:t>b</a:t>
                          </a:r>
                          <a:r>
                            <a:rPr lang="ko-KR" altLang="en-US" dirty="0"/>
                            <a:t>를 </a:t>
                          </a:r>
                          <a:r>
                            <a:rPr lang="en-US" altLang="ko-KR" dirty="0"/>
                            <a:t>update</a:t>
                          </a:r>
                          <a:r>
                            <a:rPr lang="ko-KR" altLang="en-US" dirty="0"/>
                            <a:t>해 나가면 </a:t>
                          </a:r>
                          <a:r>
                            <a:rPr lang="en-US" altLang="ko-KR" dirty="0" err="1"/>
                            <a:t>MachineLearning</a:t>
                          </a:r>
                          <a:r>
                            <a:rPr lang="ko-KR" altLang="en-US" dirty="0"/>
                            <a:t>이 학습이 잘 된 것임</a:t>
                          </a:r>
                          <a:r>
                            <a:rPr lang="en-US" altLang="ko-KR" dirty="0"/>
                            <a:t> 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8218142"/>
                      </a:ext>
                    </a:extLst>
                  </a:tr>
                  <a:tr h="983149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d>
                                  <m:d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unc>
                                  <m:funcPr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 sz="1400" b="1" i="0" smtClean="0"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</m:fName>
                                  <m:e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altLang="ko-KR" sz="1400" b="1" dirty="0"/>
                        </a:p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func>
                                          <m:funcPr>
                                            <m:ctrlP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b="1" i="0" smtClean="0">
                                                <a:latin typeface="Cambria Math" panose="02040503050406030204" pitchFamily="18" charset="0"/>
                                              </a:rPr>
                                              <m:t>𝐥𝐨𝐠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</m:d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+(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ko-KR" sz="14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b="1" i="0" smtClean="0">
                                            <a:latin typeface="Cambria Math" panose="02040503050406030204" pitchFamily="18" charset="0"/>
                                          </a:rPr>
                                          <m:t>𝐥𝐨𝐠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400" b="1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함수가 최대값이 되는 것을 알기 위해서는 </a:t>
                          </a:r>
                          <a:r>
                            <a:rPr lang="en-US" altLang="ko-KR" dirty="0"/>
                            <a:t>W</a:t>
                          </a:r>
                          <a:r>
                            <a:rPr lang="ko-KR" altLang="en-US" dirty="0"/>
                            <a:t>와 </a:t>
                          </a:r>
                          <a:r>
                            <a:rPr lang="en-US" altLang="ko-KR" dirty="0"/>
                            <a:t>b</a:t>
                          </a:r>
                          <a:r>
                            <a:rPr lang="ko-KR" altLang="en-US" dirty="0"/>
                            <a:t>에 대해 </a:t>
                          </a:r>
                          <a:r>
                            <a:rPr lang="ko-KR" altLang="en-US" dirty="0" err="1"/>
                            <a:t>편미분을</a:t>
                          </a:r>
                          <a:r>
                            <a:rPr lang="ko-KR" altLang="en-US" dirty="0"/>
                            <a:t> 해야 하는데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곱하기는 미분이 불편하므로 양변에 </a:t>
                          </a:r>
                          <a:r>
                            <a:rPr lang="en-US" altLang="ko-KR" dirty="0"/>
                            <a:t>log</a:t>
                          </a:r>
                          <a:r>
                            <a:rPr lang="ko-KR" altLang="en-US" dirty="0"/>
                            <a:t>를 취해 덧셈 형태로 바꾸어 주고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함수의 부호를 바꾸어 주면 함수의 최대화 문제는 최소화 문제로 바꿀 수 있으므로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다음처럼 나타냄</a:t>
                          </a:r>
                          <a:r>
                            <a:rPr lang="en-US" altLang="ko-KR" dirty="0"/>
                            <a:t>. (parameter</a:t>
                          </a:r>
                          <a:r>
                            <a:rPr lang="ko-KR" altLang="en-US" dirty="0"/>
                            <a:t> 최적화를 위해서는 함수 최소값을 구하는 것이 일반적임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55239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CE7E3970-B102-43B9-AF2E-35DAF6653D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5766389"/>
                  </p:ext>
                </p:extLst>
              </p:nvPr>
            </p:nvGraphicFramePr>
            <p:xfrm>
              <a:off x="782638" y="775620"/>
              <a:ext cx="10626725" cy="54864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4197438">
                      <a:extLst>
                        <a:ext uri="{9D8B030D-6E8A-4147-A177-3AD203B41FA5}">
                          <a16:colId xmlns:a16="http://schemas.microsoft.com/office/drawing/2014/main" val="2640041174"/>
                        </a:ext>
                      </a:extLst>
                    </a:gridCol>
                    <a:gridCol w="6429287">
                      <a:extLst>
                        <a:ext uri="{9D8B030D-6E8A-4147-A177-3AD203B41FA5}">
                          <a16:colId xmlns:a16="http://schemas.microsoft.com/office/drawing/2014/main" val="344267217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/>
                            <a:t>수식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b="1" dirty="0"/>
                            <a:t>설명</a:t>
                          </a:r>
                        </a:p>
                      </a:txBody>
                      <a:tcPr anchor="ctr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453927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" t="-61905" r="-153411" b="-7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403" t="-61905" r="-190" b="-7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551940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" t="-113333" r="-153411" b="-40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403" t="-113333" r="-190" b="-40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420620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" t="-304762" r="-153411" b="-4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확률변수 </a:t>
                          </a:r>
                          <a:r>
                            <a:rPr lang="en-US" altLang="ko-KR" dirty="0"/>
                            <a:t>C</a:t>
                          </a:r>
                          <a:r>
                            <a:rPr lang="ko-KR" altLang="en-US" dirty="0"/>
                            <a:t>는 </a:t>
                          </a:r>
                          <a:r>
                            <a:rPr lang="en-US" altLang="ko-KR" dirty="0"/>
                            <a:t>0</a:t>
                          </a:r>
                          <a:r>
                            <a:rPr lang="ko-KR" altLang="en-US" dirty="0"/>
                            <a:t>이나 </a:t>
                          </a:r>
                          <a:r>
                            <a:rPr lang="en-US" altLang="ko-KR" dirty="0"/>
                            <a:t>1</a:t>
                          </a:r>
                          <a:r>
                            <a:rPr lang="ko-KR" altLang="en-US" dirty="0"/>
                            <a:t>이외에는 값을 가질 수 없으므로</a:t>
                          </a:r>
                          <a:r>
                            <a:rPr lang="en-US" altLang="ko-KR" dirty="0"/>
                            <a:t>, (</a:t>
                          </a:r>
                          <a:r>
                            <a:rPr lang="ko-KR" altLang="en-US" dirty="0"/>
                            <a:t>즉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정답 </a:t>
                          </a:r>
                          <a:r>
                            <a:rPr lang="en-US" altLang="ko-KR" dirty="0"/>
                            <a:t>t = 0 or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1) </a:t>
                          </a:r>
                          <a:r>
                            <a:rPr lang="ko-KR" altLang="en-US" dirty="0"/>
                            <a:t>다음처럼 나타냄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4292269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" t="-216837" r="-153411" b="-153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가중치 </a:t>
                          </a:r>
                          <a:r>
                            <a:rPr lang="en-US" altLang="ko-KR" dirty="0"/>
                            <a:t>W</a:t>
                          </a:r>
                          <a:r>
                            <a:rPr lang="ko-KR" altLang="en-US" dirty="0"/>
                            <a:t>와 편향 </a:t>
                          </a:r>
                          <a:r>
                            <a:rPr lang="en-US" altLang="ko-KR" dirty="0"/>
                            <a:t>b</a:t>
                          </a:r>
                          <a:r>
                            <a:rPr lang="ko-KR" altLang="en-US" dirty="0"/>
                            <a:t>를 </a:t>
                          </a:r>
                          <a:r>
                            <a:rPr lang="ko-KR" altLang="en-US" dirty="0" err="1"/>
                            <a:t>최우추정하기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/>
                            <a:t>위한 </a:t>
                          </a:r>
                          <a:r>
                            <a:rPr lang="ko-KR" altLang="en-US" dirty="0" err="1"/>
                            <a:t>우도함수</a:t>
                          </a:r>
                          <a:r>
                            <a:rPr lang="en-US" altLang="ko-KR" dirty="0"/>
                            <a:t>(Likelihood Function)</a:t>
                          </a:r>
                          <a:r>
                            <a:rPr lang="ko-KR" altLang="en-US" dirty="0"/>
                            <a:t>는 다음과 같이 나타낼 수 있으며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이 </a:t>
                          </a:r>
                          <a:r>
                            <a:rPr lang="ko-KR" altLang="en-US" dirty="0" err="1"/>
                            <a:t>우도함수</a:t>
                          </a:r>
                          <a:r>
                            <a:rPr lang="ko-KR" altLang="en-US" dirty="0"/>
                            <a:t> 값이 최대가 되도록</a:t>
                          </a:r>
                          <a:r>
                            <a:rPr lang="en-US" altLang="ko-KR" dirty="0"/>
                            <a:t>(</a:t>
                          </a:r>
                          <a:r>
                            <a:rPr lang="ko-KR" altLang="en-US" dirty="0" err="1"/>
                            <a:t>최우추정</a:t>
                          </a:r>
                          <a:r>
                            <a:rPr lang="en-US" altLang="ko-KR" dirty="0"/>
                            <a:t>), W</a:t>
                          </a:r>
                          <a:r>
                            <a:rPr lang="ko-KR" altLang="en-US" dirty="0"/>
                            <a:t>와 </a:t>
                          </a:r>
                          <a:r>
                            <a:rPr lang="en-US" altLang="ko-KR" dirty="0"/>
                            <a:t>b</a:t>
                          </a:r>
                          <a:r>
                            <a:rPr lang="ko-KR" altLang="en-US" dirty="0"/>
                            <a:t>를 </a:t>
                          </a:r>
                          <a:r>
                            <a:rPr lang="en-US" altLang="ko-KR" dirty="0"/>
                            <a:t>update</a:t>
                          </a:r>
                          <a:r>
                            <a:rPr lang="ko-KR" altLang="en-US" dirty="0"/>
                            <a:t>해 나가면 </a:t>
                          </a:r>
                          <a:r>
                            <a:rPr lang="en-US" altLang="ko-KR" dirty="0" err="1"/>
                            <a:t>MachineLearning</a:t>
                          </a:r>
                          <a:r>
                            <a:rPr lang="ko-KR" altLang="en-US" dirty="0"/>
                            <a:t>이 학습이 잘 된 것임</a:t>
                          </a:r>
                          <a:r>
                            <a:rPr lang="en-US" altLang="ko-KR" dirty="0"/>
                            <a:t> 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98218142"/>
                      </a:ext>
                    </a:extLst>
                  </a:tr>
                  <a:tr h="17373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" t="-217895" r="-153411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함수가 최대값이 되는 것을 알기 위해서는 </a:t>
                          </a:r>
                          <a:r>
                            <a:rPr lang="en-US" altLang="ko-KR" dirty="0"/>
                            <a:t>W</a:t>
                          </a:r>
                          <a:r>
                            <a:rPr lang="ko-KR" altLang="en-US" dirty="0"/>
                            <a:t>와 </a:t>
                          </a:r>
                          <a:r>
                            <a:rPr lang="en-US" altLang="ko-KR" dirty="0"/>
                            <a:t>b</a:t>
                          </a:r>
                          <a:r>
                            <a:rPr lang="ko-KR" altLang="en-US" dirty="0"/>
                            <a:t>에 대해 </a:t>
                          </a:r>
                          <a:r>
                            <a:rPr lang="ko-KR" altLang="en-US" dirty="0" err="1"/>
                            <a:t>편미분을</a:t>
                          </a:r>
                          <a:r>
                            <a:rPr lang="ko-KR" altLang="en-US" dirty="0"/>
                            <a:t> 해야 하는데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곱하기는 미분이 불편하므로 양변에 </a:t>
                          </a:r>
                          <a:r>
                            <a:rPr lang="en-US" altLang="ko-KR" dirty="0"/>
                            <a:t>log</a:t>
                          </a:r>
                          <a:r>
                            <a:rPr lang="ko-KR" altLang="en-US" dirty="0"/>
                            <a:t>를 취해 덧셈 형태로 바꾸어 주고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함수의 부호를 바꾸어 주면 함수의 최대화 문제는 최소화 문제로 바꿀 수 있으므로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/>
                            <a:t>다음처럼 나타냄</a:t>
                          </a:r>
                          <a:r>
                            <a:rPr lang="en-US" altLang="ko-KR" dirty="0"/>
                            <a:t>. (parameter</a:t>
                          </a:r>
                          <a:r>
                            <a:rPr lang="ko-KR" altLang="en-US" dirty="0"/>
                            <a:t> 최적화를 위해서는 함수 최소값을 구하는 것이 일반적임</a:t>
                          </a:r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55239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5775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3599014-9D71-418C-BC0E-449723D577E0}"/>
              </a:ext>
            </a:extLst>
          </p:cNvPr>
          <p:cNvSpPr/>
          <p:nvPr/>
        </p:nvSpPr>
        <p:spPr>
          <a:xfrm>
            <a:off x="8765175" y="2444146"/>
            <a:ext cx="935371" cy="1284270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</a:rPr>
              <a:t>최소값</a:t>
            </a:r>
            <a:r>
              <a:rPr lang="en-US" altLang="ko-KR" sz="1600" b="1">
                <a:solidFill>
                  <a:schemeClr val="tx1"/>
                </a:solidFill>
              </a:rPr>
              <a:t>?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BFAA7F-3DBE-4483-85A4-0660C3624B57}"/>
              </a:ext>
            </a:extLst>
          </p:cNvPr>
          <p:cNvSpPr/>
          <p:nvPr/>
        </p:nvSpPr>
        <p:spPr>
          <a:xfrm>
            <a:off x="10494724" y="2444146"/>
            <a:ext cx="1337353" cy="1284270"/>
          </a:xfrm>
          <a:prstGeom prst="roundRect">
            <a:avLst/>
          </a:prstGeom>
          <a:solidFill>
            <a:srgbClr val="DAE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학습종료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97EA19A-8D79-4845-92AD-A3806A37E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20186"/>
              </p:ext>
            </p:extLst>
          </p:nvPr>
        </p:nvGraphicFramePr>
        <p:xfrm>
          <a:off x="809375" y="1980733"/>
          <a:ext cx="1572108" cy="249428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786054">
                  <a:extLst>
                    <a:ext uri="{9D8B030D-6E8A-4147-A177-3AD203B41FA5}">
                      <a16:colId xmlns:a16="http://schemas.microsoft.com/office/drawing/2014/main" val="2671654252"/>
                    </a:ext>
                  </a:extLst>
                </a:gridCol>
                <a:gridCol w="786054">
                  <a:extLst>
                    <a:ext uri="{9D8B030D-6E8A-4147-A177-3AD203B41FA5}">
                      <a16:colId xmlns:a16="http://schemas.microsoft.com/office/drawing/2014/main" val="1491903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입력</a:t>
                      </a:r>
                      <a:r>
                        <a:rPr lang="en-US" altLang="ko-KR"/>
                        <a:t>(x)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정답</a:t>
                      </a:r>
                      <a:r>
                        <a:rPr lang="en-US" altLang="ko-KR"/>
                        <a:t>(t)</a:t>
                      </a:r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r>
                        <a:rPr lang="en-US" altLang="ko-KR" baseline="-25000"/>
                        <a:t>1</a:t>
                      </a:r>
                      <a:endParaRPr lang="ko-KR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</a:t>
                      </a:r>
                      <a:r>
                        <a:rPr lang="en-US" altLang="ko-KR" baseline="-25000"/>
                        <a:t>1</a:t>
                      </a:r>
                      <a:endParaRPr lang="ko-KR" altLang="en-US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6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r>
                        <a:rPr lang="en-US" altLang="ko-KR" baseline="-25000"/>
                        <a:t>2</a:t>
                      </a:r>
                      <a:endParaRPr lang="ko-KR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</a:t>
                      </a:r>
                      <a:r>
                        <a:rPr lang="en-US" altLang="ko-KR" baseline="-25000"/>
                        <a:t>2</a:t>
                      </a:r>
                      <a:endParaRPr lang="ko-KR" altLang="en-US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4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,,,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6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75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r>
                        <a:rPr lang="en-US" altLang="ko-KR" baseline="-25000"/>
                        <a:t>n</a:t>
                      </a:r>
                      <a:endParaRPr lang="ko-KR" altLang="en-US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</a:t>
                      </a:r>
                      <a:r>
                        <a:rPr lang="en-US" altLang="ko-KR" baseline="-25000"/>
                        <a:t>n</a:t>
                      </a:r>
                      <a:endParaRPr lang="ko-KR" altLang="en-US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8095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F017ED5-0868-4881-8904-072C6B6B7179}"/>
              </a:ext>
            </a:extLst>
          </p:cNvPr>
          <p:cNvSpPr txBox="1"/>
          <p:nvPr/>
        </p:nvSpPr>
        <p:spPr>
          <a:xfrm>
            <a:off x="9691211" y="2580553"/>
            <a:ext cx="53572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>
                <a:solidFill>
                  <a:srgbClr val="7030A0"/>
                </a:solidFill>
              </a:rPr>
              <a:t>Yes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2BC31-C478-45A9-BAEB-98FFFD0B2D1F}"/>
              </a:ext>
            </a:extLst>
          </p:cNvPr>
          <p:cNvSpPr txBox="1"/>
          <p:nvPr/>
        </p:nvSpPr>
        <p:spPr>
          <a:xfrm>
            <a:off x="7413114" y="1928148"/>
            <a:ext cx="15723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</a:rPr>
              <a:t>③ </a:t>
            </a:r>
            <a:r>
              <a:rPr lang="ko-KR" altLang="en-US" sz="1600" b="1">
                <a:solidFill>
                  <a:srgbClr val="7030A0"/>
                </a:solidFill>
              </a:rPr>
              <a:t>손실함수값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63527B7-2DF7-4002-8F29-441D966AD083}"/>
              </a:ext>
            </a:extLst>
          </p:cNvPr>
          <p:cNvSpPr/>
          <p:nvPr/>
        </p:nvSpPr>
        <p:spPr>
          <a:xfrm>
            <a:off x="2485811" y="2875661"/>
            <a:ext cx="586800" cy="421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FA0667B-6219-487E-A333-17AFCCBB6E2A}"/>
              </a:ext>
            </a:extLst>
          </p:cNvPr>
          <p:cNvSpPr/>
          <p:nvPr/>
        </p:nvSpPr>
        <p:spPr>
          <a:xfrm>
            <a:off x="9804874" y="2875661"/>
            <a:ext cx="585522" cy="421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4186A1-F8E1-4B79-AEBD-46CBE212CDBF}"/>
              </a:ext>
            </a:extLst>
          </p:cNvPr>
          <p:cNvSpPr txBox="1"/>
          <p:nvPr/>
        </p:nvSpPr>
        <p:spPr>
          <a:xfrm>
            <a:off x="2332337" y="1928148"/>
            <a:ext cx="115612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</a:rPr>
              <a:t>①</a:t>
            </a:r>
            <a:r>
              <a:rPr lang="en-US" altLang="ko-KR" b="1">
                <a:solidFill>
                  <a:srgbClr val="7030A0"/>
                </a:solidFill>
              </a:rPr>
              <a:t> input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DECA93-99BC-482A-B693-D62448662BCD}"/>
              </a:ext>
            </a:extLst>
          </p:cNvPr>
          <p:cNvSpPr txBox="1"/>
          <p:nvPr/>
        </p:nvSpPr>
        <p:spPr>
          <a:xfrm>
            <a:off x="4024862" y="1789649"/>
            <a:ext cx="17448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</a:rPr>
              <a:t>② </a:t>
            </a:r>
            <a:r>
              <a:rPr lang="en-US" altLang="ko-KR" b="1">
                <a:solidFill>
                  <a:srgbClr val="7030A0"/>
                </a:solidFill>
              </a:rPr>
              <a:t>Learning</a:t>
            </a:r>
          </a:p>
          <a:p>
            <a:pPr algn="ctr"/>
            <a:r>
              <a:rPr lang="en-US" altLang="ko-KR" b="1">
                <a:solidFill>
                  <a:srgbClr val="7030A0"/>
                </a:solidFill>
              </a:rPr>
              <a:t>(</a:t>
            </a:r>
            <a:r>
              <a:rPr lang="ko-KR" altLang="en-US" b="1">
                <a:solidFill>
                  <a:srgbClr val="7030A0"/>
                </a:solidFill>
              </a:rPr>
              <a:t>손실함수 계산</a:t>
            </a:r>
            <a:r>
              <a:rPr lang="en-US" altLang="ko-KR" b="1">
                <a:solidFill>
                  <a:srgbClr val="7030A0"/>
                </a:solidFill>
              </a:rPr>
              <a:t>)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521A43-A1E0-41C6-823B-EA7D851ABC89}"/>
              </a:ext>
            </a:extLst>
          </p:cNvPr>
          <p:cNvSpPr txBox="1"/>
          <p:nvPr/>
        </p:nvSpPr>
        <p:spPr>
          <a:xfrm>
            <a:off x="4045009" y="4013056"/>
            <a:ext cx="270824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b="1">
                <a:solidFill>
                  <a:srgbClr val="7030A0"/>
                </a:solidFill>
              </a:rPr>
              <a:t>④ </a:t>
            </a:r>
            <a:r>
              <a:rPr lang="en-US" altLang="ko-KR" b="1">
                <a:solidFill>
                  <a:srgbClr val="7030A0"/>
                </a:solidFill>
              </a:rPr>
              <a:t>Weight/Bias Update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CE0F08-F4E0-4691-B60B-92F44E6A3DB5}"/>
              </a:ext>
            </a:extLst>
          </p:cNvPr>
          <p:cNvSpPr txBox="1"/>
          <p:nvPr/>
        </p:nvSpPr>
        <p:spPr>
          <a:xfrm>
            <a:off x="8721181" y="3853700"/>
            <a:ext cx="51167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>
                <a:solidFill>
                  <a:srgbClr val="7030A0"/>
                </a:solidFill>
              </a:rPr>
              <a:t>No</a:t>
            </a:r>
            <a:endParaRPr lang="ko-KR" altLang="en-US" b="1">
              <a:solidFill>
                <a:srgbClr val="7030A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8F0E82-5DBB-4C68-91F0-3A264EFF8D2C}"/>
              </a:ext>
            </a:extLst>
          </p:cNvPr>
          <p:cNvSpPr txBox="1"/>
          <p:nvPr/>
        </p:nvSpPr>
        <p:spPr>
          <a:xfrm>
            <a:off x="764015" y="4475013"/>
            <a:ext cx="166282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b="1">
                <a:solidFill>
                  <a:srgbClr val="7030A0"/>
                </a:solidFill>
              </a:rPr>
              <a:t>Training Data</a:t>
            </a:r>
            <a:endParaRPr lang="ko-KR" altLang="en-US" b="1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7254DF-EF35-4961-86BA-21BC29365DC9}"/>
                  </a:ext>
                </a:extLst>
              </p:cNvPr>
              <p:cNvSpPr txBox="1"/>
              <p:nvPr/>
            </p:nvSpPr>
            <p:spPr>
              <a:xfrm>
                <a:off x="3340121" y="4403749"/>
                <a:ext cx="2183034" cy="561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7254DF-EF35-4961-86BA-21BC29365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21" y="4403749"/>
                <a:ext cx="2183034" cy="5613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2AC2A3-978A-474D-8A03-A612ACCFD26E}"/>
                  </a:ext>
                </a:extLst>
              </p:cNvPr>
              <p:cNvSpPr txBox="1"/>
              <p:nvPr/>
            </p:nvSpPr>
            <p:spPr>
              <a:xfrm>
                <a:off x="5540339" y="4403749"/>
                <a:ext cx="1984709" cy="561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ko-KR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2AC2A3-978A-474D-8A03-A612ACCFD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339" y="4403749"/>
                <a:ext cx="1984709" cy="5613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D8FC91F-1FE5-49F9-A0D8-7DB2C7CA15C7}"/>
                  </a:ext>
                </a:extLst>
              </p:cNvPr>
              <p:cNvSpPr/>
              <p:nvPr/>
            </p:nvSpPr>
            <p:spPr>
              <a:xfrm>
                <a:off x="6424914" y="1253120"/>
                <a:ext cx="4471865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2D8FC91F-1FE5-49F9-A0D8-7DB2C7CA1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914" y="1253120"/>
                <a:ext cx="4471865" cy="764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EB38402-1B9D-4D70-B92A-98FE265FE097}"/>
              </a:ext>
            </a:extLst>
          </p:cNvPr>
          <p:cNvSpPr/>
          <p:nvPr/>
        </p:nvSpPr>
        <p:spPr>
          <a:xfrm>
            <a:off x="3166665" y="2434240"/>
            <a:ext cx="4792780" cy="1304083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423DD493-3A93-498B-BDBF-D11D9DFE4E88}"/>
                  </a:ext>
                </a:extLst>
              </p:cNvPr>
              <p:cNvSpPr/>
              <p:nvPr/>
            </p:nvSpPr>
            <p:spPr>
              <a:xfrm>
                <a:off x="3322956" y="2588307"/>
                <a:ext cx="1620338" cy="995950"/>
              </a:xfrm>
              <a:prstGeom prst="roundRect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Regression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𝑾𝒙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423DD493-3A93-498B-BDBF-D11D9DFE4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956" y="2588307"/>
                <a:ext cx="1620338" cy="99595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FB28281-0EC2-4311-B5F4-9223B779B557}"/>
                  </a:ext>
                </a:extLst>
              </p:cNvPr>
              <p:cNvSpPr/>
              <p:nvPr/>
            </p:nvSpPr>
            <p:spPr>
              <a:xfrm>
                <a:off x="5687063" y="2596785"/>
                <a:ext cx="2127541" cy="978994"/>
              </a:xfrm>
              <a:prstGeom prst="roundRect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>
                    <a:solidFill>
                      <a:schemeClr val="tx1"/>
                    </a:solidFill>
                  </a:rPr>
                  <a:t>Classification</a:t>
                </a:r>
              </a:p>
              <a:p>
                <a:pPr algn="ctr"/>
                <a:r>
                  <a:rPr lang="en-US" altLang="ko-KR" sz="1600" b="1">
                    <a:solidFill>
                      <a:schemeClr val="tx1"/>
                    </a:solidFill>
                  </a:rPr>
                  <a:t>sigmoid(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𝑾𝒙</m:t>
                    </m:r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2FB28281-0EC2-4311-B5F4-9223B779B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063" y="2596785"/>
                <a:ext cx="2127541" cy="97899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A0CEFCDE-12D7-4B3E-8EB8-B24803E140AE}"/>
              </a:ext>
            </a:extLst>
          </p:cNvPr>
          <p:cNvSpPr/>
          <p:nvPr/>
        </p:nvSpPr>
        <p:spPr>
          <a:xfrm>
            <a:off x="8074047" y="2875661"/>
            <a:ext cx="586800" cy="421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01040A2-3966-4543-B988-06FA95FAAC07}"/>
              </a:ext>
            </a:extLst>
          </p:cNvPr>
          <p:cNvSpPr/>
          <p:nvPr/>
        </p:nvSpPr>
        <p:spPr>
          <a:xfrm>
            <a:off x="5021778" y="2882266"/>
            <a:ext cx="586800" cy="421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DB9683B-688C-4562-9008-454EFF622CD8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 flipH="1">
            <a:off x="5680741" y="176297"/>
            <a:ext cx="520651" cy="6583589"/>
          </a:xfrm>
          <a:prstGeom prst="bentConnector4">
            <a:avLst>
              <a:gd name="adj1" fmla="val -127902"/>
              <a:gd name="adj2" fmla="val 100050"/>
            </a:avLst>
          </a:prstGeom>
          <a:ln w="635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27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4B168A-927C-4391-AEE8-92BFE3F9C9C7}"/>
              </a:ext>
            </a:extLst>
          </p:cNvPr>
          <p:cNvSpPr/>
          <p:nvPr/>
        </p:nvSpPr>
        <p:spPr>
          <a:xfrm>
            <a:off x="2980890" y="2352524"/>
            <a:ext cx="5467038" cy="254534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920DDA-BB83-40B5-A8FD-633F6A98C901}"/>
              </a:ext>
            </a:extLst>
          </p:cNvPr>
          <p:cNvSpPr/>
          <p:nvPr/>
        </p:nvSpPr>
        <p:spPr>
          <a:xfrm>
            <a:off x="8537713" y="2352525"/>
            <a:ext cx="673398" cy="254534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2A3EBE-BDF2-4E32-952A-7962CB2D914A}"/>
              </a:ext>
            </a:extLst>
          </p:cNvPr>
          <p:cNvSpPr txBox="1"/>
          <p:nvPr/>
        </p:nvSpPr>
        <p:spPr>
          <a:xfrm>
            <a:off x="5196478" y="2075526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입력 </a:t>
            </a:r>
            <a:r>
              <a:rPr lang="en-US" altLang="ko-KR" sz="1200" b="1" dirty="0">
                <a:solidFill>
                  <a:srgbClr val="FF0000"/>
                </a:solidFill>
              </a:rPr>
              <a:t>Data(x)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CADD90-D8EF-4F4C-9899-A7CD9333045E}"/>
              </a:ext>
            </a:extLst>
          </p:cNvPr>
          <p:cNvSpPr txBox="1"/>
          <p:nvPr/>
        </p:nvSpPr>
        <p:spPr>
          <a:xfrm>
            <a:off x="8555261" y="2076171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</a:rPr>
              <a:t>정답</a:t>
            </a:r>
            <a:r>
              <a:rPr lang="en-US" altLang="ko-KR" sz="1200" b="1" dirty="0">
                <a:solidFill>
                  <a:srgbClr val="00B050"/>
                </a:solidFill>
              </a:rPr>
              <a:t>(t)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FA0511A-5E06-4852-92A0-CB6A3AD81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813449"/>
              </p:ext>
            </p:extLst>
          </p:nvPr>
        </p:nvGraphicFramePr>
        <p:xfrm>
          <a:off x="3009900" y="2383267"/>
          <a:ext cx="6172200" cy="25146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6853337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13515227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627070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7511479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8813164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8643299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4635103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520102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9666286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임신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횟수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포도당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농도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혈압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삼두근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피부두께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혈청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인슐린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체질량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BMI)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가족력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발병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364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-0.29412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0.487437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0.180328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-0.29293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-0.53117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-0.03333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5977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-0.88235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-0.14573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0.081967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-0.41414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-0.20715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-0.76687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-0.66667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4416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-0.05882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0.839196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0.04918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-0.30551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-0.49274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-0.63333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9468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-0.88235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-0.10553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0.081967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-0.53535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-0.77778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-0.16244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-0.924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4792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0.376884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-0.34426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-0.29293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-0.60284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0.28465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0.887276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8058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-0.41177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0.165829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0.213115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-0.23696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-0.89496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591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-0.64706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-0.21608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-0.18033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-0.35354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-0.79196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-0.07601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-0.85483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-0.83333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624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0.176471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0.155779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0.052161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-0.95218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-0.73333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8769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-0.76471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0.979899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0.147541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-0.09091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0.283688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-0.09091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-0.93168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0.066667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8594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-0.05882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0.256281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0.57377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-0.86849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365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150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88E76FB-C765-48A9-888D-D89C6315B890}"/>
              </a:ext>
            </a:extLst>
          </p:cNvPr>
          <p:cNvSpPr/>
          <p:nvPr/>
        </p:nvSpPr>
        <p:spPr>
          <a:xfrm>
            <a:off x="996593" y="1104094"/>
            <a:ext cx="766803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학습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Data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DD61F3-3FC0-4EA5-9929-18ED8D39665D}"/>
              </a:ext>
            </a:extLst>
          </p:cNvPr>
          <p:cNvSpPr/>
          <p:nvPr/>
        </p:nvSpPr>
        <p:spPr>
          <a:xfrm>
            <a:off x="2631727" y="1104094"/>
            <a:ext cx="5636625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 dirty="0">
              <a:solidFill>
                <a:srgbClr val="FFFF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1D6DD9-7D09-451A-B73E-02A777CC5479}"/>
              </a:ext>
            </a:extLst>
          </p:cNvPr>
          <p:cNvSpPr/>
          <p:nvPr/>
        </p:nvSpPr>
        <p:spPr>
          <a:xfrm>
            <a:off x="9166274" y="1104094"/>
            <a:ext cx="1077539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손실함수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최소값</a:t>
            </a:r>
            <a:r>
              <a:rPr lang="en-US" altLang="ko-KR" sz="1400" b="1" dirty="0">
                <a:solidFill>
                  <a:schemeClr val="bg1"/>
                </a:solidFill>
              </a:rPr>
              <a:t>?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84DFC8-C7A6-4762-ABC0-94A5EB54E2C5}"/>
              </a:ext>
            </a:extLst>
          </p:cNvPr>
          <p:cNvSpPr/>
          <p:nvPr/>
        </p:nvSpPr>
        <p:spPr>
          <a:xfrm>
            <a:off x="10879737" y="1104094"/>
            <a:ext cx="766800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학습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종료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C2A2B-54CB-4E07-9A3B-8887A6EEA85D}"/>
              </a:ext>
            </a:extLst>
          </p:cNvPr>
          <p:cNvSpPr txBox="1"/>
          <p:nvPr/>
        </p:nvSpPr>
        <p:spPr>
          <a:xfrm>
            <a:off x="1759732" y="1156709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① </a:t>
            </a:r>
            <a:r>
              <a:rPr lang="ko-KR" altLang="en-US" sz="1400" b="1" dirty="0">
                <a:solidFill>
                  <a:srgbClr val="7030A0"/>
                </a:solidFill>
              </a:rPr>
              <a:t>입력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3BEED2-40CB-475F-B0E6-89129403FCE7}"/>
              </a:ext>
            </a:extLst>
          </p:cNvPr>
          <p:cNvSpPr txBox="1"/>
          <p:nvPr/>
        </p:nvSpPr>
        <p:spPr>
          <a:xfrm>
            <a:off x="4420113" y="75230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② </a:t>
            </a:r>
            <a:r>
              <a:rPr lang="ko-KR" altLang="en-US" sz="1400" b="1" dirty="0">
                <a:solidFill>
                  <a:srgbClr val="7030A0"/>
                </a:solidFill>
              </a:rPr>
              <a:t>로지스틱 회귀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1162BE-94C1-4DF5-A340-BA9D2E8E3D9F}"/>
              </a:ext>
            </a:extLst>
          </p:cNvPr>
          <p:cNvSpPr txBox="1"/>
          <p:nvPr/>
        </p:nvSpPr>
        <p:spPr>
          <a:xfrm>
            <a:off x="3128763" y="2052126"/>
            <a:ext cx="426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④ Optimizer</a:t>
            </a:r>
            <a:r>
              <a:rPr lang="ko-KR" altLang="en-US" sz="1400" b="1" dirty="0">
                <a:solidFill>
                  <a:srgbClr val="7030A0"/>
                </a:solidFill>
              </a:rPr>
              <a:t>를 이용한 가중치</a:t>
            </a:r>
            <a:r>
              <a:rPr lang="en-US" altLang="ko-KR" sz="1400" b="1" dirty="0">
                <a:solidFill>
                  <a:srgbClr val="7030A0"/>
                </a:solidFill>
              </a:rPr>
              <a:t>(W), </a:t>
            </a:r>
            <a:r>
              <a:rPr lang="ko-KR" altLang="en-US" sz="1400" b="1" dirty="0">
                <a:solidFill>
                  <a:srgbClr val="7030A0"/>
                </a:solidFill>
              </a:rPr>
              <a:t>편향</a:t>
            </a:r>
            <a:r>
              <a:rPr lang="en-US" altLang="ko-KR" sz="1400" b="1" dirty="0">
                <a:solidFill>
                  <a:srgbClr val="7030A0"/>
                </a:solidFill>
              </a:rPr>
              <a:t>(b)</a:t>
            </a:r>
            <a:r>
              <a:rPr lang="ko-KR" altLang="en-US" sz="1400" b="1" dirty="0">
                <a:solidFill>
                  <a:srgbClr val="7030A0"/>
                </a:solidFill>
              </a:rPr>
              <a:t> 최적화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BA48FC-427B-4868-A1E7-D3DEAE0ED2AF}"/>
              </a:ext>
            </a:extLst>
          </p:cNvPr>
          <p:cNvSpPr txBox="1"/>
          <p:nvPr/>
        </p:nvSpPr>
        <p:spPr>
          <a:xfrm>
            <a:off x="8268353" y="115670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③ </a:t>
            </a:r>
            <a:r>
              <a:rPr lang="ko-KR" altLang="en-US" sz="1400" b="1" dirty="0" err="1">
                <a:solidFill>
                  <a:srgbClr val="7030A0"/>
                </a:solidFill>
              </a:rPr>
              <a:t>예측값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6F187BA-D04E-4866-9D1D-9B00F2E0D6A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763396" y="1516773"/>
            <a:ext cx="1383871" cy="1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49305AB-6F8C-4257-A085-50C62A908E6E}"/>
              </a:ext>
            </a:extLst>
          </p:cNvPr>
          <p:cNvCxnSpPr>
            <a:cxnSpLocks/>
            <a:stCxn id="49" idx="3"/>
            <a:endCxn id="4" idx="1"/>
          </p:cNvCxnSpPr>
          <p:nvPr/>
        </p:nvCxnSpPr>
        <p:spPr>
          <a:xfrm>
            <a:off x="7550447" y="1516773"/>
            <a:ext cx="1615827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25CD098-7B1B-43FE-B69A-A1AD8B54631D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0243813" y="1516773"/>
            <a:ext cx="635924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5D2B9F11-4693-4B8D-BCE7-CF1B3065F1D9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 flipH="1">
            <a:off x="5805890" y="-1969701"/>
            <a:ext cx="349447" cy="7448861"/>
          </a:xfrm>
          <a:prstGeom prst="bentConnector4">
            <a:avLst>
              <a:gd name="adj1" fmla="val -127991"/>
              <a:gd name="adj2" fmla="val 100050"/>
            </a:avLst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화살표: 아래로 구부러짐 45">
            <a:extLst>
              <a:ext uri="{FF2B5EF4-FFF2-40B4-BE49-F238E27FC236}">
                <a16:creationId xmlns:a16="http://schemas.microsoft.com/office/drawing/2014/main" id="{C28336E0-B92B-49BA-9CF9-F7581841CAF0}"/>
              </a:ext>
            </a:extLst>
          </p:cNvPr>
          <p:cNvSpPr/>
          <p:nvPr/>
        </p:nvSpPr>
        <p:spPr>
          <a:xfrm>
            <a:off x="3606235" y="700119"/>
            <a:ext cx="3411014" cy="380409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E2FDFB-E5A6-4A4E-86FF-8DB2AEF36CFC}"/>
              </a:ext>
            </a:extLst>
          </p:cNvPr>
          <p:cNvSpPr txBox="1"/>
          <p:nvPr/>
        </p:nvSpPr>
        <p:spPr>
          <a:xfrm>
            <a:off x="10197990" y="1156709"/>
            <a:ext cx="45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Yes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5B59754-FAF5-49C0-9765-315CDF6CF193}"/>
              </a:ext>
            </a:extLst>
          </p:cNvPr>
          <p:cNvSpPr txBox="1"/>
          <p:nvPr/>
        </p:nvSpPr>
        <p:spPr>
          <a:xfrm>
            <a:off x="9266380" y="1982046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No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3581C1C-D26B-4F29-8BE6-1E52BF3400F6}"/>
              </a:ext>
            </a:extLst>
          </p:cNvPr>
          <p:cNvSpPr/>
          <p:nvPr/>
        </p:nvSpPr>
        <p:spPr>
          <a:xfrm>
            <a:off x="996232" y="4431859"/>
            <a:ext cx="763139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학습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Data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B7149C9-CC98-46FD-B1D8-6F25134B0C59}"/>
              </a:ext>
            </a:extLst>
          </p:cNvPr>
          <p:cNvSpPr/>
          <p:nvPr/>
        </p:nvSpPr>
        <p:spPr>
          <a:xfrm>
            <a:off x="9166274" y="4431859"/>
            <a:ext cx="1077540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손실함수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최소값</a:t>
            </a:r>
            <a:r>
              <a:rPr lang="en-US" altLang="ko-KR" sz="1400" b="1" dirty="0">
                <a:solidFill>
                  <a:schemeClr val="bg1"/>
                </a:solidFill>
              </a:rPr>
              <a:t>?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DB8493F-1DC8-4F49-B73A-0EAE78A46C0E}"/>
              </a:ext>
            </a:extLst>
          </p:cNvPr>
          <p:cNvSpPr/>
          <p:nvPr/>
        </p:nvSpPr>
        <p:spPr>
          <a:xfrm>
            <a:off x="10879737" y="4431859"/>
            <a:ext cx="766800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학습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종료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7104ED-2BE3-483C-A6E9-3124E1B211E5}"/>
              </a:ext>
            </a:extLst>
          </p:cNvPr>
          <p:cNvSpPr txBox="1"/>
          <p:nvPr/>
        </p:nvSpPr>
        <p:spPr>
          <a:xfrm>
            <a:off x="1759372" y="4491159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① </a:t>
            </a:r>
            <a:r>
              <a:rPr lang="ko-KR" altLang="en-US" sz="1400" b="1" dirty="0">
                <a:solidFill>
                  <a:srgbClr val="7030A0"/>
                </a:solidFill>
              </a:rPr>
              <a:t>입력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952BE1-A7AD-4AC5-A8D3-2CC8853B71E4}"/>
              </a:ext>
            </a:extLst>
          </p:cNvPr>
          <p:cNvSpPr txBox="1"/>
          <p:nvPr/>
        </p:nvSpPr>
        <p:spPr>
          <a:xfrm>
            <a:off x="3128763" y="5947571"/>
            <a:ext cx="4269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④ Optimizer</a:t>
            </a:r>
            <a:r>
              <a:rPr lang="ko-KR" altLang="en-US" sz="1400" b="1" dirty="0">
                <a:solidFill>
                  <a:srgbClr val="7030A0"/>
                </a:solidFill>
              </a:rPr>
              <a:t>를 이용한 가중치</a:t>
            </a:r>
            <a:r>
              <a:rPr lang="en-US" altLang="ko-KR" sz="1400" b="1" dirty="0">
                <a:solidFill>
                  <a:srgbClr val="7030A0"/>
                </a:solidFill>
              </a:rPr>
              <a:t>(W), </a:t>
            </a:r>
            <a:r>
              <a:rPr lang="ko-KR" altLang="en-US" sz="1400" b="1" dirty="0">
                <a:solidFill>
                  <a:srgbClr val="7030A0"/>
                </a:solidFill>
              </a:rPr>
              <a:t>편향</a:t>
            </a:r>
            <a:r>
              <a:rPr lang="en-US" altLang="ko-KR" sz="1400" b="1" dirty="0">
                <a:solidFill>
                  <a:srgbClr val="7030A0"/>
                </a:solidFill>
              </a:rPr>
              <a:t>(b)</a:t>
            </a:r>
            <a:r>
              <a:rPr lang="ko-KR" altLang="en-US" sz="1400" b="1" dirty="0">
                <a:solidFill>
                  <a:srgbClr val="7030A0"/>
                </a:solidFill>
              </a:rPr>
              <a:t> 최적화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CE9BB9-C2E6-4463-A9B1-89539657F653}"/>
              </a:ext>
            </a:extLst>
          </p:cNvPr>
          <p:cNvSpPr txBox="1"/>
          <p:nvPr/>
        </p:nvSpPr>
        <p:spPr>
          <a:xfrm>
            <a:off x="8268353" y="449115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7030A0"/>
                </a:solidFill>
              </a:rPr>
              <a:t>③ </a:t>
            </a:r>
            <a:r>
              <a:rPr lang="ko-KR" altLang="en-US" sz="1400" b="1">
                <a:solidFill>
                  <a:srgbClr val="7030A0"/>
                </a:solidFill>
              </a:rPr>
              <a:t>예측값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3EEEA94-A5A5-45CE-82B4-B3D27E1A2541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10243814" y="4844538"/>
            <a:ext cx="635923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BBF014DB-D910-4EEC-884C-10547E42973E}"/>
              </a:ext>
            </a:extLst>
          </p:cNvPr>
          <p:cNvCxnSpPr>
            <a:cxnSpLocks/>
            <a:stCxn id="78" idx="2"/>
          </p:cNvCxnSpPr>
          <p:nvPr/>
        </p:nvCxnSpPr>
        <p:spPr>
          <a:xfrm rot="5400000" flipH="1">
            <a:off x="5801418" y="1353591"/>
            <a:ext cx="358392" cy="7448861"/>
          </a:xfrm>
          <a:prstGeom prst="bentConnector4">
            <a:avLst>
              <a:gd name="adj1" fmla="val -280099"/>
              <a:gd name="adj2" fmla="val 100184"/>
            </a:avLst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E9CE005-16CB-4892-86AF-ABA67ED3DB45}"/>
              </a:ext>
            </a:extLst>
          </p:cNvPr>
          <p:cNvSpPr txBox="1"/>
          <p:nvPr/>
        </p:nvSpPr>
        <p:spPr>
          <a:xfrm>
            <a:off x="10197990" y="4491159"/>
            <a:ext cx="45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Yes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B8E724-6F58-4DA4-A404-57FD79844002}"/>
              </a:ext>
            </a:extLst>
          </p:cNvPr>
          <p:cNvSpPr txBox="1"/>
          <p:nvPr/>
        </p:nvSpPr>
        <p:spPr>
          <a:xfrm>
            <a:off x="9266380" y="5327144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No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A1934C4-8119-4A36-B86A-642A3BB2F967}"/>
              </a:ext>
            </a:extLst>
          </p:cNvPr>
          <p:cNvSpPr/>
          <p:nvPr/>
        </p:nvSpPr>
        <p:spPr>
          <a:xfrm>
            <a:off x="2631728" y="3890761"/>
            <a:ext cx="5645886" cy="1907554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D74A04F-38A5-43AB-864F-0CF6BFAD4388}"/>
              </a:ext>
            </a:extLst>
          </p:cNvPr>
          <p:cNvSpPr txBox="1"/>
          <p:nvPr/>
        </p:nvSpPr>
        <p:spPr>
          <a:xfrm>
            <a:off x="4460830" y="3561732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② </a:t>
            </a:r>
            <a:r>
              <a:rPr lang="ko-KR" altLang="en-US" sz="1400" b="1" dirty="0">
                <a:solidFill>
                  <a:srgbClr val="7030A0"/>
                </a:solidFill>
              </a:rPr>
              <a:t>로지스틱 회귀</a:t>
            </a:r>
          </a:p>
        </p:txBody>
      </p:sp>
      <p:sp>
        <p:nvSpPr>
          <p:cNvPr id="88" name="화살표: 아래로 구부러짐 87">
            <a:extLst>
              <a:ext uri="{FF2B5EF4-FFF2-40B4-BE49-F238E27FC236}">
                <a16:creationId xmlns:a16="http://schemas.microsoft.com/office/drawing/2014/main" id="{E4F99025-6B7D-4950-B67A-3E8CF2484330}"/>
              </a:ext>
            </a:extLst>
          </p:cNvPr>
          <p:cNvSpPr/>
          <p:nvPr/>
        </p:nvSpPr>
        <p:spPr>
          <a:xfrm>
            <a:off x="3664379" y="3478081"/>
            <a:ext cx="3411014" cy="400068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763CCDE-AFD2-4BE2-8945-FDEEB5E4BFCA}"/>
              </a:ext>
            </a:extLst>
          </p:cNvPr>
          <p:cNvSpPr/>
          <p:nvPr/>
        </p:nvSpPr>
        <p:spPr>
          <a:xfrm>
            <a:off x="4353942" y="4283602"/>
            <a:ext cx="1715347" cy="112187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4C97BF6-CCA9-41CB-BB68-3C551EF3B56E}"/>
              </a:ext>
            </a:extLst>
          </p:cNvPr>
          <p:cNvSpPr txBox="1"/>
          <p:nvPr/>
        </p:nvSpPr>
        <p:spPr>
          <a:xfrm>
            <a:off x="4506302" y="3965944"/>
            <a:ext cx="1484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</a:rPr>
              <a:t>nn.Linear</a:t>
            </a:r>
            <a:r>
              <a:rPr lang="en-US" altLang="ko-KR" sz="1600" b="1" dirty="0">
                <a:solidFill>
                  <a:schemeClr val="bg1"/>
                </a:solidFill>
              </a:rPr>
              <a:t>()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FA8AE27C-1679-4702-BC95-3E9D4D47BA30}"/>
                  </a:ext>
                </a:extLst>
              </p:cNvPr>
              <p:cNvSpPr/>
              <p:nvPr/>
            </p:nvSpPr>
            <p:spPr>
              <a:xfrm>
                <a:off x="4486983" y="4538454"/>
                <a:ext cx="1484660" cy="612168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FA8AE27C-1679-4702-BC95-3E9D4D47B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983" y="4538454"/>
                <a:ext cx="1484660" cy="61216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5A6C2F04-FAA0-4A27-8C60-FA074E704569}"/>
              </a:ext>
            </a:extLst>
          </p:cNvPr>
          <p:cNvSpPr txBox="1"/>
          <p:nvPr/>
        </p:nvSpPr>
        <p:spPr>
          <a:xfrm>
            <a:off x="4301010" y="5459761"/>
            <a:ext cx="169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</a:rPr>
              <a:t>Pytorch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Model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18" name="Picture 9" descr="004">
            <a:extLst>
              <a:ext uri="{FF2B5EF4-FFF2-40B4-BE49-F238E27FC236}">
                <a16:creationId xmlns:a16="http://schemas.microsoft.com/office/drawing/2014/main" id="{1B2BAA5F-C6E2-4336-ABB5-34A12574E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839248" y="2506404"/>
            <a:ext cx="3061276" cy="82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4B2541E1-27AE-4A0E-A51B-E507F72B4C63}"/>
              </a:ext>
            </a:extLst>
          </p:cNvPr>
          <p:cNvSpPr txBox="1"/>
          <p:nvPr/>
        </p:nvSpPr>
        <p:spPr>
          <a:xfrm>
            <a:off x="4077064" y="2753252"/>
            <a:ext cx="2585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FF0000"/>
                </a:solidFill>
              </a:rPr>
              <a:t>Pytorch Model</a:t>
            </a:r>
            <a:r>
              <a:rPr lang="ko-KR" altLang="en-US" sz="2000" b="1">
                <a:solidFill>
                  <a:srgbClr val="FF0000"/>
                </a:solidFill>
              </a:rPr>
              <a:t> 구축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B6A205E-6F80-4DAF-824A-C21CB2B32BD6}"/>
                  </a:ext>
                </a:extLst>
              </p:cNvPr>
              <p:cNvSpPr/>
              <p:nvPr/>
            </p:nvSpPr>
            <p:spPr>
              <a:xfrm>
                <a:off x="3147267" y="1297484"/>
                <a:ext cx="1637571" cy="438578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</m:t>
                      </m:r>
                      <m:r>
                        <a:rPr lang="en-US" altLang="ko-KR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B6A205E-6F80-4DAF-824A-C21CB2B32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267" y="1297484"/>
                <a:ext cx="1637571" cy="4385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347DAF6-9A84-470F-AF8F-4008D84A7B97}"/>
                  </a:ext>
                </a:extLst>
              </p:cNvPr>
              <p:cNvSpPr/>
              <p:nvPr/>
            </p:nvSpPr>
            <p:spPr>
              <a:xfrm>
                <a:off x="5811501" y="1297484"/>
                <a:ext cx="1738946" cy="4385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𝒔𝒊𝒈𝒎𝒐𝒊𝒅</m:t>
                      </m:r>
                      <m:d>
                        <m:dPr>
                          <m:ctrlP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ko-K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347DAF6-9A84-470F-AF8F-4008D84A7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501" y="1297484"/>
                <a:ext cx="1738946" cy="4385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341EED2-63C1-4CEE-BD60-4B5157756121}"/>
              </a:ext>
            </a:extLst>
          </p:cNvPr>
          <p:cNvCxnSpPr>
            <a:cxnSpLocks/>
          </p:cNvCxnSpPr>
          <p:nvPr/>
        </p:nvCxnSpPr>
        <p:spPr>
          <a:xfrm>
            <a:off x="4784838" y="1516773"/>
            <a:ext cx="1026663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810E928-CA3B-4B0E-BE28-F43D2693AAAD}"/>
              </a:ext>
            </a:extLst>
          </p:cNvPr>
          <p:cNvSpPr/>
          <p:nvPr/>
        </p:nvSpPr>
        <p:spPr>
          <a:xfrm>
            <a:off x="6475019" y="4283602"/>
            <a:ext cx="1590598" cy="112187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619B0FD-D396-43CD-A98D-8204C4C5176E}"/>
              </a:ext>
            </a:extLst>
          </p:cNvPr>
          <p:cNvSpPr txBox="1"/>
          <p:nvPr/>
        </p:nvSpPr>
        <p:spPr>
          <a:xfrm>
            <a:off x="6645236" y="3965944"/>
            <a:ext cx="1484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</a:rPr>
              <a:t>nn.Sigmoid</a:t>
            </a:r>
            <a:r>
              <a:rPr lang="en-US" altLang="ko-KR" sz="1600" b="1" dirty="0">
                <a:solidFill>
                  <a:schemeClr val="bg1"/>
                </a:solidFill>
              </a:rPr>
              <a:t>()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E0812271-F8FB-419B-9533-B288F1CA2EDE}"/>
                  </a:ext>
                </a:extLst>
              </p:cNvPr>
              <p:cNvSpPr/>
              <p:nvPr/>
            </p:nvSpPr>
            <p:spPr>
              <a:xfrm>
                <a:off x="6608059" y="4538454"/>
                <a:ext cx="1324518" cy="612168"/>
              </a:xfrm>
              <a:prstGeom prst="ellipse">
                <a:avLst/>
              </a:prstGeom>
              <a:solidFill>
                <a:srgbClr val="F2F2F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𝒔𝒊𝒈𝒎𝒐𝒊𝒅</m:t>
                      </m:r>
                    </m:oMath>
                  </m:oMathPara>
                </a14:m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E0812271-F8FB-419B-9533-B288F1CA2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059" y="4538454"/>
                <a:ext cx="1324518" cy="61216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그룹 57">
            <a:extLst>
              <a:ext uri="{FF2B5EF4-FFF2-40B4-BE49-F238E27FC236}">
                <a16:creationId xmlns:a16="http://schemas.microsoft.com/office/drawing/2014/main" id="{E820365C-65DF-4AD1-B0BF-95869FDE2679}"/>
              </a:ext>
            </a:extLst>
          </p:cNvPr>
          <p:cNvGrpSpPr/>
          <p:nvPr/>
        </p:nvGrpSpPr>
        <p:grpSpPr>
          <a:xfrm>
            <a:off x="2925620" y="4107139"/>
            <a:ext cx="975847" cy="1474798"/>
            <a:chOff x="2925620" y="4188044"/>
            <a:chExt cx="975847" cy="1474798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82FA365-651E-470C-8741-DB1A8851D1BA}"/>
                </a:ext>
              </a:extLst>
            </p:cNvPr>
            <p:cNvSpPr/>
            <p:nvPr/>
          </p:nvSpPr>
          <p:spPr>
            <a:xfrm>
              <a:off x="2925620" y="4188044"/>
              <a:ext cx="975847" cy="1474798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F34A2B56-95EA-49A7-BCAC-4FEE6069B929}"/>
                </a:ext>
              </a:extLst>
            </p:cNvPr>
            <p:cNvSpPr/>
            <p:nvPr/>
          </p:nvSpPr>
          <p:spPr>
            <a:xfrm>
              <a:off x="3090849" y="4352774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9925D870-C1A0-4B57-988E-7314402AEABE}"/>
                </a:ext>
              </a:extLst>
            </p:cNvPr>
            <p:cNvSpPr/>
            <p:nvPr/>
          </p:nvSpPr>
          <p:spPr>
            <a:xfrm>
              <a:off x="3090849" y="4698121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F1750717-6065-4DB9-BEEE-B3A4797F521A}"/>
                </a:ext>
              </a:extLst>
            </p:cNvPr>
            <p:cNvSpPr/>
            <p:nvPr/>
          </p:nvSpPr>
          <p:spPr>
            <a:xfrm>
              <a:off x="3090849" y="5172674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5636432-F133-4D5B-BF3D-D1BFE3C6B94C}"/>
                </a:ext>
              </a:extLst>
            </p:cNvPr>
            <p:cNvSpPr/>
            <p:nvPr/>
          </p:nvSpPr>
          <p:spPr>
            <a:xfrm>
              <a:off x="3135660" y="4903871"/>
              <a:ext cx="563015" cy="2464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…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62C78C0-EE0B-4750-A499-867BF24EF903}"/>
              </a:ext>
            </a:extLst>
          </p:cNvPr>
          <p:cNvCxnSpPr>
            <a:cxnSpLocks/>
          </p:cNvCxnSpPr>
          <p:nvPr/>
        </p:nvCxnSpPr>
        <p:spPr>
          <a:xfrm>
            <a:off x="1759371" y="4844538"/>
            <a:ext cx="1166249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CC79296-B47D-4C87-A9A7-FF9663531796}"/>
              </a:ext>
            </a:extLst>
          </p:cNvPr>
          <p:cNvCxnSpPr>
            <a:cxnSpLocks/>
            <a:stCxn id="100" idx="6"/>
            <a:endCxn id="99" idx="2"/>
          </p:cNvCxnSpPr>
          <p:nvPr/>
        </p:nvCxnSpPr>
        <p:spPr>
          <a:xfrm>
            <a:off x="3752875" y="4430103"/>
            <a:ext cx="734108" cy="41443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6FD9C18-0B33-4BE2-8115-6431ED380DC1}"/>
              </a:ext>
            </a:extLst>
          </p:cNvPr>
          <p:cNvCxnSpPr>
            <a:cxnSpLocks/>
            <a:stCxn id="101" idx="6"/>
            <a:endCxn id="99" idx="2"/>
          </p:cNvCxnSpPr>
          <p:nvPr/>
        </p:nvCxnSpPr>
        <p:spPr>
          <a:xfrm>
            <a:off x="3752875" y="4775450"/>
            <a:ext cx="734108" cy="6908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BBD2BE3-2DCE-420B-ABF5-AF9100EB6560}"/>
              </a:ext>
            </a:extLst>
          </p:cNvPr>
          <p:cNvCxnSpPr>
            <a:cxnSpLocks/>
            <a:stCxn id="102" idx="6"/>
            <a:endCxn id="99" idx="2"/>
          </p:cNvCxnSpPr>
          <p:nvPr/>
        </p:nvCxnSpPr>
        <p:spPr>
          <a:xfrm flipV="1">
            <a:off x="3752875" y="4844538"/>
            <a:ext cx="734108" cy="40546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61FF6CE-312C-405E-A717-6E25A15F1D49}"/>
              </a:ext>
            </a:extLst>
          </p:cNvPr>
          <p:cNvCxnSpPr>
            <a:cxnSpLocks/>
            <a:stCxn id="99" idx="6"/>
            <a:endCxn id="95" idx="2"/>
          </p:cNvCxnSpPr>
          <p:nvPr/>
        </p:nvCxnSpPr>
        <p:spPr>
          <a:xfrm>
            <a:off x="5971643" y="4844538"/>
            <a:ext cx="63641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A0806A9-C549-439A-824A-7DBF414AD6D1}"/>
              </a:ext>
            </a:extLst>
          </p:cNvPr>
          <p:cNvCxnSpPr>
            <a:cxnSpLocks/>
            <a:stCxn id="95" idx="6"/>
            <a:endCxn id="78" idx="1"/>
          </p:cNvCxnSpPr>
          <p:nvPr/>
        </p:nvCxnSpPr>
        <p:spPr>
          <a:xfrm>
            <a:off x="7932577" y="4844538"/>
            <a:ext cx="1233697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8A09F7F-9D42-490E-A208-620E27C9D1AC}"/>
                  </a:ext>
                </a:extLst>
              </p:cNvPr>
              <p:cNvSpPr txBox="1"/>
              <p:nvPr/>
            </p:nvSpPr>
            <p:spPr>
              <a:xfrm>
                <a:off x="4983125" y="1208996"/>
                <a:ext cx="340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ko-KR" altLang="en-US" sz="1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8A09F7F-9D42-490E-A208-620E27C9D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125" y="1208996"/>
                <a:ext cx="34015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8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7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32D95FC-FA8C-4862-AD51-D0151EA6B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095375"/>
            <a:ext cx="844867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266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B3844CE-4178-4E88-8AC3-B52C9C5DD81B}"/>
              </a:ext>
            </a:extLst>
          </p:cNvPr>
          <p:cNvGrpSpPr/>
          <p:nvPr/>
        </p:nvGrpSpPr>
        <p:grpSpPr>
          <a:xfrm>
            <a:off x="581025" y="783396"/>
            <a:ext cx="11029950" cy="394185"/>
            <a:chOff x="853147" y="783396"/>
            <a:chExt cx="10185010" cy="550104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65384E6-647E-45DD-8914-2106E2E39A0E}"/>
                </a:ext>
              </a:extLst>
            </p:cNvPr>
            <p:cNvSpPr/>
            <p:nvPr/>
          </p:nvSpPr>
          <p:spPr>
            <a:xfrm>
              <a:off x="853147" y="783396"/>
              <a:ext cx="5978769" cy="55010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>
                  <a:solidFill>
                    <a:schemeClr val="bg1"/>
                  </a:solidFill>
                </a:rPr>
                <a:t>train data</a:t>
              </a:r>
              <a:endParaRPr lang="ko-KR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BFFD716-C977-43A7-A38F-0845545EB5F2}"/>
                </a:ext>
              </a:extLst>
            </p:cNvPr>
            <p:cNvSpPr/>
            <p:nvPr/>
          </p:nvSpPr>
          <p:spPr>
            <a:xfrm>
              <a:off x="6831917" y="783396"/>
              <a:ext cx="2250831" cy="550104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</a:rPr>
                <a:t>validation data</a:t>
              </a:r>
              <a:endParaRPr lang="ko-KR" altLang="en-US" b="1">
                <a:solidFill>
                  <a:schemeClr val="bg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30DC51-F1BC-4447-A843-93C01B4B1C29}"/>
                </a:ext>
              </a:extLst>
            </p:cNvPr>
            <p:cNvSpPr/>
            <p:nvPr/>
          </p:nvSpPr>
          <p:spPr>
            <a:xfrm>
              <a:off x="9082749" y="783396"/>
              <a:ext cx="1955408" cy="550104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bg1"/>
                  </a:solidFill>
                </a:rPr>
                <a:t>test data</a:t>
              </a: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CCB1B2-DFD2-4634-AAF6-9663D6990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51656"/>
              </p:ext>
            </p:extLst>
          </p:nvPr>
        </p:nvGraphicFramePr>
        <p:xfrm>
          <a:off x="581025" y="1748366"/>
          <a:ext cx="11029950" cy="45190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3218185543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1331753073"/>
                    </a:ext>
                  </a:extLst>
                </a:gridCol>
              </a:tblGrid>
              <a:tr h="1506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1">
                          <a:solidFill>
                            <a:srgbClr val="92D050"/>
                          </a:solidFill>
                        </a:rPr>
                        <a:t>train data</a:t>
                      </a:r>
                      <a:r>
                        <a:rPr lang="en-US" altLang="ko-KR" sz="2000"/>
                        <a:t> </a:t>
                      </a:r>
                      <a:r>
                        <a:rPr lang="ko-KR" altLang="en-US" sz="2000" b="1" u="sng"/>
                        <a:t>학습</a:t>
                      </a:r>
                      <a:r>
                        <a:rPr lang="ko-KR" altLang="en-US" sz="2000"/>
                        <a:t>에 사용되는 </a:t>
                      </a:r>
                      <a:r>
                        <a:rPr lang="en-US" altLang="ko-KR" sz="2000"/>
                        <a:t>data</a:t>
                      </a:r>
                      <a:r>
                        <a:rPr lang="ko-KR" altLang="en-US" sz="2000"/>
                        <a:t>이며</a:t>
                      </a:r>
                      <a:r>
                        <a:rPr lang="en-US" altLang="ko-KR" sz="2000"/>
                        <a:t>, </a:t>
                      </a:r>
                      <a:r>
                        <a:rPr lang="ko-KR" altLang="en-US" sz="2000"/>
                        <a:t>가중치</a:t>
                      </a:r>
                      <a:r>
                        <a:rPr lang="en-US" altLang="ko-KR" sz="2000"/>
                        <a:t>(W)</a:t>
                      </a:r>
                      <a:r>
                        <a:rPr lang="ko-KR" altLang="en-US" sz="2000"/>
                        <a:t>와 편향</a:t>
                      </a:r>
                      <a:r>
                        <a:rPr lang="en-US" altLang="ko-KR" sz="2000"/>
                        <a:t>(b)</a:t>
                      </a:r>
                      <a:r>
                        <a:rPr lang="ko-KR" altLang="en-US" sz="2000"/>
                        <a:t>를</a:t>
                      </a:r>
                      <a:r>
                        <a:rPr lang="en-US" altLang="ko-KR" sz="2000"/>
                        <a:t> </a:t>
                      </a:r>
                      <a:r>
                        <a:rPr lang="ko-KR" altLang="en-US" sz="2000"/>
                        <a:t>최적화 하기 위해 사용되는 </a:t>
                      </a:r>
                      <a:r>
                        <a:rPr lang="en-US" altLang="ko-KR" sz="2000"/>
                        <a:t>data</a:t>
                      </a:r>
                      <a:endParaRPr lang="ko-KR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5221237"/>
                  </a:ext>
                </a:extLst>
              </a:tr>
              <a:tr h="1506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1">
                          <a:solidFill>
                            <a:srgbClr val="7030A0"/>
                          </a:solidFill>
                        </a:rPr>
                        <a:t>validation data</a:t>
                      </a:r>
                      <a:r>
                        <a:rPr lang="en-US" altLang="ko-KR" sz="2000"/>
                        <a:t> </a:t>
                      </a:r>
                      <a:r>
                        <a:rPr lang="en-US" altLang="ko-KR" sz="2000" b="1" u="sng"/>
                        <a:t>1 epoch </a:t>
                      </a:r>
                      <a:r>
                        <a:rPr lang="ko-KR" altLang="en-US" sz="2000" b="1" u="sng"/>
                        <a:t>마다</a:t>
                      </a:r>
                      <a:r>
                        <a:rPr lang="ko-KR" altLang="en-US" sz="2000"/>
                        <a:t> 과적합</a:t>
                      </a:r>
                      <a:r>
                        <a:rPr lang="en-US" altLang="ko-KR" sz="2000"/>
                        <a:t>(overfitting)</a:t>
                      </a:r>
                      <a:r>
                        <a:rPr lang="ko-KR" altLang="en-US" sz="2000"/>
                        <a:t>을</a:t>
                      </a:r>
                      <a:r>
                        <a:rPr lang="en-US" altLang="ko-KR" sz="2000"/>
                        <a:t> </a:t>
                      </a:r>
                      <a:r>
                        <a:rPr lang="ko-KR" altLang="en-US" sz="2000"/>
                        <a:t>확인하기 위해 사용되는 </a:t>
                      </a:r>
                      <a:r>
                        <a:rPr lang="en-US" altLang="ko-KR" sz="2000"/>
                        <a:t>data (</a:t>
                      </a:r>
                      <a:r>
                        <a:rPr lang="en-US" altLang="ko-KR" sz="2000">
                          <a:solidFill>
                            <a:srgbClr val="FF0000"/>
                          </a:solidFill>
                        </a:rPr>
                        <a:t>during learning</a:t>
                      </a:r>
                      <a:r>
                        <a:rPr lang="en-US" altLang="ko-KR" sz="2000"/>
                        <a:t>)</a:t>
                      </a:r>
                      <a:endParaRPr lang="ko-KR" altLang="en-US" sz="20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60980953"/>
                  </a:ext>
                </a:extLst>
              </a:tr>
              <a:tr h="15063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1">
                          <a:solidFill>
                            <a:srgbClr val="ED7D31"/>
                          </a:solidFill>
                        </a:rPr>
                        <a:t>test data</a:t>
                      </a:r>
                      <a:r>
                        <a:rPr lang="en-US" altLang="ko-KR" sz="2000"/>
                        <a:t> </a:t>
                      </a:r>
                      <a:r>
                        <a:rPr lang="ko-KR" altLang="en-US" sz="2000" b="1" u="sng"/>
                        <a:t>학습 후</a:t>
                      </a:r>
                      <a:r>
                        <a:rPr lang="ko-KR" altLang="en-US" sz="2000"/>
                        <a:t>에 정확도를 평가하거나 임의의 입력에 대한 결과를 예측하기 위해 사용되는 </a:t>
                      </a:r>
                      <a:r>
                        <a:rPr lang="en-US" altLang="ko-KR" sz="2000"/>
                        <a:t>data (</a:t>
                      </a:r>
                      <a:r>
                        <a:rPr lang="en-US" altLang="ko-KR" sz="2000">
                          <a:solidFill>
                            <a:srgbClr val="FF0000"/>
                          </a:solidFill>
                        </a:rPr>
                        <a:t>after</a:t>
                      </a:r>
                      <a:r>
                        <a:rPr lang="ko-KR" altLang="en-US" sz="20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2000">
                          <a:solidFill>
                            <a:srgbClr val="FF0000"/>
                          </a:solidFill>
                        </a:rPr>
                        <a:t>learning</a:t>
                      </a:r>
                      <a:r>
                        <a:rPr lang="en-US" altLang="ko-KR" sz="2000"/>
                        <a:t>)</a:t>
                      </a:r>
                      <a:endParaRPr lang="ko-KR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9275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7C825F-47C6-4DE0-B552-3527CF18663E}"/>
              </a:ext>
            </a:extLst>
          </p:cNvPr>
          <p:cNvSpPr/>
          <p:nvPr/>
        </p:nvSpPr>
        <p:spPr>
          <a:xfrm>
            <a:off x="685800" y="1924049"/>
            <a:ext cx="1200150" cy="8739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train</a:t>
            </a:r>
          </a:p>
          <a:p>
            <a:pPr algn="ctr"/>
            <a:r>
              <a:rPr lang="en-US" altLang="ko-KR" sz="1600" b="1"/>
              <a:t>data</a:t>
            </a:r>
            <a:endParaRPr lang="ko-KR" altLang="en-US" sz="16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9307B1-FFFB-4758-8486-B25A26CCC042}"/>
              </a:ext>
            </a:extLst>
          </p:cNvPr>
          <p:cNvSpPr/>
          <p:nvPr/>
        </p:nvSpPr>
        <p:spPr>
          <a:xfrm>
            <a:off x="4457700" y="1924049"/>
            <a:ext cx="1466850" cy="873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손실함수</a:t>
            </a:r>
            <a:endParaRPr lang="en-US" altLang="ko-KR" sz="1600" b="1"/>
          </a:p>
          <a:p>
            <a:pPr algn="ctr"/>
            <a:r>
              <a:rPr lang="ko-KR" altLang="en-US" sz="1600" b="1"/>
              <a:t>최소값</a:t>
            </a:r>
            <a:r>
              <a:rPr lang="en-US" altLang="ko-KR" sz="1600" b="1"/>
              <a:t>?</a:t>
            </a:r>
            <a:endParaRPr lang="ko-KR" altLang="en-US" sz="160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48CE2A-93DD-41CA-AD61-99C06EF80083}"/>
              </a:ext>
            </a:extLst>
          </p:cNvPr>
          <p:cNvSpPr/>
          <p:nvPr/>
        </p:nvSpPr>
        <p:spPr>
          <a:xfrm>
            <a:off x="2571750" y="1924049"/>
            <a:ext cx="1200150" cy="87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Model</a:t>
            </a:r>
            <a:endParaRPr lang="ko-KR" altLang="en-US" sz="1600" b="1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3CE2273-0741-4505-A8CC-5D37316098E2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1885950" y="2361026"/>
            <a:ext cx="685800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716F35C-642C-497F-B639-0423EDD09BF1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3771900" y="2361026"/>
            <a:ext cx="685800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53A079-B472-496F-905C-6D3DDF2EBB72}"/>
              </a:ext>
            </a:extLst>
          </p:cNvPr>
          <p:cNvSpPr/>
          <p:nvPr/>
        </p:nvSpPr>
        <p:spPr>
          <a:xfrm>
            <a:off x="685800" y="3562348"/>
            <a:ext cx="1200150" cy="873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validation</a:t>
            </a:r>
          </a:p>
          <a:p>
            <a:pPr algn="ctr"/>
            <a:r>
              <a:rPr lang="en-US" altLang="ko-KR" sz="1600" b="1"/>
              <a:t>data</a:t>
            </a:r>
            <a:endParaRPr lang="ko-KR" altLang="en-US" sz="1600" b="1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728345-CE4B-466F-BD46-5B0D437E92D3}"/>
              </a:ext>
            </a:extLst>
          </p:cNvPr>
          <p:cNvSpPr/>
          <p:nvPr/>
        </p:nvSpPr>
        <p:spPr>
          <a:xfrm>
            <a:off x="4457700" y="3562348"/>
            <a:ext cx="1466850" cy="873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현재의 손실함수 값 확인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FDB96E-D3DC-4FF3-BD3C-1017D711F43F}"/>
              </a:ext>
            </a:extLst>
          </p:cNvPr>
          <p:cNvSpPr/>
          <p:nvPr/>
        </p:nvSpPr>
        <p:spPr>
          <a:xfrm>
            <a:off x="2571750" y="3562348"/>
            <a:ext cx="1200150" cy="87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Model</a:t>
            </a:r>
            <a:endParaRPr lang="ko-KR" altLang="en-US" sz="1600" b="1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24F05AC-A568-45A6-A096-50499F3450E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885950" y="3981449"/>
            <a:ext cx="685800" cy="17876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9397990-7A58-4130-8901-32664631F67D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3771900" y="3999325"/>
            <a:ext cx="685800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949627-F705-41A0-B042-A87374EE1B7B}"/>
              </a:ext>
            </a:extLst>
          </p:cNvPr>
          <p:cNvSpPr/>
          <p:nvPr/>
        </p:nvSpPr>
        <p:spPr>
          <a:xfrm>
            <a:off x="685800" y="5086347"/>
            <a:ext cx="1200150" cy="873953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test</a:t>
            </a:r>
          </a:p>
          <a:p>
            <a:pPr algn="ctr"/>
            <a:r>
              <a:rPr lang="en-US" altLang="ko-KR" sz="1600" b="1"/>
              <a:t>data</a:t>
            </a:r>
            <a:endParaRPr lang="ko-KR" altLang="en-US" sz="16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A873D1-2019-47FD-8670-73E5146A55E0}"/>
              </a:ext>
            </a:extLst>
          </p:cNvPr>
          <p:cNvSpPr/>
          <p:nvPr/>
        </p:nvSpPr>
        <p:spPr>
          <a:xfrm>
            <a:off x="4457700" y="5086347"/>
            <a:ext cx="1466850" cy="873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평가 및 예측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3FF32-693C-4580-9CFE-349269CA5B45}"/>
              </a:ext>
            </a:extLst>
          </p:cNvPr>
          <p:cNvSpPr/>
          <p:nvPr/>
        </p:nvSpPr>
        <p:spPr>
          <a:xfrm>
            <a:off x="2571750" y="5086347"/>
            <a:ext cx="1200150" cy="87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Model</a:t>
            </a:r>
            <a:endParaRPr lang="ko-KR" altLang="en-US" sz="1600" b="1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8C74096-299F-4382-B134-E4BC24D48981}"/>
              </a:ext>
            </a:extLst>
          </p:cNvPr>
          <p:cNvCxnSpPr>
            <a:cxnSpLocks/>
          </p:cNvCxnSpPr>
          <p:nvPr/>
        </p:nvCxnSpPr>
        <p:spPr>
          <a:xfrm>
            <a:off x="1885950" y="5505448"/>
            <a:ext cx="685800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D5207FB-FBA0-4A67-8209-B8732CD4E18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771900" y="5505448"/>
            <a:ext cx="685800" cy="17876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56C6E58-0EF5-467D-9EBF-2C966D499BA3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 flipH="1">
            <a:off x="3455160" y="1062038"/>
            <a:ext cx="395355" cy="3076575"/>
          </a:xfrm>
          <a:prstGeom prst="bentConnector4">
            <a:avLst>
              <a:gd name="adj1" fmla="val -72276"/>
              <a:gd name="adj2" fmla="val 100041"/>
            </a:avLst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3E67BF7-29B4-4527-9996-3A1D8072F421}"/>
              </a:ext>
            </a:extLst>
          </p:cNvPr>
          <p:cNvSpPr txBox="1"/>
          <p:nvPr/>
        </p:nvSpPr>
        <p:spPr>
          <a:xfrm>
            <a:off x="3114747" y="2781125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optimizer</a:t>
            </a:r>
            <a:endParaRPr lang="ko-KR" altLang="en-US" sz="1600" b="1"/>
          </a:p>
        </p:txBody>
      </p:sp>
      <p:sp>
        <p:nvSpPr>
          <p:cNvPr id="61" name="왼쪽 중괄호 60">
            <a:extLst>
              <a:ext uri="{FF2B5EF4-FFF2-40B4-BE49-F238E27FC236}">
                <a16:creationId xmlns:a16="http://schemas.microsoft.com/office/drawing/2014/main" id="{1E267D13-3A2A-4C89-83E9-E701B067BA99}"/>
              </a:ext>
            </a:extLst>
          </p:cNvPr>
          <p:cNvSpPr/>
          <p:nvPr/>
        </p:nvSpPr>
        <p:spPr>
          <a:xfrm rot="16200000">
            <a:off x="6041922" y="-4258261"/>
            <a:ext cx="108156" cy="11029950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8EBB10-81A7-4577-804A-57AF09724750}"/>
              </a:ext>
            </a:extLst>
          </p:cNvPr>
          <p:cNvSpPr txBox="1"/>
          <p:nvPr/>
        </p:nvSpPr>
        <p:spPr>
          <a:xfrm>
            <a:off x="5749118" y="1270895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solidFill>
                  <a:srgbClr val="FF0000"/>
                </a:solidFill>
              </a:rPr>
              <a:t>Data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7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F7E745A-7D11-45E3-8D77-7013962488EA}"/>
              </a:ext>
            </a:extLst>
          </p:cNvPr>
          <p:cNvSpPr/>
          <p:nvPr/>
        </p:nvSpPr>
        <p:spPr>
          <a:xfrm>
            <a:off x="4076699" y="3882045"/>
            <a:ext cx="1685925" cy="4369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batch #1</a:t>
            </a:r>
            <a:endParaRPr lang="ko-KR" altLang="en-US" sz="1600" b="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EB2BF7-2A50-4BEE-BBEA-2DBBE5E32724}"/>
              </a:ext>
            </a:extLst>
          </p:cNvPr>
          <p:cNvSpPr/>
          <p:nvPr/>
        </p:nvSpPr>
        <p:spPr>
          <a:xfrm>
            <a:off x="8524874" y="3882045"/>
            <a:ext cx="1466850" cy="873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손실함수</a:t>
            </a:r>
            <a:endParaRPr lang="en-US" altLang="ko-KR" sz="1600" b="1"/>
          </a:p>
          <a:p>
            <a:pPr algn="ctr"/>
            <a:r>
              <a:rPr lang="ko-KR" altLang="en-US" sz="1600" b="1"/>
              <a:t>최소값</a:t>
            </a:r>
            <a:r>
              <a:rPr lang="en-US" altLang="ko-KR" sz="1600" b="1"/>
              <a:t>?</a:t>
            </a:r>
            <a:endParaRPr lang="ko-KR" altLang="en-US" sz="1600" b="1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4732B8-D57D-44FC-9ADE-BE97F7CE0168}"/>
              </a:ext>
            </a:extLst>
          </p:cNvPr>
          <p:cNvSpPr/>
          <p:nvPr/>
        </p:nvSpPr>
        <p:spPr>
          <a:xfrm>
            <a:off x="6638924" y="3882045"/>
            <a:ext cx="1200150" cy="87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Model</a:t>
            </a:r>
            <a:endParaRPr lang="ko-KR" altLang="en-US" sz="1600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FE7909B-20F6-432D-A326-736EAA94C61E}"/>
              </a:ext>
            </a:extLst>
          </p:cNvPr>
          <p:cNvCxnSpPr>
            <a:cxnSpLocks/>
            <a:stCxn id="11" idx="1"/>
            <a:endCxn id="4" idx="1"/>
          </p:cNvCxnSpPr>
          <p:nvPr/>
        </p:nvCxnSpPr>
        <p:spPr>
          <a:xfrm>
            <a:off x="6181725" y="4315478"/>
            <a:ext cx="457199" cy="3544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073A18-AEB3-4B7F-BAE5-B557D0BA2F66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7839074" y="4319022"/>
            <a:ext cx="685800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1FC94F45-9E7A-48F6-874E-EAFE75557984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 flipH="1">
            <a:off x="7563231" y="3060931"/>
            <a:ext cx="395353" cy="2994783"/>
          </a:xfrm>
          <a:prstGeom prst="bentConnector4">
            <a:avLst>
              <a:gd name="adj1" fmla="val -80448"/>
              <a:gd name="adj2" fmla="val 99748"/>
            </a:avLst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03E34D-3B94-4A98-8086-2E5B8BA82FF9}"/>
              </a:ext>
            </a:extLst>
          </p:cNvPr>
          <p:cNvSpPr txBox="1"/>
          <p:nvPr/>
        </p:nvSpPr>
        <p:spPr>
          <a:xfrm>
            <a:off x="7181921" y="4739121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optimizer</a:t>
            </a:r>
            <a:endParaRPr lang="ko-KR" altLang="en-US" sz="1600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3C68C-C093-4E4B-8F82-F3D864BAEDB1}"/>
              </a:ext>
            </a:extLst>
          </p:cNvPr>
          <p:cNvSpPr/>
          <p:nvPr/>
        </p:nvSpPr>
        <p:spPr>
          <a:xfrm>
            <a:off x="4076699" y="4456660"/>
            <a:ext cx="1685925" cy="4369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batch #2</a:t>
            </a:r>
            <a:endParaRPr lang="ko-KR" altLang="en-US" sz="1600" b="1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736399-C7BB-45D9-9B04-D178FDEBC9CB}"/>
              </a:ext>
            </a:extLst>
          </p:cNvPr>
          <p:cNvSpPr/>
          <p:nvPr/>
        </p:nvSpPr>
        <p:spPr>
          <a:xfrm>
            <a:off x="4076699" y="5031275"/>
            <a:ext cx="1685925" cy="4369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batch #3</a:t>
            </a:r>
            <a:endParaRPr lang="ko-KR" altLang="en-US" sz="160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515211-3E62-4E13-BEDD-56AF26503533}"/>
              </a:ext>
            </a:extLst>
          </p:cNvPr>
          <p:cNvSpPr/>
          <p:nvPr/>
        </p:nvSpPr>
        <p:spPr>
          <a:xfrm>
            <a:off x="4076699" y="6180506"/>
            <a:ext cx="1685925" cy="4369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batch #1</a:t>
            </a:r>
            <a:endParaRPr lang="ko-KR" altLang="en-US" sz="1600" b="1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A935C5-5060-4263-948D-FF0596BFC7BF}"/>
              </a:ext>
            </a:extLst>
          </p:cNvPr>
          <p:cNvSpPr/>
          <p:nvPr/>
        </p:nvSpPr>
        <p:spPr>
          <a:xfrm>
            <a:off x="4076699" y="5605890"/>
            <a:ext cx="1685925" cy="436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chemeClr val="tx1"/>
                </a:solidFill>
              </a:rPr>
              <a:t>• • • • •</a:t>
            </a:r>
            <a:endParaRPr lang="ko-KR" altLang="en-US" sz="1600" b="1">
              <a:solidFill>
                <a:schemeClr val="tx1"/>
              </a:solidFill>
            </a:endParaRP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F011D5C6-B922-4D40-B958-A2011880416C}"/>
              </a:ext>
            </a:extLst>
          </p:cNvPr>
          <p:cNvSpPr/>
          <p:nvPr/>
        </p:nvSpPr>
        <p:spPr>
          <a:xfrm>
            <a:off x="5844415" y="3935313"/>
            <a:ext cx="337310" cy="2628900"/>
          </a:xfrm>
          <a:prstGeom prst="rightBrace">
            <a:avLst>
              <a:gd name="adj1" fmla="val 8333"/>
              <a:gd name="adj2" fmla="val 14461"/>
            </a:avLst>
          </a:prstGeom>
          <a:ln w="889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36777E-871B-410B-B9EA-815351ABDC04}"/>
              </a:ext>
            </a:extLst>
          </p:cNvPr>
          <p:cNvSpPr/>
          <p:nvPr/>
        </p:nvSpPr>
        <p:spPr>
          <a:xfrm>
            <a:off x="4076699" y="523136"/>
            <a:ext cx="1200150" cy="8739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train</a:t>
            </a:r>
          </a:p>
          <a:p>
            <a:pPr algn="ctr"/>
            <a:r>
              <a:rPr lang="en-US" altLang="ko-KR" sz="1600" b="1"/>
              <a:t>data</a:t>
            </a:r>
            <a:endParaRPr lang="ko-KR" altLang="en-US" sz="16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38C848-443A-43BC-9069-CE72019A1F84}"/>
              </a:ext>
            </a:extLst>
          </p:cNvPr>
          <p:cNvSpPr/>
          <p:nvPr/>
        </p:nvSpPr>
        <p:spPr>
          <a:xfrm>
            <a:off x="7848599" y="523136"/>
            <a:ext cx="1466850" cy="873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손실함수</a:t>
            </a:r>
            <a:endParaRPr lang="en-US" altLang="ko-KR" sz="1600" b="1"/>
          </a:p>
          <a:p>
            <a:pPr algn="ctr"/>
            <a:r>
              <a:rPr lang="ko-KR" altLang="en-US" sz="1600" b="1"/>
              <a:t>최소값</a:t>
            </a:r>
            <a:r>
              <a:rPr lang="en-US" altLang="ko-KR" sz="1600" b="1"/>
              <a:t>?</a:t>
            </a:r>
            <a:endParaRPr lang="ko-KR" altLang="en-US" sz="16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249B60-1BC1-4220-BA97-5012539CF154}"/>
              </a:ext>
            </a:extLst>
          </p:cNvPr>
          <p:cNvSpPr/>
          <p:nvPr/>
        </p:nvSpPr>
        <p:spPr>
          <a:xfrm>
            <a:off x="5962649" y="523136"/>
            <a:ext cx="1200150" cy="87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Model</a:t>
            </a:r>
            <a:endParaRPr lang="ko-KR" altLang="en-US" sz="1600" b="1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36BA0EE-8F59-4BDD-83E1-7B812D8F76ED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5276849" y="960113"/>
            <a:ext cx="685800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8C52FCA-8188-4AE3-B996-FF74B639EDDB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7162799" y="960113"/>
            <a:ext cx="685800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383E79E-0409-48CA-8F6D-59660F3785D4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>
            <a:off x="6846059" y="-338875"/>
            <a:ext cx="395355" cy="3076575"/>
          </a:xfrm>
          <a:prstGeom prst="bentConnector4">
            <a:avLst>
              <a:gd name="adj1" fmla="val -72276"/>
              <a:gd name="adj2" fmla="val 99718"/>
            </a:avLst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E364182-76C3-4023-9722-680C5572F6A1}"/>
              </a:ext>
            </a:extLst>
          </p:cNvPr>
          <p:cNvSpPr txBox="1"/>
          <p:nvPr/>
        </p:nvSpPr>
        <p:spPr>
          <a:xfrm>
            <a:off x="6505646" y="1380212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optimizer</a:t>
            </a:r>
            <a:endParaRPr lang="ko-KR" altLang="en-US" sz="1600" b="1"/>
          </a:p>
        </p:txBody>
      </p:sp>
      <p:sp>
        <p:nvSpPr>
          <p:cNvPr id="33" name="왼쪽 대괄호 32">
            <a:extLst>
              <a:ext uri="{FF2B5EF4-FFF2-40B4-BE49-F238E27FC236}">
                <a16:creationId xmlns:a16="http://schemas.microsoft.com/office/drawing/2014/main" id="{C563F9A9-0A51-4E3B-81FA-71C9AB1005F4}"/>
              </a:ext>
            </a:extLst>
          </p:cNvPr>
          <p:cNvSpPr/>
          <p:nvPr/>
        </p:nvSpPr>
        <p:spPr>
          <a:xfrm>
            <a:off x="3860358" y="523136"/>
            <a:ext cx="155050" cy="873953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왼쪽 대괄호 33">
            <a:extLst>
              <a:ext uri="{FF2B5EF4-FFF2-40B4-BE49-F238E27FC236}">
                <a16:creationId xmlns:a16="http://schemas.microsoft.com/office/drawing/2014/main" id="{41A6F52A-0109-4DE1-BD23-E4A75584127B}"/>
              </a:ext>
            </a:extLst>
          </p:cNvPr>
          <p:cNvSpPr/>
          <p:nvPr/>
        </p:nvSpPr>
        <p:spPr>
          <a:xfrm rot="5400000">
            <a:off x="4585649" y="-209684"/>
            <a:ext cx="182249" cy="1200151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A349C9-4091-45EF-AF27-34CFA6B1D0D4}"/>
              </a:ext>
            </a:extLst>
          </p:cNvPr>
          <p:cNvSpPr txBox="1"/>
          <p:nvPr/>
        </p:nvSpPr>
        <p:spPr>
          <a:xfrm>
            <a:off x="4462612" y="76889"/>
            <a:ext cx="42832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5</a:t>
            </a:r>
            <a:r>
              <a:rPr lang="ko-KR" altLang="en-US" sz="1200" b="1">
                <a:solidFill>
                  <a:srgbClr val="FF0000"/>
                </a:solidFill>
              </a:rPr>
              <a:t>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5FBB64-B8BC-46C8-8136-BD8904CC3E7B}"/>
              </a:ext>
            </a:extLst>
          </p:cNvPr>
          <p:cNvSpPr txBox="1"/>
          <p:nvPr/>
        </p:nvSpPr>
        <p:spPr>
          <a:xfrm>
            <a:off x="3504673" y="821612"/>
            <a:ext cx="42832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5</a:t>
            </a:r>
            <a:r>
              <a:rPr lang="ko-KR" altLang="en-US" sz="1200" b="1">
                <a:solidFill>
                  <a:srgbClr val="FF0000"/>
                </a:solidFill>
              </a:rPr>
              <a:t>행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F60DCED-E2FB-4151-8738-A94F95753B4C}"/>
              </a:ext>
            </a:extLst>
          </p:cNvPr>
          <p:cNvSpPr/>
          <p:nvPr/>
        </p:nvSpPr>
        <p:spPr>
          <a:xfrm>
            <a:off x="3836991" y="2320006"/>
            <a:ext cx="1439858" cy="13347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train</a:t>
            </a:r>
          </a:p>
          <a:p>
            <a:pPr algn="ctr"/>
            <a:r>
              <a:rPr lang="en-US" altLang="ko-KR" sz="1600" b="1"/>
              <a:t>data</a:t>
            </a:r>
            <a:endParaRPr lang="ko-KR" altLang="en-US" sz="1600" b="1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DCD810-50C4-4156-A39E-3ED140DFB4FE}"/>
              </a:ext>
            </a:extLst>
          </p:cNvPr>
          <p:cNvSpPr/>
          <p:nvPr/>
        </p:nvSpPr>
        <p:spPr>
          <a:xfrm>
            <a:off x="7848599" y="2320006"/>
            <a:ext cx="1466850" cy="87395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손실함수</a:t>
            </a:r>
            <a:endParaRPr lang="en-US" altLang="ko-KR" sz="1600" b="1"/>
          </a:p>
          <a:p>
            <a:pPr algn="ctr"/>
            <a:r>
              <a:rPr lang="ko-KR" altLang="en-US" sz="1600" b="1"/>
              <a:t>최소값</a:t>
            </a:r>
            <a:r>
              <a:rPr lang="en-US" altLang="ko-KR" sz="1600" b="1"/>
              <a:t>?</a:t>
            </a:r>
            <a:endParaRPr lang="ko-KR" altLang="en-US" sz="1600" b="1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E7082DE-4D72-431A-9284-20B566FFF238}"/>
              </a:ext>
            </a:extLst>
          </p:cNvPr>
          <p:cNvSpPr/>
          <p:nvPr/>
        </p:nvSpPr>
        <p:spPr>
          <a:xfrm>
            <a:off x="5962649" y="2320006"/>
            <a:ext cx="1200150" cy="873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Model</a:t>
            </a:r>
            <a:endParaRPr lang="ko-KR" altLang="en-US" sz="1600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1436549-F153-4672-B777-EE1EC8AB62C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276849" y="2756983"/>
            <a:ext cx="685800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B321877-DCE9-47D2-902C-F739E4B3A7A3}"/>
              </a:ext>
            </a:extLst>
          </p:cNvPr>
          <p:cNvCxnSpPr>
            <a:cxnSpLocks/>
            <a:stCxn id="39" idx="3"/>
            <a:endCxn id="38" idx="1"/>
          </p:cNvCxnSpPr>
          <p:nvPr/>
        </p:nvCxnSpPr>
        <p:spPr>
          <a:xfrm>
            <a:off x="7162799" y="2756983"/>
            <a:ext cx="685800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80A0D37F-E65A-4C03-9DC9-D96DE3D177F5}"/>
              </a:ext>
            </a:extLst>
          </p:cNvPr>
          <p:cNvCxnSpPr>
            <a:cxnSpLocks/>
            <a:stCxn id="38" idx="2"/>
          </p:cNvCxnSpPr>
          <p:nvPr/>
        </p:nvCxnSpPr>
        <p:spPr>
          <a:xfrm rot="5400000" flipH="1">
            <a:off x="6846059" y="1457995"/>
            <a:ext cx="395355" cy="3076575"/>
          </a:xfrm>
          <a:prstGeom prst="bentConnector4">
            <a:avLst>
              <a:gd name="adj1" fmla="val -72276"/>
              <a:gd name="adj2" fmla="val 100041"/>
            </a:avLst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A357B46-098E-495E-AD9A-E61A2F79BAA1}"/>
              </a:ext>
            </a:extLst>
          </p:cNvPr>
          <p:cNvSpPr txBox="1"/>
          <p:nvPr/>
        </p:nvSpPr>
        <p:spPr>
          <a:xfrm>
            <a:off x="6505646" y="3177082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optimizer</a:t>
            </a:r>
            <a:endParaRPr lang="ko-KR" altLang="en-US" sz="1600" b="1"/>
          </a:p>
        </p:txBody>
      </p:sp>
      <p:sp>
        <p:nvSpPr>
          <p:cNvPr id="44" name="왼쪽 대괄호 43">
            <a:extLst>
              <a:ext uri="{FF2B5EF4-FFF2-40B4-BE49-F238E27FC236}">
                <a16:creationId xmlns:a16="http://schemas.microsoft.com/office/drawing/2014/main" id="{7823CA96-A7B2-47C9-8FB7-EBBD7DA3C55B}"/>
              </a:ext>
            </a:extLst>
          </p:cNvPr>
          <p:cNvSpPr/>
          <p:nvPr/>
        </p:nvSpPr>
        <p:spPr>
          <a:xfrm>
            <a:off x="3641697" y="2320006"/>
            <a:ext cx="155050" cy="1334788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왼쪽 대괄호 44">
            <a:extLst>
              <a:ext uri="{FF2B5EF4-FFF2-40B4-BE49-F238E27FC236}">
                <a16:creationId xmlns:a16="http://schemas.microsoft.com/office/drawing/2014/main" id="{81298336-754D-4D43-BA27-91795D0CA0E7}"/>
              </a:ext>
            </a:extLst>
          </p:cNvPr>
          <p:cNvSpPr/>
          <p:nvPr/>
        </p:nvSpPr>
        <p:spPr>
          <a:xfrm rot="5400000">
            <a:off x="4474689" y="1458437"/>
            <a:ext cx="164459" cy="1439859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E0D983-C219-42DC-A9E3-390F1AEA54EC}"/>
              </a:ext>
            </a:extLst>
          </p:cNvPr>
          <p:cNvSpPr txBox="1"/>
          <p:nvPr/>
        </p:nvSpPr>
        <p:spPr>
          <a:xfrm>
            <a:off x="4143182" y="1863371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10,000</a:t>
            </a:r>
            <a:r>
              <a:rPr lang="ko-KR" altLang="en-US" sz="1200" b="1">
                <a:solidFill>
                  <a:srgbClr val="FF0000"/>
                </a:solidFill>
              </a:rPr>
              <a:t>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5F273C-0A84-45C8-B3BF-A22556CFDFB1}"/>
              </a:ext>
            </a:extLst>
          </p:cNvPr>
          <p:cNvSpPr txBox="1"/>
          <p:nvPr/>
        </p:nvSpPr>
        <p:spPr>
          <a:xfrm>
            <a:off x="3057414" y="2618482"/>
            <a:ext cx="8274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10,000</a:t>
            </a:r>
            <a:r>
              <a:rPr lang="ko-KR" altLang="en-US" sz="1200" b="1">
                <a:solidFill>
                  <a:srgbClr val="FF0000"/>
                </a:solidFill>
              </a:rPr>
              <a:t>행</a:t>
            </a:r>
          </a:p>
        </p:txBody>
      </p:sp>
      <p:sp>
        <p:nvSpPr>
          <p:cNvPr id="50" name="왼쪽 대괄호 49">
            <a:extLst>
              <a:ext uri="{FF2B5EF4-FFF2-40B4-BE49-F238E27FC236}">
                <a16:creationId xmlns:a16="http://schemas.microsoft.com/office/drawing/2014/main" id="{157EAB16-10C4-4888-A922-30B7E8CE0CA3}"/>
              </a:ext>
            </a:extLst>
          </p:cNvPr>
          <p:cNvSpPr/>
          <p:nvPr/>
        </p:nvSpPr>
        <p:spPr>
          <a:xfrm>
            <a:off x="3860791" y="3888865"/>
            <a:ext cx="154617" cy="2728618"/>
          </a:xfrm>
          <a:prstGeom prst="leftBracket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8FBF2B-6499-4650-979E-D4D6D10E4BD0}"/>
              </a:ext>
            </a:extLst>
          </p:cNvPr>
          <p:cNvSpPr txBox="1"/>
          <p:nvPr/>
        </p:nvSpPr>
        <p:spPr>
          <a:xfrm>
            <a:off x="3316264" y="4187341"/>
            <a:ext cx="58926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</a:rPr>
              <a:t>N</a:t>
            </a:r>
            <a:r>
              <a:rPr lang="ko-KR" altLang="en-US" sz="1200" b="1">
                <a:solidFill>
                  <a:srgbClr val="FF0000"/>
                </a:solidFill>
              </a:rPr>
              <a:t>개</a:t>
            </a:r>
            <a:endParaRPr lang="en-US" altLang="ko-KR" sz="1200" b="1">
              <a:solidFill>
                <a:srgbClr val="FF0000"/>
              </a:solidFill>
            </a:endParaRPr>
          </a:p>
          <a:p>
            <a:r>
              <a:rPr lang="en-US" altLang="ko-KR" sz="1200" b="1">
                <a:solidFill>
                  <a:srgbClr val="FF0000"/>
                </a:solidFill>
              </a:rPr>
              <a:t>batch</a:t>
            </a:r>
            <a:endParaRPr lang="ko-KR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24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0A47E36C-DA9D-4F4D-A2EC-063F63FC5949}"/>
              </a:ext>
            </a:extLst>
          </p:cNvPr>
          <p:cNvSpPr/>
          <p:nvPr/>
        </p:nvSpPr>
        <p:spPr>
          <a:xfrm>
            <a:off x="2991962" y="3009013"/>
            <a:ext cx="3791609" cy="595424"/>
          </a:xfrm>
          <a:prstGeom prst="rect">
            <a:avLst/>
          </a:prstGeom>
          <a:solidFill>
            <a:srgbClr val="00B05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23CB93-CB8A-4F90-9254-8DC433AEA4E1}"/>
              </a:ext>
            </a:extLst>
          </p:cNvPr>
          <p:cNvSpPr txBox="1"/>
          <p:nvPr/>
        </p:nvSpPr>
        <p:spPr>
          <a:xfrm>
            <a:off x="1609065" y="3045115"/>
            <a:ext cx="828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/>
              <a:t>입력</a:t>
            </a:r>
            <a:endParaRPr lang="en-US" altLang="ko-KR" sz="1400" b="1"/>
          </a:p>
          <a:p>
            <a:pPr algn="ctr"/>
            <a:r>
              <a:rPr lang="ko-KR" altLang="en-US" sz="1400" b="1"/>
              <a:t>데이터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D5C916-D2E7-426A-9997-35CFCFC09BEF}"/>
              </a:ext>
            </a:extLst>
          </p:cNvPr>
          <p:cNvSpPr txBox="1"/>
          <p:nvPr/>
        </p:nvSpPr>
        <p:spPr>
          <a:xfrm>
            <a:off x="7215517" y="3045115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예측값</a:t>
            </a:r>
            <a:r>
              <a:rPr lang="en-US" altLang="ko-KR" sz="1400" b="1"/>
              <a:t>(Y), </a:t>
            </a:r>
            <a:r>
              <a:rPr lang="ko-KR" altLang="en-US" sz="1400" b="1"/>
              <a:t>정답</a:t>
            </a:r>
            <a:r>
              <a:rPr lang="en-US" altLang="ko-KR" sz="1400" b="1"/>
              <a:t>(T)</a:t>
            </a:r>
          </a:p>
          <a:p>
            <a:r>
              <a:rPr lang="ko-KR" altLang="en-US" sz="1400" b="1"/>
              <a:t>손실함수 </a:t>
            </a:r>
            <a:r>
              <a:rPr lang="en-US" altLang="ko-KR" sz="1400" b="1"/>
              <a:t>= Y - T</a:t>
            </a:r>
            <a:endParaRPr lang="ko-KR" altLang="en-US" sz="1400" b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7A00DE-1FFA-4CBA-9A39-5D7BC9C7C579}"/>
              </a:ext>
            </a:extLst>
          </p:cNvPr>
          <p:cNvSpPr txBox="1"/>
          <p:nvPr/>
        </p:nvSpPr>
        <p:spPr>
          <a:xfrm>
            <a:off x="3153213" y="2652368"/>
            <a:ext cx="3346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solidFill>
                  <a:srgbClr val="7030A0"/>
                </a:solidFill>
              </a:rPr>
              <a:t>신경망</a:t>
            </a:r>
            <a:r>
              <a:rPr lang="en-US" altLang="ko-KR" sz="1400" b="1">
                <a:solidFill>
                  <a:srgbClr val="7030A0"/>
                </a:solidFill>
              </a:rPr>
              <a:t>(Neural Network)</a:t>
            </a:r>
            <a:r>
              <a:rPr lang="ko-KR" altLang="en-US" sz="1400" b="1">
                <a:solidFill>
                  <a:srgbClr val="7030A0"/>
                </a:solidFill>
              </a:rPr>
              <a:t>의 기본 구조</a:t>
            </a:r>
            <a:endParaRPr lang="en-US" altLang="ko-KR" sz="1400" b="1">
              <a:solidFill>
                <a:srgbClr val="7030A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8D8E285-D13A-4981-A7E1-045C3B696475}"/>
              </a:ext>
            </a:extLst>
          </p:cNvPr>
          <p:cNvSpPr/>
          <p:nvPr/>
        </p:nvSpPr>
        <p:spPr>
          <a:xfrm>
            <a:off x="3179468" y="3157869"/>
            <a:ext cx="828000" cy="29771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계층 </a:t>
            </a:r>
            <a:r>
              <a:rPr lang="en-US" altLang="ko-KR" sz="1400" b="1">
                <a:solidFill>
                  <a:schemeClr val="tx1"/>
                </a:solidFill>
              </a:rPr>
              <a:t>1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71A2DF1-BA3A-493C-B2EE-988EEFF82559}"/>
              </a:ext>
            </a:extLst>
          </p:cNvPr>
          <p:cNvSpPr/>
          <p:nvPr/>
        </p:nvSpPr>
        <p:spPr>
          <a:xfrm>
            <a:off x="4267537" y="3157869"/>
            <a:ext cx="828000" cy="29771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계층 </a:t>
            </a:r>
            <a:r>
              <a:rPr lang="en-US" altLang="ko-KR" sz="1400" b="1">
                <a:solidFill>
                  <a:schemeClr val="tx1"/>
                </a:solidFill>
              </a:rPr>
              <a:t>2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BA541D-AC0C-4336-B98F-F9768DE8F159}"/>
              </a:ext>
            </a:extLst>
          </p:cNvPr>
          <p:cNvSpPr/>
          <p:nvPr/>
        </p:nvSpPr>
        <p:spPr>
          <a:xfrm>
            <a:off x="5766726" y="3157869"/>
            <a:ext cx="829339" cy="297712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계층 </a:t>
            </a:r>
            <a:r>
              <a:rPr lang="en-US" altLang="ko-KR" sz="1400" b="1">
                <a:solidFill>
                  <a:schemeClr val="tx1"/>
                </a:solidFill>
              </a:rPr>
              <a:t>N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2698DAA-97D4-45CE-8E50-180FFE98803B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4007468" y="3306725"/>
            <a:ext cx="26006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73100C3-4808-439F-B206-958B7880392A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5095537" y="3306725"/>
            <a:ext cx="671189" cy="0"/>
          </a:xfrm>
          <a:prstGeom prst="straightConnector1">
            <a:avLst/>
          </a:prstGeom>
          <a:ln w="38100">
            <a:solidFill>
              <a:srgbClr val="7030A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E36A7EA3-E10F-4E53-B982-73B7EC7E506C}"/>
              </a:ext>
            </a:extLst>
          </p:cNvPr>
          <p:cNvGrpSpPr/>
          <p:nvPr/>
        </p:nvGrpSpPr>
        <p:grpSpPr>
          <a:xfrm>
            <a:off x="2437394" y="3306725"/>
            <a:ext cx="4778123" cy="730195"/>
            <a:chOff x="2437394" y="3306725"/>
            <a:chExt cx="4778123" cy="730195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6D337B0-3CDB-4CE8-A5AA-2EDB1A8EB8AE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>
              <a:off x="2437394" y="3306725"/>
              <a:ext cx="55456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43A8F2ED-A857-4636-BDDB-2687A7238CCE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6783571" y="3306725"/>
              <a:ext cx="431946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FCC702D5-99F1-4A80-93BC-9BA304D62E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6498" y="3990753"/>
              <a:ext cx="4267198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D267054-727C-4260-A541-0FAE44C1E5DE}"/>
                </a:ext>
              </a:extLst>
            </p:cNvPr>
            <p:cNvSpPr txBox="1"/>
            <p:nvPr/>
          </p:nvSpPr>
          <p:spPr>
            <a:xfrm>
              <a:off x="4266602" y="3729143"/>
              <a:ext cx="12423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/>
                <a:t>옵티마이저</a:t>
              </a: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65A13B92-737C-4CC1-9154-89386C4B90F2}"/>
                </a:ext>
              </a:extLst>
            </p:cNvPr>
            <p:cNvCxnSpPr/>
            <p:nvPr/>
          </p:nvCxnSpPr>
          <p:spPr>
            <a:xfrm flipV="1">
              <a:off x="6953696" y="3306725"/>
              <a:ext cx="0" cy="684028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875E9D8D-75C0-443D-92DE-42BC2B703241}"/>
                </a:ext>
              </a:extLst>
            </p:cNvPr>
            <p:cNvCxnSpPr/>
            <p:nvPr/>
          </p:nvCxnSpPr>
          <p:spPr>
            <a:xfrm flipV="1">
              <a:off x="2700668" y="3306725"/>
              <a:ext cx="0" cy="68402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600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40B884F-D9CC-42C8-9646-89C22F272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832" y="1192694"/>
            <a:ext cx="759461" cy="75946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012D483-FFA8-48E5-8A14-EAECEAD185F9}"/>
              </a:ext>
            </a:extLst>
          </p:cNvPr>
          <p:cNvSpPr/>
          <p:nvPr/>
        </p:nvSpPr>
        <p:spPr>
          <a:xfrm>
            <a:off x="5940287" y="646043"/>
            <a:ext cx="2990850" cy="1873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343773-72AA-4528-A310-F6A055179338}"/>
              </a:ext>
            </a:extLst>
          </p:cNvPr>
          <p:cNvSpPr/>
          <p:nvPr/>
        </p:nvSpPr>
        <p:spPr>
          <a:xfrm>
            <a:off x="6098899" y="1192694"/>
            <a:ext cx="2673626" cy="114299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A6453B-AD50-46F1-9F53-A908F26B30BD}"/>
              </a:ext>
            </a:extLst>
          </p:cNvPr>
          <p:cNvSpPr/>
          <p:nvPr/>
        </p:nvSpPr>
        <p:spPr>
          <a:xfrm>
            <a:off x="6292505" y="1376567"/>
            <a:ext cx="1282562" cy="7752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7030A0"/>
                </a:solidFill>
              </a:rPr>
              <a:t>입력 </a:t>
            </a:r>
            <a:r>
              <a:rPr lang="en-US" altLang="ko-KR">
                <a:solidFill>
                  <a:srgbClr val="7030A0"/>
                </a:solidFill>
              </a:rPr>
              <a:t>Data</a:t>
            </a:r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38E778-6F87-43D2-B9B9-26DC9B9D04D5}"/>
              </a:ext>
            </a:extLst>
          </p:cNvPr>
          <p:cNvSpPr/>
          <p:nvPr/>
        </p:nvSpPr>
        <p:spPr>
          <a:xfrm>
            <a:off x="7769087" y="1376567"/>
            <a:ext cx="809832" cy="7752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7030A0"/>
                </a:solidFill>
              </a:rPr>
              <a:t>정답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255045-A2F7-4087-976D-256D6D27C515}"/>
              </a:ext>
            </a:extLst>
          </p:cNvPr>
          <p:cNvSpPr txBox="1"/>
          <p:nvPr/>
        </p:nvSpPr>
        <p:spPr>
          <a:xfrm>
            <a:off x="6507926" y="834886"/>
            <a:ext cx="18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0070C0"/>
                </a:solidFill>
              </a:rPr>
              <a:t>CustomDataset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330F8-3BFB-4643-9716-96CAC721C7D5}"/>
              </a:ext>
            </a:extLst>
          </p:cNvPr>
          <p:cNvSpPr txBox="1"/>
          <p:nvPr/>
        </p:nvSpPr>
        <p:spPr>
          <a:xfrm>
            <a:off x="6715547" y="299902"/>
            <a:ext cx="144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DataLoader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C0CAF26-F420-4FFD-AC39-E01C1803DB03}"/>
              </a:ext>
            </a:extLst>
          </p:cNvPr>
          <p:cNvSpPr/>
          <p:nvPr/>
        </p:nvSpPr>
        <p:spPr>
          <a:xfrm>
            <a:off x="3339548" y="1302025"/>
            <a:ext cx="2442127" cy="180000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왼쪽 17">
            <a:extLst>
              <a:ext uri="{FF2B5EF4-FFF2-40B4-BE49-F238E27FC236}">
                <a16:creationId xmlns:a16="http://schemas.microsoft.com/office/drawing/2014/main" id="{1B8C6D2A-1F4D-4340-B924-A99A57BAA46E}"/>
              </a:ext>
            </a:extLst>
          </p:cNvPr>
          <p:cNvSpPr/>
          <p:nvPr/>
        </p:nvSpPr>
        <p:spPr>
          <a:xfrm>
            <a:off x="3357252" y="1764193"/>
            <a:ext cx="2406719" cy="180000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3CF105-6710-492E-84B8-8C95FB602231}"/>
              </a:ext>
            </a:extLst>
          </p:cNvPr>
          <p:cNvSpPr txBox="1"/>
          <p:nvPr/>
        </p:nvSpPr>
        <p:spPr>
          <a:xfrm>
            <a:off x="3399428" y="924337"/>
            <a:ext cx="2322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7030A0"/>
                </a:solidFill>
              </a:rPr>
              <a:t>DataLoader Instance</a:t>
            </a:r>
            <a:r>
              <a:rPr lang="ko-KR" altLang="en-US" sz="1200" b="1">
                <a:solidFill>
                  <a:srgbClr val="7030A0"/>
                </a:solidFill>
              </a:rPr>
              <a:t> 제공</a:t>
            </a:r>
            <a:endParaRPr lang="en-US" altLang="ko-KR" sz="1200" b="1">
              <a:solidFill>
                <a:srgbClr val="7030A0"/>
              </a:solidFill>
            </a:endParaRPr>
          </a:p>
          <a:p>
            <a:pPr algn="ctr"/>
            <a:r>
              <a:rPr lang="en-US" altLang="ko-KR" sz="1200" b="1">
                <a:solidFill>
                  <a:srgbClr val="7030A0"/>
                </a:solidFill>
              </a:rPr>
              <a:t>CustomDataset Instance</a:t>
            </a:r>
            <a:r>
              <a:rPr lang="ko-KR" altLang="en-US" sz="1200" b="1">
                <a:solidFill>
                  <a:srgbClr val="7030A0"/>
                </a:solidFill>
              </a:rPr>
              <a:t> 제공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64069C-2009-4C90-B873-82E73A66F50D}"/>
              </a:ext>
            </a:extLst>
          </p:cNvPr>
          <p:cNvSpPr txBox="1"/>
          <p:nvPr/>
        </p:nvSpPr>
        <p:spPr>
          <a:xfrm>
            <a:off x="3896487" y="1882582"/>
            <a:ext cx="1328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>
                <a:solidFill>
                  <a:srgbClr val="7030A0"/>
                </a:solidFill>
              </a:rPr>
              <a:t>batch data </a:t>
            </a:r>
            <a:r>
              <a:rPr lang="ko-KR" altLang="en-US" sz="1200" b="1">
                <a:solidFill>
                  <a:srgbClr val="7030A0"/>
                </a:solidFill>
              </a:rPr>
              <a:t>제공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97DF948-B9AC-4B47-9B00-36C2A9255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420496"/>
              </p:ext>
            </p:extLst>
          </p:nvPr>
        </p:nvGraphicFramePr>
        <p:xfrm>
          <a:off x="3051073" y="2960095"/>
          <a:ext cx="1727890" cy="2595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3945">
                  <a:extLst>
                    <a:ext uri="{9D8B030D-6E8A-4147-A177-3AD203B41FA5}">
                      <a16:colId xmlns:a16="http://schemas.microsoft.com/office/drawing/2014/main" val="1940725137"/>
                    </a:ext>
                  </a:extLst>
                </a:gridCol>
                <a:gridCol w="863945">
                  <a:extLst>
                    <a:ext uri="{9D8B030D-6E8A-4147-A177-3AD203B41FA5}">
                      <a16:colId xmlns:a16="http://schemas.microsoft.com/office/drawing/2014/main" val="467976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x_train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y_train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8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02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83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209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2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22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8910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ED439B9-053A-4859-8CC1-9E6CB174B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63359"/>
              </p:ext>
            </p:extLst>
          </p:nvPr>
        </p:nvGraphicFramePr>
        <p:xfrm>
          <a:off x="7044635" y="2960095"/>
          <a:ext cx="1727890" cy="2595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63945">
                  <a:extLst>
                    <a:ext uri="{9D8B030D-6E8A-4147-A177-3AD203B41FA5}">
                      <a16:colId xmlns:a16="http://schemas.microsoft.com/office/drawing/2014/main" val="1940725137"/>
                    </a:ext>
                  </a:extLst>
                </a:gridCol>
                <a:gridCol w="863945">
                  <a:extLst>
                    <a:ext uri="{9D8B030D-6E8A-4147-A177-3AD203B41FA5}">
                      <a16:colId xmlns:a16="http://schemas.microsoft.com/office/drawing/2014/main" val="467976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x_train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y_train</a:t>
                      </a:r>
                      <a:endParaRPr lang="ko-KR" altLang="en-US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8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02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83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209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2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22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89103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79AA032-7AE6-4F86-953C-7CBD9A0B2AE2}"/>
              </a:ext>
            </a:extLst>
          </p:cNvPr>
          <p:cNvSpPr/>
          <p:nvPr/>
        </p:nvSpPr>
        <p:spPr>
          <a:xfrm>
            <a:off x="6947452" y="3359427"/>
            <a:ext cx="1898374" cy="1053548"/>
          </a:xfrm>
          <a:prstGeom prst="roundRect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EA7758D-BF06-4452-94FD-7D5E3F9D182D}"/>
              </a:ext>
            </a:extLst>
          </p:cNvPr>
          <p:cNvSpPr/>
          <p:nvPr/>
        </p:nvSpPr>
        <p:spPr>
          <a:xfrm>
            <a:off x="6959393" y="4485863"/>
            <a:ext cx="1898374" cy="1053548"/>
          </a:xfrm>
          <a:prstGeom prst="roundRect">
            <a:avLst/>
          </a:prstGeom>
          <a:noFill/>
          <a:ln w="317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5AD60E-7E07-4AAA-8362-00FF2E6AC7F2}"/>
              </a:ext>
            </a:extLst>
          </p:cNvPr>
          <p:cNvSpPr txBox="1"/>
          <p:nvPr/>
        </p:nvSpPr>
        <p:spPr>
          <a:xfrm>
            <a:off x="6111174" y="3732312"/>
            <a:ext cx="93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batch #1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7BC2F0-596B-45D2-B6B6-F8616371D8F5}"/>
              </a:ext>
            </a:extLst>
          </p:cNvPr>
          <p:cNvSpPr txBox="1"/>
          <p:nvPr/>
        </p:nvSpPr>
        <p:spPr>
          <a:xfrm>
            <a:off x="6111174" y="4873379"/>
            <a:ext cx="93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2060"/>
                </a:solidFill>
              </a:rPr>
              <a:t>batch #2</a:t>
            </a:r>
            <a:endParaRPr lang="ko-KR" altLang="en-US" sz="1400" b="1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409F4-CCA7-4557-B567-666E0B13DED9}"/>
              </a:ext>
            </a:extLst>
          </p:cNvPr>
          <p:cNvSpPr txBox="1"/>
          <p:nvPr/>
        </p:nvSpPr>
        <p:spPr>
          <a:xfrm>
            <a:off x="2506874" y="1869099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User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1720719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9B14938-1086-4FE1-AB13-DA118F525349}"/>
              </a:ext>
            </a:extLst>
          </p:cNvPr>
          <p:cNvSpPr/>
          <p:nvPr/>
        </p:nvSpPr>
        <p:spPr>
          <a:xfrm>
            <a:off x="952500" y="3962400"/>
            <a:ext cx="2609850" cy="12382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rgbClr val="FF9966"/>
                </a:solidFill>
              </a:rPr>
              <a:t>[</a:t>
            </a:r>
            <a:r>
              <a:rPr lang="ko-KR" altLang="en-US" sz="2000" b="1">
                <a:solidFill>
                  <a:srgbClr val="FF9966"/>
                </a:solidFill>
              </a:rPr>
              <a:t>딥러닝</a:t>
            </a:r>
            <a:r>
              <a:rPr lang="en-US" altLang="ko-KR" sz="2000" b="1">
                <a:solidFill>
                  <a:srgbClr val="FF9966"/>
                </a:solidFill>
              </a:rPr>
              <a:t>]</a:t>
            </a:r>
          </a:p>
          <a:p>
            <a:pPr algn="ctr"/>
            <a:endParaRPr lang="en-US" altLang="ko-KR" sz="2000" b="1">
              <a:solidFill>
                <a:srgbClr val="FF9966"/>
              </a:solidFill>
            </a:endParaRPr>
          </a:p>
          <a:p>
            <a:pPr algn="ctr"/>
            <a:r>
              <a:rPr lang="en-US" altLang="ko-KR" sz="2000" b="1">
                <a:solidFill>
                  <a:srgbClr val="FF9966"/>
                </a:solidFill>
              </a:rPr>
              <a:t>ANN, CNN, RNN</a:t>
            </a:r>
            <a:endParaRPr lang="ko-KR" altLang="en-US" sz="2000" b="1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418916-466B-41E0-9336-16E6EBA4AB26}"/>
              </a:ext>
            </a:extLst>
          </p:cNvPr>
          <p:cNvSpPr/>
          <p:nvPr/>
        </p:nvSpPr>
        <p:spPr>
          <a:xfrm>
            <a:off x="685800" y="2362200"/>
            <a:ext cx="3143250" cy="30289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457E347-58B9-4C76-89FE-3D6827AC116C}"/>
              </a:ext>
            </a:extLst>
          </p:cNvPr>
          <p:cNvSpPr/>
          <p:nvPr/>
        </p:nvSpPr>
        <p:spPr>
          <a:xfrm>
            <a:off x="400050" y="1779414"/>
            <a:ext cx="3714750" cy="38403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F345F-A566-4978-8261-EC17B7097B7B}"/>
              </a:ext>
            </a:extLst>
          </p:cNvPr>
          <p:cNvSpPr txBox="1"/>
          <p:nvPr/>
        </p:nvSpPr>
        <p:spPr>
          <a:xfrm>
            <a:off x="984160" y="2552700"/>
            <a:ext cx="25465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>
                <a:solidFill>
                  <a:srgbClr val="0070C0"/>
                </a:solidFill>
              </a:rPr>
              <a:t>[</a:t>
            </a:r>
            <a:r>
              <a:rPr lang="ko-KR" altLang="en-US" sz="2000" b="1">
                <a:solidFill>
                  <a:srgbClr val="0070C0"/>
                </a:solidFill>
              </a:rPr>
              <a:t>머신러닝</a:t>
            </a:r>
            <a:r>
              <a:rPr lang="en-US" altLang="ko-KR" sz="2000" b="1">
                <a:solidFill>
                  <a:srgbClr val="0070C0"/>
                </a:solidFill>
              </a:rPr>
              <a:t>]</a:t>
            </a:r>
          </a:p>
          <a:p>
            <a:pPr algn="ctr"/>
            <a:endParaRPr lang="en-US" altLang="ko-KR" sz="2000" b="1">
              <a:solidFill>
                <a:srgbClr val="0070C0"/>
              </a:solidFill>
            </a:endParaRPr>
          </a:p>
          <a:p>
            <a:pPr algn="ctr"/>
            <a:r>
              <a:rPr lang="en-US" altLang="ko-KR" sz="2000" b="1">
                <a:solidFill>
                  <a:srgbClr val="0070C0"/>
                </a:solidFill>
              </a:rPr>
              <a:t>Linear Regression</a:t>
            </a:r>
          </a:p>
          <a:p>
            <a:pPr algn="ctr"/>
            <a:r>
              <a:rPr lang="en-US" altLang="ko-KR" sz="2000" b="1">
                <a:solidFill>
                  <a:srgbClr val="0070C0"/>
                </a:solidFill>
              </a:rPr>
              <a:t>Logistic Regression</a:t>
            </a:r>
            <a:endParaRPr lang="ko-KR" altLang="en-US" sz="2000" b="1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C6989-3A50-439B-825F-A68B24062DF2}"/>
              </a:ext>
            </a:extLst>
          </p:cNvPr>
          <p:cNvSpPr txBox="1"/>
          <p:nvPr/>
        </p:nvSpPr>
        <p:spPr>
          <a:xfrm>
            <a:off x="1560760" y="1877891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>
                <a:solidFill>
                  <a:srgbClr val="7030A0"/>
                </a:solidFill>
              </a:rPr>
              <a:t>[</a:t>
            </a:r>
            <a:r>
              <a:rPr lang="ko-KR" altLang="en-US" sz="2000" b="1">
                <a:solidFill>
                  <a:srgbClr val="7030A0"/>
                </a:solidFill>
              </a:rPr>
              <a:t>인공지능</a:t>
            </a:r>
            <a:r>
              <a:rPr lang="en-US" altLang="ko-KR" sz="2000" b="1">
                <a:solidFill>
                  <a:srgbClr val="7030A0"/>
                </a:solidFill>
              </a:rPr>
              <a:t>]</a:t>
            </a:r>
            <a:endParaRPr lang="ko-KR" altLang="en-US" sz="2000" b="1">
              <a:solidFill>
                <a:srgbClr val="7030A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9BE3D2-20F4-4369-9BE2-82D900EBC952}"/>
              </a:ext>
            </a:extLst>
          </p:cNvPr>
          <p:cNvSpPr/>
          <p:nvPr/>
        </p:nvSpPr>
        <p:spPr>
          <a:xfrm>
            <a:off x="4501078" y="562706"/>
            <a:ext cx="6063175" cy="160254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>
                <a:solidFill>
                  <a:srgbClr val="7030A0"/>
                </a:solidFill>
              </a:rPr>
              <a:t>인공지능</a:t>
            </a:r>
            <a:r>
              <a:rPr lang="en-US" altLang="ko-KR" sz="2000" b="1">
                <a:solidFill>
                  <a:srgbClr val="7030A0"/>
                </a:solidFill>
              </a:rPr>
              <a:t>(AI, </a:t>
            </a:r>
            <a:r>
              <a:rPr lang="en-US" altLang="ko-KR" b="1">
                <a:solidFill>
                  <a:srgbClr val="7030A0"/>
                </a:solidFill>
              </a:rPr>
              <a:t>Artificial Intelligence)</a:t>
            </a:r>
          </a:p>
          <a:p>
            <a:endParaRPr lang="ko-KR" altLang="en-US" sz="2000" b="1">
              <a:solidFill>
                <a:srgbClr val="7030A0"/>
              </a:solidFill>
            </a:endParaRPr>
          </a:p>
          <a:p>
            <a:r>
              <a:rPr lang="ko-KR" altLang="en-US">
                <a:solidFill>
                  <a:schemeClr val="tx1"/>
                </a:solidFill>
              </a:rPr>
              <a:t>인공적으로 만들어진 지능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인간의 학습 </a:t>
            </a:r>
            <a:r>
              <a:rPr lang="en-US" altLang="ko-KR">
                <a:solidFill>
                  <a:schemeClr val="tx1"/>
                </a:solidFill>
              </a:rPr>
              <a:t>/ </a:t>
            </a:r>
            <a:r>
              <a:rPr lang="ko-KR" altLang="en-US">
                <a:solidFill>
                  <a:schemeClr val="tx1"/>
                </a:solidFill>
              </a:rPr>
              <a:t>추론 능력등을 컴퓨터를 통해 구현하는 추상적 개념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EE40FCF-7976-4E52-A027-0CE661EF9E40}"/>
              </a:ext>
            </a:extLst>
          </p:cNvPr>
          <p:cNvSpPr/>
          <p:nvPr/>
        </p:nvSpPr>
        <p:spPr>
          <a:xfrm>
            <a:off x="4501078" y="2592117"/>
            <a:ext cx="6063175" cy="160254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>
                <a:solidFill>
                  <a:srgbClr val="0070C0"/>
                </a:solidFill>
              </a:rPr>
              <a:t>머신러닝</a:t>
            </a:r>
            <a:r>
              <a:rPr lang="en-US" altLang="ko-KR" sz="2000" b="1">
                <a:solidFill>
                  <a:srgbClr val="0070C0"/>
                </a:solidFill>
              </a:rPr>
              <a:t>(Machine Learning)</a:t>
            </a:r>
            <a:endParaRPr lang="en-US" altLang="ko-KR" b="1">
              <a:solidFill>
                <a:srgbClr val="7030A0"/>
              </a:solidFill>
            </a:endParaRPr>
          </a:p>
          <a:p>
            <a:endParaRPr lang="ko-KR" altLang="en-US" sz="2000" b="1">
              <a:solidFill>
                <a:srgbClr val="7030A0"/>
              </a:solidFill>
            </a:endParaRPr>
          </a:p>
          <a:p>
            <a:r>
              <a:rPr lang="en-US" altLang="ko-KR" b="1">
                <a:solidFill>
                  <a:srgbClr val="7030A0"/>
                </a:solidFill>
              </a:rPr>
              <a:t>Data</a:t>
            </a:r>
            <a:r>
              <a:rPr lang="ko-KR" altLang="en-US">
                <a:solidFill>
                  <a:schemeClr val="tx1"/>
                </a:solidFill>
              </a:rPr>
              <a:t>를 이용하여 </a:t>
            </a:r>
            <a:r>
              <a:rPr lang="en-US" altLang="ko-KR">
                <a:solidFill>
                  <a:schemeClr val="tx1"/>
                </a:solidFill>
              </a:rPr>
              <a:t>Data</a:t>
            </a:r>
            <a:r>
              <a:rPr lang="ko-KR" altLang="en-US">
                <a:solidFill>
                  <a:schemeClr val="tx1"/>
                </a:solidFill>
              </a:rPr>
              <a:t>의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특성과 패턴을 </a:t>
            </a:r>
            <a:r>
              <a:rPr lang="ko-KR" altLang="en-US" b="1">
                <a:solidFill>
                  <a:srgbClr val="7030A0"/>
                </a:solidFill>
              </a:rPr>
              <a:t>학습</a:t>
            </a:r>
            <a:r>
              <a:rPr lang="ko-KR" altLang="en-US">
                <a:solidFill>
                  <a:schemeClr val="tx1"/>
                </a:solidFill>
              </a:rPr>
              <a:t>하고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그 결과를 바탕으로 미지의 </a:t>
            </a:r>
            <a:r>
              <a:rPr lang="en-US" altLang="ko-KR">
                <a:solidFill>
                  <a:schemeClr val="tx1"/>
                </a:solidFill>
              </a:rPr>
              <a:t>Data</a:t>
            </a:r>
            <a:r>
              <a:rPr lang="ko-KR" altLang="en-US">
                <a:solidFill>
                  <a:schemeClr val="tx1"/>
                </a:solidFill>
              </a:rPr>
              <a:t>에 대한 미래의 결과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값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분포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>
                <a:solidFill>
                  <a:schemeClr val="tx1"/>
                </a:solidFill>
              </a:rPr>
              <a:t>를 </a:t>
            </a:r>
            <a:r>
              <a:rPr lang="ko-KR" altLang="en-US" b="1">
                <a:solidFill>
                  <a:srgbClr val="7030A0"/>
                </a:solidFill>
              </a:rPr>
              <a:t>예측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32F30F-ECB4-4B45-B765-2E8A7109C669}"/>
              </a:ext>
            </a:extLst>
          </p:cNvPr>
          <p:cNvSpPr/>
          <p:nvPr/>
        </p:nvSpPr>
        <p:spPr>
          <a:xfrm>
            <a:off x="4501078" y="4621528"/>
            <a:ext cx="6063175" cy="186367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b="1">
                <a:solidFill>
                  <a:srgbClr val="FF9966"/>
                </a:solidFill>
              </a:rPr>
              <a:t>딥러닝</a:t>
            </a:r>
            <a:r>
              <a:rPr lang="en-US" altLang="ko-KR" sz="2000" b="1">
                <a:solidFill>
                  <a:srgbClr val="FF9966"/>
                </a:solidFill>
              </a:rPr>
              <a:t>(Deep</a:t>
            </a:r>
            <a:r>
              <a:rPr lang="ko-KR" altLang="en-US" sz="2000" b="1">
                <a:solidFill>
                  <a:srgbClr val="FF9966"/>
                </a:solidFill>
              </a:rPr>
              <a:t> </a:t>
            </a:r>
            <a:r>
              <a:rPr lang="en-US" altLang="ko-KR" sz="2000" b="1">
                <a:solidFill>
                  <a:srgbClr val="FF9966"/>
                </a:solidFill>
              </a:rPr>
              <a:t>Learning)</a:t>
            </a:r>
          </a:p>
          <a:p>
            <a:endParaRPr lang="ko-KR" altLang="en-US" sz="2000" b="1">
              <a:solidFill>
                <a:srgbClr val="7030A0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Machine Learning</a:t>
            </a:r>
            <a:r>
              <a:rPr lang="ko-KR" altLang="en-US">
                <a:solidFill>
                  <a:schemeClr val="tx1"/>
                </a:solidFill>
              </a:rPr>
              <a:t>의 한 분야로서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 b="1">
                <a:solidFill>
                  <a:srgbClr val="7030A0"/>
                </a:solidFill>
              </a:rPr>
              <a:t>인공신경망</a:t>
            </a:r>
            <a:r>
              <a:rPr lang="en-US" altLang="ko-KR" b="1">
                <a:solidFill>
                  <a:srgbClr val="7030A0"/>
                </a:solidFill>
              </a:rPr>
              <a:t>(ANN, Artificial Network)</a:t>
            </a:r>
            <a:r>
              <a:rPr lang="ko-KR" altLang="en-US">
                <a:solidFill>
                  <a:schemeClr val="tx1"/>
                </a:solidFill>
              </a:rPr>
              <a:t>을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이용하여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b="1">
                <a:solidFill>
                  <a:srgbClr val="7030A0"/>
                </a:solidFill>
              </a:rPr>
              <a:t>Data</a:t>
            </a:r>
            <a:r>
              <a:rPr lang="ko-KR" altLang="en-US">
                <a:solidFill>
                  <a:schemeClr val="tx1"/>
                </a:solidFill>
              </a:rPr>
              <a:t>의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특성과 패턴을 </a:t>
            </a:r>
            <a:r>
              <a:rPr lang="ko-KR" altLang="en-US" b="1">
                <a:solidFill>
                  <a:srgbClr val="7030A0"/>
                </a:solidFill>
              </a:rPr>
              <a:t>학습</a:t>
            </a:r>
            <a:r>
              <a:rPr lang="ko-KR" altLang="en-US">
                <a:solidFill>
                  <a:schemeClr val="tx1"/>
                </a:solidFill>
              </a:rPr>
              <a:t>하고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그 결과를 바탕으로 학습되지 않은 미지의 </a:t>
            </a:r>
            <a:r>
              <a:rPr lang="en-US" altLang="ko-KR">
                <a:solidFill>
                  <a:schemeClr val="tx1"/>
                </a:solidFill>
              </a:rPr>
              <a:t>Data</a:t>
            </a:r>
            <a:r>
              <a:rPr lang="ko-KR" altLang="en-US">
                <a:solidFill>
                  <a:schemeClr val="tx1"/>
                </a:solidFill>
              </a:rPr>
              <a:t>에 대한 미래의 결과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값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분포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>
                <a:solidFill>
                  <a:schemeClr val="tx1"/>
                </a:solidFill>
              </a:rPr>
              <a:t>를 </a:t>
            </a:r>
            <a:r>
              <a:rPr lang="ko-KR" altLang="en-US">
                <a:solidFill>
                  <a:srgbClr val="7030A0"/>
                </a:solidFill>
              </a:rPr>
              <a:t>예측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8702B159-4B34-40A6-8882-08625E4AE493}"/>
              </a:ext>
            </a:extLst>
          </p:cNvPr>
          <p:cNvSpPr/>
          <p:nvPr/>
        </p:nvSpPr>
        <p:spPr>
          <a:xfrm>
            <a:off x="7096567" y="2165251"/>
            <a:ext cx="872197" cy="42686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2C57E447-38D3-445C-B0DC-F28A33E32F9C}"/>
              </a:ext>
            </a:extLst>
          </p:cNvPr>
          <p:cNvSpPr/>
          <p:nvPr/>
        </p:nvSpPr>
        <p:spPr>
          <a:xfrm>
            <a:off x="7096567" y="4188213"/>
            <a:ext cx="872197" cy="426866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620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F7CFE3-6B5F-4AFB-9168-346AAD7DA970}"/>
              </a:ext>
            </a:extLst>
          </p:cNvPr>
          <p:cNvSpPr/>
          <p:nvPr/>
        </p:nvSpPr>
        <p:spPr>
          <a:xfrm>
            <a:off x="1172401" y="4683529"/>
            <a:ext cx="763139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학습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Data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BFE140-39DD-40E8-A6B5-B2006ABBE71F}"/>
              </a:ext>
            </a:extLst>
          </p:cNvPr>
          <p:cNvSpPr/>
          <p:nvPr/>
        </p:nvSpPr>
        <p:spPr>
          <a:xfrm>
            <a:off x="8025370" y="4683529"/>
            <a:ext cx="1077540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손실함수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최소값</a:t>
            </a:r>
            <a:r>
              <a:rPr lang="en-US" altLang="ko-KR" sz="1400" b="1" dirty="0">
                <a:solidFill>
                  <a:schemeClr val="bg1"/>
                </a:solidFill>
              </a:rPr>
              <a:t>?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E28DF-FC15-44CC-9BD0-C0456A02BFDA}"/>
              </a:ext>
            </a:extLst>
          </p:cNvPr>
          <p:cNvSpPr txBox="1"/>
          <p:nvPr/>
        </p:nvSpPr>
        <p:spPr>
          <a:xfrm>
            <a:off x="1910374" y="4742829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① </a:t>
            </a:r>
            <a:r>
              <a:rPr lang="ko-KR" altLang="en-US" sz="1400" b="1" dirty="0">
                <a:solidFill>
                  <a:srgbClr val="7030A0"/>
                </a:solidFill>
              </a:rPr>
              <a:t>입력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6CA1B-CDB5-4553-819C-1F611DC166F2}"/>
              </a:ext>
            </a:extLst>
          </p:cNvPr>
          <p:cNvSpPr txBox="1"/>
          <p:nvPr/>
        </p:nvSpPr>
        <p:spPr>
          <a:xfrm>
            <a:off x="2902260" y="5972738"/>
            <a:ext cx="4259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④ Optimizer</a:t>
            </a:r>
            <a:r>
              <a:rPr lang="ko-KR" altLang="en-US" sz="1400" b="1" dirty="0">
                <a:solidFill>
                  <a:srgbClr val="7030A0"/>
                </a:solidFill>
              </a:rPr>
              <a:t>를 </a:t>
            </a:r>
            <a:r>
              <a:rPr lang="ko-KR" altLang="en-US" sz="1400" b="1">
                <a:solidFill>
                  <a:srgbClr val="7030A0"/>
                </a:solidFill>
              </a:rPr>
              <a:t>이용한 </a:t>
            </a:r>
            <a:r>
              <a:rPr lang="en-US" altLang="ko-KR" sz="1400" b="1">
                <a:solidFill>
                  <a:srgbClr val="7030A0"/>
                </a:solidFill>
              </a:rPr>
              <a:t>Model</a:t>
            </a:r>
            <a:r>
              <a:rPr lang="ko-KR" altLang="en-US" sz="1400" b="1">
                <a:solidFill>
                  <a:srgbClr val="7030A0"/>
                </a:solidFill>
              </a:rPr>
              <a:t> </a:t>
            </a:r>
            <a:r>
              <a:rPr lang="en-US" altLang="ko-KR" sz="1400" b="1">
                <a:solidFill>
                  <a:srgbClr val="7030A0"/>
                </a:solidFill>
              </a:rPr>
              <a:t>parameter</a:t>
            </a:r>
            <a:r>
              <a:rPr lang="ko-KR" altLang="en-US" sz="1400" b="1">
                <a:solidFill>
                  <a:srgbClr val="7030A0"/>
                </a:solidFill>
              </a:rPr>
              <a:t> </a:t>
            </a:r>
            <a:r>
              <a:rPr lang="en-US" altLang="ko-KR" sz="1400" b="1">
                <a:solidFill>
                  <a:srgbClr val="7030A0"/>
                </a:solidFill>
              </a:rPr>
              <a:t>update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3A28D-AD49-4151-B0E1-146E76BAEC48}"/>
              </a:ext>
            </a:extLst>
          </p:cNvPr>
          <p:cNvSpPr txBox="1"/>
          <p:nvPr/>
        </p:nvSpPr>
        <p:spPr>
          <a:xfrm>
            <a:off x="7127449" y="474282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7030A0"/>
                </a:solidFill>
              </a:rPr>
              <a:t>③ </a:t>
            </a:r>
            <a:r>
              <a:rPr lang="ko-KR" altLang="en-US" sz="1400" b="1">
                <a:solidFill>
                  <a:srgbClr val="7030A0"/>
                </a:solidFill>
              </a:rPr>
              <a:t>예측값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FE9D65F9-F8F0-4513-AFB0-1277EDBC77BC}"/>
              </a:ext>
            </a:extLst>
          </p:cNvPr>
          <p:cNvCxnSpPr>
            <a:cxnSpLocks/>
            <a:stCxn id="3" idx="2"/>
            <a:endCxn id="2" idx="2"/>
          </p:cNvCxnSpPr>
          <p:nvPr/>
        </p:nvCxnSpPr>
        <p:spPr>
          <a:xfrm rot="5400000">
            <a:off x="5059056" y="2003803"/>
            <a:ext cx="12700" cy="7010169"/>
          </a:xfrm>
          <a:prstGeom prst="bentConnector3">
            <a:avLst>
              <a:gd name="adj1" fmla="val 6225701"/>
            </a:avLst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270989-B3C5-4F7B-9E77-A761D2252405}"/>
              </a:ext>
            </a:extLst>
          </p:cNvPr>
          <p:cNvSpPr/>
          <p:nvPr/>
        </p:nvSpPr>
        <p:spPr>
          <a:xfrm>
            <a:off x="2631728" y="3960094"/>
            <a:ext cx="4557637" cy="200099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FE2B89-019C-4BC3-BDAC-D212654A7AB2}"/>
              </a:ext>
            </a:extLst>
          </p:cNvPr>
          <p:cNvSpPr txBox="1"/>
          <p:nvPr/>
        </p:nvSpPr>
        <p:spPr>
          <a:xfrm>
            <a:off x="4149124" y="3598828"/>
            <a:ext cx="1599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7030A0"/>
                </a:solidFill>
              </a:rPr>
              <a:t>② Feed</a:t>
            </a:r>
            <a:r>
              <a:rPr lang="ko-KR" altLang="en-US" sz="1400" b="1">
                <a:solidFill>
                  <a:srgbClr val="7030A0"/>
                </a:solidFill>
              </a:rPr>
              <a:t> </a:t>
            </a:r>
            <a:r>
              <a:rPr lang="en-US" altLang="ko-KR" sz="1400" b="1">
                <a:solidFill>
                  <a:srgbClr val="7030A0"/>
                </a:solidFill>
              </a:rPr>
              <a:t>Forward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11" name="화살표: 아래로 구부러짐 10">
            <a:extLst>
              <a:ext uri="{FF2B5EF4-FFF2-40B4-BE49-F238E27FC236}">
                <a16:creationId xmlns:a16="http://schemas.microsoft.com/office/drawing/2014/main" id="{CE5B9669-3FB1-40FE-8DB1-FA4F1405662F}"/>
              </a:ext>
            </a:extLst>
          </p:cNvPr>
          <p:cNvSpPr/>
          <p:nvPr/>
        </p:nvSpPr>
        <p:spPr>
          <a:xfrm>
            <a:off x="2631728" y="3525581"/>
            <a:ext cx="4557637" cy="400068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BF9A0-3B7C-499D-9797-9F83CFA33066}"/>
              </a:ext>
            </a:extLst>
          </p:cNvPr>
          <p:cNvSpPr txBox="1"/>
          <p:nvPr/>
        </p:nvSpPr>
        <p:spPr>
          <a:xfrm>
            <a:off x="2989427" y="3977779"/>
            <a:ext cx="84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입력층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6B1A3AC-878F-4F8B-A63E-8CA02A59ADC5}"/>
              </a:ext>
            </a:extLst>
          </p:cNvPr>
          <p:cNvGrpSpPr/>
          <p:nvPr/>
        </p:nvGrpSpPr>
        <p:grpSpPr>
          <a:xfrm>
            <a:off x="2925620" y="4358809"/>
            <a:ext cx="975847" cy="1474798"/>
            <a:chOff x="2925620" y="4188044"/>
            <a:chExt cx="975847" cy="147479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557E9FB-D04B-412E-A639-2F03E2BF07BF}"/>
                </a:ext>
              </a:extLst>
            </p:cNvPr>
            <p:cNvSpPr/>
            <p:nvPr/>
          </p:nvSpPr>
          <p:spPr>
            <a:xfrm>
              <a:off x="2925620" y="4188044"/>
              <a:ext cx="975847" cy="1474798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A87CA76-8E4E-4600-BD65-4153184B1FC6}"/>
                </a:ext>
              </a:extLst>
            </p:cNvPr>
            <p:cNvSpPr/>
            <p:nvPr/>
          </p:nvSpPr>
          <p:spPr>
            <a:xfrm>
              <a:off x="3090849" y="4352774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566A034-291F-47C9-B2E8-6A53FB35336F}"/>
                </a:ext>
              </a:extLst>
            </p:cNvPr>
            <p:cNvSpPr/>
            <p:nvPr/>
          </p:nvSpPr>
          <p:spPr>
            <a:xfrm>
              <a:off x="3090849" y="4698121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E375796-BA0F-4C9D-B3FD-4DEA566B5195}"/>
                </a:ext>
              </a:extLst>
            </p:cNvPr>
            <p:cNvSpPr/>
            <p:nvPr/>
          </p:nvSpPr>
          <p:spPr>
            <a:xfrm>
              <a:off x="3090849" y="5172674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2EB0028-1F7C-4E23-B577-2D087448FDCF}"/>
                </a:ext>
              </a:extLst>
            </p:cNvPr>
            <p:cNvSpPr/>
            <p:nvPr/>
          </p:nvSpPr>
          <p:spPr>
            <a:xfrm>
              <a:off x="3135660" y="4903871"/>
              <a:ext cx="563015" cy="2464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…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0D65890-216C-4192-ABEA-E581E3F7233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935540" y="5096208"/>
            <a:ext cx="990080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A3653F6-DC69-4EC8-BAC1-E06EB3484BE4}"/>
              </a:ext>
            </a:extLst>
          </p:cNvPr>
          <p:cNvCxnSpPr>
            <a:cxnSpLocks/>
            <a:stCxn id="45" idx="3"/>
            <a:endCxn id="3" idx="1"/>
          </p:cNvCxnSpPr>
          <p:nvPr/>
        </p:nvCxnSpPr>
        <p:spPr>
          <a:xfrm>
            <a:off x="6922445" y="5096208"/>
            <a:ext cx="1102925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8EC9BD5-9754-426A-B01F-5E17C01A68E4}"/>
              </a:ext>
            </a:extLst>
          </p:cNvPr>
          <p:cNvGrpSpPr/>
          <p:nvPr/>
        </p:nvGrpSpPr>
        <p:grpSpPr>
          <a:xfrm>
            <a:off x="4436109" y="4358809"/>
            <a:ext cx="975847" cy="1474798"/>
            <a:chOff x="2925620" y="4188044"/>
            <a:chExt cx="975847" cy="147479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A33A912-8AA0-45B5-AB0E-20F66ECABB9D}"/>
                </a:ext>
              </a:extLst>
            </p:cNvPr>
            <p:cNvSpPr/>
            <p:nvPr/>
          </p:nvSpPr>
          <p:spPr>
            <a:xfrm>
              <a:off x="2925620" y="4188044"/>
              <a:ext cx="975847" cy="1474798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BBFE2CB-2794-4347-9061-FF44F29FEB32}"/>
                </a:ext>
              </a:extLst>
            </p:cNvPr>
            <p:cNvSpPr/>
            <p:nvPr/>
          </p:nvSpPr>
          <p:spPr>
            <a:xfrm>
              <a:off x="3090849" y="4352774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D0BB8DC-853E-46C9-9938-10CFDC21097C}"/>
                </a:ext>
              </a:extLst>
            </p:cNvPr>
            <p:cNvSpPr/>
            <p:nvPr/>
          </p:nvSpPr>
          <p:spPr>
            <a:xfrm>
              <a:off x="3090849" y="4698121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8261755-EE56-4806-815B-B13B512D7DF5}"/>
                </a:ext>
              </a:extLst>
            </p:cNvPr>
            <p:cNvSpPr/>
            <p:nvPr/>
          </p:nvSpPr>
          <p:spPr>
            <a:xfrm>
              <a:off x="3090849" y="5172674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4A86C62-7C8F-4B39-89F1-D1A4B80D173F}"/>
                </a:ext>
              </a:extLst>
            </p:cNvPr>
            <p:cNvSpPr/>
            <p:nvPr/>
          </p:nvSpPr>
          <p:spPr>
            <a:xfrm>
              <a:off x="3135660" y="4903871"/>
              <a:ext cx="563015" cy="2464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…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84F05EB-5CB6-4056-9118-7ECDB57168E4}"/>
              </a:ext>
            </a:extLst>
          </p:cNvPr>
          <p:cNvSpPr txBox="1"/>
          <p:nvPr/>
        </p:nvSpPr>
        <p:spPr>
          <a:xfrm>
            <a:off x="4531870" y="3993112"/>
            <a:ext cx="84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은닉층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26B077E-DA5F-4B00-806E-B60470AD79EC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3901467" y="5096208"/>
            <a:ext cx="534642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E62C547-9083-43E4-8D61-C887C348CAAC}"/>
              </a:ext>
            </a:extLst>
          </p:cNvPr>
          <p:cNvGrpSpPr/>
          <p:nvPr/>
        </p:nvGrpSpPr>
        <p:grpSpPr>
          <a:xfrm>
            <a:off x="5946598" y="4358809"/>
            <a:ext cx="975847" cy="1474798"/>
            <a:chOff x="2925620" y="4188044"/>
            <a:chExt cx="975847" cy="147479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1F18F24-4B8E-41FA-8007-DB1EDAA722CA}"/>
                </a:ext>
              </a:extLst>
            </p:cNvPr>
            <p:cNvSpPr/>
            <p:nvPr/>
          </p:nvSpPr>
          <p:spPr>
            <a:xfrm>
              <a:off x="2925620" y="4188044"/>
              <a:ext cx="975847" cy="1474798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E3C2F51A-D551-4057-B6EB-0138A2ED7762}"/>
                </a:ext>
              </a:extLst>
            </p:cNvPr>
            <p:cNvSpPr/>
            <p:nvPr/>
          </p:nvSpPr>
          <p:spPr>
            <a:xfrm>
              <a:off x="3090849" y="4352774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65F2D62-8A47-4580-A860-31DB2D15F536}"/>
                </a:ext>
              </a:extLst>
            </p:cNvPr>
            <p:cNvSpPr/>
            <p:nvPr/>
          </p:nvSpPr>
          <p:spPr>
            <a:xfrm>
              <a:off x="3090849" y="4698121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61A25F7E-FDBB-4C3A-A0C6-C86D6678503A}"/>
                </a:ext>
              </a:extLst>
            </p:cNvPr>
            <p:cNvSpPr/>
            <p:nvPr/>
          </p:nvSpPr>
          <p:spPr>
            <a:xfrm>
              <a:off x="3090849" y="5172674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E5874CF1-6C7A-453F-B46C-6E979BE05E76}"/>
                </a:ext>
              </a:extLst>
            </p:cNvPr>
            <p:cNvSpPr/>
            <p:nvPr/>
          </p:nvSpPr>
          <p:spPr>
            <a:xfrm>
              <a:off x="3135660" y="4903871"/>
              <a:ext cx="563015" cy="2464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…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53E95FD-25EE-45C5-A411-1E043C5FC579}"/>
              </a:ext>
            </a:extLst>
          </p:cNvPr>
          <p:cNvSpPr txBox="1"/>
          <p:nvPr/>
        </p:nvSpPr>
        <p:spPr>
          <a:xfrm>
            <a:off x="6027284" y="3977779"/>
            <a:ext cx="84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출력층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DBDF1EE-E374-4F10-84BC-74A49A57E243}"/>
              </a:ext>
            </a:extLst>
          </p:cNvPr>
          <p:cNvCxnSpPr>
            <a:cxnSpLocks/>
            <a:stCxn id="32" idx="3"/>
            <a:endCxn id="45" idx="1"/>
          </p:cNvCxnSpPr>
          <p:nvPr/>
        </p:nvCxnSpPr>
        <p:spPr>
          <a:xfrm>
            <a:off x="5411956" y="5096208"/>
            <a:ext cx="534642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96996B5-556C-443B-B1D3-405C2F52E8BC}"/>
              </a:ext>
            </a:extLst>
          </p:cNvPr>
          <p:cNvSpPr/>
          <p:nvPr/>
        </p:nvSpPr>
        <p:spPr>
          <a:xfrm>
            <a:off x="702689" y="1400927"/>
            <a:ext cx="763139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학습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Data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4C080BE-DAE1-4298-B96D-E5AE788EE101}"/>
              </a:ext>
            </a:extLst>
          </p:cNvPr>
          <p:cNvSpPr/>
          <p:nvPr/>
        </p:nvSpPr>
        <p:spPr>
          <a:xfrm>
            <a:off x="7555658" y="1400927"/>
            <a:ext cx="1077540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손실함수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최소값</a:t>
            </a:r>
            <a:r>
              <a:rPr lang="en-US" altLang="ko-KR" sz="1400" b="1" dirty="0">
                <a:solidFill>
                  <a:schemeClr val="bg1"/>
                </a:solidFill>
              </a:rPr>
              <a:t>?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4954C7-C3A7-4AE6-B5CC-8D7CE045AC60}"/>
              </a:ext>
            </a:extLst>
          </p:cNvPr>
          <p:cNvSpPr txBox="1"/>
          <p:nvPr/>
        </p:nvSpPr>
        <p:spPr>
          <a:xfrm>
            <a:off x="1440662" y="1460227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① </a:t>
            </a:r>
            <a:r>
              <a:rPr lang="ko-KR" altLang="en-US" sz="1400" b="1" dirty="0">
                <a:solidFill>
                  <a:srgbClr val="7030A0"/>
                </a:solidFill>
              </a:rPr>
              <a:t>입력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17AC14-E372-40F9-BA40-7FF8F032F07E}"/>
              </a:ext>
            </a:extLst>
          </p:cNvPr>
          <p:cNvSpPr txBox="1"/>
          <p:nvPr/>
        </p:nvSpPr>
        <p:spPr>
          <a:xfrm>
            <a:off x="2432548" y="2690136"/>
            <a:ext cx="4259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7030A0"/>
                </a:solidFill>
              </a:rPr>
              <a:t>④ Optimizer</a:t>
            </a:r>
            <a:r>
              <a:rPr lang="ko-KR" altLang="en-US" sz="1400" b="1" dirty="0">
                <a:solidFill>
                  <a:srgbClr val="7030A0"/>
                </a:solidFill>
              </a:rPr>
              <a:t>를 </a:t>
            </a:r>
            <a:r>
              <a:rPr lang="ko-KR" altLang="en-US" sz="1400" b="1">
                <a:solidFill>
                  <a:srgbClr val="7030A0"/>
                </a:solidFill>
              </a:rPr>
              <a:t>이용한 </a:t>
            </a:r>
            <a:r>
              <a:rPr lang="en-US" altLang="ko-KR" sz="1400" b="1">
                <a:solidFill>
                  <a:srgbClr val="7030A0"/>
                </a:solidFill>
              </a:rPr>
              <a:t>Model</a:t>
            </a:r>
            <a:r>
              <a:rPr lang="ko-KR" altLang="en-US" sz="1400" b="1">
                <a:solidFill>
                  <a:srgbClr val="7030A0"/>
                </a:solidFill>
              </a:rPr>
              <a:t> </a:t>
            </a:r>
            <a:r>
              <a:rPr lang="en-US" altLang="ko-KR" sz="1400" b="1">
                <a:solidFill>
                  <a:srgbClr val="7030A0"/>
                </a:solidFill>
              </a:rPr>
              <a:t>parameter</a:t>
            </a:r>
            <a:r>
              <a:rPr lang="ko-KR" altLang="en-US" sz="1400" b="1">
                <a:solidFill>
                  <a:srgbClr val="7030A0"/>
                </a:solidFill>
              </a:rPr>
              <a:t> </a:t>
            </a:r>
            <a:r>
              <a:rPr lang="en-US" altLang="ko-KR" sz="1400" b="1">
                <a:solidFill>
                  <a:srgbClr val="7030A0"/>
                </a:solidFill>
              </a:rPr>
              <a:t>update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BBE7B79-155C-4DF5-BD1F-AA1EEC65A405}"/>
              </a:ext>
            </a:extLst>
          </p:cNvPr>
          <p:cNvSpPr txBox="1"/>
          <p:nvPr/>
        </p:nvSpPr>
        <p:spPr>
          <a:xfrm>
            <a:off x="6657737" y="146022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7030A0"/>
                </a:solidFill>
              </a:rPr>
              <a:t>③ </a:t>
            </a:r>
            <a:r>
              <a:rPr lang="ko-KR" altLang="en-US" sz="1400" b="1">
                <a:solidFill>
                  <a:srgbClr val="7030A0"/>
                </a:solidFill>
              </a:rPr>
              <a:t>예측값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571F705-8520-4B75-80AE-1281012728C3}"/>
              </a:ext>
            </a:extLst>
          </p:cNvPr>
          <p:cNvCxnSpPr>
            <a:cxnSpLocks/>
            <a:stCxn id="59" idx="2"/>
            <a:endCxn id="58" idx="2"/>
          </p:cNvCxnSpPr>
          <p:nvPr/>
        </p:nvCxnSpPr>
        <p:spPr>
          <a:xfrm rot="5400000">
            <a:off x="4589344" y="-1278799"/>
            <a:ext cx="12700" cy="7010169"/>
          </a:xfrm>
          <a:prstGeom prst="bentConnector3">
            <a:avLst>
              <a:gd name="adj1" fmla="val 6159638"/>
            </a:avLst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1442AB6-942F-4FFE-A8A1-85248F1B373E}"/>
              </a:ext>
            </a:extLst>
          </p:cNvPr>
          <p:cNvSpPr/>
          <p:nvPr/>
        </p:nvSpPr>
        <p:spPr>
          <a:xfrm>
            <a:off x="2162016" y="677492"/>
            <a:ext cx="4557637" cy="200099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C902D6A-D66E-4B61-AB6B-4F81A828D4B4}"/>
              </a:ext>
            </a:extLst>
          </p:cNvPr>
          <p:cNvSpPr txBox="1"/>
          <p:nvPr/>
        </p:nvSpPr>
        <p:spPr>
          <a:xfrm>
            <a:off x="3679412" y="316226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7030A0"/>
                </a:solidFill>
              </a:rPr>
              <a:t>② </a:t>
            </a:r>
            <a:r>
              <a:rPr lang="ko-KR" altLang="en-US" sz="1400" b="1">
                <a:solidFill>
                  <a:srgbClr val="7030A0"/>
                </a:solidFill>
              </a:rPr>
              <a:t>로지스틱 회귀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sp>
        <p:nvSpPr>
          <p:cNvPr id="66" name="화살표: 아래로 구부러짐 65">
            <a:extLst>
              <a:ext uri="{FF2B5EF4-FFF2-40B4-BE49-F238E27FC236}">
                <a16:creationId xmlns:a16="http://schemas.microsoft.com/office/drawing/2014/main" id="{63F35F61-1A21-48CF-A447-5684F142DCCF}"/>
              </a:ext>
            </a:extLst>
          </p:cNvPr>
          <p:cNvSpPr/>
          <p:nvPr/>
        </p:nvSpPr>
        <p:spPr>
          <a:xfrm>
            <a:off x="2162016" y="242979"/>
            <a:ext cx="4557637" cy="400068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78822B-22A2-42F1-BD32-F8C2B9110202}"/>
              </a:ext>
            </a:extLst>
          </p:cNvPr>
          <p:cNvSpPr txBox="1"/>
          <p:nvPr/>
        </p:nvSpPr>
        <p:spPr>
          <a:xfrm>
            <a:off x="2519715" y="695177"/>
            <a:ext cx="84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입력층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ED7A458-289B-4D61-A594-78D8DD09D3CD}"/>
              </a:ext>
            </a:extLst>
          </p:cNvPr>
          <p:cNvGrpSpPr/>
          <p:nvPr/>
        </p:nvGrpSpPr>
        <p:grpSpPr>
          <a:xfrm>
            <a:off x="2455908" y="1076207"/>
            <a:ext cx="975847" cy="1474798"/>
            <a:chOff x="2925620" y="4188044"/>
            <a:chExt cx="975847" cy="1474798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A282E21-E1DA-49F5-9004-50F221BB8092}"/>
                </a:ext>
              </a:extLst>
            </p:cNvPr>
            <p:cNvSpPr/>
            <p:nvPr/>
          </p:nvSpPr>
          <p:spPr>
            <a:xfrm>
              <a:off x="2925620" y="4188044"/>
              <a:ext cx="975847" cy="1474798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614C6E3F-71A7-4B14-AE2D-B0E55FE60A41}"/>
                </a:ext>
              </a:extLst>
            </p:cNvPr>
            <p:cNvSpPr/>
            <p:nvPr/>
          </p:nvSpPr>
          <p:spPr>
            <a:xfrm>
              <a:off x="3090849" y="4352774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C4E0E48E-CC4F-4196-8DF8-FD0459F16D9C}"/>
                </a:ext>
              </a:extLst>
            </p:cNvPr>
            <p:cNvSpPr/>
            <p:nvPr/>
          </p:nvSpPr>
          <p:spPr>
            <a:xfrm>
              <a:off x="3090849" y="4698121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FF5980D-43C8-4AB5-8141-BF3924DE69E4}"/>
                </a:ext>
              </a:extLst>
            </p:cNvPr>
            <p:cNvSpPr/>
            <p:nvPr/>
          </p:nvSpPr>
          <p:spPr>
            <a:xfrm>
              <a:off x="3090849" y="5172674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815F129-CC1B-482B-A0B6-DB63C30C1026}"/>
                </a:ext>
              </a:extLst>
            </p:cNvPr>
            <p:cNvSpPr/>
            <p:nvPr/>
          </p:nvSpPr>
          <p:spPr>
            <a:xfrm>
              <a:off x="3135660" y="4903871"/>
              <a:ext cx="563015" cy="2464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…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CF8BCB5-03F4-4DCB-88D5-D410B5DD0F0F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1465828" y="1813606"/>
            <a:ext cx="990080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998F484-0DFB-4051-AFE9-9B38700CB654}"/>
              </a:ext>
            </a:extLst>
          </p:cNvPr>
          <p:cNvCxnSpPr>
            <a:cxnSpLocks/>
            <a:stCxn id="85" idx="3"/>
            <a:endCxn id="59" idx="1"/>
          </p:cNvCxnSpPr>
          <p:nvPr/>
        </p:nvCxnSpPr>
        <p:spPr>
          <a:xfrm>
            <a:off x="6452733" y="1813606"/>
            <a:ext cx="1102925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5EC3FEC-D30F-4D49-A654-D70C4405890F}"/>
              </a:ext>
            </a:extLst>
          </p:cNvPr>
          <p:cNvCxnSpPr>
            <a:cxnSpLocks/>
            <a:stCxn id="69" idx="3"/>
            <a:endCxn id="85" idx="1"/>
          </p:cNvCxnSpPr>
          <p:nvPr/>
        </p:nvCxnSpPr>
        <p:spPr>
          <a:xfrm>
            <a:off x="3431755" y="1813606"/>
            <a:ext cx="2045131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ADD3445-B688-4F0D-854F-E2F301B69D21}"/>
              </a:ext>
            </a:extLst>
          </p:cNvPr>
          <p:cNvGrpSpPr/>
          <p:nvPr/>
        </p:nvGrpSpPr>
        <p:grpSpPr>
          <a:xfrm>
            <a:off x="5476886" y="1076207"/>
            <a:ext cx="975847" cy="1474798"/>
            <a:chOff x="2925620" y="4188044"/>
            <a:chExt cx="975847" cy="1474798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BFC9520E-83BA-4D15-AEF1-FE8D2727F0CE}"/>
                </a:ext>
              </a:extLst>
            </p:cNvPr>
            <p:cNvSpPr/>
            <p:nvPr/>
          </p:nvSpPr>
          <p:spPr>
            <a:xfrm>
              <a:off x="2925620" y="4188044"/>
              <a:ext cx="975847" cy="1474798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F93D51B3-2CB5-4EA0-A10A-7885A638D0B3}"/>
                </a:ext>
              </a:extLst>
            </p:cNvPr>
            <p:cNvSpPr/>
            <p:nvPr/>
          </p:nvSpPr>
          <p:spPr>
            <a:xfrm>
              <a:off x="3090849" y="4352774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514279E2-51F0-48EB-86DC-71B268887F13}"/>
                </a:ext>
              </a:extLst>
            </p:cNvPr>
            <p:cNvSpPr/>
            <p:nvPr/>
          </p:nvSpPr>
          <p:spPr>
            <a:xfrm>
              <a:off x="3090849" y="4698121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9B5502D-C274-4141-B86B-5B3AC445ED3C}"/>
                </a:ext>
              </a:extLst>
            </p:cNvPr>
            <p:cNvSpPr/>
            <p:nvPr/>
          </p:nvSpPr>
          <p:spPr>
            <a:xfrm>
              <a:off x="3090849" y="5172674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D6AFD4-F931-4973-922C-5F1939E16155}"/>
                </a:ext>
              </a:extLst>
            </p:cNvPr>
            <p:cNvSpPr/>
            <p:nvPr/>
          </p:nvSpPr>
          <p:spPr>
            <a:xfrm>
              <a:off x="3135660" y="4903871"/>
              <a:ext cx="563015" cy="2464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…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70CDC264-58DC-4D92-A2AB-C13EB12A4551}"/>
              </a:ext>
            </a:extLst>
          </p:cNvPr>
          <p:cNvSpPr txBox="1"/>
          <p:nvPr/>
        </p:nvSpPr>
        <p:spPr>
          <a:xfrm>
            <a:off x="5557572" y="695177"/>
            <a:ext cx="84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출력층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118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11785E-8B16-47CF-B2E4-820676663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857318"/>
              </p:ext>
            </p:extLst>
          </p:nvPr>
        </p:nvGraphicFramePr>
        <p:xfrm>
          <a:off x="1740046" y="1752600"/>
          <a:ext cx="1873316" cy="3017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36658">
                  <a:extLst>
                    <a:ext uri="{9D8B030D-6E8A-4147-A177-3AD203B41FA5}">
                      <a16:colId xmlns:a16="http://schemas.microsoft.com/office/drawing/2014/main" val="1940725137"/>
                    </a:ext>
                  </a:extLst>
                </a:gridCol>
                <a:gridCol w="936658">
                  <a:extLst>
                    <a:ext uri="{9D8B030D-6E8A-4147-A177-3AD203B41FA5}">
                      <a16:colId xmlns:a16="http://schemas.microsoft.com/office/drawing/2014/main" val="467976230"/>
                    </a:ext>
                  </a:extLst>
                </a:gridCol>
              </a:tblGrid>
              <a:tr h="235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공부시간</a:t>
                      </a:r>
                      <a:r>
                        <a:rPr lang="en-US" altLang="ko-KR" sz="1200"/>
                        <a:t>(x)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Fail/Pass(t)</a:t>
                      </a:r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86944"/>
                  </a:ext>
                </a:extLst>
              </a:tr>
              <a:tr h="235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022466"/>
                  </a:ext>
                </a:extLst>
              </a:tr>
              <a:tr h="235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835463"/>
                  </a:ext>
                </a:extLst>
              </a:tr>
              <a:tr h="235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6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209229"/>
                  </a:ext>
                </a:extLst>
              </a:tr>
              <a:tr h="235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8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21034"/>
                  </a:ext>
                </a:extLst>
              </a:tr>
              <a:tr h="235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227470"/>
                  </a:ext>
                </a:extLst>
              </a:tr>
              <a:tr h="235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12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689103"/>
                  </a:ext>
                </a:extLst>
              </a:tr>
              <a:tr h="235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8838422"/>
                  </a:ext>
                </a:extLst>
              </a:tr>
              <a:tr h="235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16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2302666"/>
                  </a:ext>
                </a:extLst>
              </a:tr>
              <a:tr h="235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18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101229"/>
                  </a:ext>
                </a:extLst>
              </a:tr>
              <a:tr h="2358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52539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8BF49C9-7D04-44B1-AB07-F75CBAC4F818}"/>
              </a:ext>
            </a:extLst>
          </p:cNvPr>
          <p:cNvSpPr/>
          <p:nvPr/>
        </p:nvSpPr>
        <p:spPr>
          <a:xfrm>
            <a:off x="3690522" y="2742186"/>
            <a:ext cx="763139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학습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Data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3E85D8-69C0-45B0-A54C-898461964E7A}"/>
              </a:ext>
            </a:extLst>
          </p:cNvPr>
          <p:cNvSpPr/>
          <p:nvPr/>
        </p:nvSpPr>
        <p:spPr>
          <a:xfrm>
            <a:off x="8858589" y="2770322"/>
            <a:ext cx="1077540" cy="825358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손실함수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최소값</a:t>
            </a:r>
            <a:r>
              <a:rPr lang="en-US" altLang="ko-KR" sz="1400" b="1" dirty="0">
                <a:solidFill>
                  <a:schemeClr val="bg1"/>
                </a:solidFill>
              </a:rPr>
              <a:t>?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A671F-7DD4-4FFF-9E7D-C48AFF733723}"/>
              </a:ext>
            </a:extLst>
          </p:cNvPr>
          <p:cNvSpPr txBox="1"/>
          <p:nvPr/>
        </p:nvSpPr>
        <p:spPr>
          <a:xfrm>
            <a:off x="6287094" y="434728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7030A0"/>
                </a:solidFill>
              </a:rPr>
              <a:t>SGD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D622600-6A3D-45C6-9D40-7E2782231070}"/>
              </a:ext>
            </a:extLst>
          </p:cNvPr>
          <p:cNvCxnSpPr>
            <a:cxnSpLocks/>
            <a:stCxn id="4" idx="2"/>
            <a:endCxn id="3" idx="2"/>
          </p:cNvCxnSpPr>
          <p:nvPr/>
        </p:nvCxnSpPr>
        <p:spPr>
          <a:xfrm rot="5400000" flipH="1">
            <a:off x="6720658" y="918979"/>
            <a:ext cx="28136" cy="5325267"/>
          </a:xfrm>
          <a:prstGeom prst="bentConnector3">
            <a:avLst>
              <a:gd name="adj1" fmla="val -3674812"/>
            </a:avLst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5C752C-F730-473F-BA17-02EE209A949F}"/>
              </a:ext>
            </a:extLst>
          </p:cNvPr>
          <p:cNvSpPr/>
          <p:nvPr/>
        </p:nvSpPr>
        <p:spPr>
          <a:xfrm>
            <a:off x="4596079" y="2046887"/>
            <a:ext cx="4041484" cy="224854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b="1">
              <a:solidFill>
                <a:schemeClr val="bg1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7559652-F8E3-42E4-B332-77AD488B1FF0}"/>
              </a:ext>
            </a:extLst>
          </p:cNvPr>
          <p:cNvGrpSpPr/>
          <p:nvPr/>
        </p:nvGrpSpPr>
        <p:grpSpPr>
          <a:xfrm>
            <a:off x="4726284" y="2064572"/>
            <a:ext cx="975847" cy="1855828"/>
            <a:chOff x="4726284" y="2064572"/>
            <a:chExt cx="975847" cy="18558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99DDB0-F57B-4B61-90B4-7DEC3FC43008}"/>
                </a:ext>
              </a:extLst>
            </p:cNvPr>
            <p:cNvSpPr txBox="1"/>
            <p:nvPr/>
          </p:nvSpPr>
          <p:spPr>
            <a:xfrm>
              <a:off x="4790091" y="2064572"/>
              <a:ext cx="848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bg1"/>
                  </a:solidFill>
                </a:rPr>
                <a:t>입력층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D12DFC-DF18-493C-9AB1-A9537B118D12}"/>
                </a:ext>
              </a:extLst>
            </p:cNvPr>
            <p:cNvSpPr/>
            <p:nvPr/>
          </p:nvSpPr>
          <p:spPr>
            <a:xfrm>
              <a:off x="4726284" y="2445602"/>
              <a:ext cx="975847" cy="1474798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5E8D84A-FA5F-433A-AE68-C8360D043ABA}"/>
                </a:ext>
              </a:extLst>
            </p:cNvPr>
            <p:cNvSpPr/>
            <p:nvPr/>
          </p:nvSpPr>
          <p:spPr>
            <a:xfrm>
              <a:off x="4891513" y="2997883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B54BAF8-70FF-44D2-8A8D-C3E078B19F16}"/>
              </a:ext>
            </a:extLst>
          </p:cNvPr>
          <p:cNvCxnSpPr>
            <a:cxnSpLocks/>
            <a:stCxn id="3" idx="3"/>
            <a:endCxn id="16" idx="2"/>
          </p:cNvCxnSpPr>
          <p:nvPr/>
        </p:nvCxnSpPr>
        <p:spPr>
          <a:xfrm>
            <a:off x="4453661" y="3154865"/>
            <a:ext cx="437852" cy="1252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CFD278B-9E13-4D1E-B8DA-2D85939C24CD}"/>
              </a:ext>
            </a:extLst>
          </p:cNvPr>
          <p:cNvCxnSpPr>
            <a:cxnSpLocks/>
            <a:stCxn id="30" idx="3"/>
            <a:endCxn id="4" idx="1"/>
          </p:cNvCxnSpPr>
          <p:nvPr/>
        </p:nvCxnSpPr>
        <p:spPr>
          <a:xfrm>
            <a:off x="8483960" y="3183001"/>
            <a:ext cx="374629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8C7D7AC-C3FA-45B6-8ADB-1C7358BFB3A4}"/>
              </a:ext>
            </a:extLst>
          </p:cNvPr>
          <p:cNvGrpSpPr/>
          <p:nvPr/>
        </p:nvGrpSpPr>
        <p:grpSpPr>
          <a:xfrm>
            <a:off x="6124229" y="2079905"/>
            <a:ext cx="975847" cy="1840495"/>
            <a:chOff x="6236773" y="2079905"/>
            <a:chExt cx="975847" cy="184049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E8D876B-5DF7-4332-BEA8-D6A5579AA69C}"/>
                </a:ext>
              </a:extLst>
            </p:cNvPr>
            <p:cNvGrpSpPr/>
            <p:nvPr/>
          </p:nvGrpSpPr>
          <p:grpSpPr>
            <a:xfrm>
              <a:off x="6236773" y="2445602"/>
              <a:ext cx="975847" cy="1474798"/>
              <a:chOff x="2925620" y="4188044"/>
              <a:chExt cx="975847" cy="147479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322868E-F38C-4739-997D-CC5BFD3F0DAF}"/>
                  </a:ext>
                </a:extLst>
              </p:cNvPr>
              <p:cNvSpPr/>
              <p:nvPr/>
            </p:nvSpPr>
            <p:spPr>
              <a:xfrm>
                <a:off x="2925620" y="4188044"/>
                <a:ext cx="975847" cy="1474798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421F41D7-2724-4FDA-BA73-279F62F2C379}"/>
                  </a:ext>
                </a:extLst>
              </p:cNvPr>
              <p:cNvSpPr/>
              <p:nvPr/>
            </p:nvSpPr>
            <p:spPr>
              <a:xfrm>
                <a:off x="3090849" y="4352774"/>
                <a:ext cx="662026" cy="3164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19B7BF37-ABBA-42D3-9587-D0A43D423C73}"/>
                  </a:ext>
                </a:extLst>
              </p:cNvPr>
              <p:cNvSpPr/>
              <p:nvPr/>
            </p:nvSpPr>
            <p:spPr>
              <a:xfrm>
                <a:off x="3090849" y="4698121"/>
                <a:ext cx="662026" cy="3164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7CC9425B-F21A-4C25-B67B-BC2092C98388}"/>
                  </a:ext>
                </a:extLst>
              </p:cNvPr>
              <p:cNvSpPr/>
              <p:nvPr/>
            </p:nvSpPr>
            <p:spPr>
              <a:xfrm>
                <a:off x="3090849" y="5172674"/>
                <a:ext cx="662026" cy="31646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B1FABC7-542B-4301-BA84-215973FC32DB}"/>
                  </a:ext>
                </a:extLst>
              </p:cNvPr>
              <p:cNvSpPr/>
              <p:nvPr/>
            </p:nvSpPr>
            <p:spPr>
              <a:xfrm>
                <a:off x="3135660" y="4903871"/>
                <a:ext cx="563015" cy="2464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bg1"/>
                    </a:solidFill>
                  </a:rPr>
                  <a:t>…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8436EA-4685-4B52-9A40-8159312C52D0}"/>
                </a:ext>
              </a:extLst>
            </p:cNvPr>
            <p:cNvSpPr txBox="1"/>
            <p:nvPr/>
          </p:nvSpPr>
          <p:spPr>
            <a:xfrm>
              <a:off x="6332534" y="2079905"/>
              <a:ext cx="848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bg1"/>
                  </a:solidFill>
                </a:rPr>
                <a:t>은닉층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11DF090-56BF-4DF9-A979-F5CB30C6493F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5702131" y="3183001"/>
            <a:ext cx="422098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B266590-1B37-4F20-9F7B-521F0B85E0C7}"/>
              </a:ext>
            </a:extLst>
          </p:cNvPr>
          <p:cNvGrpSpPr/>
          <p:nvPr/>
        </p:nvGrpSpPr>
        <p:grpSpPr>
          <a:xfrm>
            <a:off x="7508113" y="2064572"/>
            <a:ext cx="975847" cy="1855828"/>
            <a:chOff x="7747262" y="2064572"/>
            <a:chExt cx="975847" cy="185582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B66E05B-F528-4CF1-9DAC-4EC1541FE2EE}"/>
                </a:ext>
              </a:extLst>
            </p:cNvPr>
            <p:cNvSpPr/>
            <p:nvPr/>
          </p:nvSpPr>
          <p:spPr>
            <a:xfrm>
              <a:off x="7747262" y="2445602"/>
              <a:ext cx="975847" cy="1474798"/>
            </a:xfrm>
            <a:prstGeom prst="rect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FAF6A17-D3E6-4D81-BB38-95381642E7A3}"/>
                </a:ext>
              </a:extLst>
            </p:cNvPr>
            <p:cNvSpPr/>
            <p:nvPr/>
          </p:nvSpPr>
          <p:spPr>
            <a:xfrm>
              <a:off x="7912491" y="2997883"/>
              <a:ext cx="662026" cy="3164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79A22E6-5FFC-41F9-A416-B92922272EF1}"/>
                </a:ext>
              </a:extLst>
            </p:cNvPr>
            <p:cNvSpPr txBox="1"/>
            <p:nvPr/>
          </p:nvSpPr>
          <p:spPr>
            <a:xfrm>
              <a:off x="7827948" y="2064572"/>
              <a:ext cx="848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bg1"/>
                  </a:solidFill>
                </a:rPr>
                <a:t>출력층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74A21D4-1FE2-464E-BDFB-10B85E88E935}"/>
              </a:ext>
            </a:extLst>
          </p:cNvPr>
          <p:cNvCxnSpPr>
            <a:cxnSpLocks/>
            <a:stCxn id="22" idx="3"/>
            <a:endCxn id="30" idx="1"/>
          </p:cNvCxnSpPr>
          <p:nvPr/>
        </p:nvCxnSpPr>
        <p:spPr>
          <a:xfrm>
            <a:off x="7100076" y="3183001"/>
            <a:ext cx="408037" cy="0"/>
          </a:xfrm>
          <a:prstGeom prst="straightConnector1">
            <a:avLst/>
          </a:prstGeom>
          <a:ln w="889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B89E923-C0AF-4F3F-93C6-EDF76CCD47AB}"/>
              </a:ext>
            </a:extLst>
          </p:cNvPr>
          <p:cNvSpPr txBox="1"/>
          <p:nvPr/>
        </p:nvSpPr>
        <p:spPr>
          <a:xfrm>
            <a:off x="6287094" y="3956873"/>
            <a:ext cx="848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</a:rPr>
              <a:t>Model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D88BD2-00B5-40CC-ABD3-B515099B9472}"/>
              </a:ext>
            </a:extLst>
          </p:cNvPr>
          <p:cNvSpPr txBox="1"/>
          <p:nvPr/>
        </p:nvSpPr>
        <p:spPr>
          <a:xfrm>
            <a:off x="2009886" y="1444823"/>
            <a:ext cx="1333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7030A0"/>
                </a:solidFill>
              </a:rPr>
              <a:t>Training</a:t>
            </a:r>
            <a:r>
              <a:rPr lang="ko-KR" altLang="en-US" sz="1400" b="1">
                <a:solidFill>
                  <a:srgbClr val="7030A0"/>
                </a:solidFill>
              </a:rPr>
              <a:t> </a:t>
            </a:r>
            <a:r>
              <a:rPr lang="en-US" altLang="ko-KR" sz="1400" b="1">
                <a:solidFill>
                  <a:srgbClr val="7030A0"/>
                </a:solidFill>
              </a:rPr>
              <a:t>Data</a:t>
            </a:r>
            <a:endParaRPr lang="ko-KR" altLang="en-US" sz="1400" b="1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495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CA0C704-B603-4659-A7DA-1EBDFA533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62158"/>
              </p:ext>
            </p:extLst>
          </p:nvPr>
        </p:nvGraphicFramePr>
        <p:xfrm>
          <a:off x="1736578" y="1873217"/>
          <a:ext cx="8128000" cy="14045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805310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51665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52003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482321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41711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13918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015042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519724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41418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95487425"/>
                    </a:ext>
                  </a:extLst>
                </a:gridCol>
              </a:tblGrid>
              <a:tr h="1404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200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200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200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200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200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200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200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200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200</a:t>
                      </a:r>
                      <a:endParaRPr lang="ko-KR" altLang="en-US" sz="20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/>
                        <a:t>200</a:t>
                      </a:r>
                      <a:endParaRPr lang="ko-KR" alt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0661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324E62-86D4-4238-9FE0-BBBDA862DFD9}"/>
              </a:ext>
            </a:extLst>
          </p:cNvPr>
          <p:cNvSpPr txBox="1"/>
          <p:nvPr/>
        </p:nvSpPr>
        <p:spPr>
          <a:xfrm>
            <a:off x="1603717" y="1503885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Dataset:</a:t>
            </a:r>
            <a:r>
              <a:rPr lang="ko-KR" altLang="en-US" b="1"/>
              <a:t> </a:t>
            </a:r>
            <a:r>
              <a:rPr lang="en-US" altLang="ko-KR" b="1"/>
              <a:t>2000</a:t>
            </a:r>
            <a:endParaRPr lang="ko-KR" altLang="en-US" b="1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6D1E9E9-CF1E-421F-9A59-2A7688232471}"/>
              </a:ext>
            </a:extLst>
          </p:cNvPr>
          <p:cNvCxnSpPr>
            <a:cxnSpLocks/>
          </p:cNvCxnSpPr>
          <p:nvPr/>
        </p:nvCxnSpPr>
        <p:spPr>
          <a:xfrm>
            <a:off x="4979963" y="1726651"/>
            <a:ext cx="820615" cy="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E7DDCD1-1A99-408E-8ACA-3B13B7E2E2C1}"/>
              </a:ext>
            </a:extLst>
          </p:cNvPr>
          <p:cNvSpPr txBox="1"/>
          <p:nvPr/>
        </p:nvSpPr>
        <p:spPr>
          <a:xfrm>
            <a:off x="4749229" y="1338269"/>
            <a:ext cx="128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00B050"/>
                </a:solidFill>
              </a:rPr>
              <a:t>batch size</a:t>
            </a:r>
            <a:endParaRPr lang="ko-KR" altLang="en-US" b="1">
              <a:solidFill>
                <a:srgbClr val="00B050"/>
              </a:solidFill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7D0AA2E6-E02B-4A2A-9AF5-438247B94513}"/>
              </a:ext>
            </a:extLst>
          </p:cNvPr>
          <p:cNvSpPr/>
          <p:nvPr/>
        </p:nvSpPr>
        <p:spPr>
          <a:xfrm rot="5400000" flipH="1">
            <a:off x="5752191" y="-667475"/>
            <a:ext cx="96774" cy="8128000"/>
          </a:xfrm>
          <a:prstGeom prst="leftBracket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A118B-DF58-4E72-9354-74D32629BECB}"/>
              </a:ext>
            </a:extLst>
          </p:cNvPr>
          <p:cNvSpPr txBox="1"/>
          <p:nvPr/>
        </p:nvSpPr>
        <p:spPr>
          <a:xfrm>
            <a:off x="4518496" y="3480424"/>
            <a:ext cx="152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7030A0"/>
                </a:solidFill>
              </a:rPr>
              <a:t>iteration: 10</a:t>
            </a:r>
            <a:endParaRPr lang="ko-KR" altLang="en-US" b="1">
              <a:solidFill>
                <a:srgbClr val="7030A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49886BE-9B39-4D53-814F-1BBF86C4AF5F}"/>
              </a:ext>
            </a:extLst>
          </p:cNvPr>
          <p:cNvCxnSpPr/>
          <p:nvPr/>
        </p:nvCxnSpPr>
        <p:spPr>
          <a:xfrm>
            <a:off x="1736578" y="3885268"/>
            <a:ext cx="812800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EBA0EB-0703-4BA4-B662-F2A0285CDC10}"/>
              </a:ext>
            </a:extLst>
          </p:cNvPr>
          <p:cNvSpPr txBox="1"/>
          <p:nvPr/>
        </p:nvSpPr>
        <p:spPr>
          <a:xfrm>
            <a:off x="8224599" y="3881749"/>
            <a:ext cx="11256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4472C4"/>
                </a:solidFill>
              </a:rPr>
              <a:t>epoch: 1</a:t>
            </a:r>
            <a:endParaRPr lang="ko-KR" altLang="en-US" b="1">
              <a:solidFill>
                <a:srgbClr val="4472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500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49A3873-5092-4C11-9B99-636A2742B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96" y="1361786"/>
            <a:ext cx="5611008" cy="4134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오른쪽 대괄호 2">
            <a:extLst>
              <a:ext uri="{FF2B5EF4-FFF2-40B4-BE49-F238E27FC236}">
                <a16:creationId xmlns:a16="http://schemas.microsoft.com/office/drawing/2014/main" id="{BD66923F-1CA6-457A-8122-D0602FA05186}"/>
              </a:ext>
            </a:extLst>
          </p:cNvPr>
          <p:cNvSpPr/>
          <p:nvPr/>
        </p:nvSpPr>
        <p:spPr>
          <a:xfrm>
            <a:off x="5862710" y="1842868"/>
            <a:ext cx="45719" cy="1336430"/>
          </a:xfrm>
          <a:prstGeom prst="rightBracket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3D2B4-582B-4CDC-ABC2-58C6CE04F793}"/>
              </a:ext>
            </a:extLst>
          </p:cNvPr>
          <p:cNvSpPr txBox="1"/>
          <p:nvPr/>
        </p:nvSpPr>
        <p:spPr>
          <a:xfrm>
            <a:off x="5862710" y="2326417"/>
            <a:ext cx="250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7030A0"/>
                </a:solidFill>
              </a:rPr>
              <a:t>입력층</a:t>
            </a:r>
            <a:r>
              <a:rPr lang="en-US" altLang="ko-KR" sz="1200" b="1">
                <a:solidFill>
                  <a:srgbClr val="7030A0"/>
                </a:solidFill>
              </a:rPr>
              <a:t>, </a:t>
            </a:r>
            <a:r>
              <a:rPr lang="ko-KR" altLang="en-US" sz="1200" b="1">
                <a:solidFill>
                  <a:srgbClr val="7030A0"/>
                </a:solidFill>
              </a:rPr>
              <a:t>은닉층 </a:t>
            </a:r>
            <a:r>
              <a:rPr lang="en-US" altLang="ko-KR" sz="1200" b="1">
                <a:solidFill>
                  <a:srgbClr val="7030A0"/>
                </a:solidFill>
              </a:rPr>
              <a:t>Weight 8</a:t>
            </a:r>
            <a:r>
              <a:rPr lang="ko-KR" altLang="en-US" sz="1200" b="1">
                <a:solidFill>
                  <a:srgbClr val="7030A0"/>
                </a:solidFill>
              </a:rPr>
              <a:t>개 </a:t>
            </a:r>
            <a:r>
              <a:rPr lang="en-US" altLang="ko-KR" sz="1200" b="1">
                <a:solidFill>
                  <a:srgbClr val="7030A0"/>
                </a:solidFill>
              </a:rPr>
              <a:t>(1x8)</a:t>
            </a:r>
            <a:endParaRPr lang="ko-KR" altLang="en-US" sz="1200" b="1">
              <a:solidFill>
                <a:srgbClr val="7030A0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23F179-1D48-4886-B88C-9F663558ACFA}"/>
              </a:ext>
            </a:extLst>
          </p:cNvPr>
          <p:cNvCxnSpPr/>
          <p:nvPr/>
        </p:nvCxnSpPr>
        <p:spPr>
          <a:xfrm>
            <a:off x="3854548" y="3840480"/>
            <a:ext cx="4740812" cy="0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468FFA9-45FD-4E9B-956F-656E75510CE3}"/>
              </a:ext>
            </a:extLst>
          </p:cNvPr>
          <p:cNvCxnSpPr/>
          <p:nvPr/>
        </p:nvCxnSpPr>
        <p:spPr>
          <a:xfrm>
            <a:off x="3930748" y="4659630"/>
            <a:ext cx="4740812" cy="0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2ECDBC-6B43-4712-85B1-18916B4D8327}"/>
              </a:ext>
            </a:extLst>
          </p:cNvPr>
          <p:cNvSpPr txBox="1"/>
          <p:nvPr/>
        </p:nvSpPr>
        <p:spPr>
          <a:xfrm>
            <a:off x="5581650" y="3841586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7030A0"/>
                </a:solidFill>
              </a:rPr>
              <a:t>은닉층 </a:t>
            </a:r>
            <a:r>
              <a:rPr lang="en-US" altLang="ko-KR" sz="1200" b="1">
                <a:solidFill>
                  <a:srgbClr val="7030A0"/>
                </a:solidFill>
              </a:rPr>
              <a:t>Bias 8</a:t>
            </a:r>
            <a:r>
              <a:rPr lang="ko-KR" altLang="en-US" sz="1200" b="1">
                <a:solidFill>
                  <a:srgbClr val="7030A0"/>
                </a:solidFill>
              </a:rPr>
              <a:t>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A5EA7-CB6E-4BE5-8EA7-9B1274798CA7}"/>
              </a:ext>
            </a:extLst>
          </p:cNvPr>
          <p:cNvSpPr txBox="1"/>
          <p:nvPr/>
        </p:nvSpPr>
        <p:spPr>
          <a:xfrm>
            <a:off x="5348480" y="4644353"/>
            <a:ext cx="2467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7030A0"/>
                </a:solidFill>
              </a:rPr>
              <a:t>은닉층 출력층 </a:t>
            </a:r>
            <a:r>
              <a:rPr lang="en-US" altLang="ko-KR" sz="1200" b="1">
                <a:solidFill>
                  <a:srgbClr val="7030A0"/>
                </a:solidFill>
              </a:rPr>
              <a:t>Weight 8</a:t>
            </a:r>
            <a:r>
              <a:rPr lang="ko-KR" altLang="en-US" sz="1200" b="1">
                <a:solidFill>
                  <a:srgbClr val="7030A0"/>
                </a:solidFill>
              </a:rPr>
              <a:t>개 </a:t>
            </a:r>
            <a:r>
              <a:rPr lang="en-US" altLang="ko-KR" sz="1200" b="1">
                <a:solidFill>
                  <a:srgbClr val="7030A0"/>
                </a:solidFill>
              </a:rPr>
              <a:t>(8x1)</a:t>
            </a:r>
            <a:endParaRPr lang="ko-KR" altLang="en-US" sz="1200" b="1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A3493-E8C5-4B3F-81DE-14862188660B}"/>
              </a:ext>
            </a:extLst>
          </p:cNvPr>
          <p:cNvSpPr txBox="1"/>
          <p:nvPr/>
        </p:nvSpPr>
        <p:spPr>
          <a:xfrm>
            <a:off x="5731591" y="5249897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7030A0"/>
                </a:solidFill>
              </a:rPr>
              <a:t>출력층 </a:t>
            </a:r>
            <a:r>
              <a:rPr lang="en-US" altLang="ko-KR" sz="1200" b="1">
                <a:solidFill>
                  <a:srgbClr val="7030A0"/>
                </a:solidFill>
              </a:rPr>
              <a:t>Bias 1</a:t>
            </a:r>
            <a:r>
              <a:rPr lang="ko-KR" altLang="en-US" sz="1200" b="1">
                <a:solidFill>
                  <a:srgbClr val="7030A0"/>
                </a:solidFill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66244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C8A50D17-D0A5-4CAF-A270-952CA2CE0ABB}"/>
              </a:ext>
            </a:extLst>
          </p:cNvPr>
          <p:cNvGrpSpPr/>
          <p:nvPr/>
        </p:nvGrpSpPr>
        <p:grpSpPr>
          <a:xfrm>
            <a:off x="3322320" y="2138680"/>
            <a:ext cx="4988560" cy="3746480"/>
            <a:chOff x="3322320" y="2138680"/>
            <a:chExt cx="4988560" cy="374648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A93AE92-C083-4D33-B935-C27523C0A621}"/>
                </a:ext>
              </a:extLst>
            </p:cNvPr>
            <p:cNvGrpSpPr/>
            <p:nvPr/>
          </p:nvGrpSpPr>
          <p:grpSpPr>
            <a:xfrm>
              <a:off x="3322320" y="2138680"/>
              <a:ext cx="4988560" cy="1854200"/>
              <a:chOff x="3322320" y="1661160"/>
              <a:chExt cx="4988560" cy="18542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3AF11E60-45F4-4B62-9CC5-BA4F9C2A16F9}"/>
                  </a:ext>
                </a:extLst>
              </p:cNvPr>
              <p:cNvSpPr/>
              <p:nvPr/>
            </p:nvSpPr>
            <p:spPr>
              <a:xfrm>
                <a:off x="3322320" y="1661160"/>
                <a:ext cx="4988560" cy="18542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93E2921F-E0D0-40B0-8B9B-55D84FFD5B00}"/>
                  </a:ext>
                </a:extLst>
              </p:cNvPr>
              <p:cNvGrpSpPr/>
              <p:nvPr/>
            </p:nvGrpSpPr>
            <p:grpSpPr>
              <a:xfrm>
                <a:off x="3429000" y="2276634"/>
                <a:ext cx="4777742" cy="1152366"/>
                <a:chOff x="3429000" y="2276634"/>
                <a:chExt cx="4777742" cy="1152366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C58484EF-3280-4D2D-91C5-80C3E09FCFFD}"/>
                    </a:ext>
                  </a:extLst>
                </p:cNvPr>
                <p:cNvSpPr/>
                <p:nvPr/>
              </p:nvSpPr>
              <p:spPr>
                <a:xfrm>
                  <a:off x="3429000" y="2276634"/>
                  <a:ext cx="914400" cy="495935"/>
                </a:xfrm>
                <a:prstGeom prst="rect">
                  <a:avLst/>
                </a:prstGeom>
                <a:solidFill>
                  <a:srgbClr val="D9EAD4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>
                      <a:solidFill>
                        <a:schemeClr val="tx1"/>
                      </a:solidFill>
                    </a:rPr>
                    <a:t>torch</a:t>
                  </a:r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59146675-B9AB-4422-BD7A-BC0381865938}"/>
                    </a:ext>
                  </a:extLst>
                </p:cNvPr>
                <p:cNvSpPr/>
                <p:nvPr/>
              </p:nvSpPr>
              <p:spPr>
                <a:xfrm>
                  <a:off x="5600702" y="2933064"/>
                  <a:ext cx="2606040" cy="495935"/>
                </a:xfrm>
                <a:prstGeom prst="rect">
                  <a:avLst/>
                </a:prstGeom>
                <a:solidFill>
                  <a:srgbClr val="D9EAD4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>
                      <a:solidFill>
                        <a:schemeClr val="tx1"/>
                      </a:solidFill>
                    </a:rPr>
                    <a:t>torch.multiprocessing</a:t>
                  </a:r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10CBD1E8-5A8C-4941-8C95-1E9082E10595}"/>
                    </a:ext>
                  </a:extLst>
                </p:cNvPr>
                <p:cNvSpPr/>
                <p:nvPr/>
              </p:nvSpPr>
              <p:spPr>
                <a:xfrm>
                  <a:off x="3429000" y="2933065"/>
                  <a:ext cx="1859280" cy="495935"/>
                </a:xfrm>
                <a:prstGeom prst="rect">
                  <a:avLst/>
                </a:prstGeom>
                <a:solidFill>
                  <a:srgbClr val="D9EAD4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>
                      <a:solidFill>
                        <a:schemeClr val="tx1"/>
                      </a:solidFill>
                    </a:rPr>
                    <a:t>torch.autograd</a:t>
                  </a:r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61239359-72E0-4AC7-BC10-DD2EDE86E368}"/>
                    </a:ext>
                  </a:extLst>
                </p:cNvPr>
                <p:cNvSpPr/>
                <p:nvPr/>
              </p:nvSpPr>
              <p:spPr>
                <a:xfrm>
                  <a:off x="6713222" y="2276634"/>
                  <a:ext cx="1493520" cy="495935"/>
                </a:xfrm>
                <a:prstGeom prst="rect">
                  <a:avLst/>
                </a:prstGeom>
                <a:solidFill>
                  <a:srgbClr val="D9EAD4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>
                      <a:solidFill>
                        <a:schemeClr val="tx1"/>
                      </a:solidFill>
                    </a:rPr>
                    <a:t>torch.optim</a:t>
                  </a:r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F9B278F2-76EB-495E-AB7C-CFA3A1CD4421}"/>
                    </a:ext>
                  </a:extLst>
                </p:cNvPr>
                <p:cNvSpPr/>
                <p:nvPr/>
              </p:nvSpPr>
              <p:spPr>
                <a:xfrm>
                  <a:off x="4926331" y="2276634"/>
                  <a:ext cx="1203960" cy="495935"/>
                </a:xfrm>
                <a:prstGeom prst="rect">
                  <a:avLst/>
                </a:prstGeom>
                <a:solidFill>
                  <a:srgbClr val="D9EAD4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>
                      <a:solidFill>
                        <a:schemeClr val="tx1"/>
                      </a:solidFill>
                    </a:rPr>
                    <a:t>torch.nn</a:t>
                  </a:r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A79EDA-6239-47A3-8DA8-D5CC98111D16}"/>
                  </a:ext>
                </a:extLst>
              </p:cNvPr>
              <p:cNvSpPr txBox="1"/>
              <p:nvPr/>
            </p:nvSpPr>
            <p:spPr>
              <a:xfrm>
                <a:off x="5005950" y="1755934"/>
                <a:ext cx="162384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/>
                  <a:t>Pytorch API</a:t>
                </a:r>
                <a:endParaRPr lang="ko-KR" altLang="en-US" sz="2000" b="1"/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AFA6FEA-A655-46C4-8F9E-CF114456227F}"/>
                </a:ext>
              </a:extLst>
            </p:cNvPr>
            <p:cNvSpPr/>
            <p:nvPr/>
          </p:nvSpPr>
          <p:spPr>
            <a:xfrm>
              <a:off x="3322320" y="4525020"/>
              <a:ext cx="4988560" cy="414000"/>
            </a:xfrm>
            <a:prstGeom prst="rect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Pytorch Engine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B04DA80-9F5E-4109-BC33-C545F66E653B}"/>
                </a:ext>
              </a:extLst>
            </p:cNvPr>
            <p:cNvSpPr/>
            <p:nvPr/>
          </p:nvSpPr>
          <p:spPr>
            <a:xfrm>
              <a:off x="3322320" y="5471160"/>
              <a:ext cx="4988560" cy="41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CPU / GPU / MPS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C9AA543-DA8A-4F6A-9881-69E4F572A5BE}"/>
                </a:ext>
              </a:extLst>
            </p:cNvPr>
            <p:cNvCxnSpPr>
              <a:stCxn id="67" idx="2"/>
              <a:endCxn id="13" idx="0"/>
            </p:cNvCxnSpPr>
            <p:nvPr/>
          </p:nvCxnSpPr>
          <p:spPr>
            <a:xfrm>
              <a:off x="5816600" y="3992880"/>
              <a:ext cx="0" cy="532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4B62A89-8009-4818-A88C-17981A92DF7D}"/>
                </a:ext>
              </a:extLst>
            </p:cNvPr>
            <p:cNvCxnSpPr>
              <a:stCxn id="13" idx="2"/>
              <a:endCxn id="66" idx="0"/>
            </p:cNvCxnSpPr>
            <p:nvPr/>
          </p:nvCxnSpPr>
          <p:spPr>
            <a:xfrm>
              <a:off x="5816600" y="4939020"/>
              <a:ext cx="0" cy="532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FE22A802-9E8A-40E6-ACB7-D940C53F0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870" y="1027079"/>
            <a:ext cx="579461" cy="579461"/>
          </a:xfrm>
          <a:prstGeom prst="rect">
            <a:avLst/>
          </a:prstGeom>
        </p:spPr>
      </p:pic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DE10132-1030-41FD-B3A0-4DA718F8E16F}"/>
              </a:ext>
            </a:extLst>
          </p:cNvPr>
          <p:cNvCxnSpPr>
            <a:cxnSpLocks/>
            <a:stCxn id="23" idx="2"/>
            <a:endCxn id="67" idx="0"/>
          </p:cNvCxnSpPr>
          <p:nvPr/>
        </p:nvCxnSpPr>
        <p:spPr>
          <a:xfrm flipH="1">
            <a:off x="5816600" y="1606540"/>
            <a:ext cx="1" cy="53214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31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888472-E9BC-41AF-9322-EE0B5D769C3E}"/>
              </a:ext>
            </a:extLst>
          </p:cNvPr>
          <p:cNvSpPr/>
          <p:nvPr/>
        </p:nvSpPr>
        <p:spPr>
          <a:xfrm>
            <a:off x="2540000" y="1452880"/>
            <a:ext cx="6024880" cy="3139440"/>
          </a:xfrm>
          <a:prstGeom prst="rect">
            <a:avLst/>
          </a:prstGeom>
          <a:solidFill>
            <a:srgbClr val="D9EA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ㅊㅇㅍㅇ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85F6C38-84F4-4650-AB50-5717D26ADA4B}"/>
              </a:ext>
            </a:extLst>
          </p:cNvPr>
          <p:cNvGrpSpPr/>
          <p:nvPr/>
        </p:nvGrpSpPr>
        <p:grpSpPr>
          <a:xfrm>
            <a:off x="2720340" y="1560830"/>
            <a:ext cx="1343660" cy="2397760"/>
            <a:chOff x="2598420" y="1137920"/>
            <a:chExt cx="1343660" cy="239776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464D287-338F-4A1D-9E9B-4EFEA0F69274}"/>
                </a:ext>
              </a:extLst>
            </p:cNvPr>
            <p:cNvGrpSpPr/>
            <p:nvPr/>
          </p:nvGrpSpPr>
          <p:grpSpPr>
            <a:xfrm>
              <a:off x="2598420" y="1473200"/>
              <a:ext cx="1343660" cy="2062480"/>
              <a:chOff x="2598420" y="1473200"/>
              <a:chExt cx="1463040" cy="2062480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0DD733C-417C-4A42-AB1E-8BB902D4A060}"/>
                  </a:ext>
                </a:extLst>
              </p:cNvPr>
              <p:cNvSpPr/>
              <p:nvPr/>
            </p:nvSpPr>
            <p:spPr>
              <a:xfrm>
                <a:off x="2598420" y="1473200"/>
                <a:ext cx="1463040" cy="2062480"/>
              </a:xfrm>
              <a:prstGeom prst="rect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EDA53E6F-9BFD-4993-B01D-CF1D6D5698C2}"/>
                  </a:ext>
                </a:extLst>
              </p:cNvPr>
              <p:cNvGrpSpPr/>
              <p:nvPr/>
            </p:nvGrpSpPr>
            <p:grpSpPr>
              <a:xfrm>
                <a:off x="2730500" y="1747520"/>
                <a:ext cx="1198880" cy="1534160"/>
                <a:chOff x="2951480" y="1747520"/>
                <a:chExt cx="1198880" cy="1534160"/>
              </a:xfrm>
            </p:grpSpPr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F3A62972-40C1-424B-BD2A-6AD81495856B}"/>
                    </a:ext>
                  </a:extLst>
                </p:cNvPr>
                <p:cNvSpPr/>
                <p:nvPr/>
              </p:nvSpPr>
              <p:spPr>
                <a:xfrm>
                  <a:off x="2951480" y="1747520"/>
                  <a:ext cx="1198880" cy="482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CA3C0C37-C714-4C5B-A0C6-DA8D2B86CDC7}"/>
                    </a:ext>
                  </a:extLst>
                </p:cNvPr>
                <p:cNvSpPr/>
                <p:nvPr/>
              </p:nvSpPr>
              <p:spPr>
                <a:xfrm>
                  <a:off x="2951480" y="2799080"/>
                  <a:ext cx="1198880" cy="482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5054344A-8570-4689-8D54-3332B9F9C623}"/>
                    </a:ext>
                  </a:extLst>
                </p:cNvPr>
                <p:cNvSpPr/>
                <p:nvPr/>
              </p:nvSpPr>
              <p:spPr>
                <a:xfrm>
                  <a:off x="2951480" y="2255520"/>
                  <a:ext cx="1198880" cy="48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>
                      <a:solidFill>
                        <a:schemeClr val="tx1"/>
                      </a:solidFill>
                    </a:rPr>
                    <a:t>…………..</a:t>
                  </a:r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2AC746-725E-43F2-BE77-36071A6E67F2}"/>
                </a:ext>
              </a:extLst>
            </p:cNvPr>
            <p:cNvSpPr txBox="1"/>
            <p:nvPr/>
          </p:nvSpPr>
          <p:spPr>
            <a:xfrm>
              <a:off x="2804160" y="113792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입력층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00A3587-968F-4DFD-90D0-5A572E577889}"/>
              </a:ext>
            </a:extLst>
          </p:cNvPr>
          <p:cNvGrpSpPr/>
          <p:nvPr/>
        </p:nvGrpSpPr>
        <p:grpSpPr>
          <a:xfrm>
            <a:off x="4872152" y="1560830"/>
            <a:ext cx="1343660" cy="2397760"/>
            <a:chOff x="4874260" y="1137920"/>
            <a:chExt cx="1343660" cy="239776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37F9F87-D644-4B3A-9D82-2BD31C07D31A}"/>
                </a:ext>
              </a:extLst>
            </p:cNvPr>
            <p:cNvGrpSpPr/>
            <p:nvPr/>
          </p:nvGrpSpPr>
          <p:grpSpPr>
            <a:xfrm>
              <a:off x="4874260" y="1473200"/>
              <a:ext cx="1343660" cy="2062480"/>
              <a:chOff x="2598420" y="1473200"/>
              <a:chExt cx="1463040" cy="206248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B0F2401-8781-4E1B-9042-46CE1D5E0B98}"/>
                  </a:ext>
                </a:extLst>
              </p:cNvPr>
              <p:cNvSpPr/>
              <p:nvPr/>
            </p:nvSpPr>
            <p:spPr>
              <a:xfrm>
                <a:off x="2598420" y="1473200"/>
                <a:ext cx="1463040" cy="2062480"/>
              </a:xfrm>
              <a:prstGeom prst="rect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7666CBE8-D9F0-49DC-8A12-B95FF5B963F0}"/>
                  </a:ext>
                </a:extLst>
              </p:cNvPr>
              <p:cNvGrpSpPr/>
              <p:nvPr/>
            </p:nvGrpSpPr>
            <p:grpSpPr>
              <a:xfrm>
                <a:off x="2730500" y="1747520"/>
                <a:ext cx="1198880" cy="1534160"/>
                <a:chOff x="2951480" y="1747520"/>
                <a:chExt cx="1198880" cy="1534160"/>
              </a:xfrm>
            </p:grpSpPr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A0EA7E5E-69A7-4B38-8A06-7B51ABCBA002}"/>
                    </a:ext>
                  </a:extLst>
                </p:cNvPr>
                <p:cNvSpPr/>
                <p:nvPr/>
              </p:nvSpPr>
              <p:spPr>
                <a:xfrm>
                  <a:off x="2951480" y="1747520"/>
                  <a:ext cx="1198880" cy="482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F9EAAA3A-18F0-4B0A-8CCB-A9B6CF12F5CE}"/>
                    </a:ext>
                  </a:extLst>
                </p:cNvPr>
                <p:cNvSpPr/>
                <p:nvPr/>
              </p:nvSpPr>
              <p:spPr>
                <a:xfrm>
                  <a:off x="2951480" y="2799080"/>
                  <a:ext cx="1198880" cy="482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972A41CF-7D4E-4116-B829-75ED7C60C9A7}"/>
                    </a:ext>
                  </a:extLst>
                </p:cNvPr>
                <p:cNvSpPr/>
                <p:nvPr/>
              </p:nvSpPr>
              <p:spPr>
                <a:xfrm>
                  <a:off x="2951480" y="2255520"/>
                  <a:ext cx="1198880" cy="48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>
                      <a:solidFill>
                        <a:schemeClr val="tx1"/>
                      </a:solidFill>
                    </a:rPr>
                    <a:t>…………..</a:t>
                  </a:r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80EB16-80AD-4B2F-8C12-4D9F603563AA}"/>
                </a:ext>
              </a:extLst>
            </p:cNvPr>
            <p:cNvSpPr txBox="1"/>
            <p:nvPr/>
          </p:nvSpPr>
          <p:spPr>
            <a:xfrm>
              <a:off x="5080000" y="113792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은닉층</a:t>
              </a:r>
            </a:p>
          </p:txBody>
        </p:sp>
      </p:grp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3DC3551-9D96-4115-BADC-FD0AA79B1AEB}"/>
              </a:ext>
            </a:extLst>
          </p:cNvPr>
          <p:cNvSpPr/>
          <p:nvPr/>
        </p:nvSpPr>
        <p:spPr>
          <a:xfrm>
            <a:off x="6290649" y="2665492"/>
            <a:ext cx="658478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A93B9E9-A2B6-4C42-A166-9E63070FE363}"/>
              </a:ext>
            </a:extLst>
          </p:cNvPr>
          <p:cNvGrpSpPr/>
          <p:nvPr/>
        </p:nvGrpSpPr>
        <p:grpSpPr>
          <a:xfrm>
            <a:off x="7023963" y="1560830"/>
            <a:ext cx="1343660" cy="2397760"/>
            <a:chOff x="7095083" y="1150620"/>
            <a:chExt cx="1343660" cy="239776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E390348-8270-4690-82E3-4413A77AC6C1}"/>
                </a:ext>
              </a:extLst>
            </p:cNvPr>
            <p:cNvGrpSpPr/>
            <p:nvPr/>
          </p:nvGrpSpPr>
          <p:grpSpPr>
            <a:xfrm>
              <a:off x="7095083" y="1485900"/>
              <a:ext cx="1343660" cy="2062480"/>
              <a:chOff x="2598420" y="1473200"/>
              <a:chExt cx="1463040" cy="206248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4E2B60A-E8B5-4CE9-AA4B-FC106459DE0B}"/>
                  </a:ext>
                </a:extLst>
              </p:cNvPr>
              <p:cNvSpPr/>
              <p:nvPr/>
            </p:nvSpPr>
            <p:spPr>
              <a:xfrm>
                <a:off x="2598420" y="1473200"/>
                <a:ext cx="1463040" cy="2062480"/>
              </a:xfrm>
              <a:prstGeom prst="rect">
                <a:avLst/>
              </a:prstGeom>
              <a:solidFill>
                <a:srgbClr val="FFF2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8C3105B0-C57A-4E71-BC00-ADEDE048821B}"/>
                  </a:ext>
                </a:extLst>
              </p:cNvPr>
              <p:cNvGrpSpPr/>
              <p:nvPr/>
            </p:nvGrpSpPr>
            <p:grpSpPr>
              <a:xfrm>
                <a:off x="2730500" y="1747520"/>
                <a:ext cx="1198880" cy="1534160"/>
                <a:chOff x="2951480" y="1747520"/>
                <a:chExt cx="1198880" cy="1534160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8199D9FA-0E18-453C-8FC9-83CB1D73CCBF}"/>
                    </a:ext>
                  </a:extLst>
                </p:cNvPr>
                <p:cNvSpPr/>
                <p:nvPr/>
              </p:nvSpPr>
              <p:spPr>
                <a:xfrm>
                  <a:off x="2951480" y="1747520"/>
                  <a:ext cx="1198880" cy="482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BEDFF4EC-3FC2-4FCA-867C-4C1BE3CE0114}"/>
                    </a:ext>
                  </a:extLst>
                </p:cNvPr>
                <p:cNvSpPr/>
                <p:nvPr/>
              </p:nvSpPr>
              <p:spPr>
                <a:xfrm>
                  <a:off x="2951480" y="2799080"/>
                  <a:ext cx="1198880" cy="4826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F582CFE4-EE31-4050-8EE4-31D736230D7B}"/>
                    </a:ext>
                  </a:extLst>
                </p:cNvPr>
                <p:cNvSpPr/>
                <p:nvPr/>
              </p:nvSpPr>
              <p:spPr>
                <a:xfrm>
                  <a:off x="2951480" y="2255520"/>
                  <a:ext cx="1198880" cy="48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b="1">
                      <a:solidFill>
                        <a:schemeClr val="tx1"/>
                      </a:solidFill>
                    </a:rPr>
                    <a:t>…………..</a:t>
                  </a:r>
                  <a:endParaRPr lang="ko-KR" alt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4478813-5402-40CD-A8C2-1D0F0A0F1B23}"/>
                </a:ext>
              </a:extLst>
            </p:cNvPr>
            <p:cNvSpPr txBox="1"/>
            <p:nvPr/>
          </p:nvSpPr>
          <p:spPr>
            <a:xfrm>
              <a:off x="7300823" y="115062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출력층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41485A-05EA-4F86-AD5F-04E8B514962F}"/>
              </a:ext>
            </a:extLst>
          </p:cNvPr>
          <p:cNvSpPr/>
          <p:nvPr/>
        </p:nvSpPr>
        <p:spPr>
          <a:xfrm>
            <a:off x="4101418" y="4060190"/>
            <a:ext cx="2885127" cy="467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0000"/>
                </a:solidFill>
              </a:rPr>
              <a:t>② 모델</a:t>
            </a:r>
            <a:r>
              <a:rPr lang="en-US" altLang="ko-KR" b="1">
                <a:solidFill>
                  <a:srgbClr val="FF0000"/>
                </a:solidFill>
              </a:rPr>
              <a:t>(Model)</a:t>
            </a:r>
            <a:endParaRPr lang="ko-KR" altLang="en-US" b="1">
              <a:solidFill>
                <a:srgbClr val="FF0000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1F47EBA-624D-41C9-991E-1486DB9CEEDE}"/>
              </a:ext>
            </a:extLst>
          </p:cNvPr>
          <p:cNvGrpSpPr/>
          <p:nvPr/>
        </p:nvGrpSpPr>
        <p:grpSpPr>
          <a:xfrm>
            <a:off x="613415" y="1958856"/>
            <a:ext cx="1590903" cy="1485384"/>
            <a:chOff x="528320" y="1410216"/>
            <a:chExt cx="1590903" cy="148538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C6FE01A-5B23-44A6-84A0-DE5B59A39B76}"/>
                </a:ext>
              </a:extLst>
            </p:cNvPr>
            <p:cNvSpPr/>
            <p:nvPr/>
          </p:nvSpPr>
          <p:spPr>
            <a:xfrm>
              <a:off x="769149" y="1859042"/>
              <a:ext cx="1109245" cy="1036558"/>
            </a:xfrm>
            <a:prstGeom prst="rect">
              <a:avLst/>
            </a:prstGeom>
            <a:solidFill>
              <a:srgbClr val="D9EA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Train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Data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823461A-0E06-434E-8DE4-DC814B28ECBD}"/>
                </a:ext>
              </a:extLst>
            </p:cNvPr>
            <p:cNvSpPr/>
            <p:nvPr/>
          </p:nvSpPr>
          <p:spPr>
            <a:xfrm>
              <a:off x="528320" y="1410216"/>
              <a:ext cx="1590903" cy="467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rgbClr val="FF0000"/>
                  </a:solidFill>
                </a:rPr>
                <a:t>① </a:t>
              </a:r>
              <a:r>
                <a:rPr lang="en-US" altLang="ko-KR" b="1">
                  <a:solidFill>
                    <a:srgbClr val="FF0000"/>
                  </a:solidFill>
                </a:rPr>
                <a:t>Data </a:t>
              </a:r>
              <a:r>
                <a:rPr lang="ko-KR" altLang="en-US" b="1">
                  <a:solidFill>
                    <a:srgbClr val="FF0000"/>
                  </a:solidFill>
                </a:rPr>
                <a:t>정의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BF6AC24-618B-4378-AA90-073DAC4D60C5}"/>
              </a:ext>
            </a:extLst>
          </p:cNvPr>
          <p:cNvGrpSpPr/>
          <p:nvPr/>
        </p:nvGrpSpPr>
        <p:grpSpPr>
          <a:xfrm>
            <a:off x="9104566" y="1958856"/>
            <a:ext cx="2014652" cy="1485384"/>
            <a:chOff x="8982646" y="1410216"/>
            <a:chExt cx="2014652" cy="148538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DF912AD-AAA2-4897-85E6-2B48F00546E9}"/>
                </a:ext>
              </a:extLst>
            </p:cNvPr>
            <p:cNvSpPr/>
            <p:nvPr/>
          </p:nvSpPr>
          <p:spPr>
            <a:xfrm>
              <a:off x="9026861" y="1859042"/>
              <a:ext cx="1926223" cy="1036558"/>
            </a:xfrm>
            <a:prstGeom prst="rect">
              <a:avLst/>
            </a:prstGeom>
            <a:solidFill>
              <a:srgbClr val="D9EA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</a:rPr>
                <a:t>손실함수 최소값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76A4745-B3D9-4495-A2EF-86CCC3962FCA}"/>
                </a:ext>
              </a:extLst>
            </p:cNvPr>
            <p:cNvSpPr/>
            <p:nvPr/>
          </p:nvSpPr>
          <p:spPr>
            <a:xfrm>
              <a:off x="8982646" y="1410216"/>
              <a:ext cx="2014652" cy="467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>
                  <a:solidFill>
                    <a:srgbClr val="FF0000"/>
                  </a:solidFill>
                </a:rPr>
                <a:t>④ 손실함수 계산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935715-512E-4633-9AA2-B4ACE4CC0AC2}"/>
              </a:ext>
            </a:extLst>
          </p:cNvPr>
          <p:cNvSpPr/>
          <p:nvPr/>
        </p:nvSpPr>
        <p:spPr>
          <a:xfrm>
            <a:off x="3803243" y="907415"/>
            <a:ext cx="2885127" cy="467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0000"/>
                </a:solidFill>
              </a:rPr>
              <a:t>③ </a:t>
            </a:r>
            <a:r>
              <a:rPr lang="en-US" altLang="ko-KR" b="1">
                <a:solidFill>
                  <a:srgbClr val="FF0000"/>
                </a:solidFill>
              </a:rPr>
              <a:t>Feed Forward</a:t>
            </a:r>
            <a:endParaRPr lang="ko-KR" altLang="en-US" b="1">
              <a:solidFill>
                <a:srgbClr val="FF0000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A3AC4DE-0182-4B8D-A74D-AC0A458C4EBD}"/>
              </a:ext>
            </a:extLst>
          </p:cNvPr>
          <p:cNvCxnSpPr>
            <a:stCxn id="39" idx="3"/>
            <a:endCxn id="4" idx="1"/>
          </p:cNvCxnSpPr>
          <p:nvPr/>
        </p:nvCxnSpPr>
        <p:spPr>
          <a:xfrm>
            <a:off x="1963489" y="2925961"/>
            <a:ext cx="756851" cy="1389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5B7D2B0-CFAB-4E8E-8711-CD35AED727E8}"/>
              </a:ext>
            </a:extLst>
          </p:cNvPr>
          <p:cNvSpPr/>
          <p:nvPr/>
        </p:nvSpPr>
        <p:spPr>
          <a:xfrm>
            <a:off x="4138837" y="2692400"/>
            <a:ext cx="658478" cy="4572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DD1AB94-18F7-4A52-A215-CE0B9E40025C}"/>
              </a:ext>
            </a:extLst>
          </p:cNvPr>
          <p:cNvCxnSpPr>
            <a:cxnSpLocks/>
            <a:stCxn id="28" idx="3"/>
            <a:endCxn id="41" idx="1"/>
          </p:cNvCxnSpPr>
          <p:nvPr/>
        </p:nvCxnSpPr>
        <p:spPr>
          <a:xfrm flipV="1">
            <a:off x="8367623" y="2925961"/>
            <a:ext cx="781158" cy="1389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7A421A9-6022-40D7-8282-39E17E64A9CC}"/>
              </a:ext>
            </a:extLst>
          </p:cNvPr>
          <p:cNvSpPr/>
          <p:nvPr/>
        </p:nvSpPr>
        <p:spPr>
          <a:xfrm>
            <a:off x="2908038" y="4815840"/>
            <a:ext cx="5198274" cy="467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FF0000"/>
                </a:solidFill>
              </a:rPr>
              <a:t>⑤ </a:t>
            </a:r>
            <a:r>
              <a:rPr lang="en-US" altLang="ko-KR" b="1">
                <a:solidFill>
                  <a:srgbClr val="FF0000"/>
                </a:solidFill>
              </a:rPr>
              <a:t>Optimizer</a:t>
            </a:r>
            <a:r>
              <a:rPr lang="ko-KR" altLang="en-US" b="1">
                <a:solidFill>
                  <a:srgbClr val="FF0000"/>
                </a:solidFill>
              </a:rPr>
              <a:t>를 통한 </a:t>
            </a:r>
            <a:r>
              <a:rPr lang="en-US" altLang="ko-KR" b="1">
                <a:solidFill>
                  <a:srgbClr val="FF0000"/>
                </a:solidFill>
              </a:rPr>
              <a:t>Model Parameter </a:t>
            </a:r>
            <a:r>
              <a:rPr lang="ko-KR" altLang="en-US" b="1">
                <a:solidFill>
                  <a:srgbClr val="FF0000"/>
                </a:solidFill>
              </a:rPr>
              <a:t>최적화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475E8EA-FC6D-4B3E-BE36-65EEF75CD1B4}"/>
              </a:ext>
            </a:extLst>
          </p:cNvPr>
          <p:cNvCxnSpPr/>
          <p:nvPr/>
        </p:nvCxnSpPr>
        <p:spPr>
          <a:xfrm>
            <a:off x="2204318" y="5233670"/>
            <a:ext cx="6523122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DFAA8D18-B849-4680-8D27-3D1686C030F5}"/>
              </a:ext>
            </a:extLst>
          </p:cNvPr>
          <p:cNvCxnSpPr>
            <a:cxnSpLocks/>
          </p:cNvCxnSpPr>
          <p:nvPr/>
        </p:nvCxnSpPr>
        <p:spPr>
          <a:xfrm>
            <a:off x="8727440" y="2925961"/>
            <a:ext cx="0" cy="2357239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7B3B913-C754-48DB-8A4C-2BF273750888}"/>
              </a:ext>
            </a:extLst>
          </p:cNvPr>
          <p:cNvCxnSpPr/>
          <p:nvPr/>
        </p:nvCxnSpPr>
        <p:spPr>
          <a:xfrm flipV="1">
            <a:off x="2204318" y="2925961"/>
            <a:ext cx="0" cy="2357239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화살표: 아래로 구부러짐 65">
            <a:extLst>
              <a:ext uri="{FF2B5EF4-FFF2-40B4-BE49-F238E27FC236}">
                <a16:creationId xmlns:a16="http://schemas.microsoft.com/office/drawing/2014/main" id="{504A839E-48D0-4803-9F3C-20DFE656B532}"/>
              </a:ext>
            </a:extLst>
          </p:cNvPr>
          <p:cNvSpPr/>
          <p:nvPr/>
        </p:nvSpPr>
        <p:spPr>
          <a:xfrm>
            <a:off x="3247081" y="958215"/>
            <a:ext cx="4474519" cy="467360"/>
          </a:xfrm>
          <a:prstGeom prst="curvedDownArrow">
            <a:avLst/>
          </a:prstGeom>
          <a:ln w="4762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EAD9402-EFD8-457B-84E4-0D8F83275B41}"/>
              </a:ext>
            </a:extLst>
          </p:cNvPr>
          <p:cNvSpPr/>
          <p:nvPr/>
        </p:nvSpPr>
        <p:spPr>
          <a:xfrm>
            <a:off x="8717282" y="3965178"/>
            <a:ext cx="568960" cy="467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rgbClr val="FF0000"/>
                </a:solidFill>
              </a:rPr>
              <a:t>No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75007DA-687F-4E44-84F3-17F3A06B4ABE}"/>
              </a:ext>
            </a:extLst>
          </p:cNvPr>
          <p:cNvSpPr txBox="1"/>
          <p:nvPr/>
        </p:nvSpPr>
        <p:spPr>
          <a:xfrm>
            <a:off x="459936" y="320794"/>
            <a:ext cx="300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Deep Learning</a:t>
            </a:r>
            <a:r>
              <a:rPr lang="ko-KR" altLang="en-US"/>
              <a:t> </a:t>
            </a:r>
            <a:r>
              <a:rPr lang="en-US" altLang="ko-KR"/>
              <a:t>Model</a:t>
            </a:r>
            <a:r>
              <a:rPr lang="ko-KR" altLang="en-US"/>
              <a:t> 구조</a:t>
            </a:r>
          </a:p>
        </p:txBody>
      </p:sp>
    </p:spTree>
    <p:extLst>
      <p:ext uri="{BB962C8B-B14F-4D97-AF65-F5344CB8AC3E}">
        <p14:creationId xmlns:p14="http://schemas.microsoft.com/office/powerpoint/2010/main" val="180675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596C5AE-39FD-491D-8F26-B7B99A7B63A7}"/>
              </a:ext>
            </a:extLst>
          </p:cNvPr>
          <p:cNvSpPr/>
          <p:nvPr/>
        </p:nvSpPr>
        <p:spPr>
          <a:xfrm>
            <a:off x="4013200" y="1998347"/>
            <a:ext cx="2753360" cy="680400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③ Feed Forward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E8C9E0-672F-455A-ABF1-98632B9F2DC6}"/>
              </a:ext>
            </a:extLst>
          </p:cNvPr>
          <p:cNvSpPr/>
          <p:nvPr/>
        </p:nvSpPr>
        <p:spPr>
          <a:xfrm>
            <a:off x="4013200" y="3163258"/>
            <a:ext cx="2753360" cy="680400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④ </a:t>
            </a:r>
            <a:r>
              <a:rPr lang="ko-KR" altLang="en-US" b="1">
                <a:solidFill>
                  <a:schemeClr val="tx1"/>
                </a:solidFill>
              </a:rPr>
              <a:t>손실함수 계산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9BCC4A-D43A-4E28-BB73-7464795E3D4F}"/>
              </a:ext>
            </a:extLst>
          </p:cNvPr>
          <p:cNvSpPr/>
          <p:nvPr/>
        </p:nvSpPr>
        <p:spPr>
          <a:xfrm>
            <a:off x="4013200" y="4328168"/>
            <a:ext cx="2753360" cy="680400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⑤ Model</a:t>
            </a:r>
            <a:r>
              <a:rPr lang="ko-KR" altLang="en-US" b="1">
                <a:solidFill>
                  <a:schemeClr val="tx1"/>
                </a:solidFill>
              </a:rPr>
              <a:t> 학습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BC30233-7FE1-46A8-ABF9-68295C5B7118}"/>
              </a:ext>
            </a:extLst>
          </p:cNvPr>
          <p:cNvGrpSpPr/>
          <p:nvPr/>
        </p:nvGrpSpPr>
        <p:grpSpPr>
          <a:xfrm>
            <a:off x="2753360" y="833120"/>
            <a:ext cx="5415280" cy="680716"/>
            <a:chOff x="2753360" y="1849120"/>
            <a:chExt cx="5415280" cy="68071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0D8C0E5-F88C-4C6A-B1B0-4D16BE96B902}"/>
                </a:ext>
              </a:extLst>
            </p:cNvPr>
            <p:cNvSpPr/>
            <p:nvPr/>
          </p:nvSpPr>
          <p:spPr>
            <a:xfrm>
              <a:off x="2753360" y="1849120"/>
              <a:ext cx="2123440" cy="680716"/>
            </a:xfrm>
            <a:prstGeom prst="rect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① Data </a:t>
              </a:r>
              <a:r>
                <a:rPr lang="ko-KR" altLang="en-US" b="1">
                  <a:solidFill>
                    <a:schemeClr val="tx1"/>
                  </a:solidFill>
                </a:rPr>
                <a:t>정의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72BBA38-B69F-4902-9799-6806E66E3CC2}"/>
                </a:ext>
              </a:extLst>
            </p:cNvPr>
            <p:cNvSpPr/>
            <p:nvPr/>
          </p:nvSpPr>
          <p:spPr>
            <a:xfrm>
              <a:off x="6045200" y="1849120"/>
              <a:ext cx="2123440" cy="680716"/>
            </a:xfrm>
            <a:prstGeom prst="rect">
              <a:avLst/>
            </a:prstGeom>
            <a:solidFill>
              <a:srgbClr val="FFF2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② Model </a:t>
              </a:r>
              <a:r>
                <a:rPr lang="ko-KR" altLang="en-US" b="1">
                  <a:solidFill>
                    <a:schemeClr val="tx1"/>
                  </a:solidFill>
                </a:rPr>
                <a:t>구축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330B418-75DC-42B9-9DDB-1BB6B2044E10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4876800" y="2189478"/>
              <a:ext cx="11684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FD14844-3408-4680-A72C-8EE9D35480F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6006145" y="897571"/>
            <a:ext cx="484511" cy="1717040"/>
          </a:xfrm>
          <a:prstGeom prst="bentConnector3">
            <a:avLst>
              <a:gd name="adj1" fmla="val 41612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B88D8EC-ACF1-45CE-B52D-CE6AF5246B9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389880" y="2678747"/>
            <a:ext cx="0" cy="48451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D3C0570-8318-4B6D-824A-21DC54625F7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389880" y="3843658"/>
            <a:ext cx="0" cy="48451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23123B5-0653-4F86-9782-817FC7B8EECF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 flipH="1">
            <a:off x="3663789" y="3282478"/>
            <a:ext cx="3010221" cy="441960"/>
          </a:xfrm>
          <a:prstGeom prst="bentConnector5">
            <a:avLst>
              <a:gd name="adj1" fmla="val -7594"/>
              <a:gd name="adj2" fmla="val 466666"/>
              <a:gd name="adj3" fmla="val 109904"/>
            </a:avLst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06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8408CBC-9987-40D1-BAA8-C5D48B96732D}"/>
              </a:ext>
            </a:extLst>
          </p:cNvPr>
          <p:cNvSpPr/>
          <p:nvPr/>
        </p:nvSpPr>
        <p:spPr>
          <a:xfrm>
            <a:off x="4832530" y="1828750"/>
            <a:ext cx="2270803" cy="994163"/>
          </a:xfrm>
          <a:prstGeom prst="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Regression</a:t>
            </a:r>
          </a:p>
          <a:p>
            <a:pPr algn="ctr"/>
            <a:r>
              <a:rPr lang="en-US" altLang="ko-KR" sz="2400" b="1">
                <a:solidFill>
                  <a:schemeClr val="tx1"/>
                </a:solidFill>
              </a:rPr>
              <a:t>System</a:t>
            </a:r>
            <a:endParaRPr lang="ko-KR" altLang="en-US" sz="2400" b="1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EC7CCED-82EB-43A1-9F60-EB7C3F2B8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16647"/>
              </p:ext>
            </p:extLst>
          </p:nvPr>
        </p:nvGraphicFramePr>
        <p:xfrm>
          <a:off x="572796" y="1037874"/>
          <a:ext cx="2654299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374">
                  <a:extLst>
                    <a:ext uri="{9D8B030D-6E8A-4147-A177-3AD203B41FA5}">
                      <a16:colId xmlns:a16="http://schemas.microsoft.com/office/drawing/2014/main" val="4260226744"/>
                    </a:ext>
                  </a:extLst>
                </a:gridCol>
                <a:gridCol w="1336925">
                  <a:extLst>
                    <a:ext uri="{9D8B030D-6E8A-4147-A177-3AD203B41FA5}">
                      <a16:colId xmlns:a16="http://schemas.microsoft.com/office/drawing/2014/main" val="4222866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공부시간</a:t>
                      </a:r>
                      <a:r>
                        <a:rPr lang="en-US" altLang="ko-KR"/>
                        <a:t>(x)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시험성적</a:t>
                      </a:r>
                      <a:r>
                        <a:rPr lang="en-US" altLang="ko-KR"/>
                        <a:t>(t)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7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1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97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0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05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2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5644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0BB8EE0-83A1-48A2-9676-672F968B7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724274"/>
              </p:ext>
            </p:extLst>
          </p:nvPr>
        </p:nvGraphicFramePr>
        <p:xfrm>
          <a:off x="8723525" y="1596674"/>
          <a:ext cx="2654299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374">
                  <a:extLst>
                    <a:ext uri="{9D8B030D-6E8A-4147-A177-3AD203B41FA5}">
                      <a16:colId xmlns:a16="http://schemas.microsoft.com/office/drawing/2014/main" val="4260226744"/>
                    </a:ext>
                  </a:extLst>
                </a:gridCol>
                <a:gridCol w="1336925">
                  <a:extLst>
                    <a:ext uri="{9D8B030D-6E8A-4147-A177-3AD203B41FA5}">
                      <a16:colId xmlns:a16="http://schemas.microsoft.com/office/drawing/2014/main" val="4222866620"/>
                    </a:ext>
                  </a:extLst>
                </a:gridCol>
              </a:tblGrid>
              <a:tr h="331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공부시간</a:t>
                      </a:r>
                      <a:r>
                        <a:rPr lang="en-US" altLang="ko-KR"/>
                        <a:t>(x)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시험성적</a:t>
                      </a:r>
                      <a:r>
                        <a:rPr lang="en-US" altLang="ko-KR"/>
                        <a:t>(t)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7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??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1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??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97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??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0850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5CA1DE7-06C6-4077-8BB4-1AAC17DCD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60980"/>
              </p:ext>
            </p:extLst>
          </p:nvPr>
        </p:nvGraphicFramePr>
        <p:xfrm>
          <a:off x="5309244" y="3716591"/>
          <a:ext cx="131737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7374">
                  <a:extLst>
                    <a:ext uri="{9D8B030D-6E8A-4147-A177-3AD203B41FA5}">
                      <a16:colId xmlns:a16="http://schemas.microsoft.com/office/drawing/2014/main" val="4260226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공부시간</a:t>
                      </a:r>
                      <a:r>
                        <a:rPr lang="en-US" altLang="ko-KR"/>
                        <a:t>(x)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87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71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97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08506"/>
                  </a:ext>
                </a:extLst>
              </a:tr>
            </a:tbl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E9C0CA9-D8D0-485D-858C-F4BA06838800}"/>
              </a:ext>
            </a:extLst>
          </p:cNvPr>
          <p:cNvSpPr/>
          <p:nvPr/>
        </p:nvSpPr>
        <p:spPr>
          <a:xfrm>
            <a:off x="3329252" y="2135759"/>
            <a:ext cx="1386000" cy="40011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F741A08-EEB6-40CE-A3ED-D556C59C7986}"/>
              </a:ext>
            </a:extLst>
          </p:cNvPr>
          <p:cNvSpPr/>
          <p:nvPr/>
        </p:nvSpPr>
        <p:spPr>
          <a:xfrm>
            <a:off x="7220611" y="2135759"/>
            <a:ext cx="1385636" cy="40011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6BCFDD01-1A48-4360-8FDA-12226FC9B3F2}"/>
              </a:ext>
            </a:extLst>
          </p:cNvPr>
          <p:cNvSpPr/>
          <p:nvPr/>
        </p:nvSpPr>
        <p:spPr>
          <a:xfrm rot="16200000">
            <a:off x="5611852" y="3076163"/>
            <a:ext cx="713615" cy="38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로 구부러짐 13">
            <a:extLst>
              <a:ext uri="{FF2B5EF4-FFF2-40B4-BE49-F238E27FC236}">
                <a16:creationId xmlns:a16="http://schemas.microsoft.com/office/drawing/2014/main" id="{CC077D16-1738-4D0A-B1C7-4BD762C37BEF}"/>
              </a:ext>
            </a:extLst>
          </p:cNvPr>
          <p:cNvSpPr/>
          <p:nvPr/>
        </p:nvSpPr>
        <p:spPr>
          <a:xfrm>
            <a:off x="5044612" y="1339555"/>
            <a:ext cx="1972638" cy="330034"/>
          </a:xfrm>
          <a:prstGeom prst="curvedDownArrow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FA39F7-ACAE-4BBA-A05D-405CFB2F15DF}"/>
              </a:ext>
            </a:extLst>
          </p:cNvPr>
          <p:cNvSpPr txBox="1"/>
          <p:nvPr/>
        </p:nvSpPr>
        <p:spPr>
          <a:xfrm>
            <a:off x="3389156" y="1828750"/>
            <a:ext cx="117051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60093"/>
                </a:solidFill>
              </a:rPr>
              <a:t>① input</a:t>
            </a:r>
            <a:endParaRPr lang="ko-KR" altLang="en-US" sz="2000" b="1">
              <a:solidFill>
                <a:srgbClr val="D6009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03864B-88A2-4AB6-B391-59B0F2716552}"/>
              </a:ext>
            </a:extLst>
          </p:cNvPr>
          <p:cNvSpPr txBox="1"/>
          <p:nvPr/>
        </p:nvSpPr>
        <p:spPr>
          <a:xfrm>
            <a:off x="5177824" y="900177"/>
            <a:ext cx="152541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60093"/>
                </a:solidFill>
              </a:rPr>
              <a:t>② learning</a:t>
            </a:r>
            <a:endParaRPr lang="ko-KR" altLang="en-US" sz="2000" b="1">
              <a:solidFill>
                <a:srgbClr val="D6009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A4371A-2142-4FB5-8F1E-A43C5D3DEE1D}"/>
              </a:ext>
            </a:extLst>
          </p:cNvPr>
          <p:cNvSpPr txBox="1"/>
          <p:nvPr/>
        </p:nvSpPr>
        <p:spPr>
          <a:xfrm>
            <a:off x="7118454" y="1828750"/>
            <a:ext cx="138563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60093"/>
                </a:solidFill>
              </a:rPr>
              <a:t>④ predict</a:t>
            </a:r>
            <a:endParaRPr lang="ko-KR" altLang="en-US" sz="2000" b="1">
              <a:solidFill>
                <a:srgbClr val="D6009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0C51E8-0CFC-4DCF-92F6-F21896C86EFF}"/>
              </a:ext>
            </a:extLst>
          </p:cNvPr>
          <p:cNvSpPr txBox="1"/>
          <p:nvPr/>
        </p:nvSpPr>
        <p:spPr>
          <a:xfrm>
            <a:off x="4979756" y="3108089"/>
            <a:ext cx="93166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rgbClr val="D60093"/>
                </a:solidFill>
              </a:rPr>
              <a:t>③ ask</a:t>
            </a:r>
            <a:endParaRPr lang="ko-KR" altLang="en-US" sz="2000" b="1">
              <a:solidFill>
                <a:srgbClr val="D60093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9569CD-9DFA-420D-AE5A-45DF0D37C54B}"/>
              </a:ext>
            </a:extLst>
          </p:cNvPr>
          <p:cNvSpPr/>
          <p:nvPr/>
        </p:nvSpPr>
        <p:spPr>
          <a:xfrm>
            <a:off x="887940" y="3633754"/>
            <a:ext cx="2024009" cy="441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Training Data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90BA0B-3A21-41D1-99E5-0AB45888D811}"/>
              </a:ext>
            </a:extLst>
          </p:cNvPr>
          <p:cNvSpPr/>
          <p:nvPr/>
        </p:nvSpPr>
        <p:spPr>
          <a:xfrm>
            <a:off x="4955926" y="5187448"/>
            <a:ext cx="2024009" cy="441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Test Data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11CBDB-0E8A-4A8D-A43F-3B9C2A8AD547}"/>
              </a:ext>
            </a:extLst>
          </p:cNvPr>
          <p:cNvSpPr/>
          <p:nvPr/>
        </p:nvSpPr>
        <p:spPr>
          <a:xfrm>
            <a:off x="10050674" y="1428108"/>
            <a:ext cx="1357177" cy="1756881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8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68BAD4-4BB7-4B43-B616-2EF94F6DA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27" y="1939848"/>
            <a:ext cx="3791145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>
            <a:extLst>
              <a:ext uri="{FF2B5EF4-FFF2-40B4-BE49-F238E27FC236}">
                <a16:creationId xmlns:a16="http://schemas.microsoft.com/office/drawing/2014/main" id="{455721E4-FFAF-4C17-BCC6-7F801CAE8B42}"/>
              </a:ext>
            </a:extLst>
          </p:cNvPr>
          <p:cNvGrpSpPr/>
          <p:nvPr/>
        </p:nvGrpSpPr>
        <p:grpSpPr>
          <a:xfrm>
            <a:off x="2579484" y="1475715"/>
            <a:ext cx="8321397" cy="4595778"/>
            <a:chOff x="2579484" y="1475715"/>
            <a:chExt cx="8321397" cy="4595778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CB6C8410-7B60-4B3A-BBED-ED5184461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0876" y="1475715"/>
              <a:ext cx="0" cy="4171307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C93E60C-AEA1-46FE-A62D-EA3EB9299C9B}"/>
                </a:ext>
              </a:extLst>
            </p:cNvPr>
            <p:cNvCxnSpPr/>
            <p:nvPr/>
          </p:nvCxnSpPr>
          <p:spPr>
            <a:xfrm>
              <a:off x="3020602" y="5661061"/>
              <a:ext cx="7880279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16EA4BD-9B8C-4AD7-984A-84F547F89D1F}"/>
                </a:ext>
              </a:extLst>
            </p:cNvPr>
            <p:cNvCxnSpPr/>
            <p:nvPr/>
          </p:nvCxnSpPr>
          <p:spPr>
            <a:xfrm>
              <a:off x="3020602" y="4950775"/>
              <a:ext cx="7736441" cy="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242C8E3-71E5-4042-B8FB-D22462AE451F}"/>
                </a:ext>
              </a:extLst>
            </p:cNvPr>
            <p:cNvCxnSpPr/>
            <p:nvPr/>
          </p:nvCxnSpPr>
          <p:spPr>
            <a:xfrm>
              <a:off x="3020602" y="4240488"/>
              <a:ext cx="7736441" cy="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D439165-1412-4065-9914-A31100C0999C}"/>
                </a:ext>
              </a:extLst>
            </p:cNvPr>
            <p:cNvCxnSpPr/>
            <p:nvPr/>
          </p:nvCxnSpPr>
          <p:spPr>
            <a:xfrm>
              <a:off x="3020602" y="2819914"/>
              <a:ext cx="7736441" cy="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9A5DE99-EB2A-4496-BDC7-67853798FAF9}"/>
                </a:ext>
              </a:extLst>
            </p:cNvPr>
            <p:cNvCxnSpPr/>
            <p:nvPr/>
          </p:nvCxnSpPr>
          <p:spPr>
            <a:xfrm>
              <a:off x="3020602" y="3530201"/>
              <a:ext cx="7736441" cy="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F0A49B9-3A91-40C9-8732-D1CF6262EC1B}"/>
                </a:ext>
              </a:extLst>
            </p:cNvPr>
            <p:cNvCxnSpPr/>
            <p:nvPr/>
          </p:nvCxnSpPr>
          <p:spPr>
            <a:xfrm>
              <a:off x="3020602" y="2109627"/>
              <a:ext cx="7736441" cy="0"/>
            </a:xfrm>
            <a:prstGeom prst="line">
              <a:avLst/>
            </a:prstGeom>
            <a:ln w="254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88CF7D2-77F5-46B7-BD8B-97FDD231A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2048" y="1588729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AFACB2E-85A9-42F2-92AF-D95DB4909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6736" y="1588729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E043C78-83F2-41D4-BF9B-C49C50D19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5564" y="1588729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85C12EE-C271-4170-A2CA-64208C664E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7908" y="1588729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E677809C-9892-4B9F-8ABD-049BFF6934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3220" y="1588729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3D157BB-2B40-484F-869B-5F777A21A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4392" y="1588729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2616333-53D8-4063-9DC4-2C76CE56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1420" y="1588729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7394FFF-4C27-42CB-8A5A-E57A2037D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0252" y="1588729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EBFAF7C-AAEE-41FB-84AD-C528FD5BE8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9080" y="1588729"/>
              <a:ext cx="0" cy="40582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EE70A36-8AE7-41CB-9AFA-8AFB248F842E}"/>
                </a:ext>
              </a:extLst>
            </p:cNvPr>
            <p:cNvCxnSpPr/>
            <p:nvPr/>
          </p:nvCxnSpPr>
          <p:spPr>
            <a:xfrm flipV="1">
              <a:off x="3184989" y="1664413"/>
              <a:ext cx="7572054" cy="3441843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F6779908-023F-4B9C-830F-96ECADB12A0C}"/>
                </a:ext>
              </a:extLst>
            </p:cNvPr>
            <p:cNvCxnSpPr>
              <a:cxnSpLocks/>
            </p:cNvCxnSpPr>
            <p:nvPr/>
          </p:nvCxnSpPr>
          <p:spPr>
            <a:xfrm>
              <a:off x="4673220" y="4438436"/>
              <a:ext cx="0" cy="66782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9D65DA6-44ED-4A4A-B0E5-E14895C69EFE}"/>
                </a:ext>
              </a:extLst>
            </p:cNvPr>
            <p:cNvCxnSpPr>
              <a:cxnSpLocks/>
            </p:cNvCxnSpPr>
            <p:nvPr/>
          </p:nvCxnSpPr>
          <p:spPr>
            <a:xfrm>
              <a:off x="5584538" y="3572668"/>
              <a:ext cx="0" cy="40343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9E822F71-C10F-427B-B0C7-D3C21DEDCC92}"/>
                </a:ext>
              </a:extLst>
            </p:cNvPr>
            <p:cNvCxnSpPr>
              <a:cxnSpLocks/>
            </p:cNvCxnSpPr>
            <p:nvPr/>
          </p:nvCxnSpPr>
          <p:spPr>
            <a:xfrm>
              <a:off x="6495856" y="3000054"/>
              <a:ext cx="0" cy="572614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83580AAE-9872-4091-B412-C018CC481B82}"/>
                </a:ext>
              </a:extLst>
            </p:cNvPr>
            <p:cNvCxnSpPr>
              <a:cxnSpLocks/>
            </p:cNvCxnSpPr>
            <p:nvPr/>
          </p:nvCxnSpPr>
          <p:spPr>
            <a:xfrm>
              <a:off x="7407174" y="2819914"/>
              <a:ext cx="0" cy="40343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CD37370-CDE2-43C6-9472-634240469B22}"/>
                </a:ext>
              </a:extLst>
            </p:cNvPr>
            <p:cNvCxnSpPr>
              <a:cxnSpLocks/>
            </p:cNvCxnSpPr>
            <p:nvPr/>
          </p:nvCxnSpPr>
          <p:spPr>
            <a:xfrm>
              <a:off x="8318492" y="2819914"/>
              <a:ext cx="0" cy="572614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704034E-C5AC-42B1-88F9-BC4921E5C597}"/>
                </a:ext>
              </a:extLst>
            </p:cNvPr>
            <p:cNvCxnSpPr>
              <a:cxnSpLocks/>
            </p:cNvCxnSpPr>
            <p:nvPr/>
          </p:nvCxnSpPr>
          <p:spPr>
            <a:xfrm>
              <a:off x="9229809" y="2345590"/>
              <a:ext cx="0" cy="551722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D46A43B-BF90-4E19-9760-591C6F366FA1}"/>
                </a:ext>
              </a:extLst>
            </p:cNvPr>
            <p:cNvSpPr txBox="1"/>
            <p:nvPr/>
          </p:nvSpPr>
          <p:spPr>
            <a:xfrm>
              <a:off x="4474986" y="5059263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t1</a:t>
              </a:r>
              <a:endParaRPr lang="ko-KR" altLang="en-US" b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94B40F-51FC-4E1B-9E7A-BA66D33A5A8B}"/>
                </a:ext>
              </a:extLst>
            </p:cNvPr>
            <p:cNvSpPr txBox="1"/>
            <p:nvPr/>
          </p:nvSpPr>
          <p:spPr>
            <a:xfrm>
              <a:off x="4474986" y="402130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y1</a:t>
              </a:r>
              <a:endParaRPr lang="ko-KR" altLang="en-US" b="1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F6949F-63CF-454C-B11A-8D3AAD0DA8CE}"/>
                </a:ext>
              </a:extLst>
            </p:cNvPr>
            <p:cNvSpPr txBox="1"/>
            <p:nvPr/>
          </p:nvSpPr>
          <p:spPr>
            <a:xfrm>
              <a:off x="8107779" y="333039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t5</a:t>
              </a:r>
              <a:endParaRPr lang="ko-KR" altLang="en-US" b="1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270D52-8D22-4DC9-8B5C-B91C9BF71D03}"/>
                </a:ext>
              </a:extLst>
            </p:cNvPr>
            <p:cNvSpPr txBox="1"/>
            <p:nvPr/>
          </p:nvSpPr>
          <p:spPr>
            <a:xfrm>
              <a:off x="8067496" y="237420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y5</a:t>
              </a:r>
              <a:endParaRPr lang="ko-KR" altLang="en-US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C85378-FB39-4BBB-8BB0-A63D5ED98746}"/>
                </a:ext>
              </a:extLst>
            </p:cNvPr>
            <p:cNvSpPr txBox="1"/>
            <p:nvPr/>
          </p:nvSpPr>
          <p:spPr>
            <a:xfrm>
              <a:off x="9009236" y="2876298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t6</a:t>
              </a:r>
              <a:endParaRPr lang="ko-KR" altLang="en-US" b="1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76BFA16-13BF-4B27-A656-DF1C56BA6665}"/>
                </a:ext>
              </a:extLst>
            </p:cNvPr>
            <p:cNvSpPr txBox="1"/>
            <p:nvPr/>
          </p:nvSpPr>
          <p:spPr>
            <a:xfrm>
              <a:off x="9009236" y="1931604"/>
              <a:ext cx="4411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y6</a:t>
              </a:r>
              <a:endParaRPr lang="ko-KR" altLang="en-US" b="1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A188CAB-5403-4F4C-8EA7-D76DAD07F417}"/>
                </a:ext>
              </a:extLst>
            </p:cNvPr>
            <p:cNvSpPr txBox="1"/>
            <p:nvPr/>
          </p:nvSpPr>
          <p:spPr>
            <a:xfrm>
              <a:off x="5358967" y="401856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y2</a:t>
              </a:r>
              <a:endParaRPr lang="ko-KR" altLang="en-US" b="1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6A90AB0-F694-4AF1-AFCE-54B2CBC69E94}"/>
                </a:ext>
              </a:extLst>
            </p:cNvPr>
            <p:cNvSpPr txBox="1"/>
            <p:nvPr/>
          </p:nvSpPr>
          <p:spPr>
            <a:xfrm>
              <a:off x="5376719" y="3244334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t2</a:t>
              </a:r>
              <a:endParaRPr lang="ko-KR" altLang="en-US" b="1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70F5155-43C9-4125-AE61-F63D879B8D03}"/>
                </a:ext>
              </a:extLst>
            </p:cNvPr>
            <p:cNvSpPr txBox="1"/>
            <p:nvPr/>
          </p:nvSpPr>
          <p:spPr>
            <a:xfrm>
              <a:off x="6273977" y="356906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y3</a:t>
              </a:r>
              <a:endParaRPr lang="ko-KR" altLang="en-US" b="1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8106869-0A5A-4A06-AAE1-B79ACAF14B31}"/>
                </a:ext>
              </a:extLst>
            </p:cNvPr>
            <p:cNvSpPr txBox="1"/>
            <p:nvPr/>
          </p:nvSpPr>
          <p:spPr>
            <a:xfrm>
              <a:off x="6291729" y="2712646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t3</a:t>
              </a:r>
              <a:endParaRPr lang="ko-KR" altLang="en-US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2BFA8C7-C495-497F-9299-0F6C6AD57B06}"/>
                </a:ext>
              </a:extLst>
            </p:cNvPr>
            <p:cNvSpPr txBox="1"/>
            <p:nvPr/>
          </p:nvSpPr>
          <p:spPr>
            <a:xfrm>
              <a:off x="7173927" y="317845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y4</a:t>
              </a:r>
              <a:endParaRPr lang="ko-KR" altLang="en-US" b="1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7D23F9A-B5A8-455C-AE3A-87EDB0CD2F03}"/>
                </a:ext>
              </a:extLst>
            </p:cNvPr>
            <p:cNvSpPr txBox="1"/>
            <p:nvPr/>
          </p:nvSpPr>
          <p:spPr>
            <a:xfrm>
              <a:off x="7191679" y="2506966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t4</a:t>
              </a:r>
              <a:endParaRPr lang="ko-KR" altLang="en-US" b="1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D5BF188-91E3-4286-9467-9344F96516E6}"/>
                </a:ext>
              </a:extLst>
            </p:cNvPr>
            <p:cNvSpPr txBox="1"/>
            <p:nvPr/>
          </p:nvSpPr>
          <p:spPr>
            <a:xfrm>
              <a:off x="4680999" y="4607081"/>
              <a:ext cx="725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Error</a:t>
              </a:r>
              <a:endParaRPr lang="ko-KR" altLang="en-US" b="1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0A19FB-EE16-4E2A-BAA6-C75240CF7640}"/>
                </a:ext>
              </a:extLst>
            </p:cNvPr>
            <p:cNvSpPr txBox="1"/>
            <p:nvPr/>
          </p:nvSpPr>
          <p:spPr>
            <a:xfrm>
              <a:off x="4859165" y="3598602"/>
              <a:ext cx="725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Error</a:t>
              </a:r>
              <a:endParaRPr lang="ko-KR" altLang="en-US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16ED469-4088-46EA-A187-02D63F9EBAE2}"/>
                </a:ext>
              </a:extLst>
            </p:cNvPr>
            <p:cNvSpPr txBox="1"/>
            <p:nvPr/>
          </p:nvSpPr>
          <p:spPr>
            <a:xfrm>
              <a:off x="5780284" y="3095746"/>
              <a:ext cx="725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Error</a:t>
              </a:r>
              <a:endParaRPr lang="ko-KR" altLang="en-US" b="1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82943DE-CF62-4C4B-9E30-4D3854760CBA}"/>
                </a:ext>
              </a:extLst>
            </p:cNvPr>
            <p:cNvSpPr txBox="1"/>
            <p:nvPr/>
          </p:nvSpPr>
          <p:spPr>
            <a:xfrm>
              <a:off x="6685902" y="2805382"/>
              <a:ext cx="725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Error</a:t>
              </a:r>
              <a:endParaRPr lang="ko-KR" altLang="en-US" b="1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290058C-BBE4-4326-8730-195CAEFC83F7}"/>
                </a:ext>
              </a:extLst>
            </p:cNvPr>
            <p:cNvSpPr txBox="1"/>
            <p:nvPr/>
          </p:nvSpPr>
          <p:spPr>
            <a:xfrm>
              <a:off x="8328852" y="2897511"/>
              <a:ext cx="725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Error</a:t>
              </a:r>
              <a:endParaRPr lang="ko-KR" altLang="en-US" b="1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01F350D-A22F-4556-B246-8E31F26C0EAB}"/>
                </a:ext>
              </a:extLst>
            </p:cNvPr>
            <p:cNvSpPr txBox="1"/>
            <p:nvPr/>
          </p:nvSpPr>
          <p:spPr>
            <a:xfrm>
              <a:off x="9236281" y="2415482"/>
              <a:ext cx="725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Error</a:t>
              </a:r>
              <a:endParaRPr lang="ko-KR" altLang="en-US" b="1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B9041FD-E907-47A6-AAB7-B392BB611DFC}"/>
                </a:ext>
              </a:extLst>
            </p:cNvPr>
            <p:cNvSpPr txBox="1"/>
            <p:nvPr/>
          </p:nvSpPr>
          <p:spPr>
            <a:xfrm>
              <a:off x="9450382" y="5702161"/>
              <a:ext cx="1399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공부시간</a:t>
              </a:r>
              <a:r>
                <a:rPr lang="en-US" altLang="ko-KR" b="1"/>
                <a:t>(x)</a:t>
              </a:r>
              <a:endParaRPr lang="ko-KR" altLang="en-US" b="1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5D0775E-04C5-4BA3-A749-6B828338007B}"/>
                </a:ext>
              </a:extLst>
            </p:cNvPr>
            <p:cNvSpPr txBox="1"/>
            <p:nvPr/>
          </p:nvSpPr>
          <p:spPr>
            <a:xfrm>
              <a:off x="2579484" y="1635086"/>
              <a:ext cx="439544" cy="1477328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r>
                <a:rPr lang="ko-KR" altLang="en-US" b="1"/>
                <a:t>시</a:t>
              </a:r>
              <a:endParaRPr lang="en-US" altLang="ko-KR" b="1"/>
            </a:p>
            <a:p>
              <a:r>
                <a:rPr lang="ko-KR" altLang="en-US" b="1"/>
                <a:t>험</a:t>
              </a:r>
              <a:endParaRPr lang="en-US" altLang="ko-KR" b="1"/>
            </a:p>
            <a:p>
              <a:r>
                <a:rPr lang="ko-KR" altLang="en-US" b="1"/>
                <a:t>성</a:t>
              </a:r>
              <a:endParaRPr lang="en-US" altLang="ko-KR" b="1"/>
            </a:p>
            <a:p>
              <a:r>
                <a:rPr lang="ko-KR" altLang="en-US" b="1"/>
                <a:t>적</a:t>
              </a:r>
              <a:endParaRPr lang="en-US" altLang="ko-KR" b="1"/>
            </a:p>
            <a:p>
              <a:r>
                <a:rPr lang="en-US" altLang="ko-KR" b="1"/>
                <a:t>(t)</a:t>
              </a:r>
              <a:endParaRPr lang="ko-KR" altLang="en-US" b="1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0B9B7AD-1994-43CF-8BAB-0583DDD8C8A6}"/>
                </a:ext>
              </a:extLst>
            </p:cNvPr>
            <p:cNvSpPr txBox="1"/>
            <p:nvPr/>
          </p:nvSpPr>
          <p:spPr>
            <a:xfrm>
              <a:off x="4094388" y="2288151"/>
              <a:ext cx="1608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>
                  <a:solidFill>
                    <a:srgbClr val="FF0000"/>
                  </a:solidFill>
                </a:rPr>
                <a:t>y = Wx + b</a:t>
              </a:r>
              <a:endParaRPr lang="ko-KR" altLang="en-US" sz="20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443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1989</Words>
  <Application>Microsoft Office PowerPoint</Application>
  <PresentationFormat>와이드스크린</PresentationFormat>
  <Paragraphs>810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drscg</dc:creator>
  <cp:lastModifiedBy>dearbaby</cp:lastModifiedBy>
  <cp:revision>156</cp:revision>
  <dcterms:created xsi:type="dcterms:W3CDTF">2024-10-03T12:43:33Z</dcterms:created>
  <dcterms:modified xsi:type="dcterms:W3CDTF">2024-10-16T15:30:41Z</dcterms:modified>
</cp:coreProperties>
</file>