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89FA-22CF-9B29-4BC8-695C740BF7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72BD7DDA-A352-B9D6-E6C9-040637D81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D9B6EF2F-2E5E-F664-7165-3D63D9419AD3}"/>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5" name="Footer Placeholder 4">
            <a:extLst>
              <a:ext uri="{FF2B5EF4-FFF2-40B4-BE49-F238E27FC236}">
                <a16:creationId xmlns:a16="http://schemas.microsoft.com/office/drawing/2014/main" id="{94AD32B2-0C77-E8B6-3DCE-752EDC3E2C2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0284B50-54E2-4C5A-03B3-83CCA1E882AA}"/>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235815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90EF-5ADC-D156-7838-DDC2F3D4B997}"/>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7630F782-EB40-986B-415A-576148A0C1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B0ED04AB-A2AD-E41E-933F-7C04076355CA}"/>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5" name="Footer Placeholder 4">
            <a:extLst>
              <a:ext uri="{FF2B5EF4-FFF2-40B4-BE49-F238E27FC236}">
                <a16:creationId xmlns:a16="http://schemas.microsoft.com/office/drawing/2014/main" id="{5C5203D0-A186-3E6D-7A48-8D63EEAA31B3}"/>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A6F676A-BF5E-E362-A673-30D022FE4E47}"/>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128107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8CE583-1866-E64A-0732-67EEEFC5F1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9F298A64-B773-DB54-0025-22EFEE2A0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BDD9778-CB87-3360-1858-5862892A7E16}"/>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5" name="Footer Placeholder 4">
            <a:extLst>
              <a:ext uri="{FF2B5EF4-FFF2-40B4-BE49-F238E27FC236}">
                <a16:creationId xmlns:a16="http://schemas.microsoft.com/office/drawing/2014/main" id="{04A03B8F-E2D1-0BAF-11B8-94FFEC80EE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C88FC5D-664B-CB5C-AF96-06F83F9B0674}"/>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337537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F802-1F65-FC63-285F-BBEAAFB35F54}"/>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9C7459A-C3C0-1B89-5ECB-A721B0732F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F0615E71-30FF-ED2B-C55C-D3C5547394C3}"/>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5" name="Footer Placeholder 4">
            <a:extLst>
              <a:ext uri="{FF2B5EF4-FFF2-40B4-BE49-F238E27FC236}">
                <a16:creationId xmlns:a16="http://schemas.microsoft.com/office/drawing/2014/main" id="{3BE4C35A-8FDC-791F-6467-B5C04AD14101}"/>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DB8908E5-E454-4994-6FE6-095072B0CD3F}"/>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256232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A1CA-96CC-9698-5849-0AC70CA81B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00FEE59D-412C-8EC2-CF6B-B7F197B9B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E081D8-87C7-CE86-8496-6B037D8BAA97}"/>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5" name="Footer Placeholder 4">
            <a:extLst>
              <a:ext uri="{FF2B5EF4-FFF2-40B4-BE49-F238E27FC236}">
                <a16:creationId xmlns:a16="http://schemas.microsoft.com/office/drawing/2014/main" id="{76FB220E-F784-65BE-C728-38B417C9A199}"/>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3FE3E65-7950-50B5-1490-A32A341B1EEA}"/>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340552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1E7C-0491-3903-556D-2DD1EFF76C8B}"/>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64499625-FFE5-ACEB-AF49-BFD3135117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CEA05B2E-FCB1-13D5-C367-EB5C31F8F4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76AEF5D9-848D-33DB-404D-64C872D12869}"/>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6" name="Footer Placeholder 5">
            <a:extLst>
              <a:ext uri="{FF2B5EF4-FFF2-40B4-BE49-F238E27FC236}">
                <a16:creationId xmlns:a16="http://schemas.microsoft.com/office/drawing/2014/main" id="{C802CEEB-2500-02CD-2B68-081C4E6BAF3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EF9618CD-13D3-7532-78F1-A7F9B63C8A32}"/>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75313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5FFB-46C8-4A88-CB91-3839A4B43BBF}"/>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7858DD33-D898-39DA-F884-79B1788B3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F9F939-B89D-80C6-ED00-64B0E6D931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902AC996-E9C8-83D0-2805-3C9846129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57B79F-D014-FC04-87EF-A440376A86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BEF16F2-AC5E-CCC8-2A67-15B7FAA0F4E5}"/>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8" name="Footer Placeholder 7">
            <a:extLst>
              <a:ext uri="{FF2B5EF4-FFF2-40B4-BE49-F238E27FC236}">
                <a16:creationId xmlns:a16="http://schemas.microsoft.com/office/drawing/2014/main" id="{F7B79AAF-BEF8-36E7-C6C1-6874E3F49568}"/>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DCCCAC51-1155-660F-7D4C-64876C23DC92}"/>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354041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4773-023E-46A3-02F6-85D99D6BF00B}"/>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9105588-7387-8EBE-557F-4B58DAEE88BB}"/>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4" name="Footer Placeholder 3">
            <a:extLst>
              <a:ext uri="{FF2B5EF4-FFF2-40B4-BE49-F238E27FC236}">
                <a16:creationId xmlns:a16="http://schemas.microsoft.com/office/drawing/2014/main" id="{E97702AD-DD12-6580-82C6-7F19EB12E7B7}"/>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C65EB252-ED8A-4D24-4A22-9E8D4ECED1DA}"/>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54022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29BFF7-9F64-3D14-6C9D-C2F90A8D2D4B}"/>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3" name="Footer Placeholder 2">
            <a:extLst>
              <a:ext uri="{FF2B5EF4-FFF2-40B4-BE49-F238E27FC236}">
                <a16:creationId xmlns:a16="http://schemas.microsoft.com/office/drawing/2014/main" id="{A7B2439C-B3FB-35F5-FEC1-660AE48CF7F8}"/>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14A1A288-55BE-207E-7108-2730BEC3B43A}"/>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249016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FFFA-9B7D-8534-0913-DFF31DD37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8702540-900D-2E7E-D9BC-4528334DD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7BA4AA4D-9A7B-D40F-0DC1-0E6A339C2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29D00-3F7F-F57A-B488-43EE4924D06F}"/>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6" name="Footer Placeholder 5">
            <a:extLst>
              <a:ext uri="{FF2B5EF4-FFF2-40B4-BE49-F238E27FC236}">
                <a16:creationId xmlns:a16="http://schemas.microsoft.com/office/drawing/2014/main" id="{F34455B1-B82F-1B42-E143-6A1D0058E73D}"/>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933EFF7-A68D-D0CF-23DE-C479CD153806}"/>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179758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3F3D-6025-C1C5-8297-2BC45EA99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25A90A43-17DC-A196-B7F3-42F11E100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B1200996-3C67-0101-A532-3F85262DD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394EE-1A57-8E89-B3BA-2693E97284A5}"/>
              </a:ext>
            </a:extLst>
          </p:cNvPr>
          <p:cNvSpPr>
            <a:spLocks noGrp="1"/>
          </p:cNvSpPr>
          <p:nvPr>
            <p:ph type="dt" sz="half" idx="10"/>
          </p:nvPr>
        </p:nvSpPr>
        <p:spPr/>
        <p:txBody>
          <a:bodyPr/>
          <a:lstStyle/>
          <a:p>
            <a:fld id="{4A2B9B08-0D6E-0C43-BC91-66E25CF6A989}" type="datetimeFigureOut">
              <a:rPr lang="en-JP" smtClean="0"/>
              <a:t>2023/12/01</a:t>
            </a:fld>
            <a:endParaRPr lang="en-JP"/>
          </a:p>
        </p:txBody>
      </p:sp>
      <p:sp>
        <p:nvSpPr>
          <p:cNvPr id="6" name="Footer Placeholder 5">
            <a:extLst>
              <a:ext uri="{FF2B5EF4-FFF2-40B4-BE49-F238E27FC236}">
                <a16:creationId xmlns:a16="http://schemas.microsoft.com/office/drawing/2014/main" id="{AB8FFDEA-172E-63CC-4537-CED37870A027}"/>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4A23A1E-2189-7B70-8F98-EB4DC67F285F}"/>
              </a:ext>
            </a:extLst>
          </p:cNvPr>
          <p:cNvSpPr>
            <a:spLocks noGrp="1"/>
          </p:cNvSpPr>
          <p:nvPr>
            <p:ph type="sldNum" sz="quarter" idx="12"/>
          </p:nvPr>
        </p:nvSpPr>
        <p:spPr/>
        <p:txBody>
          <a:bodyPr/>
          <a:lstStyle/>
          <a:p>
            <a:fld id="{20615D67-65C5-524F-BDEB-76A3EA8B1C1B}" type="slidenum">
              <a:rPr lang="en-JP" smtClean="0"/>
              <a:t>‹#›</a:t>
            </a:fld>
            <a:endParaRPr lang="en-JP"/>
          </a:p>
        </p:txBody>
      </p:sp>
    </p:spTree>
    <p:extLst>
      <p:ext uri="{BB962C8B-B14F-4D97-AF65-F5344CB8AC3E}">
        <p14:creationId xmlns:p14="http://schemas.microsoft.com/office/powerpoint/2010/main" val="216164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9F5D0-7AD8-413B-897F-7627E751B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FC37A72D-1E99-02D2-435E-61AED2418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C378628-6F8C-90CC-4383-091385D0F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B9B08-0D6E-0C43-BC91-66E25CF6A989}" type="datetimeFigureOut">
              <a:rPr lang="en-JP" smtClean="0"/>
              <a:t>2023/12/01</a:t>
            </a:fld>
            <a:endParaRPr lang="en-JP"/>
          </a:p>
        </p:txBody>
      </p:sp>
      <p:sp>
        <p:nvSpPr>
          <p:cNvPr id="5" name="Footer Placeholder 4">
            <a:extLst>
              <a:ext uri="{FF2B5EF4-FFF2-40B4-BE49-F238E27FC236}">
                <a16:creationId xmlns:a16="http://schemas.microsoft.com/office/drawing/2014/main" id="{3A072F34-AC3C-A75F-EE18-4EE43F634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2218C749-A293-43C4-FD26-B79E74D25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15D67-65C5-524F-BDEB-76A3EA8B1C1B}" type="slidenum">
              <a:rPr lang="en-JP" smtClean="0"/>
              <a:t>‹#›</a:t>
            </a:fld>
            <a:endParaRPr lang="en-JP"/>
          </a:p>
        </p:txBody>
      </p:sp>
    </p:spTree>
    <p:extLst>
      <p:ext uri="{BB962C8B-B14F-4D97-AF65-F5344CB8AC3E}">
        <p14:creationId xmlns:p14="http://schemas.microsoft.com/office/powerpoint/2010/main" val="1293670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md.copernicus.org/articles/14/2097/2021/" TargetMode="External"/><Relationship Id="rId2" Type="http://schemas.openxmlformats.org/officeDocument/2006/relationships/hyperlink" Target="https://en.wikipedia.org/wiki/Self-organizing_ma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E4E5-E67E-2BFA-CFD0-56BD13681085}"/>
              </a:ext>
            </a:extLst>
          </p:cNvPr>
          <p:cNvSpPr>
            <a:spLocks noGrp="1"/>
          </p:cNvSpPr>
          <p:nvPr>
            <p:ph type="ctrTitle"/>
          </p:nvPr>
        </p:nvSpPr>
        <p:spPr/>
        <p:txBody>
          <a:bodyPr/>
          <a:lstStyle/>
          <a:p>
            <a:r>
              <a:rPr lang="ja-JP" altLang="en-US" b="0" i="0" u="none" strike="noStrike">
                <a:solidFill>
                  <a:srgbClr val="000000"/>
                </a:solidFill>
                <a:effectLst/>
                <a:latin typeface="Arial" panose="020B0604020202020204" pitchFamily="34" charset="0"/>
              </a:rPr>
              <a:t>自己組織化マップ</a:t>
            </a:r>
            <a:br>
              <a:rPr lang="ja-JP" altLang="en-US" b="0" i="0" u="none" strike="noStrike">
                <a:solidFill>
                  <a:srgbClr val="000000"/>
                </a:solidFill>
                <a:effectLst/>
                <a:latin typeface="Arial" panose="020B0604020202020204" pitchFamily="34" charset="0"/>
              </a:rPr>
            </a:br>
            <a:endParaRPr lang="en-JP" dirty="0"/>
          </a:p>
        </p:txBody>
      </p:sp>
      <p:sp>
        <p:nvSpPr>
          <p:cNvPr id="3" name="Subtitle 2">
            <a:extLst>
              <a:ext uri="{FF2B5EF4-FFF2-40B4-BE49-F238E27FC236}">
                <a16:creationId xmlns:a16="http://schemas.microsoft.com/office/drawing/2014/main" id="{B5D29348-0520-F482-823A-F2E29B236796}"/>
              </a:ext>
            </a:extLst>
          </p:cNvPr>
          <p:cNvSpPr>
            <a:spLocks noGrp="1"/>
          </p:cNvSpPr>
          <p:nvPr>
            <p:ph type="subTitle" idx="1"/>
          </p:nvPr>
        </p:nvSpPr>
        <p:spPr/>
        <p:txBody>
          <a:bodyPr/>
          <a:lstStyle/>
          <a:p>
            <a:endParaRPr lang="en-JP"/>
          </a:p>
        </p:txBody>
      </p:sp>
    </p:spTree>
    <p:extLst>
      <p:ext uri="{BB962C8B-B14F-4D97-AF65-F5344CB8AC3E}">
        <p14:creationId xmlns:p14="http://schemas.microsoft.com/office/powerpoint/2010/main" val="322188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AD55-BB71-A6FB-6BAB-6C0427579EB0}"/>
              </a:ext>
            </a:extLst>
          </p:cNvPr>
          <p:cNvSpPr>
            <a:spLocks noGrp="1"/>
          </p:cNvSpPr>
          <p:nvPr>
            <p:ph type="title"/>
          </p:nvPr>
        </p:nvSpPr>
        <p:spPr/>
        <p:txBody>
          <a:bodyPr/>
          <a:lstStyle/>
          <a:p>
            <a:r>
              <a:rPr lang="en-JP" dirty="0"/>
              <a:t>参考文献</a:t>
            </a:r>
          </a:p>
        </p:txBody>
      </p:sp>
      <p:sp>
        <p:nvSpPr>
          <p:cNvPr id="3" name="Content Placeholder 2">
            <a:extLst>
              <a:ext uri="{FF2B5EF4-FFF2-40B4-BE49-F238E27FC236}">
                <a16:creationId xmlns:a16="http://schemas.microsoft.com/office/drawing/2014/main" id="{A26CFABB-C6BA-383A-4FDC-EB8F47D0B273}"/>
              </a:ext>
            </a:extLst>
          </p:cNvPr>
          <p:cNvSpPr>
            <a:spLocks noGrp="1"/>
          </p:cNvSpPr>
          <p:nvPr>
            <p:ph idx="1"/>
          </p:nvPr>
        </p:nvSpPr>
        <p:spPr/>
        <p:txBody>
          <a:bodyPr/>
          <a:lstStyle/>
          <a:p>
            <a:r>
              <a:rPr lang="en-US" dirty="0"/>
              <a:t>https://</a:t>
            </a:r>
            <a:r>
              <a:rPr lang="en-US" dirty="0" err="1"/>
              <a:t>bsd.neuroinf.jp</a:t>
            </a:r>
            <a:r>
              <a:rPr lang="en-US" dirty="0"/>
              <a:t>/wiki/</a:t>
            </a:r>
            <a:r>
              <a:rPr lang="ja-JP" altLang="en-US"/>
              <a:t>自己組織化マップ</a:t>
            </a:r>
            <a:r>
              <a:rPr lang="en-US" altLang="ja-JP" dirty="0"/>
              <a:t>#:~:</a:t>
            </a:r>
            <a:r>
              <a:rPr lang="en-US" dirty="0"/>
              <a:t>text=</a:t>
            </a:r>
            <a:r>
              <a:rPr lang="ja-JP" altLang="en-US"/>
              <a:t>自己組織化マップは</a:t>
            </a:r>
            <a:r>
              <a:rPr lang="en-US" altLang="ja-JP" dirty="0"/>
              <a:t>,</a:t>
            </a:r>
            <a:r>
              <a:rPr lang="ja-JP" altLang="en-US"/>
              <a:t>が図られている</a:t>
            </a:r>
            <a:r>
              <a:rPr lang="en-US" altLang="ja-JP" dirty="0"/>
              <a:t>%</a:t>
            </a:r>
            <a:r>
              <a:rPr lang="en-US" dirty="0"/>
              <a:t>E3%80%82</a:t>
            </a:r>
          </a:p>
          <a:p>
            <a:r>
              <a:rPr lang="en-US" dirty="0">
                <a:hlinkClick r:id="rId2"/>
              </a:rPr>
              <a:t>https://en.wikipedia.org/wiki/Self-organizing_map</a:t>
            </a:r>
            <a:endParaRPr lang="en-US" dirty="0"/>
          </a:p>
          <a:p>
            <a:r>
              <a:rPr lang="en-US" dirty="0">
                <a:hlinkClick r:id="rId3"/>
              </a:rPr>
              <a:t>https://gmd.copernicus.org/articles/14/2097/2021/</a:t>
            </a:r>
            <a:endParaRPr lang="en-US" dirty="0"/>
          </a:p>
          <a:p>
            <a:endParaRPr lang="en-US" dirty="0"/>
          </a:p>
          <a:p>
            <a:endParaRPr lang="en-JP" dirty="0"/>
          </a:p>
        </p:txBody>
      </p:sp>
    </p:spTree>
    <p:extLst>
      <p:ext uri="{BB962C8B-B14F-4D97-AF65-F5344CB8AC3E}">
        <p14:creationId xmlns:p14="http://schemas.microsoft.com/office/powerpoint/2010/main" val="175161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2D0C-78AD-7E19-21B0-1FEEDE24158C}"/>
              </a:ext>
            </a:extLst>
          </p:cNvPr>
          <p:cNvSpPr>
            <a:spLocks noGrp="1"/>
          </p:cNvSpPr>
          <p:nvPr>
            <p:ph type="title"/>
          </p:nvPr>
        </p:nvSpPr>
        <p:spPr/>
        <p:txBody>
          <a:bodyPr/>
          <a:lstStyle/>
          <a:p>
            <a:r>
              <a:rPr lang="en-JP" dirty="0"/>
              <a:t>コードとデータのダウンロード</a:t>
            </a:r>
          </a:p>
        </p:txBody>
      </p:sp>
      <p:sp>
        <p:nvSpPr>
          <p:cNvPr id="3" name="Content Placeholder 2">
            <a:extLst>
              <a:ext uri="{FF2B5EF4-FFF2-40B4-BE49-F238E27FC236}">
                <a16:creationId xmlns:a16="http://schemas.microsoft.com/office/drawing/2014/main" id="{CD30C9DF-9C90-8994-A234-4D29660C2CAF}"/>
              </a:ext>
            </a:extLst>
          </p:cNvPr>
          <p:cNvSpPr>
            <a:spLocks noGrp="1"/>
          </p:cNvSpPr>
          <p:nvPr>
            <p:ph idx="1"/>
          </p:nvPr>
        </p:nvSpPr>
        <p:spPr/>
        <p:txBody>
          <a:bodyPr/>
          <a:lstStyle/>
          <a:p>
            <a:r>
              <a:rPr lang="en-US" dirty="0"/>
              <a:t>https://</a:t>
            </a:r>
            <a:r>
              <a:rPr lang="en-US" dirty="0" err="1"/>
              <a:t>doi.org</a:t>
            </a:r>
            <a:r>
              <a:rPr lang="en-US" dirty="0"/>
              <a:t>/10.5281/zenodo.4437954</a:t>
            </a:r>
            <a:endParaRPr lang="en-JP" dirty="0"/>
          </a:p>
        </p:txBody>
      </p:sp>
    </p:spTree>
    <p:extLst>
      <p:ext uri="{BB962C8B-B14F-4D97-AF65-F5344CB8AC3E}">
        <p14:creationId xmlns:p14="http://schemas.microsoft.com/office/powerpoint/2010/main" val="271700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Self-Organizing Map (SOM). (A) Flowchart of a sequential SOM algorithm. (B) SOM input and output layers. Input items (x 1 -x n ) will be compared individually to models/nodes. The red model represents the best match, and the surrounding models (yellow, within the larger circle) are its neighbors. (C) Mock 3-time-point data was grouped into 42 clusters in a hexagonal 6 × 7 output grid using SOM. Points in each hexagon represent proteins. (D) Temporal profiles of proteins from panel (B) clusters 10, 29, and 36 are shown. Profile colors reflect the correlation of the protein profiles to cluster's centroid (red line). This can help to select or filter proteins from clusters. Proteins with similar profiles to the cluster's centroid have the correlation score approaching 1 (yellow), while those with divergent patterns have a correlation score closer to 0 (blue).">
            <a:extLst>
              <a:ext uri="{FF2B5EF4-FFF2-40B4-BE49-F238E27FC236}">
                <a16:creationId xmlns:a16="http://schemas.microsoft.com/office/drawing/2014/main" id="{12323619-8323-938D-D395-844EC5972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0"/>
            <a:ext cx="8805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5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C292010-CC9F-7711-2747-201931F65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58" y="562471"/>
            <a:ext cx="7376842" cy="3117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FD9D58-433A-3A52-F550-14E5DE87646A}"/>
              </a:ext>
            </a:extLst>
          </p:cNvPr>
          <p:cNvSpPr txBox="1"/>
          <p:nvPr/>
        </p:nvSpPr>
        <p:spPr>
          <a:xfrm>
            <a:off x="7645908" y="1031493"/>
            <a:ext cx="4903522" cy="3170099"/>
          </a:xfrm>
          <a:prstGeom prst="rect">
            <a:avLst/>
          </a:prstGeom>
          <a:noFill/>
        </p:spPr>
        <p:txBody>
          <a:bodyPr wrap="none" rtlCol="0">
            <a:spAutoFit/>
          </a:bodyPr>
          <a:lstStyle/>
          <a:p>
            <a:r>
              <a:rPr lang="en-JP" sz="2000" dirty="0">
                <a:highlight>
                  <a:srgbClr val="FFFF00"/>
                </a:highlight>
              </a:rPr>
              <a:t>Step 1:     Input データXの準備</a:t>
            </a:r>
          </a:p>
          <a:p>
            <a:r>
              <a:rPr lang="en-JP" sz="2000" dirty="0">
                <a:highlight>
                  <a:srgbClr val="FFFF00"/>
                </a:highlight>
              </a:rPr>
              <a:t>Step 2: </a:t>
            </a:r>
            <a:r>
              <a:rPr lang="ja-JP" altLang="en-US" sz="2000">
                <a:highlight>
                  <a:srgbClr val="FFFF00"/>
                </a:highlight>
              </a:rPr>
              <a:t>　</a:t>
            </a:r>
            <a:r>
              <a:rPr lang="en-JP" altLang="ja-JP" sz="2000" dirty="0">
                <a:highlight>
                  <a:srgbClr val="FFFF00"/>
                </a:highlight>
              </a:rPr>
              <a:t>Output </a:t>
            </a:r>
            <a:r>
              <a:rPr lang="ja-JP" altLang="en-JP" sz="2000">
                <a:highlight>
                  <a:srgbClr val="FFFF00"/>
                </a:highlight>
              </a:rPr>
              <a:t>データ</a:t>
            </a:r>
            <a:r>
              <a:rPr lang="en-US" altLang="ja-JP" sz="2000" dirty="0">
                <a:highlight>
                  <a:srgbClr val="FFFF00"/>
                </a:highlight>
              </a:rPr>
              <a:t>Y</a:t>
            </a:r>
            <a:r>
              <a:rPr lang="ja-JP" altLang="en-US" sz="2000">
                <a:highlight>
                  <a:srgbClr val="FFFF00"/>
                </a:highlight>
              </a:rPr>
              <a:t>の準備</a:t>
            </a:r>
            <a:endParaRPr lang="en-US" altLang="ja-JP" sz="2000" dirty="0">
              <a:highlight>
                <a:srgbClr val="FFFF00"/>
              </a:highlight>
            </a:endParaRPr>
          </a:p>
          <a:p>
            <a:r>
              <a:rPr lang="en-US" sz="2000" dirty="0">
                <a:highlight>
                  <a:srgbClr val="FFFF00"/>
                </a:highlight>
              </a:rPr>
              <a:t>Step 3:    </a:t>
            </a:r>
            <a:r>
              <a:rPr lang="en-US" sz="2000" dirty="0" err="1">
                <a:highlight>
                  <a:srgbClr val="FFFF00"/>
                </a:highlight>
              </a:rPr>
              <a:t>Yを初期化</a:t>
            </a:r>
            <a:endParaRPr lang="en-US" sz="2000" dirty="0">
              <a:highlight>
                <a:srgbClr val="FFFF00"/>
              </a:highlight>
            </a:endParaRPr>
          </a:p>
          <a:p>
            <a:r>
              <a:rPr lang="en-US" sz="2000" dirty="0">
                <a:highlight>
                  <a:srgbClr val="FFFF00"/>
                </a:highlight>
              </a:rPr>
              <a:t>Loop </a:t>
            </a:r>
            <a:r>
              <a:rPr lang="en-US" sz="2000" dirty="0" err="1">
                <a:highlight>
                  <a:srgbClr val="FFFF00"/>
                </a:highlight>
              </a:rPr>
              <a:t>開始</a:t>
            </a:r>
            <a:endParaRPr lang="en-US" sz="2000" dirty="0">
              <a:highlight>
                <a:srgbClr val="FFFF00"/>
              </a:highlight>
            </a:endParaRPr>
          </a:p>
          <a:p>
            <a:r>
              <a:rPr lang="ja-JP" altLang="en-US" sz="2000">
                <a:highlight>
                  <a:srgbClr val="FFFF00"/>
                </a:highlight>
              </a:rPr>
              <a:t>　</a:t>
            </a:r>
            <a:r>
              <a:rPr lang="en-US" altLang="ja-JP" sz="2000" dirty="0">
                <a:highlight>
                  <a:srgbClr val="FFFF00"/>
                </a:highlight>
              </a:rPr>
              <a:t>X</a:t>
            </a:r>
            <a:r>
              <a:rPr lang="ja-JP" altLang="en-US" sz="2000">
                <a:highlight>
                  <a:srgbClr val="FFFF00"/>
                </a:highlight>
              </a:rPr>
              <a:t>から</a:t>
            </a:r>
            <a:r>
              <a:rPr lang="en-US" altLang="ja-JP" sz="2000" dirty="0">
                <a:highlight>
                  <a:srgbClr val="FFFF00"/>
                </a:highlight>
              </a:rPr>
              <a:t>x</a:t>
            </a:r>
            <a:r>
              <a:rPr lang="ja-JP" altLang="en-US" sz="2000">
                <a:highlight>
                  <a:srgbClr val="FFFF00"/>
                </a:highlight>
              </a:rPr>
              <a:t>をランダム選ぶ</a:t>
            </a:r>
            <a:endParaRPr lang="en-US" altLang="ja-JP" sz="2000" dirty="0">
              <a:highlight>
                <a:srgbClr val="FFFF00"/>
              </a:highlight>
            </a:endParaRPr>
          </a:p>
          <a:p>
            <a:r>
              <a:rPr lang="ja-JP" altLang="en-US" sz="2000">
                <a:highlight>
                  <a:srgbClr val="FFFF00"/>
                </a:highlight>
              </a:rPr>
              <a:t>　</a:t>
            </a:r>
            <a:r>
              <a:rPr lang="en-US" altLang="ja-JP" sz="2000" dirty="0">
                <a:highlight>
                  <a:srgbClr val="FFFF00"/>
                </a:highlight>
              </a:rPr>
              <a:t>Best matching Unit</a:t>
            </a:r>
            <a:r>
              <a:rPr lang="ja-JP" altLang="en-US" sz="2000">
                <a:highlight>
                  <a:srgbClr val="FFFF00"/>
                </a:highlight>
              </a:rPr>
              <a:t> </a:t>
            </a:r>
            <a:r>
              <a:rPr lang="en-JP" altLang="ja-JP" sz="2000" dirty="0">
                <a:highlight>
                  <a:srgbClr val="FFFF00"/>
                </a:highlight>
              </a:rPr>
              <a:t>y</a:t>
            </a:r>
            <a:r>
              <a:rPr lang="ja-JP" altLang="en-JP" sz="2000">
                <a:highlight>
                  <a:srgbClr val="FFFF00"/>
                </a:highlight>
              </a:rPr>
              <a:t>＊</a:t>
            </a:r>
            <a:r>
              <a:rPr lang="ja-JP" altLang="en-US" sz="2000">
                <a:highlight>
                  <a:srgbClr val="FFFF00"/>
                </a:highlight>
              </a:rPr>
              <a:t>を検索</a:t>
            </a:r>
            <a:endParaRPr lang="en-US" altLang="ja-JP" sz="2000" dirty="0">
              <a:highlight>
                <a:srgbClr val="FFFF00"/>
              </a:highlight>
            </a:endParaRPr>
          </a:p>
          <a:p>
            <a:r>
              <a:rPr lang="ja-JP" altLang="en-US" sz="2000">
                <a:highlight>
                  <a:srgbClr val="FFFF00"/>
                </a:highlight>
              </a:rPr>
              <a:t>　</a:t>
            </a:r>
            <a:r>
              <a:rPr lang="en-US" altLang="ja-JP" sz="2000" dirty="0">
                <a:highlight>
                  <a:srgbClr val="FFFF00"/>
                </a:highlight>
              </a:rPr>
              <a:t>Best matching Unit</a:t>
            </a:r>
            <a:r>
              <a:rPr lang="ja-JP" altLang="en-US" sz="2000">
                <a:highlight>
                  <a:srgbClr val="FFFF00"/>
                </a:highlight>
              </a:rPr>
              <a:t> </a:t>
            </a:r>
            <a:r>
              <a:rPr lang="en-JP" altLang="ja-JP" sz="2000" dirty="0">
                <a:highlight>
                  <a:srgbClr val="FFFF00"/>
                </a:highlight>
              </a:rPr>
              <a:t>y</a:t>
            </a:r>
            <a:r>
              <a:rPr lang="ja-JP" altLang="en-JP" sz="2000">
                <a:highlight>
                  <a:srgbClr val="FFFF00"/>
                </a:highlight>
              </a:rPr>
              <a:t>＊</a:t>
            </a:r>
            <a:r>
              <a:rPr lang="ja-JP" altLang="en-US" sz="2000">
                <a:highlight>
                  <a:srgbClr val="FFFF00"/>
                </a:highlight>
              </a:rPr>
              <a:t>回りを学習させる</a:t>
            </a:r>
            <a:endParaRPr lang="en-US" altLang="ja-JP" sz="2000" dirty="0">
              <a:highlight>
                <a:srgbClr val="FFFF00"/>
              </a:highlight>
            </a:endParaRPr>
          </a:p>
          <a:p>
            <a:endParaRPr lang="en-US" altLang="ja-JP" sz="2000" dirty="0">
              <a:highlight>
                <a:srgbClr val="FFFF00"/>
              </a:highlight>
            </a:endParaRPr>
          </a:p>
          <a:p>
            <a:r>
              <a:rPr lang="ja-JP" altLang="en-US" sz="2000">
                <a:highlight>
                  <a:srgbClr val="FFFF00"/>
                </a:highlight>
              </a:rPr>
              <a:t>　</a:t>
            </a:r>
            <a:endParaRPr lang="en-US" sz="2000" dirty="0">
              <a:highlight>
                <a:srgbClr val="FFFF00"/>
              </a:highlight>
            </a:endParaRPr>
          </a:p>
          <a:p>
            <a:endParaRPr lang="en-JP" sz="2000" dirty="0">
              <a:highlight>
                <a:srgbClr val="FFFF00"/>
              </a:highlight>
            </a:endParaRPr>
          </a:p>
        </p:txBody>
      </p:sp>
      <p:pic>
        <p:nvPicPr>
          <p:cNvPr id="5" name="Picture 2" descr="GMD - S-SOM v1.0: a structural self-organizing map algorithm for weather  typing">
            <a:extLst>
              <a:ext uri="{FF2B5EF4-FFF2-40B4-BE49-F238E27FC236}">
                <a16:creationId xmlns:a16="http://schemas.microsoft.com/office/drawing/2014/main" id="{26612F2F-0FEF-83F6-0F69-0812396E0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887" y="3407091"/>
            <a:ext cx="6357937" cy="313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67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124</Words>
  <Application>Microsoft Macintosh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自己組織化マップ </vt:lpstr>
      <vt:lpstr>参考文献</vt:lpstr>
      <vt:lpstr>コードとデータのダウンロード</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自己組織化マップ </dc:title>
  <dc:creator>Doan Quang Van</dc:creator>
  <cp:lastModifiedBy>Doan Quang Van</cp:lastModifiedBy>
  <cp:revision>1</cp:revision>
  <dcterms:created xsi:type="dcterms:W3CDTF">2023-12-01T03:33:32Z</dcterms:created>
  <dcterms:modified xsi:type="dcterms:W3CDTF">2023-12-01T04:20:42Z</dcterms:modified>
</cp:coreProperties>
</file>