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68960" autoAdjust="0"/>
  </p:normalViewPr>
  <p:slideViewPr>
    <p:cSldViewPr snapToGrid="0">
      <p:cViewPr varScale="1">
        <p:scale>
          <a:sx n="55" d="100"/>
          <a:sy n="55" d="100"/>
        </p:scale>
        <p:origin x="1062" y="42"/>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a:t>
            </a:r>
            <a:r>
              <a:rPr lang="en-US" baseline="0" err="1" smtClean="0"/>
              <a:t>chủ</a:t>
            </a:r>
            <a:r>
              <a:rPr lang="en-US" baseline="0" smtClean="0"/>
              <a:t> </a:t>
            </a:r>
            <a:r>
              <a:rPr lang="en-US" baseline="0" err="1" smtClean="0"/>
              <a:t>yếu</a:t>
            </a:r>
            <a:r>
              <a:rPr lang="en-US" baseline="0" smtClean="0"/>
              <a:t> show </a:t>
            </a:r>
            <a:r>
              <a:rPr lang="en-US" baseline="0" err="1" smtClean="0"/>
              <a:t>ra</a:t>
            </a:r>
            <a:r>
              <a:rPr lang="en-US" baseline="0" smtClean="0"/>
              <a:t> 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err="1" smtClean="0"/>
              <a:t>luân</a:t>
            </a:r>
            <a:r>
              <a:rPr lang="en-US" baseline="0" smtClean="0"/>
              <a:t>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Thiết kế hệ thống: chỉ ra đã chọn lựa framework gì? Tại sao có rất nhiều framework nhưng lại lựa chọn nó mà không phải là những cái khác?</a:t>
            </a:r>
          </a:p>
          <a:p>
            <a:r>
              <a:rPr lang="en-US" baseline="0" smtClean="0"/>
              <a:t>5. Thực hiện hệ thống: kiến trúc MVC, thiết kế ERD</a:t>
            </a:r>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Đề tài của nhóm là: Xây dựng hệ thống quản lý thông tin bán hàng cho doanh nghiệp sản xuất vải.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Cuộc sống ngày càng hiện đại, nhu cầu con người cũng dần tăng lên một cách mạnh mẽ. Đặc biệt những lĩnh vực thiết yếu, trong đó có may mặc.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doanh nghiệp ngành dệt may cũng vì vậy không ngừng gia tang về qui mô lẫn chất lượng.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gia tăng về qui mô khiến khối lượng công việc quản lý càng ngày càng tăng. Sẽ rất vất vả nếu chỉ quản lý bằng sổ sách, giấy tờ theo cách truyền thống.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Trong thời buổi công nghệ thông tin đã và đang bùng nổ, phát triển mạnh mẽ. Việc áp dụng số hóa trong công tác quản lý là rất thiết thực, hữu ích. Việc đó sẽ giúp cải thiện rất nhiều công sức, giảm chi phí vận hành, và tăng tính hiệu quả cho công việc quản lý.</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r>
              <a:rPr lang="en-US" smtClean="0"/>
              <a:t>Đề</a:t>
            </a:r>
            <a:r>
              <a:rPr lang="en-US" baseline="0" smtClean="0"/>
              <a:t> tài luận văn lần trước, đã phát triển một vài tính năng cơ bản cho hệ thống, nhưng chưa hoàn thiện được những yêu cầu cơ bản để vận hành thực tế. Nội dung đề tài kỳ này chính là hoàn thiện những khuyết điểm đó, xử lý thêm các ngoại lệ, hỗ trợ tốt nhất cho người sử dụng được hiệu quả. Việc hoàn thiện đề tài là rất thiết thực, và thông qua đó, nhóm sẽ học được qui trình, kỹ năng làm việc đối với một dự án web.</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chủ yếu show ra flow chart.</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Nhấn mạnh hệ thống cũ đã làm gì, nhiệm vụ của luân văn lần này.</a:t>
            </a:r>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chỉ ra đã chọn lựa framework gì? Tại sao có rất nhiều framework nhưng lại lựa chọn nó mà không phải là những cái khác?</a:t>
            </a:r>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kiến trúc MVC, thiết kế ERD</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338851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805" y="804552"/>
            <a:ext cx="9604561" cy="2262781"/>
          </a:xfrm>
        </p:spPr>
        <p:txBody>
          <a:bodyPr>
            <a:normAutofit fontScale="90000"/>
          </a:bodyPr>
          <a:lstStyle/>
          <a:p>
            <a:r>
              <a:rPr lang="en-US" err="1"/>
              <a:t>Đề</a:t>
            </a:r>
            <a:r>
              <a:rPr lang="en-US"/>
              <a:t> </a:t>
            </a:r>
            <a:r>
              <a:rPr lang="en-US" err="1"/>
              <a:t>tài</a:t>
            </a:r>
            <a:r>
              <a:rPr lang="en-US"/>
              <a:t> </a:t>
            </a:r>
            <a:r>
              <a:rPr lang="en-US" err="1"/>
              <a:t>luận</a:t>
            </a:r>
            <a:r>
              <a:rPr lang="en-US"/>
              <a:t> </a:t>
            </a:r>
            <a:r>
              <a:rPr lang="en-US" err="1"/>
              <a:t>văn</a:t>
            </a:r>
            <a:r>
              <a:rPr lang="en-US"/>
              <a:t> </a:t>
            </a:r>
            <a:r>
              <a:rPr lang="en-US" err="1"/>
              <a:t>số</a:t>
            </a:r>
            <a:r>
              <a:rPr lang="en-US"/>
              <a:t> 31</a:t>
            </a:r>
            <a:r>
              <a:rPr lang="en-US" smtClean="0"/>
              <a:t>:</a:t>
            </a:r>
            <a:br>
              <a:rPr lang="en-US" smtClean="0"/>
            </a:br>
            <a:r>
              <a:rPr lang="en-US" smtClean="0"/>
              <a:t>	</a:t>
            </a:r>
            <a:r>
              <a:rPr lang="en-US" sz="4400" err="1" smtClean="0"/>
              <a:t>Xây</a:t>
            </a:r>
            <a:r>
              <a:rPr lang="en-US" sz="4400" smtClean="0"/>
              <a:t> </a:t>
            </a:r>
            <a:r>
              <a:rPr lang="en-US" sz="4400" err="1"/>
              <a:t>dựng</a:t>
            </a:r>
            <a:r>
              <a:rPr lang="en-US" sz="4400"/>
              <a:t> </a:t>
            </a:r>
            <a:r>
              <a:rPr lang="en-US" sz="4400" err="1"/>
              <a:t>hệ</a:t>
            </a:r>
            <a:r>
              <a:rPr lang="en-US" sz="4400"/>
              <a:t> </a:t>
            </a:r>
            <a:r>
              <a:rPr lang="en-US" sz="4400" err="1"/>
              <a:t>thống</a:t>
            </a:r>
            <a:r>
              <a:rPr lang="en-US" sz="4400"/>
              <a:t> </a:t>
            </a:r>
            <a:r>
              <a:rPr lang="en-US" sz="4400" err="1"/>
              <a:t>quản</a:t>
            </a:r>
            <a:r>
              <a:rPr lang="en-US" sz="4400"/>
              <a:t> </a:t>
            </a:r>
            <a:r>
              <a:rPr lang="en-US" sz="4400" err="1"/>
              <a:t>lý</a:t>
            </a:r>
            <a:r>
              <a:rPr lang="en-US" sz="4400"/>
              <a:t> </a:t>
            </a:r>
            <a:r>
              <a:rPr lang="en-US" sz="4400" err="1"/>
              <a:t>thông</a:t>
            </a:r>
            <a:r>
              <a:rPr lang="en-US" sz="4400"/>
              <a:t> tin </a:t>
            </a:r>
            <a:r>
              <a:rPr lang="en-US" sz="4400" err="1" smtClean="0"/>
              <a:t>bán</a:t>
            </a:r>
            <a:r>
              <a:rPr lang="en-US" sz="4400" smtClean="0"/>
              <a:t> </a:t>
            </a:r>
            <a:r>
              <a:rPr lang="en-US" sz="4400" err="1"/>
              <a:t>hàng</a:t>
            </a:r>
            <a:r>
              <a:rPr lang="en-US" sz="4400"/>
              <a:t> </a:t>
            </a:r>
            <a:r>
              <a:rPr lang="en-US" sz="4400" err="1"/>
              <a:t>cho</a:t>
            </a:r>
            <a:r>
              <a:rPr lang="en-US" sz="4400"/>
              <a:t> </a:t>
            </a:r>
            <a:r>
              <a:rPr lang="en-US" sz="4400" err="1"/>
              <a:t>doanh</a:t>
            </a:r>
            <a:r>
              <a:rPr lang="en-US" sz="4400"/>
              <a:t> </a:t>
            </a:r>
            <a:r>
              <a:rPr lang="en-US" sz="4400" err="1"/>
              <a:t>nghiệp</a:t>
            </a:r>
            <a:r>
              <a:rPr lang="en-US" sz="4400"/>
              <a:t> </a:t>
            </a:r>
            <a:r>
              <a:rPr lang="en-US" sz="4400" err="1"/>
              <a:t>sản</a:t>
            </a:r>
            <a:r>
              <a:rPr lang="en-US" sz="4400"/>
              <a:t> </a:t>
            </a:r>
            <a:r>
              <a:rPr lang="en-US" sz="4400" err="1"/>
              <a:t>xuất</a:t>
            </a:r>
            <a:r>
              <a:rPr lang="en-US" sz="4400"/>
              <a:t> </a:t>
            </a:r>
            <a:r>
              <a:rPr lang="en-US" sz="4400" err="1"/>
              <a:t>vải</a:t>
            </a:r>
            <a:r>
              <a:rPr lang="en-US" sz="4400"/>
              <a:t>.</a:t>
            </a:r>
            <a:endParaRPr lang="en-US"/>
          </a:p>
        </p:txBody>
      </p:sp>
      <p:sp>
        <p:nvSpPr>
          <p:cNvPr id="3" name="Subtitle 2"/>
          <p:cNvSpPr>
            <a:spLocks noGrp="1"/>
          </p:cNvSpPr>
          <p:nvPr>
            <p:ph type="subTitle" idx="1"/>
          </p:nvPr>
        </p:nvSpPr>
        <p:spPr>
          <a:xfrm>
            <a:off x="7218908" y="3930734"/>
            <a:ext cx="4144487" cy="2483568"/>
          </a:xfrm>
        </p:spPr>
        <p:txBody>
          <a:bodyPr>
            <a:normAutofit/>
          </a:bodyPr>
          <a:lstStyle/>
          <a:p>
            <a:r>
              <a:rPr lang="en-US" smtClean="0"/>
              <a:t>GVHD: </a:t>
            </a:r>
            <a:r>
              <a:rPr lang="en-US" err="1" smtClean="0"/>
              <a:t>ThS</a:t>
            </a:r>
            <a:r>
              <a:rPr lang="en-US" smtClean="0"/>
              <a:t> </a:t>
            </a:r>
            <a:r>
              <a:rPr lang="en-US" err="1" smtClean="0"/>
              <a:t>Nguyễn</a:t>
            </a:r>
            <a:r>
              <a:rPr lang="en-US" smtClean="0"/>
              <a:t> </a:t>
            </a:r>
            <a:r>
              <a:rPr lang="en-US" err="1" smtClean="0"/>
              <a:t>Thị</a:t>
            </a:r>
            <a:r>
              <a:rPr lang="en-US" smtClean="0"/>
              <a:t> </a:t>
            </a:r>
            <a:r>
              <a:rPr lang="en-US" err="1" smtClean="0"/>
              <a:t>Ái</a:t>
            </a:r>
            <a:r>
              <a:rPr lang="en-US" smtClean="0"/>
              <a:t> </a:t>
            </a:r>
            <a:r>
              <a:rPr lang="en-US" err="1" smtClean="0"/>
              <a:t>Thảo</a:t>
            </a:r>
            <a:endParaRPr lang="en-US" smtClean="0"/>
          </a:p>
          <a:p>
            <a:r>
              <a:rPr lang="en-US" smtClean="0"/>
              <a:t>GVPB: </a:t>
            </a:r>
            <a:r>
              <a:rPr lang="en-US" err="1" smtClean="0"/>
              <a:t>ThS</a:t>
            </a:r>
            <a:r>
              <a:rPr lang="en-US" smtClean="0"/>
              <a:t> </a:t>
            </a:r>
            <a:r>
              <a:rPr lang="en-US" err="1" smtClean="0"/>
              <a:t>Trần</a:t>
            </a:r>
            <a:r>
              <a:rPr lang="en-US" smtClean="0"/>
              <a:t> </a:t>
            </a:r>
            <a:r>
              <a:rPr lang="en-US" err="1" smtClean="0"/>
              <a:t>Thị</a:t>
            </a:r>
            <a:r>
              <a:rPr lang="en-US" smtClean="0"/>
              <a:t> </a:t>
            </a:r>
            <a:r>
              <a:rPr lang="en-US" err="1" smtClean="0"/>
              <a:t>Quế</a:t>
            </a:r>
            <a:r>
              <a:rPr lang="en-US" smtClean="0"/>
              <a:t> </a:t>
            </a:r>
            <a:r>
              <a:rPr lang="en-US" err="1" smtClean="0"/>
              <a:t>Nguyệt</a:t>
            </a:r>
            <a:endParaRPr lang="en-US" smtClean="0"/>
          </a:p>
          <a:p>
            <a:r>
              <a:rPr lang="en-US" err="1" smtClean="0"/>
              <a:t>Danh</a:t>
            </a:r>
            <a:r>
              <a:rPr lang="en-US" smtClean="0"/>
              <a:t> </a:t>
            </a:r>
            <a:r>
              <a:rPr lang="en-US" err="1" smtClean="0"/>
              <a:t>sách</a:t>
            </a:r>
            <a:r>
              <a:rPr lang="en-US" smtClean="0"/>
              <a:t> </a:t>
            </a:r>
            <a:r>
              <a:rPr lang="en-US" err="1" smtClean="0"/>
              <a:t>nhóm</a:t>
            </a:r>
            <a:r>
              <a:rPr lang="en-US" smtClean="0"/>
              <a:t> </a:t>
            </a:r>
            <a:r>
              <a:rPr lang="en-US" err="1" smtClean="0"/>
              <a:t>thực</a:t>
            </a:r>
            <a:r>
              <a:rPr lang="en-US" smtClean="0"/>
              <a:t> </a:t>
            </a:r>
            <a:r>
              <a:rPr lang="en-US" err="1" smtClean="0"/>
              <a:t>hiện</a:t>
            </a:r>
            <a:r>
              <a:rPr lang="en-US" smtClean="0"/>
              <a:t>:</a:t>
            </a:r>
          </a:p>
          <a:p>
            <a:r>
              <a:rPr lang="en-US"/>
              <a:t>	</a:t>
            </a:r>
            <a:r>
              <a:rPr lang="en-US" smtClean="0"/>
              <a:t>- </a:t>
            </a:r>
            <a:r>
              <a:rPr lang="en-US" err="1" smtClean="0"/>
              <a:t>Vũ</a:t>
            </a:r>
            <a:r>
              <a:rPr lang="en-US" smtClean="0"/>
              <a:t> </a:t>
            </a:r>
            <a:r>
              <a:rPr lang="en-US" err="1" smtClean="0"/>
              <a:t>Duy</a:t>
            </a:r>
            <a:r>
              <a:rPr lang="en-US" smtClean="0"/>
              <a:t> </a:t>
            </a:r>
            <a:r>
              <a:rPr lang="en-US" err="1" smtClean="0"/>
              <a:t>Trúc</a:t>
            </a:r>
            <a:endParaRPr lang="en-US" smtClean="0"/>
          </a:p>
          <a:p>
            <a:r>
              <a:rPr lang="en-US"/>
              <a:t>	</a:t>
            </a:r>
            <a:r>
              <a:rPr lang="en-US" smtClean="0"/>
              <a:t>- </a:t>
            </a:r>
            <a:r>
              <a:rPr lang="en-US" err="1" smtClean="0"/>
              <a:t>Lê</a:t>
            </a:r>
            <a:r>
              <a:rPr lang="en-US" smtClean="0"/>
              <a:t> </a:t>
            </a:r>
            <a:r>
              <a:rPr lang="en-US" err="1" smtClean="0"/>
              <a:t>Công</a:t>
            </a:r>
            <a:r>
              <a:rPr lang="en-US" smtClean="0"/>
              <a:t> </a:t>
            </a:r>
            <a:r>
              <a:rPr lang="en-US" err="1" smtClean="0"/>
              <a:t>Doãn</a:t>
            </a:r>
            <a:endParaRPr lang="en-US"/>
          </a:p>
        </p:txBody>
      </p:sp>
    </p:spTree>
    <p:extLst>
      <p:ext uri="{BB962C8B-B14F-4D97-AF65-F5344CB8AC3E}">
        <p14:creationId xmlns:p14="http://schemas.microsoft.com/office/powerpoint/2010/main" val="90590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 Tổng kết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518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190456" y="748938"/>
            <a:ext cx="749300" cy="304801"/>
          </a:xfrm>
          <a:prstGeom prst="line">
            <a:avLst/>
          </a:prstGeom>
          <a:noFill/>
          <a:ln w="12700" cap="rnd">
            <a:solidFill>
              <a:srgbClr val="003366"/>
            </a:solidFill>
            <a:prstDash val="sysDot"/>
            <a:round/>
            <a:headEnd/>
            <a:tailEnd/>
          </a:ln>
          <a:effectLst/>
        </p:spPr>
        <p:txBody>
          <a:bodyPr/>
          <a:lstStyle/>
          <a:p>
            <a:endParaRPr lang="en-US"/>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2" name="Rectangle 21"/>
          <p:cNvSpPr>
            <a:spLocks noChangeArrowheads="1"/>
          </p:cNvSpPr>
          <p:nvPr/>
        </p:nvSpPr>
        <p:spPr bwMode="auto">
          <a:xfrm>
            <a:off x="6946356" y="596538"/>
            <a:ext cx="2016899" cy="369332"/>
          </a:xfrm>
          <a:prstGeom prst="rect">
            <a:avLst/>
          </a:prstGeom>
          <a:noFill/>
          <a:ln w="9525">
            <a:noFill/>
            <a:miter lim="800000"/>
            <a:headEnd/>
            <a:tailEnd/>
          </a:ln>
          <a:effectLst/>
        </p:spPr>
        <p:txBody>
          <a:bodyPr wrap="none">
            <a:spAutoFit/>
          </a:bodyPr>
          <a:lstStyle/>
          <a:p>
            <a:r>
              <a:rPr lang="en-US" smtClean="0"/>
              <a:t>1. Giới </a:t>
            </a:r>
            <a:r>
              <a:rPr lang="en-US" err="1"/>
              <a:t>thiệu</a:t>
            </a:r>
            <a:r>
              <a:rPr lang="en-US"/>
              <a:t> </a:t>
            </a:r>
            <a:r>
              <a:rPr lang="en-US" err="1"/>
              <a:t>đề</a:t>
            </a:r>
            <a:r>
              <a:rPr lang="en-US"/>
              <a:t> </a:t>
            </a:r>
            <a:r>
              <a:rPr lang="en-US" err="1"/>
              <a:t>tài</a:t>
            </a:r>
            <a:endParaRPr lang="en-US"/>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4" name="Rectangle 23"/>
          <p:cNvSpPr>
            <a:spLocks noChangeArrowheads="1"/>
          </p:cNvSpPr>
          <p:nvPr/>
        </p:nvSpPr>
        <p:spPr bwMode="auto">
          <a:xfrm>
            <a:off x="6946356" y="1345838"/>
            <a:ext cx="2076209" cy="369332"/>
          </a:xfrm>
          <a:prstGeom prst="rect">
            <a:avLst/>
          </a:prstGeom>
          <a:noFill/>
          <a:ln w="9525">
            <a:noFill/>
            <a:miter lim="800000"/>
            <a:headEnd/>
            <a:tailEnd/>
          </a:ln>
          <a:effectLst/>
        </p:spPr>
        <p:txBody>
          <a:bodyPr wrap="none">
            <a:spAutoFit/>
          </a:bodyPr>
          <a:lstStyle/>
          <a:p>
            <a:r>
              <a:rPr lang="en-US" smtClean="0"/>
              <a:t>2. Mô </a:t>
            </a:r>
            <a:r>
              <a:rPr lang="en-US" err="1" smtClean="0"/>
              <a:t>tả</a:t>
            </a:r>
            <a:r>
              <a:rPr lang="en-US" smtClean="0"/>
              <a:t> </a:t>
            </a:r>
            <a:r>
              <a:rPr lang="en-US" err="1" smtClean="0"/>
              <a:t>nghiệp</a:t>
            </a:r>
            <a:r>
              <a:rPr lang="en-US" smtClean="0"/>
              <a:t> </a:t>
            </a:r>
            <a:r>
              <a:rPr lang="en-US" err="1" smtClean="0"/>
              <a:t>vụ</a:t>
            </a:r>
            <a:endParaRPr lang="en-US"/>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6" name="Rectangle 25"/>
          <p:cNvSpPr>
            <a:spLocks noChangeArrowheads="1"/>
          </p:cNvSpPr>
          <p:nvPr/>
        </p:nvSpPr>
        <p:spPr bwMode="auto">
          <a:xfrm>
            <a:off x="6943181" y="2088788"/>
            <a:ext cx="2198038" cy="369332"/>
          </a:xfrm>
          <a:prstGeom prst="rect">
            <a:avLst/>
          </a:prstGeom>
          <a:noFill/>
          <a:ln w="9525">
            <a:noFill/>
            <a:miter lim="800000"/>
            <a:headEnd/>
            <a:tailEnd/>
          </a:ln>
          <a:effectLst/>
        </p:spPr>
        <p:txBody>
          <a:bodyPr wrap="none">
            <a:spAutoFit/>
          </a:bodyPr>
          <a:lstStyle/>
          <a:p>
            <a:pPr eaLnBrk="0" hangingPunct="0"/>
            <a:r>
              <a:rPr lang="en-US" smtClean="0"/>
              <a:t>3. Phân </a:t>
            </a:r>
            <a:r>
              <a:rPr lang="en-US" err="1" smtClean="0"/>
              <a:t>tích</a:t>
            </a:r>
            <a:r>
              <a:rPr lang="en-US" smtClean="0"/>
              <a:t> </a:t>
            </a:r>
            <a:r>
              <a:rPr lang="en-US" err="1" smtClean="0"/>
              <a:t>yêu</a:t>
            </a:r>
            <a:r>
              <a:rPr lang="en-US" smtClean="0"/>
              <a:t> </a:t>
            </a:r>
            <a:r>
              <a:rPr lang="en-US" err="1" smtClean="0"/>
              <a:t>cầu</a:t>
            </a:r>
            <a:endParaRPr lang="en-US">
              <a:solidFill>
                <a:srgbClr val="000000"/>
              </a:solidFill>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3" name="Rectangle 33"/>
          <p:cNvSpPr>
            <a:spLocks noChangeArrowheads="1"/>
          </p:cNvSpPr>
          <p:nvPr/>
        </p:nvSpPr>
        <p:spPr bwMode="auto">
          <a:xfrm>
            <a:off x="6946356" y="3609613"/>
            <a:ext cx="2492990" cy="369332"/>
          </a:xfrm>
          <a:prstGeom prst="rect">
            <a:avLst/>
          </a:prstGeom>
          <a:noFill/>
          <a:ln w="9525">
            <a:noFill/>
            <a:miter lim="800000"/>
            <a:headEnd/>
            <a:tailEnd/>
          </a:ln>
          <a:effectLst/>
        </p:spPr>
        <p:txBody>
          <a:bodyPr wrap="none">
            <a:spAutoFit/>
          </a:bodyPr>
          <a:lstStyle/>
          <a:p>
            <a:pPr eaLnBrk="0" hangingPunct="0"/>
            <a:r>
              <a:rPr lang="en-US" smtClean="0">
                <a:solidFill>
                  <a:srgbClr val="000000"/>
                </a:solidFill>
              </a:rPr>
              <a:t>5. Hiện </a:t>
            </a:r>
            <a:r>
              <a:rPr lang="en-US" smtClean="0">
                <a:solidFill>
                  <a:srgbClr val="000000"/>
                </a:solidFill>
              </a:rPr>
              <a:t>thực hệ thống	</a:t>
            </a:r>
            <a:endParaRPr lang="en-US">
              <a:solidFill>
                <a:srgbClr val="000000"/>
              </a:solidFill>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5" name="Rectangle 33"/>
          <p:cNvSpPr>
            <a:spLocks noChangeArrowheads="1"/>
          </p:cNvSpPr>
          <p:nvPr/>
        </p:nvSpPr>
        <p:spPr bwMode="auto">
          <a:xfrm>
            <a:off x="6943181" y="2812172"/>
            <a:ext cx="2246538" cy="369332"/>
          </a:xfrm>
          <a:prstGeom prst="rect">
            <a:avLst/>
          </a:prstGeom>
          <a:noFill/>
          <a:ln w="9525">
            <a:noFill/>
            <a:miter lim="800000"/>
            <a:headEnd/>
            <a:tailEnd/>
          </a:ln>
          <a:effectLst/>
        </p:spPr>
        <p:txBody>
          <a:bodyPr wrap="square">
            <a:spAutoFit/>
          </a:bodyPr>
          <a:lstStyle/>
          <a:p>
            <a:pPr eaLnBrk="0" hangingPunct="0"/>
            <a:r>
              <a:rPr lang="en-US" smtClean="0"/>
              <a:t>4. Thiết </a:t>
            </a:r>
            <a:r>
              <a:rPr lang="en-US" err="1"/>
              <a:t>kế</a:t>
            </a:r>
            <a:r>
              <a:rPr lang="en-US"/>
              <a:t> </a:t>
            </a:r>
            <a:r>
              <a:rPr lang="en-US" err="1"/>
              <a:t>hệ</a:t>
            </a:r>
            <a:r>
              <a:rPr lang="en-US"/>
              <a:t> </a:t>
            </a:r>
            <a:r>
              <a:rPr lang="en-US" err="1"/>
              <a:t>thống</a:t>
            </a:r>
            <a:endParaRPr lang="en-US"/>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8" name="Rectangle 33"/>
          <p:cNvSpPr>
            <a:spLocks noChangeArrowheads="1"/>
          </p:cNvSpPr>
          <p:nvPr/>
        </p:nvSpPr>
        <p:spPr bwMode="auto">
          <a:xfrm>
            <a:off x="6943181" y="4307264"/>
            <a:ext cx="1158414"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6. Demo</a:t>
            </a:r>
            <a:endParaRPr lang="en-US">
              <a:solidFill>
                <a:srgbClr val="000000"/>
              </a:solidFill>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0" name="Rectangle 33"/>
          <p:cNvSpPr>
            <a:spLocks noChangeArrowheads="1"/>
          </p:cNvSpPr>
          <p:nvPr/>
        </p:nvSpPr>
        <p:spPr bwMode="auto">
          <a:xfrm>
            <a:off x="6934116" y="5055666"/>
            <a:ext cx="3055273"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7. Đánh giá hệ thống</a:t>
            </a:r>
            <a:endParaRPr lang="en-US">
              <a:solidFill>
                <a:srgbClr val="000000"/>
              </a:solidFill>
            </a:endParaRPr>
          </a:p>
        </p:txBody>
      </p:sp>
      <p:sp>
        <p:nvSpPr>
          <p:cNvPr id="51" name="Rectangle 33"/>
          <p:cNvSpPr>
            <a:spLocks noChangeArrowheads="1"/>
          </p:cNvSpPr>
          <p:nvPr/>
        </p:nvSpPr>
        <p:spPr bwMode="auto">
          <a:xfrm>
            <a:off x="6934116" y="5810277"/>
            <a:ext cx="1761309"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8. Tổng kết</a:t>
            </a:r>
            <a:endParaRPr lang="en-US">
              <a:solidFill>
                <a:srgbClr val="000000"/>
              </a:solidFill>
            </a:endParaRPr>
          </a:p>
        </p:txBody>
      </p:sp>
      <p:pic>
        <p:nvPicPr>
          <p:cNvPr id="41" name="Picture 40"/>
          <p:cNvPicPr>
            <a:picLocks noChangeAspect="1"/>
          </p:cNvPicPr>
          <p:nvPr/>
        </p:nvPicPr>
        <p:blipFill>
          <a:blip r:embed="rId3"/>
          <a:stretch>
            <a:fillRect/>
          </a:stretch>
        </p:blipFill>
        <p:spPr>
          <a:xfrm>
            <a:off x="2460940" y="986110"/>
            <a:ext cx="2670279" cy="2670279"/>
          </a:xfrm>
          <a:prstGeom prst="rect">
            <a:avLst/>
          </a:prstGeom>
        </p:spPr>
      </p:pic>
      <p:sp>
        <p:nvSpPr>
          <p:cNvPr id="31" name="Rectangle 21"/>
          <p:cNvSpPr>
            <a:spLocks noChangeArrowheads="1"/>
          </p:cNvSpPr>
          <p:nvPr/>
        </p:nvSpPr>
        <p:spPr bwMode="auto">
          <a:xfrm>
            <a:off x="2846105" y="2020806"/>
            <a:ext cx="1868487" cy="584775"/>
          </a:xfrm>
          <a:prstGeom prst="rect">
            <a:avLst/>
          </a:prstGeom>
          <a:noFill/>
          <a:ln w="9525">
            <a:noFill/>
            <a:miter lim="800000"/>
            <a:headEnd/>
            <a:tailEnd/>
          </a:ln>
          <a:effectLst/>
        </p:spPr>
        <p:txBody>
          <a:bodyPr wrap="square">
            <a:spAutoFit/>
          </a:bodyPr>
          <a:lstStyle/>
          <a:p>
            <a:r>
              <a:rPr lang="en-US" sz="3200" err="1"/>
              <a:t>Nội</a:t>
            </a:r>
            <a:r>
              <a:rPr lang="en-US" sz="3200"/>
              <a:t> dung</a:t>
            </a:r>
          </a:p>
        </p:txBody>
      </p:sp>
    </p:spTree>
    <p:extLst>
      <p:ext uri="{BB962C8B-B14F-4D97-AF65-F5344CB8AC3E}">
        <p14:creationId xmlns:p14="http://schemas.microsoft.com/office/powerpoint/2010/main" val="42276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r>
              <a:rPr lang="en-US" smtClean="0"/>
              <a:t>Đề tài của nhóm là gì?</a:t>
            </a:r>
          </a:p>
          <a:p>
            <a:r>
              <a:rPr lang="en-US" smtClean="0"/>
              <a:t>Tại sao nhóm lại lựa chọn đề tài này?</a:t>
            </a:r>
            <a:endParaRPr lang="en-US"/>
          </a:p>
        </p:txBody>
      </p:sp>
    </p:spTree>
    <p:extLst>
      <p:ext uri="{BB962C8B-B14F-4D97-AF65-F5344CB8AC3E}">
        <p14:creationId xmlns:p14="http://schemas.microsoft.com/office/powerpoint/2010/main" val="38106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Mô tả nghiệp vụ</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61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Phân tích yêu cầu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261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Thiết kế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97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Thực hiện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543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56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 Đánh giá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1156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TotalTime>
  <Words>815</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Thiết kế hệ thống</vt:lpstr>
      <vt:lpstr>5. Thực hiện hệ thống</vt:lpstr>
      <vt:lpstr>6. Demo</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30</cp:revision>
  <dcterms:created xsi:type="dcterms:W3CDTF">2017-05-15T04:03:23Z</dcterms:created>
  <dcterms:modified xsi:type="dcterms:W3CDTF">2017-05-15T05:38:26Z</dcterms:modified>
</cp:coreProperties>
</file>