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8" autoAdjust="0"/>
    <p:restoredTop sz="68960" autoAdjust="0"/>
  </p:normalViewPr>
  <p:slideViewPr>
    <p:cSldViewPr snapToGrid="0">
      <p:cViewPr varScale="1">
        <p:scale>
          <a:sx n="55" d="100"/>
          <a:sy n="55" d="100"/>
        </p:scale>
        <p:origin x="1062" y="42"/>
      </p:cViewPr>
      <p:guideLst/>
    </p:cSldViewPr>
  </p:slideViewPr>
  <p:notesTextViewPr>
    <p:cViewPr>
      <p:scale>
        <a:sx n="1" d="1"/>
        <a:sy n="1" d="1"/>
      </p:scale>
      <p:origin x="0" y="0"/>
    </p:cViewPr>
  </p:notesTextViewPr>
  <p:notesViewPr>
    <p:cSldViewPr snapToGrid="0">
      <p:cViewPr varScale="1">
        <p:scale>
          <a:sx n="61" d="100"/>
          <a:sy n="61" d="100"/>
        </p:scale>
        <p:origin x="249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EA4D-F3F8-4447-BB8C-18AA3C17C03E}" type="datetimeFigureOut">
              <a:rPr lang="en-US" smtClean="0"/>
              <a:t>5/15/2017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61933-B1A4-49F7-8FC7-4404562CCF99}" type="slidenum">
              <a:rPr lang="en-US" smtClean="0"/>
              <a:t>‹#›</a:t>
            </a:fld>
            <a:endParaRPr lang="en-US"/>
          </a:p>
        </p:txBody>
      </p:sp>
    </p:spTree>
    <p:extLst>
      <p:ext uri="{BB962C8B-B14F-4D97-AF65-F5344CB8AC3E}">
        <p14:creationId xmlns:p14="http://schemas.microsoft.com/office/powerpoint/2010/main" val="2673228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 Giới</a:t>
            </a:r>
            <a:r>
              <a:rPr lang="en-US" baseline="0" smtClean="0"/>
              <a:t> </a:t>
            </a:r>
            <a:r>
              <a:rPr lang="en-US" baseline="0" err="1" smtClean="0"/>
              <a:t>thiệu</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nêu</a:t>
            </a:r>
            <a:r>
              <a:rPr lang="en-US" baseline="0" smtClean="0"/>
              <a:t> qua </a:t>
            </a:r>
            <a:r>
              <a:rPr lang="en-US" baseline="0" err="1" smtClean="0"/>
              <a:t>về</a:t>
            </a:r>
            <a:r>
              <a:rPr lang="en-US" baseline="0" smtClean="0"/>
              <a:t> </a:t>
            </a:r>
            <a:r>
              <a:rPr lang="en-US" baseline="0" err="1" smtClean="0"/>
              <a:t>đề</a:t>
            </a:r>
            <a:r>
              <a:rPr lang="en-US" baseline="0" smtClean="0"/>
              <a:t> </a:t>
            </a:r>
            <a:r>
              <a:rPr lang="en-US" baseline="0" err="1" smtClean="0"/>
              <a:t>tài</a:t>
            </a:r>
            <a:r>
              <a:rPr lang="en-US" baseline="0" smtClean="0"/>
              <a:t> </a:t>
            </a:r>
            <a:r>
              <a:rPr lang="en-US" baseline="0" err="1" smtClean="0"/>
              <a:t>làm</a:t>
            </a:r>
            <a:r>
              <a:rPr lang="en-US" baseline="0" smtClean="0"/>
              <a:t> </a:t>
            </a:r>
            <a:r>
              <a:rPr lang="en-US" baseline="0" err="1" smtClean="0"/>
              <a:t>về</a:t>
            </a:r>
            <a:r>
              <a:rPr lang="en-US" baseline="0" smtClean="0"/>
              <a:t> </a:t>
            </a:r>
            <a:r>
              <a:rPr lang="en-US" baseline="0" err="1" smtClean="0"/>
              <a:t>lĩnh</a:t>
            </a:r>
            <a:r>
              <a:rPr lang="en-US" baseline="0" smtClean="0"/>
              <a:t> </a:t>
            </a:r>
            <a:r>
              <a:rPr lang="en-US" baseline="0" err="1" smtClean="0"/>
              <a:t>vực</a:t>
            </a:r>
            <a:r>
              <a:rPr lang="en-US" baseline="0" smtClean="0"/>
              <a:t> </a:t>
            </a:r>
            <a:r>
              <a:rPr lang="en-US" baseline="0" err="1" smtClean="0"/>
              <a:t>gì</a:t>
            </a:r>
            <a:r>
              <a:rPr lang="en-US" baseline="0" smtClean="0"/>
              <a:t>, </a:t>
            </a:r>
            <a:r>
              <a:rPr lang="en-US" baseline="0" err="1" smtClean="0"/>
              <a:t>lý</a:t>
            </a:r>
            <a:r>
              <a:rPr lang="en-US" baseline="0" smtClean="0"/>
              <a:t> do lựa </a:t>
            </a:r>
            <a:r>
              <a:rPr lang="en-US" baseline="0" err="1" smtClean="0"/>
              <a:t>chọn</a:t>
            </a:r>
            <a:r>
              <a:rPr lang="en-US" baseline="0" smtClean="0"/>
              <a:t> </a:t>
            </a:r>
            <a:r>
              <a:rPr lang="en-US" baseline="0" err="1" smtClean="0"/>
              <a:t>đề</a:t>
            </a:r>
            <a:r>
              <a:rPr lang="en-US" baseline="0" smtClean="0"/>
              <a:t> </a:t>
            </a:r>
            <a:r>
              <a:rPr lang="en-US" baseline="0" err="1" smtClean="0"/>
              <a:t>tài</a:t>
            </a:r>
            <a:r>
              <a:rPr lang="en-US" baseline="0" smtClean="0"/>
              <a:t>?</a:t>
            </a:r>
          </a:p>
          <a:p>
            <a:r>
              <a:rPr lang="en-US" baseline="0" smtClean="0"/>
              <a:t>2. Mô </a:t>
            </a:r>
            <a:r>
              <a:rPr lang="en-US" baseline="0" err="1" smtClean="0"/>
              <a:t>tả</a:t>
            </a:r>
            <a:r>
              <a:rPr lang="en-US" baseline="0" smtClean="0"/>
              <a:t> </a:t>
            </a:r>
            <a:r>
              <a:rPr lang="en-US" baseline="0" err="1" smtClean="0"/>
              <a:t>nghiệp</a:t>
            </a:r>
            <a:r>
              <a:rPr lang="en-US" baseline="0" smtClean="0"/>
              <a:t> </a:t>
            </a:r>
            <a:r>
              <a:rPr lang="en-US" baseline="0" err="1" smtClean="0"/>
              <a:t>vụ</a:t>
            </a:r>
            <a:r>
              <a:rPr lang="en-US" baseline="0" smtClean="0"/>
              <a:t>: </a:t>
            </a:r>
            <a:r>
              <a:rPr lang="en-US" baseline="0" err="1" smtClean="0"/>
              <a:t>chủ</a:t>
            </a:r>
            <a:r>
              <a:rPr lang="en-US" baseline="0" smtClean="0"/>
              <a:t> </a:t>
            </a:r>
            <a:r>
              <a:rPr lang="en-US" baseline="0" err="1" smtClean="0"/>
              <a:t>yếu</a:t>
            </a:r>
            <a:r>
              <a:rPr lang="en-US" baseline="0" smtClean="0"/>
              <a:t> show </a:t>
            </a:r>
            <a:r>
              <a:rPr lang="en-US" baseline="0" err="1" smtClean="0"/>
              <a:t>ra</a:t>
            </a:r>
            <a:r>
              <a:rPr lang="en-US" baseline="0" smtClean="0"/>
              <a:t> flow chart.</a:t>
            </a:r>
          </a:p>
          <a:p>
            <a:r>
              <a:rPr lang="en-US" baseline="0" smtClean="0"/>
              <a:t>3. Phân </a:t>
            </a:r>
            <a:r>
              <a:rPr lang="en-US" baseline="0" err="1" smtClean="0"/>
              <a:t>tích</a:t>
            </a:r>
            <a:r>
              <a:rPr lang="en-US" baseline="0" smtClean="0"/>
              <a:t> </a:t>
            </a:r>
            <a:r>
              <a:rPr lang="en-US" baseline="0" err="1" smtClean="0"/>
              <a:t>yêu</a:t>
            </a:r>
            <a:r>
              <a:rPr lang="en-US" baseline="0" smtClean="0"/>
              <a:t> </a:t>
            </a:r>
            <a:r>
              <a:rPr lang="en-US" baseline="0" err="1" smtClean="0"/>
              <a:t>cầu</a:t>
            </a:r>
            <a:r>
              <a:rPr lang="en-US" baseline="0" smtClean="0"/>
              <a:t>: </a:t>
            </a:r>
            <a:r>
              <a:rPr lang="en-US" baseline="0" err="1" smtClean="0"/>
              <a:t>Nhấn</a:t>
            </a:r>
            <a:r>
              <a:rPr lang="en-US" baseline="0" smtClean="0"/>
              <a:t> </a:t>
            </a:r>
            <a:r>
              <a:rPr lang="en-US" baseline="0" err="1" smtClean="0"/>
              <a:t>mạnh</a:t>
            </a:r>
            <a:r>
              <a:rPr lang="en-US" baseline="0" smtClean="0"/>
              <a:t> </a:t>
            </a:r>
            <a:r>
              <a:rPr lang="en-US" baseline="0" err="1" smtClean="0"/>
              <a:t>hệ</a:t>
            </a:r>
            <a:r>
              <a:rPr lang="en-US" baseline="0" smtClean="0"/>
              <a:t> </a:t>
            </a:r>
            <a:r>
              <a:rPr lang="en-US" baseline="0" err="1" smtClean="0"/>
              <a:t>thống</a:t>
            </a:r>
            <a:r>
              <a:rPr lang="en-US" baseline="0" smtClean="0"/>
              <a:t> </a:t>
            </a:r>
            <a:r>
              <a:rPr lang="en-US" baseline="0" err="1" smtClean="0"/>
              <a:t>cũ</a:t>
            </a:r>
            <a:r>
              <a:rPr lang="en-US" baseline="0" smtClean="0"/>
              <a:t> </a:t>
            </a:r>
            <a:r>
              <a:rPr lang="en-US" baseline="0" err="1" smtClean="0"/>
              <a:t>đã</a:t>
            </a:r>
            <a:r>
              <a:rPr lang="en-US" baseline="0" smtClean="0"/>
              <a:t> </a:t>
            </a:r>
            <a:r>
              <a:rPr lang="en-US" baseline="0" err="1" smtClean="0"/>
              <a:t>làm</a:t>
            </a:r>
            <a:r>
              <a:rPr lang="en-US" baseline="0" smtClean="0"/>
              <a:t> </a:t>
            </a:r>
            <a:r>
              <a:rPr lang="en-US" baseline="0" err="1" smtClean="0"/>
              <a:t>gì</a:t>
            </a:r>
            <a:r>
              <a:rPr lang="en-US" baseline="0" smtClean="0"/>
              <a:t>, </a:t>
            </a:r>
            <a:r>
              <a:rPr lang="en-US" baseline="0" err="1" smtClean="0"/>
              <a:t>nhiệm</a:t>
            </a:r>
            <a:r>
              <a:rPr lang="en-US" baseline="0" smtClean="0"/>
              <a:t> </a:t>
            </a:r>
            <a:r>
              <a:rPr lang="en-US" baseline="0" err="1" smtClean="0"/>
              <a:t>vụ</a:t>
            </a:r>
            <a:r>
              <a:rPr lang="en-US" baseline="0" smtClean="0"/>
              <a:t> </a:t>
            </a:r>
            <a:r>
              <a:rPr lang="en-US" baseline="0" err="1" smtClean="0"/>
              <a:t>của</a:t>
            </a:r>
            <a:r>
              <a:rPr lang="en-US" baseline="0" smtClean="0"/>
              <a:t> </a:t>
            </a:r>
            <a:r>
              <a:rPr lang="en-US" baseline="0" err="1" smtClean="0"/>
              <a:t>luân</a:t>
            </a:r>
            <a:r>
              <a:rPr lang="en-US" baseline="0" smtClean="0"/>
              <a:t> </a:t>
            </a:r>
            <a:r>
              <a:rPr lang="en-US" baseline="0" err="1" smtClean="0"/>
              <a:t>văn</a:t>
            </a:r>
            <a:r>
              <a:rPr lang="en-US" baseline="0" smtClean="0"/>
              <a:t> </a:t>
            </a:r>
            <a:r>
              <a:rPr lang="en-US" baseline="0" err="1" smtClean="0"/>
              <a:t>lần</a:t>
            </a:r>
            <a:r>
              <a:rPr lang="en-US" baseline="0" smtClean="0"/>
              <a:t> </a:t>
            </a:r>
            <a:r>
              <a:rPr lang="en-US" baseline="0" err="1" smtClean="0"/>
              <a:t>này</a:t>
            </a:r>
            <a:r>
              <a:rPr lang="en-US" baseline="0" smtClean="0"/>
              <a:t>.</a:t>
            </a:r>
          </a:p>
          <a:p>
            <a:r>
              <a:rPr lang="en-US" baseline="0" smtClean="0"/>
              <a:t>4. Thiết kế hệ thống: chỉ ra đã chọn lựa framework gì? Tại sao có rất nhiều framework nhưng lại lựa chọn nó mà không phải là những cái khác?</a:t>
            </a:r>
          </a:p>
          <a:p>
            <a:r>
              <a:rPr lang="en-US" baseline="0" smtClean="0"/>
              <a:t>5. Thực hiện hệ thống: kiến trúc MVC, thiết kế ERD</a:t>
            </a:r>
          </a:p>
          <a:p>
            <a:r>
              <a:rPr lang="en-US" baseline="0" smtClean="0"/>
              <a:t>6. Demo: show từng yêu cầu ra, và demo những gì đã làm với yêu cầu đó</a:t>
            </a:r>
          </a:p>
          <a:p>
            <a:r>
              <a:rPr lang="en-US" baseline="0" smtClean="0"/>
              <a:t>7. Đánh giá hệ thống: cái cũ đã làm gì? Yêu cầu của đề luận văn là gì? Đã hoàn thành được như thế nào? Còn khuyết điểm gì? Và hướng phát triển sau này?</a:t>
            </a:r>
          </a:p>
          <a:p>
            <a:r>
              <a:rPr lang="en-US" baseline="0" smtClean="0"/>
              <a:t>8. Tổng kết: đã học được gì qua luận văn? Cách phân tích yêu cầu và qui trình làm việc. Cách làm việc nhóm, làm việc với source control. Kiến thức học được về frame work, cách đọc tài liệu. Cách viết docs. Cách báo cáo thuyết trình.</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2</a:t>
            </a:fld>
            <a:endParaRPr lang="en-US"/>
          </a:p>
        </p:txBody>
      </p:sp>
    </p:spTree>
    <p:extLst>
      <p:ext uri="{BB962C8B-B14F-4D97-AF65-F5344CB8AC3E}">
        <p14:creationId xmlns:p14="http://schemas.microsoft.com/office/powerpoint/2010/main" val="1945062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nêu qua về đề tài làm về lĩnh vực gì, lý do lựa chọn đề tài?</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3</a:t>
            </a:fld>
            <a:endParaRPr lang="en-US"/>
          </a:p>
        </p:txBody>
      </p:sp>
    </p:spTree>
    <p:extLst>
      <p:ext uri="{BB962C8B-B14F-4D97-AF65-F5344CB8AC3E}">
        <p14:creationId xmlns:p14="http://schemas.microsoft.com/office/powerpoint/2010/main" val="605379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chủ yếu show ra flow chart.</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4</a:t>
            </a:fld>
            <a:endParaRPr lang="en-US"/>
          </a:p>
        </p:txBody>
      </p:sp>
    </p:spTree>
    <p:extLst>
      <p:ext uri="{BB962C8B-B14F-4D97-AF65-F5344CB8AC3E}">
        <p14:creationId xmlns:p14="http://schemas.microsoft.com/office/powerpoint/2010/main" val="248450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Nhấn mạnh hệ thống cũ đã làm gì, nhiệm vụ của luân văn lần này.</a:t>
            </a:r>
          </a:p>
        </p:txBody>
      </p:sp>
      <p:sp>
        <p:nvSpPr>
          <p:cNvPr id="4" name="Slide Number Placeholder 3"/>
          <p:cNvSpPr>
            <a:spLocks noGrp="1"/>
          </p:cNvSpPr>
          <p:nvPr>
            <p:ph type="sldNum" sz="quarter" idx="10"/>
          </p:nvPr>
        </p:nvSpPr>
        <p:spPr/>
        <p:txBody>
          <a:bodyPr/>
          <a:lstStyle/>
          <a:p>
            <a:fld id="{BCE61933-B1A4-49F7-8FC7-4404562CCF99}" type="slidenum">
              <a:rPr lang="en-US" smtClean="0"/>
              <a:t>5</a:t>
            </a:fld>
            <a:endParaRPr lang="en-US"/>
          </a:p>
        </p:txBody>
      </p:sp>
    </p:spTree>
    <p:extLst>
      <p:ext uri="{BB962C8B-B14F-4D97-AF65-F5344CB8AC3E}">
        <p14:creationId xmlns:p14="http://schemas.microsoft.com/office/powerpoint/2010/main" val="226433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chỉ ra đã chọn lựa framework gì? Tại sao có rất nhiều framework nhưng lại lựa chọn nó mà không phải là những cái khác?</a:t>
            </a:r>
          </a:p>
        </p:txBody>
      </p:sp>
      <p:sp>
        <p:nvSpPr>
          <p:cNvPr id="4" name="Slide Number Placeholder 3"/>
          <p:cNvSpPr>
            <a:spLocks noGrp="1"/>
          </p:cNvSpPr>
          <p:nvPr>
            <p:ph type="sldNum" sz="quarter" idx="10"/>
          </p:nvPr>
        </p:nvSpPr>
        <p:spPr/>
        <p:txBody>
          <a:bodyPr/>
          <a:lstStyle/>
          <a:p>
            <a:fld id="{BCE61933-B1A4-49F7-8FC7-4404562CCF99}" type="slidenum">
              <a:rPr lang="en-US" smtClean="0"/>
              <a:t>6</a:t>
            </a:fld>
            <a:endParaRPr lang="en-US"/>
          </a:p>
        </p:txBody>
      </p:sp>
    </p:spTree>
    <p:extLst>
      <p:ext uri="{BB962C8B-B14F-4D97-AF65-F5344CB8AC3E}">
        <p14:creationId xmlns:p14="http://schemas.microsoft.com/office/powerpoint/2010/main" val="595882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kiến trúc MVC, thiết kế ERD</a:t>
            </a:r>
          </a:p>
          <a:p>
            <a:endParaRPr lang="en-US" baseline="0" smtClean="0"/>
          </a:p>
        </p:txBody>
      </p:sp>
      <p:sp>
        <p:nvSpPr>
          <p:cNvPr id="4" name="Slide Number Placeholder 3"/>
          <p:cNvSpPr>
            <a:spLocks noGrp="1"/>
          </p:cNvSpPr>
          <p:nvPr>
            <p:ph type="sldNum" sz="quarter" idx="10"/>
          </p:nvPr>
        </p:nvSpPr>
        <p:spPr/>
        <p:txBody>
          <a:bodyPr/>
          <a:lstStyle/>
          <a:p>
            <a:fld id="{BCE61933-B1A4-49F7-8FC7-4404562CCF99}" type="slidenum">
              <a:rPr lang="en-US" smtClean="0"/>
              <a:t>7</a:t>
            </a:fld>
            <a:endParaRPr lang="en-US"/>
          </a:p>
        </p:txBody>
      </p:sp>
    </p:spTree>
    <p:extLst>
      <p:ext uri="{BB962C8B-B14F-4D97-AF65-F5344CB8AC3E}">
        <p14:creationId xmlns:p14="http://schemas.microsoft.com/office/powerpoint/2010/main" val="2198430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show từng yêu cầu ra, và demo những gì đã làm với yêu cầu đó</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8</a:t>
            </a:fld>
            <a:endParaRPr lang="en-US"/>
          </a:p>
        </p:txBody>
      </p:sp>
    </p:spTree>
    <p:extLst>
      <p:ext uri="{BB962C8B-B14F-4D97-AF65-F5344CB8AC3E}">
        <p14:creationId xmlns:p14="http://schemas.microsoft.com/office/powerpoint/2010/main" val="1759682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cái cũ đã làm gì? Yêu cầu của đề luận văn là gì? Đã hoàn thành được như thế nào? Còn khuyết điểm gì? Và hướng phát triển sau này?</a:t>
            </a:r>
          </a:p>
          <a:p>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9</a:t>
            </a:fld>
            <a:endParaRPr lang="en-US"/>
          </a:p>
        </p:txBody>
      </p:sp>
    </p:spTree>
    <p:extLst>
      <p:ext uri="{BB962C8B-B14F-4D97-AF65-F5344CB8AC3E}">
        <p14:creationId xmlns:p14="http://schemas.microsoft.com/office/powerpoint/2010/main" val="2412717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đã học được gì qua luận văn? Cách phân tích yêu cầu và qui trình làm việc. Cách làm việc nhóm, làm việc với source control. Kiến thức học được về frame work, cách đọc tài liệu. Cách viết docs. Cách báo cáo thuyết trình.</a:t>
            </a:r>
            <a:endParaRPr lang="en-US"/>
          </a:p>
        </p:txBody>
      </p:sp>
      <p:sp>
        <p:nvSpPr>
          <p:cNvPr id="4" name="Slide Number Placeholder 3"/>
          <p:cNvSpPr>
            <a:spLocks noGrp="1"/>
          </p:cNvSpPr>
          <p:nvPr>
            <p:ph type="sldNum" sz="quarter" idx="10"/>
          </p:nvPr>
        </p:nvSpPr>
        <p:spPr/>
        <p:txBody>
          <a:bodyPr/>
          <a:lstStyle/>
          <a:p>
            <a:fld id="{BCE61933-B1A4-49F7-8FC7-4404562CCF99}" type="slidenum">
              <a:rPr lang="en-US" smtClean="0"/>
              <a:t>10</a:t>
            </a:fld>
            <a:endParaRPr lang="en-US"/>
          </a:p>
        </p:txBody>
      </p:sp>
    </p:spTree>
    <p:extLst>
      <p:ext uri="{BB962C8B-B14F-4D97-AF65-F5344CB8AC3E}">
        <p14:creationId xmlns:p14="http://schemas.microsoft.com/office/powerpoint/2010/main" val="3388515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5/15/2017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5/15/2017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5/15/2017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5/15/2017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8805" y="804552"/>
            <a:ext cx="9604561" cy="2262781"/>
          </a:xfrm>
        </p:spPr>
        <p:txBody>
          <a:bodyPr>
            <a:normAutofit fontScale="90000"/>
          </a:bodyPr>
          <a:lstStyle/>
          <a:p>
            <a:r>
              <a:rPr lang="en-US" err="1"/>
              <a:t>Đề</a:t>
            </a:r>
            <a:r>
              <a:rPr lang="en-US"/>
              <a:t> </a:t>
            </a:r>
            <a:r>
              <a:rPr lang="en-US" err="1"/>
              <a:t>tài</a:t>
            </a:r>
            <a:r>
              <a:rPr lang="en-US"/>
              <a:t> </a:t>
            </a:r>
            <a:r>
              <a:rPr lang="en-US" err="1"/>
              <a:t>luận</a:t>
            </a:r>
            <a:r>
              <a:rPr lang="en-US"/>
              <a:t> </a:t>
            </a:r>
            <a:r>
              <a:rPr lang="en-US" err="1"/>
              <a:t>văn</a:t>
            </a:r>
            <a:r>
              <a:rPr lang="en-US"/>
              <a:t> </a:t>
            </a:r>
            <a:r>
              <a:rPr lang="en-US" err="1"/>
              <a:t>số</a:t>
            </a:r>
            <a:r>
              <a:rPr lang="en-US"/>
              <a:t> 31</a:t>
            </a:r>
            <a:r>
              <a:rPr lang="en-US" smtClean="0"/>
              <a:t>:</a:t>
            </a:r>
            <a:br>
              <a:rPr lang="en-US" smtClean="0"/>
            </a:br>
            <a:r>
              <a:rPr lang="en-US" smtClean="0"/>
              <a:t>	</a:t>
            </a:r>
            <a:r>
              <a:rPr lang="en-US" sz="4400" err="1" smtClean="0"/>
              <a:t>Xây</a:t>
            </a:r>
            <a:r>
              <a:rPr lang="en-US" sz="4400" smtClean="0"/>
              <a:t> </a:t>
            </a:r>
            <a:r>
              <a:rPr lang="en-US" sz="4400" err="1"/>
              <a:t>dựng</a:t>
            </a:r>
            <a:r>
              <a:rPr lang="en-US" sz="4400"/>
              <a:t> </a:t>
            </a:r>
            <a:r>
              <a:rPr lang="en-US" sz="4400" err="1"/>
              <a:t>hệ</a:t>
            </a:r>
            <a:r>
              <a:rPr lang="en-US" sz="4400"/>
              <a:t> </a:t>
            </a:r>
            <a:r>
              <a:rPr lang="en-US" sz="4400" err="1"/>
              <a:t>thống</a:t>
            </a:r>
            <a:r>
              <a:rPr lang="en-US" sz="4400"/>
              <a:t> </a:t>
            </a:r>
            <a:r>
              <a:rPr lang="en-US" sz="4400" err="1"/>
              <a:t>quản</a:t>
            </a:r>
            <a:r>
              <a:rPr lang="en-US" sz="4400"/>
              <a:t> </a:t>
            </a:r>
            <a:r>
              <a:rPr lang="en-US" sz="4400" err="1"/>
              <a:t>lý</a:t>
            </a:r>
            <a:r>
              <a:rPr lang="en-US" sz="4400"/>
              <a:t> </a:t>
            </a:r>
            <a:r>
              <a:rPr lang="en-US" sz="4400" err="1"/>
              <a:t>thông</a:t>
            </a:r>
            <a:r>
              <a:rPr lang="en-US" sz="4400"/>
              <a:t> tin </a:t>
            </a:r>
            <a:r>
              <a:rPr lang="en-US" sz="4400" err="1" smtClean="0"/>
              <a:t>bán</a:t>
            </a:r>
            <a:r>
              <a:rPr lang="en-US" sz="4400" smtClean="0"/>
              <a:t> </a:t>
            </a:r>
            <a:r>
              <a:rPr lang="en-US" sz="4400" err="1"/>
              <a:t>hàng</a:t>
            </a:r>
            <a:r>
              <a:rPr lang="en-US" sz="4400"/>
              <a:t> </a:t>
            </a:r>
            <a:r>
              <a:rPr lang="en-US" sz="4400" err="1"/>
              <a:t>cho</a:t>
            </a:r>
            <a:r>
              <a:rPr lang="en-US" sz="4400"/>
              <a:t> </a:t>
            </a:r>
            <a:r>
              <a:rPr lang="en-US" sz="4400" err="1"/>
              <a:t>doanh</a:t>
            </a:r>
            <a:r>
              <a:rPr lang="en-US" sz="4400"/>
              <a:t> </a:t>
            </a:r>
            <a:r>
              <a:rPr lang="en-US" sz="4400" err="1"/>
              <a:t>nghiệp</a:t>
            </a:r>
            <a:r>
              <a:rPr lang="en-US" sz="4400"/>
              <a:t> </a:t>
            </a:r>
            <a:r>
              <a:rPr lang="en-US" sz="4400" err="1"/>
              <a:t>sản</a:t>
            </a:r>
            <a:r>
              <a:rPr lang="en-US" sz="4400"/>
              <a:t> </a:t>
            </a:r>
            <a:r>
              <a:rPr lang="en-US" sz="4400" err="1"/>
              <a:t>xuất</a:t>
            </a:r>
            <a:r>
              <a:rPr lang="en-US" sz="4400"/>
              <a:t> </a:t>
            </a:r>
            <a:r>
              <a:rPr lang="en-US" sz="4400" err="1"/>
              <a:t>vải</a:t>
            </a:r>
            <a:r>
              <a:rPr lang="en-US" sz="4400"/>
              <a:t>.</a:t>
            </a:r>
            <a:endParaRPr lang="en-US"/>
          </a:p>
        </p:txBody>
      </p:sp>
      <p:sp>
        <p:nvSpPr>
          <p:cNvPr id="3" name="Subtitle 2"/>
          <p:cNvSpPr>
            <a:spLocks noGrp="1"/>
          </p:cNvSpPr>
          <p:nvPr>
            <p:ph type="subTitle" idx="1"/>
          </p:nvPr>
        </p:nvSpPr>
        <p:spPr>
          <a:xfrm>
            <a:off x="7218908" y="3930734"/>
            <a:ext cx="4144487" cy="2483568"/>
          </a:xfrm>
        </p:spPr>
        <p:txBody>
          <a:bodyPr>
            <a:normAutofit/>
          </a:bodyPr>
          <a:lstStyle/>
          <a:p>
            <a:r>
              <a:rPr lang="en-US" smtClean="0"/>
              <a:t>GVHD: </a:t>
            </a:r>
            <a:r>
              <a:rPr lang="en-US" err="1" smtClean="0"/>
              <a:t>ThS</a:t>
            </a:r>
            <a:r>
              <a:rPr lang="en-US" smtClean="0"/>
              <a:t> </a:t>
            </a:r>
            <a:r>
              <a:rPr lang="en-US" err="1" smtClean="0"/>
              <a:t>Nguyễn</a:t>
            </a:r>
            <a:r>
              <a:rPr lang="en-US" smtClean="0"/>
              <a:t> </a:t>
            </a:r>
            <a:r>
              <a:rPr lang="en-US" err="1" smtClean="0"/>
              <a:t>Thị</a:t>
            </a:r>
            <a:r>
              <a:rPr lang="en-US" smtClean="0"/>
              <a:t> </a:t>
            </a:r>
            <a:r>
              <a:rPr lang="en-US" err="1" smtClean="0"/>
              <a:t>Ái</a:t>
            </a:r>
            <a:r>
              <a:rPr lang="en-US" smtClean="0"/>
              <a:t> </a:t>
            </a:r>
            <a:r>
              <a:rPr lang="en-US" err="1" smtClean="0"/>
              <a:t>Thảo</a:t>
            </a:r>
            <a:endParaRPr lang="en-US" smtClean="0"/>
          </a:p>
          <a:p>
            <a:r>
              <a:rPr lang="en-US" smtClean="0"/>
              <a:t>GVPB: </a:t>
            </a:r>
            <a:r>
              <a:rPr lang="en-US" err="1" smtClean="0"/>
              <a:t>ThS</a:t>
            </a:r>
            <a:r>
              <a:rPr lang="en-US" smtClean="0"/>
              <a:t> </a:t>
            </a:r>
            <a:r>
              <a:rPr lang="en-US" err="1" smtClean="0"/>
              <a:t>Trần</a:t>
            </a:r>
            <a:r>
              <a:rPr lang="en-US" smtClean="0"/>
              <a:t> </a:t>
            </a:r>
            <a:r>
              <a:rPr lang="en-US" err="1" smtClean="0"/>
              <a:t>Thị</a:t>
            </a:r>
            <a:r>
              <a:rPr lang="en-US" smtClean="0"/>
              <a:t> </a:t>
            </a:r>
            <a:r>
              <a:rPr lang="en-US" err="1" smtClean="0"/>
              <a:t>Quế</a:t>
            </a:r>
            <a:r>
              <a:rPr lang="en-US" smtClean="0"/>
              <a:t> </a:t>
            </a:r>
            <a:r>
              <a:rPr lang="en-US" err="1" smtClean="0"/>
              <a:t>Nguyệt</a:t>
            </a:r>
            <a:endParaRPr lang="en-US" smtClean="0"/>
          </a:p>
          <a:p>
            <a:r>
              <a:rPr lang="en-US" err="1" smtClean="0"/>
              <a:t>Danh</a:t>
            </a:r>
            <a:r>
              <a:rPr lang="en-US" smtClean="0"/>
              <a:t> </a:t>
            </a:r>
            <a:r>
              <a:rPr lang="en-US" err="1" smtClean="0"/>
              <a:t>sách</a:t>
            </a:r>
            <a:r>
              <a:rPr lang="en-US" smtClean="0"/>
              <a:t> </a:t>
            </a:r>
            <a:r>
              <a:rPr lang="en-US" err="1" smtClean="0"/>
              <a:t>nhóm</a:t>
            </a:r>
            <a:r>
              <a:rPr lang="en-US" smtClean="0"/>
              <a:t> </a:t>
            </a:r>
            <a:r>
              <a:rPr lang="en-US" err="1" smtClean="0"/>
              <a:t>thực</a:t>
            </a:r>
            <a:r>
              <a:rPr lang="en-US" smtClean="0"/>
              <a:t> </a:t>
            </a:r>
            <a:r>
              <a:rPr lang="en-US" err="1" smtClean="0"/>
              <a:t>hiện</a:t>
            </a:r>
            <a:r>
              <a:rPr lang="en-US" smtClean="0"/>
              <a:t>:</a:t>
            </a:r>
          </a:p>
          <a:p>
            <a:r>
              <a:rPr lang="en-US"/>
              <a:t>	</a:t>
            </a:r>
            <a:r>
              <a:rPr lang="en-US" smtClean="0"/>
              <a:t>- </a:t>
            </a:r>
            <a:r>
              <a:rPr lang="en-US" err="1" smtClean="0"/>
              <a:t>Vũ</a:t>
            </a:r>
            <a:r>
              <a:rPr lang="en-US" smtClean="0"/>
              <a:t> </a:t>
            </a:r>
            <a:r>
              <a:rPr lang="en-US" err="1" smtClean="0"/>
              <a:t>Duy</a:t>
            </a:r>
            <a:r>
              <a:rPr lang="en-US" smtClean="0"/>
              <a:t> </a:t>
            </a:r>
            <a:r>
              <a:rPr lang="en-US" err="1" smtClean="0"/>
              <a:t>Trúc</a:t>
            </a:r>
            <a:endParaRPr lang="en-US" smtClean="0"/>
          </a:p>
          <a:p>
            <a:r>
              <a:rPr lang="en-US"/>
              <a:t>	</a:t>
            </a:r>
            <a:r>
              <a:rPr lang="en-US" smtClean="0"/>
              <a:t>- </a:t>
            </a:r>
            <a:r>
              <a:rPr lang="en-US" err="1" smtClean="0"/>
              <a:t>Lê</a:t>
            </a:r>
            <a:r>
              <a:rPr lang="en-US" smtClean="0"/>
              <a:t> </a:t>
            </a:r>
            <a:r>
              <a:rPr lang="en-US" err="1" smtClean="0"/>
              <a:t>Công</a:t>
            </a:r>
            <a:r>
              <a:rPr lang="en-US" smtClean="0"/>
              <a:t> </a:t>
            </a:r>
            <a:r>
              <a:rPr lang="en-US" err="1" smtClean="0"/>
              <a:t>Doãn</a:t>
            </a:r>
            <a:endParaRPr lang="en-US"/>
          </a:p>
        </p:txBody>
      </p:sp>
    </p:spTree>
    <p:extLst>
      <p:ext uri="{BB962C8B-B14F-4D97-AF65-F5344CB8AC3E}">
        <p14:creationId xmlns:p14="http://schemas.microsoft.com/office/powerpoint/2010/main" val="905905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8. Tổng kết</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2518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p:cNvSpPr>
            <a:spLocks noChangeShapeType="1"/>
          </p:cNvSpPr>
          <p:nvPr/>
        </p:nvSpPr>
        <p:spPr bwMode="auto">
          <a:xfrm flipV="1">
            <a:off x="4558756" y="748938"/>
            <a:ext cx="381000" cy="381000"/>
          </a:xfrm>
          <a:prstGeom prst="line">
            <a:avLst/>
          </a:prstGeom>
          <a:noFill/>
          <a:ln w="12700" cap="rnd">
            <a:solidFill>
              <a:srgbClr val="003366"/>
            </a:solidFill>
            <a:prstDash val="sysDot"/>
            <a:round/>
            <a:headEnd/>
            <a:tailEnd/>
          </a:ln>
          <a:effectLst/>
        </p:spPr>
        <p:txBody>
          <a:bodyPr/>
          <a:lstStyle/>
          <a:p>
            <a:endParaRPr lang="en-US"/>
          </a:p>
        </p:txBody>
      </p:sp>
      <p:sp>
        <p:nvSpPr>
          <p:cNvPr id="5" name="Line 3"/>
          <p:cNvSpPr>
            <a:spLocks noChangeShapeType="1"/>
          </p:cNvSpPr>
          <p:nvPr/>
        </p:nvSpPr>
        <p:spPr bwMode="auto">
          <a:xfrm>
            <a:off x="4482556" y="3415938"/>
            <a:ext cx="457200" cy="304800"/>
          </a:xfrm>
          <a:prstGeom prst="line">
            <a:avLst/>
          </a:prstGeom>
          <a:noFill/>
          <a:ln w="12700" cap="rnd">
            <a:solidFill>
              <a:srgbClr val="003366"/>
            </a:solidFill>
            <a:prstDash val="sysDot"/>
            <a:round/>
            <a:headEnd/>
            <a:tailEnd/>
          </a:ln>
          <a:effectLst/>
        </p:spPr>
        <p:txBody>
          <a:bodyPr/>
          <a:lstStyle/>
          <a:p>
            <a:endParaRPr lang="en-US"/>
          </a:p>
        </p:txBody>
      </p:sp>
      <p:sp>
        <p:nvSpPr>
          <p:cNvPr id="6" name="Line 4"/>
          <p:cNvSpPr>
            <a:spLocks noChangeShapeType="1"/>
          </p:cNvSpPr>
          <p:nvPr/>
        </p:nvSpPr>
        <p:spPr bwMode="auto">
          <a:xfrm>
            <a:off x="4939756" y="748938"/>
            <a:ext cx="609600" cy="0"/>
          </a:xfrm>
          <a:prstGeom prst="line">
            <a:avLst/>
          </a:prstGeom>
          <a:noFill/>
          <a:ln w="12700" cap="rnd">
            <a:solidFill>
              <a:srgbClr val="003366"/>
            </a:solidFill>
            <a:prstDash val="sysDot"/>
            <a:round/>
            <a:headEnd/>
            <a:tailEnd/>
          </a:ln>
          <a:effectLst/>
        </p:spPr>
        <p:txBody>
          <a:bodyPr/>
          <a:lstStyle/>
          <a:p>
            <a:endParaRPr lang="en-US"/>
          </a:p>
        </p:txBody>
      </p:sp>
      <p:sp>
        <p:nvSpPr>
          <p:cNvPr id="7" name="Line 5"/>
          <p:cNvSpPr>
            <a:spLocks noChangeShapeType="1"/>
          </p:cNvSpPr>
          <p:nvPr/>
        </p:nvSpPr>
        <p:spPr bwMode="auto">
          <a:xfrm>
            <a:off x="4939756" y="3720738"/>
            <a:ext cx="609600" cy="0"/>
          </a:xfrm>
          <a:prstGeom prst="line">
            <a:avLst/>
          </a:prstGeom>
          <a:noFill/>
          <a:ln w="12700" cap="rnd">
            <a:solidFill>
              <a:srgbClr val="003366"/>
            </a:solidFill>
            <a:prstDash val="sysDot"/>
            <a:round/>
            <a:headEnd/>
            <a:tailEnd/>
          </a:ln>
          <a:effectLst/>
        </p:spPr>
        <p:txBody>
          <a:bodyPr/>
          <a:lstStyle/>
          <a:p>
            <a:endParaRPr lang="en-US"/>
          </a:p>
        </p:txBody>
      </p:sp>
      <p:sp>
        <p:nvSpPr>
          <p:cNvPr id="8" name="Line 6"/>
          <p:cNvSpPr>
            <a:spLocks noChangeShapeType="1"/>
          </p:cNvSpPr>
          <p:nvPr/>
        </p:nvSpPr>
        <p:spPr bwMode="auto">
          <a:xfrm flipV="1">
            <a:off x="4863556" y="1510938"/>
            <a:ext cx="685800" cy="0"/>
          </a:xfrm>
          <a:prstGeom prst="line">
            <a:avLst/>
          </a:prstGeom>
          <a:noFill/>
          <a:ln w="12700" cap="rnd">
            <a:solidFill>
              <a:srgbClr val="003366"/>
            </a:solidFill>
            <a:prstDash val="sysDot"/>
            <a:round/>
            <a:headEnd/>
            <a:tailEnd/>
          </a:ln>
          <a:effectLst/>
        </p:spPr>
        <p:txBody>
          <a:bodyPr/>
          <a:lstStyle/>
          <a:p>
            <a:endParaRPr lang="en-US"/>
          </a:p>
        </p:txBody>
      </p:sp>
      <p:sp>
        <p:nvSpPr>
          <p:cNvPr id="9" name="Line 7"/>
          <p:cNvSpPr>
            <a:spLocks noChangeShapeType="1"/>
          </p:cNvSpPr>
          <p:nvPr/>
        </p:nvSpPr>
        <p:spPr bwMode="auto">
          <a:xfrm>
            <a:off x="4939756" y="2272938"/>
            <a:ext cx="609600" cy="0"/>
          </a:xfrm>
          <a:prstGeom prst="line">
            <a:avLst/>
          </a:prstGeom>
          <a:noFill/>
          <a:ln w="12700" cap="rnd">
            <a:solidFill>
              <a:srgbClr val="003366"/>
            </a:solidFill>
            <a:prstDash val="sysDot"/>
            <a:round/>
            <a:headEnd/>
            <a:tailEnd/>
          </a:ln>
          <a:effectLst/>
        </p:spPr>
        <p:txBody>
          <a:bodyPr/>
          <a:lstStyle/>
          <a:p>
            <a:endParaRPr lang="en-US"/>
          </a:p>
        </p:txBody>
      </p:sp>
      <p:sp>
        <p:nvSpPr>
          <p:cNvPr id="10" name="Line 8"/>
          <p:cNvSpPr>
            <a:spLocks noChangeShapeType="1"/>
          </p:cNvSpPr>
          <p:nvPr/>
        </p:nvSpPr>
        <p:spPr bwMode="auto">
          <a:xfrm flipV="1">
            <a:off x="4863556" y="2958738"/>
            <a:ext cx="685800" cy="0"/>
          </a:xfrm>
          <a:prstGeom prst="line">
            <a:avLst/>
          </a:prstGeom>
          <a:noFill/>
          <a:ln w="12700" cap="rnd">
            <a:solidFill>
              <a:srgbClr val="003366"/>
            </a:solidFill>
            <a:prstDash val="sysDot"/>
            <a:round/>
            <a:headEnd/>
            <a:tailEnd/>
          </a:ln>
          <a:effectLst/>
        </p:spPr>
        <p:txBody>
          <a:bodyPr/>
          <a:lstStyle/>
          <a:p>
            <a:endParaRPr lang="en-US"/>
          </a:p>
        </p:txBody>
      </p:sp>
      <p:sp>
        <p:nvSpPr>
          <p:cNvPr id="11" name="AutoShape 20"/>
          <p:cNvSpPr>
            <a:spLocks noChangeArrowheads="1"/>
          </p:cNvSpPr>
          <p:nvPr/>
        </p:nvSpPr>
        <p:spPr bwMode="gray">
          <a:xfrm>
            <a:off x="5543006" y="52033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12" name="Rectangle 21"/>
          <p:cNvSpPr>
            <a:spLocks noChangeArrowheads="1"/>
          </p:cNvSpPr>
          <p:nvPr/>
        </p:nvSpPr>
        <p:spPr bwMode="auto">
          <a:xfrm>
            <a:off x="6946356" y="596538"/>
            <a:ext cx="2016899" cy="369332"/>
          </a:xfrm>
          <a:prstGeom prst="rect">
            <a:avLst/>
          </a:prstGeom>
          <a:noFill/>
          <a:ln w="9525">
            <a:noFill/>
            <a:miter lim="800000"/>
            <a:headEnd/>
            <a:tailEnd/>
          </a:ln>
          <a:effectLst/>
        </p:spPr>
        <p:txBody>
          <a:bodyPr wrap="none">
            <a:spAutoFit/>
          </a:bodyPr>
          <a:lstStyle/>
          <a:p>
            <a:r>
              <a:rPr lang="en-US" smtClean="0"/>
              <a:t>1. Giới </a:t>
            </a:r>
            <a:r>
              <a:rPr lang="en-US" err="1"/>
              <a:t>thiệu</a:t>
            </a:r>
            <a:r>
              <a:rPr lang="en-US"/>
              <a:t> </a:t>
            </a:r>
            <a:r>
              <a:rPr lang="en-US" err="1"/>
              <a:t>đề</a:t>
            </a:r>
            <a:r>
              <a:rPr lang="en-US"/>
              <a:t> </a:t>
            </a:r>
            <a:r>
              <a:rPr lang="en-US" err="1"/>
              <a:t>tài</a:t>
            </a:r>
            <a:endParaRPr lang="en-US"/>
          </a:p>
        </p:txBody>
      </p:sp>
      <p:sp>
        <p:nvSpPr>
          <p:cNvPr id="13" name="AutoShape 22"/>
          <p:cNvSpPr>
            <a:spLocks noChangeArrowheads="1"/>
          </p:cNvSpPr>
          <p:nvPr/>
        </p:nvSpPr>
        <p:spPr bwMode="gray">
          <a:xfrm>
            <a:off x="5543006" y="126963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14" name="Rectangle 23"/>
          <p:cNvSpPr>
            <a:spLocks noChangeArrowheads="1"/>
          </p:cNvSpPr>
          <p:nvPr/>
        </p:nvSpPr>
        <p:spPr bwMode="auto">
          <a:xfrm>
            <a:off x="6946356" y="1345838"/>
            <a:ext cx="2076209" cy="369332"/>
          </a:xfrm>
          <a:prstGeom prst="rect">
            <a:avLst/>
          </a:prstGeom>
          <a:noFill/>
          <a:ln w="9525">
            <a:noFill/>
            <a:miter lim="800000"/>
            <a:headEnd/>
            <a:tailEnd/>
          </a:ln>
          <a:effectLst/>
        </p:spPr>
        <p:txBody>
          <a:bodyPr wrap="none">
            <a:spAutoFit/>
          </a:bodyPr>
          <a:lstStyle/>
          <a:p>
            <a:r>
              <a:rPr lang="en-US" smtClean="0"/>
              <a:t>2. Mô </a:t>
            </a:r>
            <a:r>
              <a:rPr lang="en-US" err="1" smtClean="0"/>
              <a:t>tả</a:t>
            </a:r>
            <a:r>
              <a:rPr lang="en-US" smtClean="0"/>
              <a:t> </a:t>
            </a:r>
            <a:r>
              <a:rPr lang="en-US" err="1" smtClean="0"/>
              <a:t>nghiệp</a:t>
            </a:r>
            <a:r>
              <a:rPr lang="en-US" smtClean="0"/>
              <a:t> </a:t>
            </a:r>
            <a:r>
              <a:rPr lang="en-US" err="1" smtClean="0"/>
              <a:t>vụ</a:t>
            </a:r>
            <a:endParaRPr lang="en-US"/>
          </a:p>
        </p:txBody>
      </p:sp>
      <p:sp>
        <p:nvSpPr>
          <p:cNvPr id="15" name="AutoShape 24"/>
          <p:cNvSpPr>
            <a:spLocks noChangeArrowheads="1"/>
          </p:cNvSpPr>
          <p:nvPr/>
        </p:nvSpPr>
        <p:spPr bwMode="gray">
          <a:xfrm>
            <a:off x="5539831" y="201258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16" name="Rectangle 25"/>
          <p:cNvSpPr>
            <a:spLocks noChangeArrowheads="1"/>
          </p:cNvSpPr>
          <p:nvPr/>
        </p:nvSpPr>
        <p:spPr bwMode="auto">
          <a:xfrm>
            <a:off x="6943181" y="2088788"/>
            <a:ext cx="2198038" cy="369332"/>
          </a:xfrm>
          <a:prstGeom prst="rect">
            <a:avLst/>
          </a:prstGeom>
          <a:noFill/>
          <a:ln w="9525">
            <a:noFill/>
            <a:miter lim="800000"/>
            <a:headEnd/>
            <a:tailEnd/>
          </a:ln>
          <a:effectLst/>
        </p:spPr>
        <p:txBody>
          <a:bodyPr wrap="none">
            <a:spAutoFit/>
          </a:bodyPr>
          <a:lstStyle/>
          <a:p>
            <a:pPr eaLnBrk="0" hangingPunct="0"/>
            <a:r>
              <a:rPr lang="en-US" smtClean="0"/>
              <a:t>3. Phân </a:t>
            </a:r>
            <a:r>
              <a:rPr lang="en-US" err="1" smtClean="0"/>
              <a:t>tích</a:t>
            </a:r>
            <a:r>
              <a:rPr lang="en-US" smtClean="0"/>
              <a:t> </a:t>
            </a:r>
            <a:r>
              <a:rPr lang="en-US" err="1" smtClean="0"/>
              <a:t>yêu</a:t>
            </a:r>
            <a:r>
              <a:rPr lang="en-US" smtClean="0"/>
              <a:t> </a:t>
            </a:r>
            <a:r>
              <a:rPr lang="en-US" err="1" smtClean="0"/>
              <a:t>cầu</a:t>
            </a:r>
            <a:endParaRPr lang="en-US">
              <a:solidFill>
                <a:srgbClr val="000000"/>
              </a:solidFill>
            </a:endParaRPr>
          </a:p>
        </p:txBody>
      </p:sp>
      <p:sp>
        <p:nvSpPr>
          <p:cNvPr id="17" name="Oval 26"/>
          <p:cNvSpPr>
            <a:spLocks noChangeArrowheads="1"/>
          </p:cNvSpPr>
          <p:nvPr/>
        </p:nvSpPr>
        <p:spPr bwMode="gray">
          <a:xfrm>
            <a:off x="5454106" y="637813"/>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18" name="Oval 27"/>
          <p:cNvSpPr>
            <a:spLocks noChangeArrowheads="1"/>
          </p:cNvSpPr>
          <p:nvPr/>
        </p:nvSpPr>
        <p:spPr bwMode="gray">
          <a:xfrm>
            <a:off x="5466806" y="1402988"/>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19" name="Oval 28"/>
          <p:cNvSpPr>
            <a:spLocks noChangeArrowheads="1"/>
          </p:cNvSpPr>
          <p:nvPr/>
        </p:nvSpPr>
        <p:spPr bwMode="gray">
          <a:xfrm>
            <a:off x="5466806" y="2158638"/>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20" name="AutoShape 29"/>
          <p:cNvSpPr>
            <a:spLocks noChangeArrowheads="1"/>
          </p:cNvSpPr>
          <p:nvPr/>
        </p:nvSpPr>
        <p:spPr bwMode="gray">
          <a:xfrm>
            <a:off x="5543006" y="274442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21" name="Oval 31"/>
          <p:cNvSpPr>
            <a:spLocks noChangeArrowheads="1"/>
          </p:cNvSpPr>
          <p:nvPr/>
        </p:nvSpPr>
        <p:spPr bwMode="gray">
          <a:xfrm>
            <a:off x="5454106" y="2882538"/>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22" name="AutoShape 32"/>
          <p:cNvSpPr>
            <a:spLocks noChangeArrowheads="1"/>
          </p:cNvSpPr>
          <p:nvPr/>
        </p:nvSpPr>
        <p:spPr bwMode="gray">
          <a:xfrm>
            <a:off x="5543006" y="3533413"/>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23" name="Rectangle 33"/>
          <p:cNvSpPr>
            <a:spLocks noChangeArrowheads="1"/>
          </p:cNvSpPr>
          <p:nvPr/>
        </p:nvSpPr>
        <p:spPr bwMode="auto">
          <a:xfrm>
            <a:off x="6946356" y="3609613"/>
            <a:ext cx="2492990" cy="369332"/>
          </a:xfrm>
          <a:prstGeom prst="rect">
            <a:avLst/>
          </a:prstGeom>
          <a:noFill/>
          <a:ln w="9525">
            <a:noFill/>
            <a:miter lim="800000"/>
            <a:headEnd/>
            <a:tailEnd/>
          </a:ln>
          <a:effectLst/>
        </p:spPr>
        <p:txBody>
          <a:bodyPr wrap="none">
            <a:spAutoFit/>
          </a:bodyPr>
          <a:lstStyle/>
          <a:p>
            <a:pPr eaLnBrk="0" hangingPunct="0"/>
            <a:r>
              <a:rPr lang="en-US" smtClean="0">
                <a:solidFill>
                  <a:srgbClr val="000000"/>
                </a:solidFill>
              </a:rPr>
              <a:t>5. Hiện </a:t>
            </a:r>
            <a:r>
              <a:rPr lang="en-US" smtClean="0">
                <a:solidFill>
                  <a:srgbClr val="000000"/>
                </a:solidFill>
              </a:rPr>
              <a:t>thực hệ thống	</a:t>
            </a:r>
            <a:endParaRPr lang="en-US">
              <a:solidFill>
                <a:srgbClr val="000000"/>
              </a:solidFill>
            </a:endParaRPr>
          </a:p>
        </p:txBody>
      </p:sp>
      <p:sp>
        <p:nvSpPr>
          <p:cNvPr id="24" name="Oval 34"/>
          <p:cNvSpPr>
            <a:spLocks noChangeArrowheads="1"/>
          </p:cNvSpPr>
          <p:nvPr/>
        </p:nvSpPr>
        <p:spPr bwMode="gray">
          <a:xfrm>
            <a:off x="5466806" y="3666763"/>
            <a:ext cx="228600" cy="228600"/>
          </a:xfrm>
          <a:prstGeom prst="ellipse">
            <a:avLst/>
          </a:prstGeom>
          <a:solidFill>
            <a:srgbClr val="FF000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25" name="Rectangle 33"/>
          <p:cNvSpPr>
            <a:spLocks noChangeArrowheads="1"/>
          </p:cNvSpPr>
          <p:nvPr/>
        </p:nvSpPr>
        <p:spPr bwMode="auto">
          <a:xfrm>
            <a:off x="6943181" y="2812172"/>
            <a:ext cx="2246538" cy="369332"/>
          </a:xfrm>
          <a:prstGeom prst="rect">
            <a:avLst/>
          </a:prstGeom>
          <a:noFill/>
          <a:ln w="9525">
            <a:noFill/>
            <a:miter lim="800000"/>
            <a:headEnd/>
            <a:tailEnd/>
          </a:ln>
          <a:effectLst/>
        </p:spPr>
        <p:txBody>
          <a:bodyPr wrap="square">
            <a:spAutoFit/>
          </a:bodyPr>
          <a:lstStyle/>
          <a:p>
            <a:pPr eaLnBrk="0" hangingPunct="0"/>
            <a:r>
              <a:rPr lang="en-US" smtClean="0"/>
              <a:t>4. Thiết </a:t>
            </a:r>
            <a:r>
              <a:rPr lang="en-US" err="1"/>
              <a:t>kế</a:t>
            </a:r>
            <a:r>
              <a:rPr lang="en-US"/>
              <a:t> </a:t>
            </a:r>
            <a:r>
              <a:rPr lang="en-US" err="1"/>
              <a:t>hệ</a:t>
            </a:r>
            <a:r>
              <a:rPr lang="en-US"/>
              <a:t> </a:t>
            </a:r>
            <a:r>
              <a:rPr lang="en-US" err="1"/>
              <a:t>thống</a:t>
            </a:r>
            <a:endParaRPr lang="en-US"/>
          </a:p>
        </p:txBody>
      </p:sp>
      <p:sp>
        <p:nvSpPr>
          <p:cNvPr id="26" name="Line 5"/>
          <p:cNvSpPr>
            <a:spLocks noChangeShapeType="1"/>
          </p:cNvSpPr>
          <p:nvPr/>
        </p:nvSpPr>
        <p:spPr bwMode="auto">
          <a:xfrm>
            <a:off x="5012647" y="4418389"/>
            <a:ext cx="609600" cy="0"/>
          </a:xfrm>
          <a:prstGeom prst="line">
            <a:avLst/>
          </a:prstGeom>
          <a:noFill/>
          <a:ln w="12700" cap="rnd">
            <a:solidFill>
              <a:srgbClr val="003366"/>
            </a:solidFill>
            <a:prstDash val="sysDot"/>
            <a:round/>
            <a:headEnd/>
            <a:tailEnd/>
          </a:ln>
          <a:effectLst/>
        </p:spPr>
        <p:txBody>
          <a:bodyPr/>
          <a:lstStyle/>
          <a:p>
            <a:endParaRPr lang="en-US"/>
          </a:p>
        </p:txBody>
      </p:sp>
      <p:sp>
        <p:nvSpPr>
          <p:cNvPr id="27" name="AutoShape 32"/>
          <p:cNvSpPr>
            <a:spLocks noChangeArrowheads="1"/>
          </p:cNvSpPr>
          <p:nvPr/>
        </p:nvSpPr>
        <p:spPr bwMode="gray">
          <a:xfrm>
            <a:off x="5615897" y="4231064"/>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28" name="Rectangle 33"/>
          <p:cNvSpPr>
            <a:spLocks noChangeArrowheads="1"/>
          </p:cNvSpPr>
          <p:nvPr/>
        </p:nvSpPr>
        <p:spPr bwMode="auto">
          <a:xfrm>
            <a:off x="6943181" y="4307264"/>
            <a:ext cx="1158414" cy="369332"/>
          </a:xfrm>
          <a:prstGeom prst="rect">
            <a:avLst/>
          </a:prstGeom>
          <a:noFill/>
          <a:ln w="9525">
            <a:noFill/>
            <a:miter lim="800000"/>
            <a:headEnd/>
            <a:tailEnd/>
          </a:ln>
          <a:effectLst/>
        </p:spPr>
        <p:txBody>
          <a:bodyPr wrap="square">
            <a:spAutoFit/>
          </a:bodyPr>
          <a:lstStyle/>
          <a:p>
            <a:pPr eaLnBrk="0" hangingPunct="0"/>
            <a:r>
              <a:rPr lang="en-US" smtClean="0">
                <a:solidFill>
                  <a:srgbClr val="000000"/>
                </a:solidFill>
              </a:rPr>
              <a:t>6. Demo</a:t>
            </a:r>
            <a:endParaRPr lang="en-US">
              <a:solidFill>
                <a:srgbClr val="000000"/>
              </a:solidFill>
            </a:endParaRPr>
          </a:p>
        </p:txBody>
      </p:sp>
      <p:sp>
        <p:nvSpPr>
          <p:cNvPr id="29" name="Oval 34"/>
          <p:cNvSpPr>
            <a:spLocks noChangeArrowheads="1"/>
          </p:cNvSpPr>
          <p:nvPr/>
        </p:nvSpPr>
        <p:spPr bwMode="gray">
          <a:xfrm>
            <a:off x="5539697" y="4364414"/>
            <a:ext cx="228600" cy="228600"/>
          </a:xfrm>
          <a:prstGeom prst="ellipse">
            <a:avLst/>
          </a:prstGeom>
          <a:solidFill>
            <a:srgbClr val="00B0F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30" name="Line 3"/>
          <p:cNvSpPr>
            <a:spLocks noChangeShapeType="1"/>
          </p:cNvSpPr>
          <p:nvPr/>
        </p:nvSpPr>
        <p:spPr bwMode="auto">
          <a:xfrm>
            <a:off x="3942807" y="3558813"/>
            <a:ext cx="1058862" cy="859576"/>
          </a:xfrm>
          <a:prstGeom prst="line">
            <a:avLst/>
          </a:prstGeom>
          <a:noFill/>
          <a:ln w="12700" cap="rnd">
            <a:solidFill>
              <a:srgbClr val="003366"/>
            </a:solidFill>
            <a:prstDash val="sysDot"/>
            <a:round/>
            <a:headEnd/>
            <a:tailEnd/>
          </a:ln>
          <a:effectLst/>
        </p:spPr>
        <p:txBody>
          <a:bodyPr/>
          <a:lstStyle/>
          <a:p>
            <a:endParaRPr lang="en-US"/>
          </a:p>
        </p:txBody>
      </p:sp>
      <p:pic>
        <p:nvPicPr>
          <p:cNvPr id="41" name="Picture 40"/>
          <p:cNvPicPr>
            <a:picLocks noChangeAspect="1"/>
          </p:cNvPicPr>
          <p:nvPr/>
        </p:nvPicPr>
        <p:blipFill>
          <a:blip r:embed="rId3"/>
          <a:stretch>
            <a:fillRect/>
          </a:stretch>
        </p:blipFill>
        <p:spPr>
          <a:xfrm>
            <a:off x="2480639" y="935737"/>
            <a:ext cx="2670279" cy="2670279"/>
          </a:xfrm>
          <a:prstGeom prst="rect">
            <a:avLst/>
          </a:prstGeom>
        </p:spPr>
      </p:pic>
      <p:sp>
        <p:nvSpPr>
          <p:cNvPr id="31" name="Rectangle 21"/>
          <p:cNvSpPr>
            <a:spLocks noChangeArrowheads="1"/>
          </p:cNvSpPr>
          <p:nvPr/>
        </p:nvSpPr>
        <p:spPr bwMode="auto">
          <a:xfrm>
            <a:off x="2861837" y="1918311"/>
            <a:ext cx="1868487" cy="584775"/>
          </a:xfrm>
          <a:prstGeom prst="rect">
            <a:avLst/>
          </a:prstGeom>
          <a:noFill/>
          <a:ln w="9525">
            <a:noFill/>
            <a:miter lim="800000"/>
            <a:headEnd/>
            <a:tailEnd/>
          </a:ln>
          <a:effectLst/>
        </p:spPr>
        <p:txBody>
          <a:bodyPr wrap="square">
            <a:spAutoFit/>
          </a:bodyPr>
          <a:lstStyle/>
          <a:p>
            <a:r>
              <a:rPr lang="en-US" sz="3200" err="1"/>
              <a:t>Nội</a:t>
            </a:r>
            <a:r>
              <a:rPr lang="en-US" sz="3200"/>
              <a:t> dung</a:t>
            </a:r>
          </a:p>
        </p:txBody>
      </p:sp>
      <p:sp>
        <p:nvSpPr>
          <p:cNvPr id="42" name="AutoShape 32"/>
          <p:cNvSpPr>
            <a:spLocks noChangeArrowheads="1"/>
          </p:cNvSpPr>
          <p:nvPr/>
        </p:nvSpPr>
        <p:spPr bwMode="gray">
          <a:xfrm>
            <a:off x="5593222" y="4990766"/>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3" name="AutoShape 32"/>
          <p:cNvSpPr>
            <a:spLocks noChangeArrowheads="1"/>
          </p:cNvSpPr>
          <p:nvPr/>
        </p:nvSpPr>
        <p:spPr bwMode="gray">
          <a:xfrm>
            <a:off x="5615714" y="575046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44" name="Line 3"/>
          <p:cNvSpPr>
            <a:spLocks noChangeShapeType="1"/>
          </p:cNvSpPr>
          <p:nvPr/>
        </p:nvSpPr>
        <p:spPr bwMode="auto">
          <a:xfrm>
            <a:off x="3626919" y="3558813"/>
            <a:ext cx="1103405" cy="1685926"/>
          </a:xfrm>
          <a:prstGeom prst="line">
            <a:avLst/>
          </a:prstGeom>
          <a:noFill/>
          <a:ln w="12700" cap="rnd">
            <a:solidFill>
              <a:srgbClr val="003366"/>
            </a:solidFill>
            <a:prstDash val="sysDot"/>
            <a:round/>
            <a:headEnd/>
            <a:tailEnd/>
          </a:ln>
          <a:effectLst/>
        </p:spPr>
        <p:txBody>
          <a:bodyPr/>
          <a:lstStyle/>
          <a:p>
            <a:endParaRPr lang="en-US"/>
          </a:p>
        </p:txBody>
      </p:sp>
      <p:sp>
        <p:nvSpPr>
          <p:cNvPr id="45" name="Line 3"/>
          <p:cNvSpPr>
            <a:spLocks noChangeShapeType="1"/>
          </p:cNvSpPr>
          <p:nvPr/>
        </p:nvSpPr>
        <p:spPr bwMode="auto">
          <a:xfrm>
            <a:off x="3323731" y="3485660"/>
            <a:ext cx="968191" cy="2549380"/>
          </a:xfrm>
          <a:prstGeom prst="line">
            <a:avLst/>
          </a:prstGeom>
          <a:noFill/>
          <a:ln w="12700" cap="rnd">
            <a:solidFill>
              <a:srgbClr val="003366"/>
            </a:solidFill>
            <a:prstDash val="sysDot"/>
            <a:round/>
            <a:headEnd/>
            <a:tailEnd/>
          </a:ln>
          <a:effectLst/>
        </p:spPr>
        <p:txBody>
          <a:bodyPr/>
          <a:lstStyle/>
          <a:p>
            <a:endParaRPr lang="en-US"/>
          </a:p>
        </p:txBody>
      </p:sp>
      <p:sp>
        <p:nvSpPr>
          <p:cNvPr id="46" name="Line 5"/>
          <p:cNvSpPr>
            <a:spLocks noChangeShapeType="1"/>
          </p:cNvSpPr>
          <p:nvPr/>
        </p:nvSpPr>
        <p:spPr bwMode="auto">
          <a:xfrm>
            <a:off x="4730324" y="5244739"/>
            <a:ext cx="965082" cy="0"/>
          </a:xfrm>
          <a:prstGeom prst="line">
            <a:avLst/>
          </a:prstGeom>
          <a:noFill/>
          <a:ln w="12700" cap="rnd">
            <a:solidFill>
              <a:srgbClr val="003366"/>
            </a:solidFill>
            <a:prstDash val="sysDot"/>
            <a:round/>
            <a:headEnd/>
            <a:tailEnd/>
          </a:ln>
          <a:effectLst/>
        </p:spPr>
        <p:txBody>
          <a:bodyPr/>
          <a:lstStyle/>
          <a:p>
            <a:endParaRPr lang="en-US"/>
          </a:p>
        </p:txBody>
      </p:sp>
      <p:sp>
        <p:nvSpPr>
          <p:cNvPr id="47" name="Line 5"/>
          <p:cNvSpPr>
            <a:spLocks noChangeShapeType="1"/>
          </p:cNvSpPr>
          <p:nvPr/>
        </p:nvSpPr>
        <p:spPr bwMode="auto">
          <a:xfrm>
            <a:off x="4291922" y="6035040"/>
            <a:ext cx="1330325" cy="0"/>
          </a:xfrm>
          <a:prstGeom prst="line">
            <a:avLst/>
          </a:prstGeom>
          <a:noFill/>
          <a:ln w="12700" cap="rnd">
            <a:solidFill>
              <a:srgbClr val="003366"/>
            </a:solidFill>
            <a:prstDash val="sysDot"/>
            <a:round/>
            <a:headEnd/>
            <a:tailEnd/>
          </a:ln>
          <a:effectLst/>
        </p:spPr>
        <p:txBody>
          <a:bodyPr/>
          <a:lstStyle/>
          <a:p>
            <a:endParaRPr lang="en-US"/>
          </a:p>
        </p:txBody>
      </p:sp>
      <p:sp>
        <p:nvSpPr>
          <p:cNvPr id="48" name="Oval 34"/>
          <p:cNvSpPr>
            <a:spLocks noChangeArrowheads="1"/>
          </p:cNvSpPr>
          <p:nvPr/>
        </p:nvSpPr>
        <p:spPr bwMode="gray">
          <a:xfrm>
            <a:off x="5509217" y="5128740"/>
            <a:ext cx="228600" cy="228600"/>
          </a:xfrm>
          <a:prstGeom prst="ellipse">
            <a:avLst/>
          </a:prstGeom>
          <a:solidFill>
            <a:srgbClr val="00206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49" name="Oval 34"/>
          <p:cNvSpPr>
            <a:spLocks noChangeArrowheads="1"/>
          </p:cNvSpPr>
          <p:nvPr/>
        </p:nvSpPr>
        <p:spPr bwMode="gray">
          <a:xfrm>
            <a:off x="5539697" y="5903321"/>
            <a:ext cx="228600" cy="228600"/>
          </a:xfrm>
          <a:prstGeom prst="ellipse">
            <a:avLst/>
          </a:prstGeom>
          <a:solidFill>
            <a:srgbClr val="92D050"/>
          </a:soli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50" name="Rectangle 33"/>
          <p:cNvSpPr>
            <a:spLocks noChangeArrowheads="1"/>
          </p:cNvSpPr>
          <p:nvPr/>
        </p:nvSpPr>
        <p:spPr bwMode="auto">
          <a:xfrm>
            <a:off x="6934116" y="5055666"/>
            <a:ext cx="3055273" cy="369332"/>
          </a:xfrm>
          <a:prstGeom prst="rect">
            <a:avLst/>
          </a:prstGeom>
          <a:noFill/>
          <a:ln w="9525">
            <a:noFill/>
            <a:miter lim="800000"/>
            <a:headEnd/>
            <a:tailEnd/>
          </a:ln>
          <a:effectLst/>
        </p:spPr>
        <p:txBody>
          <a:bodyPr wrap="square">
            <a:spAutoFit/>
          </a:bodyPr>
          <a:lstStyle/>
          <a:p>
            <a:pPr eaLnBrk="0" hangingPunct="0"/>
            <a:r>
              <a:rPr lang="en-US" smtClean="0">
                <a:solidFill>
                  <a:srgbClr val="000000"/>
                </a:solidFill>
              </a:rPr>
              <a:t>7. Đánh giá hệ thống</a:t>
            </a:r>
            <a:endParaRPr lang="en-US">
              <a:solidFill>
                <a:srgbClr val="000000"/>
              </a:solidFill>
            </a:endParaRPr>
          </a:p>
        </p:txBody>
      </p:sp>
      <p:sp>
        <p:nvSpPr>
          <p:cNvPr id="51" name="Rectangle 33"/>
          <p:cNvSpPr>
            <a:spLocks noChangeArrowheads="1"/>
          </p:cNvSpPr>
          <p:nvPr/>
        </p:nvSpPr>
        <p:spPr bwMode="auto">
          <a:xfrm>
            <a:off x="6934116" y="5810277"/>
            <a:ext cx="1761309" cy="369332"/>
          </a:xfrm>
          <a:prstGeom prst="rect">
            <a:avLst/>
          </a:prstGeom>
          <a:noFill/>
          <a:ln w="9525">
            <a:noFill/>
            <a:miter lim="800000"/>
            <a:headEnd/>
            <a:tailEnd/>
          </a:ln>
          <a:effectLst/>
        </p:spPr>
        <p:txBody>
          <a:bodyPr wrap="square">
            <a:spAutoFit/>
          </a:bodyPr>
          <a:lstStyle/>
          <a:p>
            <a:pPr eaLnBrk="0" hangingPunct="0"/>
            <a:r>
              <a:rPr lang="en-US" smtClean="0">
                <a:solidFill>
                  <a:srgbClr val="000000"/>
                </a:solidFill>
              </a:rPr>
              <a:t>8. Tổng kết</a:t>
            </a:r>
            <a:endParaRPr lang="en-US">
              <a:solidFill>
                <a:srgbClr val="000000"/>
              </a:solidFill>
            </a:endParaRPr>
          </a:p>
        </p:txBody>
      </p:sp>
    </p:spTree>
    <p:extLst>
      <p:ext uri="{BB962C8B-B14F-4D97-AF65-F5344CB8AC3E}">
        <p14:creationId xmlns:p14="http://schemas.microsoft.com/office/powerpoint/2010/main" val="42276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Giới thiệu đề tài</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106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Mô tả nghiệp vụ</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4616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Phân tích yêu cầu</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4261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 Thiết kế hệ thống</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2976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 Thực hiện hệ thống</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5543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 Demo</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5756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 Đánh giá hệ thống</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01156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63</TotalTime>
  <Words>535</Words>
  <Application>Microsoft Office PowerPoint</Application>
  <PresentationFormat>Widescreen</PresentationFormat>
  <Paragraphs>48</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Wisp</vt:lpstr>
      <vt:lpstr>Đề tài luận văn số 31:  Xây dựng hệ thống quản lý thông tin bán hàng cho doanh nghiệp sản xuất vải.</vt:lpstr>
      <vt:lpstr>PowerPoint Presentation</vt:lpstr>
      <vt:lpstr>1. Giới thiệu đề tài</vt:lpstr>
      <vt:lpstr>2. Mô tả nghiệp vụ</vt:lpstr>
      <vt:lpstr>3. Phân tích yêu cầu</vt:lpstr>
      <vt:lpstr>4. Thiết kế hệ thống</vt:lpstr>
      <vt:lpstr>5. Thực hiện hệ thống</vt:lpstr>
      <vt:lpstr>6. Demo</vt:lpstr>
      <vt:lpstr>7. Đánh giá hệ thống</vt:lpstr>
      <vt:lpstr>8. Tổng kết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thelovestucker</dc:creator>
  <cp:lastModifiedBy>thelovestucker</cp:lastModifiedBy>
  <cp:revision>21</cp:revision>
  <dcterms:created xsi:type="dcterms:W3CDTF">2017-05-15T04:03:23Z</dcterms:created>
  <dcterms:modified xsi:type="dcterms:W3CDTF">2017-05-15T05:06:35Z</dcterms:modified>
</cp:coreProperties>
</file>