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8" autoAdjust="0"/>
    <p:restoredTop sz="60906" autoAdjust="0"/>
  </p:normalViewPr>
  <p:slideViewPr>
    <p:cSldViewPr snapToGrid="0">
      <p:cViewPr varScale="1">
        <p:scale>
          <a:sx n="48" d="100"/>
          <a:sy n="48" d="100"/>
        </p:scale>
        <p:origin x="1344" y="54"/>
      </p:cViewPr>
      <p:guideLst/>
    </p:cSldViewPr>
  </p:slideViewPr>
  <p:notesTextViewPr>
    <p:cViewPr>
      <p:scale>
        <a:sx n="1" d="1"/>
        <a:sy n="1" d="1"/>
      </p:scale>
      <p:origin x="0" y="0"/>
    </p:cViewPr>
  </p:notesTextViewPr>
  <p:notesViewPr>
    <p:cSldViewPr snapToGrid="0">
      <p:cViewPr varScale="1">
        <p:scale>
          <a:sx n="61" d="100"/>
          <a:sy n="61" d="100"/>
        </p:scale>
        <p:origin x="249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EA4D-F3F8-4447-BB8C-18AA3C17C03E}"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61933-B1A4-49F7-8FC7-4404562CCF99}" type="slidenum">
              <a:rPr lang="en-US" smtClean="0"/>
              <a:t>‹#›</a:t>
            </a:fld>
            <a:endParaRPr lang="en-US"/>
          </a:p>
        </p:txBody>
      </p:sp>
    </p:spTree>
    <p:extLst>
      <p:ext uri="{BB962C8B-B14F-4D97-AF65-F5344CB8AC3E}">
        <p14:creationId xmlns:p14="http://schemas.microsoft.com/office/powerpoint/2010/main" val="267322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 Giới</a:t>
            </a:r>
            <a:r>
              <a:rPr lang="en-US" baseline="0" smtClean="0"/>
              <a:t> </a:t>
            </a:r>
            <a:r>
              <a:rPr lang="en-US" baseline="0" err="1" smtClean="0"/>
              <a:t>thiệu</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nêu</a:t>
            </a:r>
            <a:r>
              <a:rPr lang="en-US" baseline="0" smtClean="0"/>
              <a:t> qua </a:t>
            </a:r>
            <a:r>
              <a:rPr lang="en-US" baseline="0" err="1" smtClean="0"/>
              <a:t>về</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làm</a:t>
            </a:r>
            <a:r>
              <a:rPr lang="en-US" baseline="0" smtClean="0"/>
              <a:t> </a:t>
            </a:r>
            <a:r>
              <a:rPr lang="en-US" baseline="0" err="1" smtClean="0"/>
              <a:t>về</a:t>
            </a:r>
            <a:r>
              <a:rPr lang="en-US" baseline="0" smtClean="0"/>
              <a:t> </a:t>
            </a:r>
            <a:r>
              <a:rPr lang="en-US" baseline="0" err="1" smtClean="0"/>
              <a:t>lĩnh</a:t>
            </a:r>
            <a:r>
              <a:rPr lang="en-US" baseline="0" smtClean="0"/>
              <a:t> </a:t>
            </a:r>
            <a:r>
              <a:rPr lang="en-US" baseline="0" err="1" smtClean="0"/>
              <a:t>vực</a:t>
            </a:r>
            <a:r>
              <a:rPr lang="en-US" baseline="0" smtClean="0"/>
              <a:t> </a:t>
            </a:r>
            <a:r>
              <a:rPr lang="en-US" baseline="0" err="1" smtClean="0"/>
              <a:t>gì</a:t>
            </a:r>
            <a:r>
              <a:rPr lang="en-US" baseline="0" smtClean="0"/>
              <a:t>, </a:t>
            </a:r>
            <a:r>
              <a:rPr lang="en-US" baseline="0" err="1" smtClean="0"/>
              <a:t>lý</a:t>
            </a:r>
            <a:r>
              <a:rPr lang="en-US" baseline="0" smtClean="0"/>
              <a:t> do lựa </a:t>
            </a:r>
            <a:r>
              <a:rPr lang="en-US" baseline="0" err="1" smtClean="0"/>
              <a:t>chọn</a:t>
            </a:r>
            <a:r>
              <a:rPr lang="en-US" baseline="0" smtClean="0"/>
              <a:t> </a:t>
            </a:r>
            <a:r>
              <a:rPr lang="en-US" baseline="0" err="1" smtClean="0"/>
              <a:t>đề</a:t>
            </a:r>
            <a:r>
              <a:rPr lang="en-US" baseline="0" smtClean="0"/>
              <a:t> </a:t>
            </a:r>
            <a:r>
              <a:rPr lang="en-US" baseline="0" err="1" smtClean="0"/>
              <a:t>tài</a:t>
            </a:r>
            <a:r>
              <a:rPr lang="en-US" baseline="0" smtClean="0"/>
              <a:t>?</a:t>
            </a:r>
          </a:p>
          <a:p>
            <a:r>
              <a:rPr lang="en-US" baseline="0" smtClean="0"/>
              <a:t>2. Mô </a:t>
            </a:r>
            <a:r>
              <a:rPr lang="en-US" baseline="0" err="1" smtClean="0"/>
              <a:t>tả</a:t>
            </a:r>
            <a:r>
              <a:rPr lang="en-US" baseline="0" smtClean="0"/>
              <a:t> </a:t>
            </a:r>
            <a:r>
              <a:rPr lang="en-US" baseline="0" err="1" smtClean="0"/>
              <a:t>nghiệp</a:t>
            </a:r>
            <a:r>
              <a:rPr lang="en-US" baseline="0" smtClean="0"/>
              <a:t> </a:t>
            </a:r>
            <a:r>
              <a:rPr lang="en-US" baseline="0" err="1" smtClean="0"/>
              <a:t>vụ</a:t>
            </a:r>
            <a:r>
              <a:rPr lang="en-US" baseline="0" smtClean="0"/>
              <a:t>: show flow chart.</a:t>
            </a:r>
          </a:p>
          <a:p>
            <a:r>
              <a:rPr lang="en-US" baseline="0" smtClean="0"/>
              <a:t>3. Phân </a:t>
            </a:r>
            <a:r>
              <a:rPr lang="en-US" baseline="0" err="1" smtClean="0"/>
              <a:t>tích</a:t>
            </a:r>
            <a:r>
              <a:rPr lang="en-US" baseline="0" smtClean="0"/>
              <a:t> </a:t>
            </a:r>
            <a:r>
              <a:rPr lang="en-US" baseline="0" err="1" smtClean="0"/>
              <a:t>yêu</a:t>
            </a:r>
            <a:r>
              <a:rPr lang="en-US" baseline="0" smtClean="0"/>
              <a:t> </a:t>
            </a:r>
            <a:r>
              <a:rPr lang="en-US" baseline="0" err="1" smtClean="0"/>
              <a:t>cầu</a:t>
            </a:r>
            <a:r>
              <a:rPr lang="en-US" baseline="0" smtClean="0"/>
              <a:t>: </a:t>
            </a:r>
            <a:r>
              <a:rPr lang="en-US" baseline="0" err="1" smtClean="0"/>
              <a:t>Nhấn</a:t>
            </a:r>
            <a:r>
              <a:rPr lang="en-US" baseline="0" smtClean="0"/>
              <a:t> </a:t>
            </a:r>
            <a:r>
              <a:rPr lang="en-US" baseline="0" err="1" smtClean="0"/>
              <a:t>mạnh</a:t>
            </a:r>
            <a:r>
              <a:rPr lang="en-US" baseline="0" smtClean="0"/>
              <a:t> </a:t>
            </a:r>
            <a:r>
              <a:rPr lang="en-US" baseline="0" err="1" smtClean="0"/>
              <a:t>hệ</a:t>
            </a:r>
            <a:r>
              <a:rPr lang="en-US" baseline="0" smtClean="0"/>
              <a:t> </a:t>
            </a:r>
            <a:r>
              <a:rPr lang="en-US" baseline="0" err="1" smtClean="0"/>
              <a:t>thống</a:t>
            </a:r>
            <a:r>
              <a:rPr lang="en-US" baseline="0" smtClean="0"/>
              <a:t> </a:t>
            </a:r>
            <a:r>
              <a:rPr lang="en-US" baseline="0" err="1" smtClean="0"/>
              <a:t>cũ</a:t>
            </a:r>
            <a:r>
              <a:rPr lang="en-US" baseline="0" smtClean="0"/>
              <a:t> </a:t>
            </a:r>
            <a:r>
              <a:rPr lang="en-US" baseline="0" err="1" smtClean="0"/>
              <a:t>đã</a:t>
            </a:r>
            <a:r>
              <a:rPr lang="en-US" baseline="0" smtClean="0"/>
              <a:t> </a:t>
            </a:r>
            <a:r>
              <a:rPr lang="en-US" baseline="0" err="1" smtClean="0"/>
              <a:t>làm</a:t>
            </a:r>
            <a:r>
              <a:rPr lang="en-US" baseline="0" smtClean="0"/>
              <a:t> </a:t>
            </a:r>
            <a:r>
              <a:rPr lang="en-US" baseline="0" err="1" smtClean="0"/>
              <a:t>gì</a:t>
            </a:r>
            <a:r>
              <a:rPr lang="en-US" baseline="0" smtClean="0"/>
              <a:t>, </a:t>
            </a:r>
            <a:r>
              <a:rPr lang="en-US" baseline="0" err="1" smtClean="0"/>
              <a:t>nhiệm</a:t>
            </a:r>
            <a:r>
              <a:rPr lang="en-US" baseline="0" smtClean="0"/>
              <a:t> </a:t>
            </a:r>
            <a:r>
              <a:rPr lang="en-US" baseline="0" err="1" smtClean="0"/>
              <a:t>vụ</a:t>
            </a:r>
            <a:r>
              <a:rPr lang="en-US" baseline="0" smtClean="0"/>
              <a:t> </a:t>
            </a:r>
            <a:r>
              <a:rPr lang="en-US" baseline="0" err="1" smtClean="0"/>
              <a:t>của</a:t>
            </a:r>
            <a:r>
              <a:rPr lang="en-US" baseline="0" smtClean="0"/>
              <a:t> </a:t>
            </a:r>
            <a:r>
              <a:rPr lang="en-US" baseline="0" smtClean="0"/>
              <a:t>luận </a:t>
            </a:r>
            <a:r>
              <a:rPr lang="en-US" baseline="0" err="1" smtClean="0"/>
              <a:t>văn</a:t>
            </a:r>
            <a:r>
              <a:rPr lang="en-US" baseline="0" smtClean="0"/>
              <a:t> </a:t>
            </a:r>
            <a:r>
              <a:rPr lang="en-US" baseline="0" err="1" smtClean="0"/>
              <a:t>lần</a:t>
            </a:r>
            <a:r>
              <a:rPr lang="en-US" baseline="0" smtClean="0"/>
              <a:t> </a:t>
            </a:r>
            <a:r>
              <a:rPr lang="en-US" baseline="0" err="1" smtClean="0"/>
              <a:t>này</a:t>
            </a:r>
            <a:r>
              <a:rPr lang="en-US" baseline="0" smtClean="0"/>
              <a:t>.</a:t>
            </a:r>
          </a:p>
          <a:p>
            <a:r>
              <a:rPr lang="en-US" baseline="0" smtClean="0"/>
              <a:t>4. Công nghệ sử dụng: chỉ ra đã chọn lựa framework gì? Tại sao có rất nhiều framework nhưng lại lựa chọn nó mà không phải là những cái khác?</a:t>
            </a:r>
          </a:p>
          <a:p>
            <a:r>
              <a:rPr lang="en-US" baseline="0" smtClean="0"/>
              <a:t>5. Thiết kế hệ thống: thiết kế ERD, kiến trúc</a:t>
            </a:r>
          </a:p>
          <a:p>
            <a:r>
              <a:rPr lang="en-US" baseline="0" smtClean="0"/>
              <a:t>6. Demo: show từng yêu cầu ra, và demo những gì đã làm với yêu cầu đó</a:t>
            </a:r>
          </a:p>
          <a:p>
            <a:r>
              <a:rPr lang="en-US" baseline="0" smtClean="0"/>
              <a:t>7. Đánh giá hệ thống: cái cũ đã làm gì? Yêu cầu của đề luận văn là gì? Đã hoàn thành được như thế nào? Còn khuyết điểm gì? Và hướng phát triển sau này?</a:t>
            </a:r>
          </a:p>
          <a:p>
            <a:r>
              <a:rPr lang="en-US" baseline="0" smtClean="0"/>
              <a:t>8. Tổng kết: đã học được gì qua luận văn? Cách phân tích yêu cầu và qui trình làm việc. Cách làm việc nhóm, làm việc với source control. Kiến thức học được về frame work, cách đọc tài liệu. Cách viết docs. Cách báo cáo thuyết trình.</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2</a:t>
            </a:fld>
            <a:endParaRPr lang="en-US"/>
          </a:p>
        </p:txBody>
      </p:sp>
    </p:spTree>
    <p:extLst>
      <p:ext uri="{BB962C8B-B14F-4D97-AF65-F5344CB8AC3E}">
        <p14:creationId xmlns:p14="http://schemas.microsoft.com/office/powerpoint/2010/main" val="1945062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cái cũ đã làm gì? Yêu cầu của đề luận văn là gì? Đã hoàn thành được như thế nào? Còn khuyết điểm gì? Và hướng phát triển sau này?</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11</a:t>
            </a:fld>
            <a:endParaRPr lang="en-US"/>
          </a:p>
        </p:txBody>
      </p:sp>
    </p:spTree>
    <p:extLst>
      <p:ext uri="{BB962C8B-B14F-4D97-AF65-F5344CB8AC3E}">
        <p14:creationId xmlns:p14="http://schemas.microsoft.com/office/powerpoint/2010/main" val="953552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đã học được gì qua luận văn? Cách phân tích yêu cầu và qui trình làm việc. Cách làm việc nhóm, làm việc với source control. Kiến thức học được về frame work, cách đọc tài liệu. Cách viết docs. Cách báo cáo thuyết trình.</a:t>
            </a:r>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12</a:t>
            </a:fld>
            <a:endParaRPr lang="en-US"/>
          </a:p>
        </p:txBody>
      </p:sp>
    </p:spTree>
    <p:extLst>
      <p:ext uri="{BB962C8B-B14F-4D97-AF65-F5344CB8AC3E}">
        <p14:creationId xmlns:p14="http://schemas.microsoft.com/office/powerpoint/2010/main" val="3388515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Đề tài của nhóm là: Xây dựng hệ thống quản lý thông tin bán hàng cho doanh nghiệp sản xuất vải.</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Cuộc sống ngày càng hiện đại, nhu cầu con người cũng dần tăng lên một cách mạnh mẽ. Đặc biệt những lĩnh vực thiết yếu, trong đó có may mặc.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Các doanh nghiệp ngành dệt may cũng vì vậy không ngừng gia tang về qui mô lẫn chất lượng.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Việc gia tăng về qui mô khiến khối lượng công việc quản lý càng ngày càng tăng. Sẽ rất vất vả nếu chỉ quản lý bằng sổ sách, giấy tờ theo cách truyền thống.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Trong thời buổi công nghệ thông tin đã và đang bùng nổ, phát triển mạnh mẽ. Việc áp dụng số hóa trong công tác quản lý là rất thiết thực, hữu ích. Việc đó sẽ giúp cải thiện rất nhiều công sức, giảm chi phí vận hành, và tăng tính hiệu quả cho công việc quản lý.</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r>
              <a:rPr lang="en-US" smtClean="0"/>
              <a:t>Đề</a:t>
            </a:r>
            <a:r>
              <a:rPr lang="en-US" baseline="0" smtClean="0"/>
              <a:t> tài luận văn lần trước, đã phát triển một vài tính năng cơ bản cho hệ thống, nhưng chưa hoàn thiện được những yêu cầu cơ bản để vận hành thực tế. Nội dung đề tài kỳ này chính là hoàn thiện những khuyết điểm đó, xử lý thêm các ngoại lệ, hỗ trợ tốt nhất cho người sử dụng được hiệu quả. Việc hoàn thiện đề tài là rất thiết thực, và thông qua đó, nhóm sẽ học được qui trình, kỹ năng làm việc đối với một dự án web.</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3</a:t>
            </a:fld>
            <a:endParaRPr lang="en-US"/>
          </a:p>
        </p:txBody>
      </p:sp>
    </p:spTree>
    <p:extLst>
      <p:ext uri="{BB962C8B-B14F-4D97-AF65-F5344CB8AC3E}">
        <p14:creationId xmlns:p14="http://schemas.microsoft.com/office/powerpoint/2010/main" val="60537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Chỉ </a:t>
            </a:r>
            <a:r>
              <a:rPr lang="en-US" baseline="0" smtClean="0"/>
              <a:t>ra nghiệp vụ chính của phần mềm là quản lý nhập xuất kho:</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Nhập sợi từ nhà cung cấp</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Xuất sợi cho bên sản xuất (đem sợi đi dệt thành cây mộc)</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Nhập mộc vào kho mộc</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Xuất mộc cho bên sản xuất (nhuộm, căng để tạo ra vải thành phẩm)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Nhập vải thành phẩm vào kho vải</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Bán vải thành phẩm cho khách hàng</a:t>
            </a:r>
          </a:p>
        </p:txBody>
      </p:sp>
      <p:sp>
        <p:nvSpPr>
          <p:cNvPr id="4" name="Slide Number Placeholder 3"/>
          <p:cNvSpPr>
            <a:spLocks noGrp="1"/>
          </p:cNvSpPr>
          <p:nvPr>
            <p:ph type="sldNum" sz="quarter" idx="10"/>
          </p:nvPr>
        </p:nvSpPr>
        <p:spPr/>
        <p:txBody>
          <a:bodyPr/>
          <a:lstStyle/>
          <a:p>
            <a:fld id="{BCE61933-B1A4-49F7-8FC7-4404562CCF99}" type="slidenum">
              <a:rPr lang="en-US" smtClean="0"/>
              <a:t>4</a:t>
            </a:fld>
            <a:endParaRPr lang="en-US"/>
          </a:p>
        </p:txBody>
      </p:sp>
    </p:spTree>
    <p:extLst>
      <p:ext uri="{BB962C8B-B14F-4D97-AF65-F5344CB8AC3E}">
        <p14:creationId xmlns:p14="http://schemas.microsoft.com/office/powerpoint/2010/main" val="24845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Nhiệm vụ luận văn là đọc hiểu nghiệp vụ, và ứng dụng quản lý đã sẵn có trước đó của doanh nghiệp.</a:t>
            </a:r>
          </a:p>
          <a:p>
            <a:r>
              <a:rPr lang="en-US" baseline="0" smtClean="0"/>
              <a:t>Rồi sau đó tích hợp thêm các chức năng mua bán hàng hóa, quản lý công nợ, thống kê, và giải quyết một số ngoại lệ của hệ thống.</a:t>
            </a:r>
          </a:p>
          <a:p>
            <a:endParaRPr lang="en-US" baseline="0" smtClean="0"/>
          </a:p>
        </p:txBody>
      </p:sp>
      <p:sp>
        <p:nvSpPr>
          <p:cNvPr id="4" name="Slide Number Placeholder 3"/>
          <p:cNvSpPr>
            <a:spLocks noGrp="1"/>
          </p:cNvSpPr>
          <p:nvPr>
            <p:ph type="sldNum" sz="quarter" idx="10"/>
          </p:nvPr>
        </p:nvSpPr>
        <p:spPr/>
        <p:txBody>
          <a:bodyPr/>
          <a:lstStyle/>
          <a:p>
            <a:fld id="{BCE61933-B1A4-49F7-8FC7-4404562CCF99}" type="slidenum">
              <a:rPr lang="en-US" smtClean="0"/>
              <a:t>5</a:t>
            </a:fld>
            <a:endParaRPr lang="en-US"/>
          </a:p>
        </p:txBody>
      </p:sp>
    </p:spTree>
    <p:extLst>
      <p:ext uri="{BB962C8B-B14F-4D97-AF65-F5344CB8AC3E}">
        <p14:creationId xmlns:p14="http://schemas.microsoft.com/office/powerpoint/2010/main" val="226433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Có rất nhiều framework hỗ trợ việc viết web, nhóm đã quyết định chon laravel vì những lý do sau:</a:t>
            </a:r>
          </a:p>
          <a:p>
            <a:endParaRPr lang="en-US" baseline="0" smtClean="0"/>
          </a:p>
          <a:p>
            <a:r>
              <a:rPr lang="en-US" baseline="0" smtClean="0"/>
              <a:t>1. Là PHP framework – các thành viên của nhóm đã quen với ngôn ngữ PHP từ trước thông qua các môn được học -&gt; thời gian chi phí cho việc học mới ngôn ngữ sẽ được rút xuống mức tối thiểu. Cả MySQL, HTML, jQuery, Bootstrap cũng đã có thời gian làm quen từ trước.</a:t>
            </a:r>
          </a:p>
          <a:p>
            <a:endParaRPr lang="en-US" baseline="0" smtClean="0"/>
          </a:p>
          <a:p>
            <a:r>
              <a:rPr lang="en-US" baseline="0" smtClean="0"/>
              <a:t>2. Bên cạnh đó, tất cả những công nghệ nhóm chọn đều có lịch sử lâu, tài liệu đầy đủ, cộng đồng sử dụng đông đảo, hầu hết những nhu cầu thiết yếu đều đã được hỗ trợ rất tốt và dễ dàng tích hợp nhanh chóng.</a:t>
            </a:r>
          </a:p>
          <a:p>
            <a:endParaRPr lang="en-US" baseline="0" smtClean="0"/>
          </a:p>
          <a:p>
            <a:r>
              <a:rPr lang="en-US" baseline="0" smtClean="0"/>
              <a:t>3. Đặc biệt quan trọng tất cả những công nghệ nêu trên đều miễn phí, một số là mã nguồn mở. Điều đó giúp tiết kiệm chi phí rất nhiều phù hợp với nhu cầu khi đưa vào sử dụng thực tế, chỉ tốn phí duy trì host và domain.</a:t>
            </a:r>
          </a:p>
          <a:p>
            <a:endParaRPr lang="en-US" baseline="0" smtClean="0"/>
          </a:p>
        </p:txBody>
      </p:sp>
      <p:sp>
        <p:nvSpPr>
          <p:cNvPr id="4" name="Slide Number Placeholder 3"/>
          <p:cNvSpPr>
            <a:spLocks noGrp="1"/>
          </p:cNvSpPr>
          <p:nvPr>
            <p:ph type="sldNum" sz="quarter" idx="10"/>
          </p:nvPr>
        </p:nvSpPr>
        <p:spPr/>
        <p:txBody>
          <a:bodyPr/>
          <a:lstStyle/>
          <a:p>
            <a:fld id="{BCE61933-B1A4-49F7-8FC7-4404562CCF99}" type="slidenum">
              <a:rPr lang="en-US" smtClean="0"/>
              <a:t>6</a:t>
            </a:fld>
            <a:endParaRPr lang="en-US"/>
          </a:p>
        </p:txBody>
      </p:sp>
    </p:spTree>
    <p:extLst>
      <p:ext uri="{BB962C8B-B14F-4D97-AF65-F5344CB8AC3E}">
        <p14:creationId xmlns:p14="http://schemas.microsoft.com/office/powerpoint/2010/main" val="59588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thiết kế ERD, kiến trúc hệ thống</a:t>
            </a:r>
          </a:p>
          <a:p>
            <a:endParaRPr lang="en-US" baseline="0" smtClean="0"/>
          </a:p>
        </p:txBody>
      </p:sp>
      <p:sp>
        <p:nvSpPr>
          <p:cNvPr id="4" name="Slide Number Placeholder 3"/>
          <p:cNvSpPr>
            <a:spLocks noGrp="1"/>
          </p:cNvSpPr>
          <p:nvPr>
            <p:ph type="sldNum" sz="quarter" idx="10"/>
          </p:nvPr>
        </p:nvSpPr>
        <p:spPr/>
        <p:txBody>
          <a:bodyPr/>
          <a:lstStyle/>
          <a:p>
            <a:fld id="{BCE61933-B1A4-49F7-8FC7-4404562CCF99}" type="slidenum">
              <a:rPr lang="en-US" smtClean="0"/>
              <a:t>7</a:t>
            </a:fld>
            <a:endParaRPr lang="en-US"/>
          </a:p>
        </p:txBody>
      </p:sp>
    </p:spTree>
    <p:extLst>
      <p:ext uri="{BB962C8B-B14F-4D97-AF65-F5344CB8AC3E}">
        <p14:creationId xmlns:p14="http://schemas.microsoft.com/office/powerpoint/2010/main" val="219843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show từng yêu cầu ra, và demo những gì đã làm với yêu cầu đó</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8</a:t>
            </a:fld>
            <a:endParaRPr lang="en-US"/>
          </a:p>
        </p:txBody>
      </p:sp>
    </p:spTree>
    <p:extLst>
      <p:ext uri="{BB962C8B-B14F-4D97-AF65-F5344CB8AC3E}">
        <p14:creationId xmlns:p14="http://schemas.microsoft.com/office/powerpoint/2010/main" val="1759682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cái cũ đã làm gì? Yêu cầu của đề luận văn là gì? Đã hoàn thành được như thế nào? Còn khuyết điểm gì? Và hướng phát triển sau này?</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9</a:t>
            </a:fld>
            <a:endParaRPr lang="en-US"/>
          </a:p>
        </p:txBody>
      </p:sp>
    </p:spTree>
    <p:extLst>
      <p:ext uri="{BB962C8B-B14F-4D97-AF65-F5344CB8AC3E}">
        <p14:creationId xmlns:p14="http://schemas.microsoft.com/office/powerpoint/2010/main" val="241271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cái cũ đã làm gì? Yêu cầu của đề luận văn là gì? Đã hoàn thành được như thế nào? Còn khuyết điểm gì? Và hướng phát triển sau này?</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10</a:t>
            </a:fld>
            <a:endParaRPr lang="en-US"/>
          </a:p>
        </p:txBody>
      </p:sp>
    </p:spTree>
    <p:extLst>
      <p:ext uri="{BB962C8B-B14F-4D97-AF65-F5344CB8AC3E}">
        <p14:creationId xmlns:p14="http://schemas.microsoft.com/office/powerpoint/2010/main" val="176207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5/15/2017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5/15/2017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5/15/2017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5/15/2017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4837" y="804552"/>
            <a:ext cx="10132496" cy="2262781"/>
          </a:xfrm>
        </p:spPr>
        <p:txBody>
          <a:bodyPr>
            <a:normAutofit fontScale="90000"/>
          </a:bodyPr>
          <a:lstStyle/>
          <a:p>
            <a:r>
              <a:rPr lang="en-US" sz="3600" err="1">
                <a:latin typeface="Arial" panose="020B0604020202020204" pitchFamily="34" charset="0"/>
                <a:cs typeface="Arial" panose="020B0604020202020204" pitchFamily="34" charset="0"/>
              </a:rPr>
              <a:t>Đề</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tài</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luận</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văn</a:t>
            </a:r>
            <a:r>
              <a:rPr lang="en-US" sz="3600">
                <a:latin typeface="Arial" panose="020B0604020202020204" pitchFamily="34" charset="0"/>
                <a:cs typeface="Arial" panose="020B0604020202020204" pitchFamily="34" charset="0"/>
              </a:rPr>
              <a:t> </a:t>
            </a:r>
            <a:r>
              <a:rPr lang="en-US" sz="3600" err="1">
                <a:latin typeface="Arial" panose="020B0604020202020204" pitchFamily="34" charset="0"/>
                <a:cs typeface="Arial" panose="020B0604020202020204" pitchFamily="34" charset="0"/>
              </a:rPr>
              <a:t>số</a:t>
            </a:r>
            <a:r>
              <a:rPr lang="en-US" sz="3600">
                <a:latin typeface="Arial" panose="020B0604020202020204" pitchFamily="34" charset="0"/>
                <a:cs typeface="Arial" panose="020B0604020202020204" pitchFamily="34" charset="0"/>
              </a:rPr>
              <a:t> 31</a:t>
            </a:r>
            <a:r>
              <a:rPr lang="en-US" sz="3600" smtClean="0">
                <a:latin typeface="Arial" panose="020B0604020202020204" pitchFamily="34" charset="0"/>
                <a:cs typeface="Arial" panose="020B0604020202020204" pitchFamily="34" charset="0"/>
              </a:rPr>
              <a:t>:</a:t>
            </a:r>
            <a:br>
              <a:rPr lang="en-US" sz="3600"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	</a:t>
            </a:r>
            <a:r>
              <a:rPr lang="en-US" sz="4400" i="1" err="1" smtClean="0">
                <a:solidFill>
                  <a:srgbClr val="0070C0"/>
                </a:solidFill>
                <a:latin typeface="Arial" panose="020B0604020202020204" pitchFamily="34" charset="0"/>
                <a:cs typeface="Arial" panose="020B0604020202020204" pitchFamily="34" charset="0"/>
              </a:rPr>
              <a:t>Xây</a:t>
            </a:r>
            <a:r>
              <a:rPr lang="en-US" sz="4400" i="1" smtClean="0">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dựng</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hệ</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thống</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quản</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lý</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thông</a:t>
            </a:r>
            <a:r>
              <a:rPr lang="en-US" sz="4400" i="1">
                <a:solidFill>
                  <a:srgbClr val="0070C0"/>
                </a:solidFill>
                <a:latin typeface="Arial" panose="020B0604020202020204" pitchFamily="34" charset="0"/>
                <a:cs typeface="Arial" panose="020B0604020202020204" pitchFamily="34" charset="0"/>
              </a:rPr>
              <a:t> tin </a:t>
            </a:r>
            <a:r>
              <a:rPr lang="en-US" sz="4400" i="1" smtClean="0">
                <a:solidFill>
                  <a:srgbClr val="0070C0"/>
                </a:solidFill>
                <a:latin typeface="Arial" panose="020B0604020202020204" pitchFamily="34" charset="0"/>
                <a:cs typeface="Arial" panose="020B0604020202020204" pitchFamily="34" charset="0"/>
              </a:rPr>
              <a:t>	bán </a:t>
            </a:r>
            <a:r>
              <a:rPr lang="en-US" sz="4400" i="1" err="1">
                <a:solidFill>
                  <a:srgbClr val="0070C0"/>
                </a:solidFill>
                <a:latin typeface="Arial" panose="020B0604020202020204" pitchFamily="34" charset="0"/>
                <a:cs typeface="Arial" panose="020B0604020202020204" pitchFamily="34" charset="0"/>
              </a:rPr>
              <a:t>hàng</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cho</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doanh</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nghiệp</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sản</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xuất</a:t>
            </a:r>
            <a:r>
              <a:rPr lang="en-US" sz="4400" i="1">
                <a:solidFill>
                  <a:srgbClr val="0070C0"/>
                </a:solidFill>
                <a:latin typeface="Arial" panose="020B0604020202020204" pitchFamily="34" charset="0"/>
                <a:cs typeface="Arial" panose="020B0604020202020204" pitchFamily="34" charset="0"/>
              </a:rPr>
              <a:t> </a:t>
            </a:r>
            <a:r>
              <a:rPr lang="en-US" sz="4400" i="1" err="1">
                <a:solidFill>
                  <a:srgbClr val="0070C0"/>
                </a:solidFill>
                <a:latin typeface="Arial" panose="020B0604020202020204" pitchFamily="34" charset="0"/>
                <a:cs typeface="Arial" panose="020B0604020202020204" pitchFamily="34" charset="0"/>
              </a:rPr>
              <a:t>vải</a:t>
            </a:r>
            <a:r>
              <a:rPr lang="en-US" sz="4400" i="1">
                <a:solidFill>
                  <a:srgbClr val="0070C0"/>
                </a:solidFill>
                <a:latin typeface="Arial" panose="020B0604020202020204" pitchFamily="34" charset="0"/>
                <a:cs typeface="Arial" panose="020B0604020202020204" pitchFamily="34" charset="0"/>
              </a:rPr>
              <a:t>.</a:t>
            </a:r>
            <a:endParaRPr lang="en-US" i="1">
              <a:solidFill>
                <a:srgbClr val="0070C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6598" y="4149395"/>
            <a:ext cx="4144487" cy="2483568"/>
          </a:xfrm>
        </p:spPr>
        <p:txBody>
          <a:bodyPr>
            <a:normAutofit/>
          </a:bodyPr>
          <a:lstStyle/>
          <a:p>
            <a:r>
              <a:rPr lang="en-US" smtClean="0">
                <a:latin typeface="Arial" panose="020B0604020202020204" pitchFamily="34" charset="0"/>
                <a:cs typeface="Arial" panose="020B0604020202020204" pitchFamily="34" charset="0"/>
              </a:rPr>
              <a:t>- GVHD: </a:t>
            </a:r>
            <a:r>
              <a:rPr lang="en-US" err="1" smtClean="0">
                <a:latin typeface="Arial" panose="020B0604020202020204" pitchFamily="34" charset="0"/>
                <a:cs typeface="Arial" panose="020B0604020202020204" pitchFamily="34" charset="0"/>
              </a:rPr>
              <a:t>ThS</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Nguyễn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Ái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Thảo</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 GVPB: </a:t>
            </a:r>
            <a:r>
              <a:rPr lang="en-US" err="1" smtClean="0">
                <a:latin typeface="Arial" panose="020B0604020202020204" pitchFamily="34" charset="0"/>
                <a:cs typeface="Arial" panose="020B0604020202020204" pitchFamily="34" charset="0"/>
              </a:rPr>
              <a:t>ThS</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Trần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Quế</a:t>
            </a:r>
            <a:r>
              <a:rPr lang="en-US" smtClean="0">
                <a:latin typeface="Arial" panose="020B0604020202020204" pitchFamily="34" charset="0"/>
                <a:cs typeface="Arial" panose="020B0604020202020204" pitchFamily="34" charset="0"/>
              </a:rPr>
              <a:t> Nguyệt</a:t>
            </a:r>
          </a:p>
          <a:p>
            <a:r>
              <a:rPr lang="en-US" smtClean="0">
                <a:latin typeface="Arial" panose="020B0604020202020204" pitchFamily="34" charset="0"/>
                <a:cs typeface="Arial" panose="020B0604020202020204" pitchFamily="34" charset="0"/>
              </a:rPr>
              <a:t>Danh </a:t>
            </a:r>
            <a:r>
              <a:rPr lang="en-US" err="1" smtClean="0">
                <a:latin typeface="Arial" panose="020B0604020202020204" pitchFamily="34" charset="0"/>
                <a:cs typeface="Arial" panose="020B0604020202020204" pitchFamily="34" charset="0"/>
              </a:rPr>
              <a:t>sách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nhóm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thực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hiện</a:t>
            </a:r>
            <a:r>
              <a:rPr lang="en-US" smtClean="0">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1. </a:t>
            </a:r>
            <a:r>
              <a:rPr lang="en-US" err="1" smtClean="0">
                <a:latin typeface="Arial" panose="020B0604020202020204" pitchFamily="34" charset="0"/>
                <a:cs typeface="Arial" panose="020B0604020202020204" pitchFamily="34" charset="0"/>
              </a:rPr>
              <a:t>Vũ</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Duy</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Trúc</a:t>
            </a:r>
            <a:endParaRPr lang="en-US" smtClean="0">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2. </a:t>
            </a:r>
            <a:r>
              <a:rPr lang="en-US" err="1" smtClean="0">
                <a:latin typeface="Arial" panose="020B0604020202020204" pitchFamily="34" charset="0"/>
                <a:cs typeface="Arial" panose="020B0604020202020204" pitchFamily="34" charset="0"/>
              </a:rPr>
              <a:t>Lê</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Công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Doãn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5905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7. Đánh giá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3600" smtClean="0">
                <a:latin typeface="Arial" panose="020B0604020202020204" pitchFamily="34" charset="0"/>
                <a:cs typeface="Arial" panose="020B0604020202020204" pitchFamily="34" charset="0"/>
              </a:rPr>
              <a:t>Ưu điểm:</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Giao diện thân thiện, dễ sử dụng.</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Đáp ứng được một số nhu cầu cơ bản.</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Dễ dàng cải tiến, mở rộng sau này.</a:t>
            </a:r>
          </a:p>
        </p:txBody>
      </p:sp>
    </p:spTree>
    <p:extLst>
      <p:ext uri="{BB962C8B-B14F-4D97-AF65-F5344CB8AC3E}">
        <p14:creationId xmlns:p14="http://schemas.microsoft.com/office/powerpoint/2010/main" val="3389279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7. Đánh giá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3600" smtClean="0">
                <a:latin typeface="Arial" panose="020B0604020202020204" pitchFamily="34" charset="0"/>
                <a:cs typeface="Arial" panose="020B0604020202020204" pitchFamily="34" charset="0"/>
              </a:rPr>
              <a:t>Khuyết điểm:</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Tính bảo mật thấp.</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Chưa hoàn thiện tất cả chức năng cho ứng dụng, còn nhiều ngoại lệ chưa được xử lý.</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Chưa hỗ trợ tốt cho nhu cầu thực tế của người sử dụng.</a:t>
            </a:r>
          </a:p>
        </p:txBody>
      </p:sp>
    </p:spTree>
    <p:extLst>
      <p:ext uri="{BB962C8B-B14F-4D97-AF65-F5344CB8AC3E}">
        <p14:creationId xmlns:p14="http://schemas.microsoft.com/office/powerpoint/2010/main" val="3329944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8. Tổng kết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marL="0" indent="0">
              <a:buNone/>
            </a:pPr>
            <a:r>
              <a:rPr lang="en-US" sz="3200" i="1" smtClean="0">
                <a:latin typeface="Arial" panose="020B0604020202020204" pitchFamily="34" charset="0"/>
                <a:cs typeface="Arial" panose="020B0604020202020204" pitchFamily="34" charset="0"/>
              </a:rPr>
              <a:t>Kiến thức học được qua luận văn:</a:t>
            </a:r>
          </a:p>
          <a:p>
            <a:pPr marL="0" indent="0">
              <a:buNone/>
            </a:pPr>
            <a:endParaRPr lang="en-US" sz="3200" i="1"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Cách học hiểu, phân tích yêu cầu và thu thập, làm rõ yêu cầu.</a:t>
            </a:r>
          </a:p>
          <a:p>
            <a:r>
              <a:rPr lang="en-US" sz="2400" smtClean="0">
                <a:latin typeface="Arial" panose="020B0604020202020204" pitchFamily="34" charset="0"/>
                <a:cs typeface="Arial" panose="020B0604020202020204" pitchFamily="34" charset="0"/>
              </a:rPr>
              <a:t>Kỹ năng làm việc nhóm.</a:t>
            </a:r>
          </a:p>
          <a:p>
            <a:r>
              <a:rPr lang="en-US" sz="2400" smtClean="0">
                <a:latin typeface="Arial" panose="020B0604020202020204" pitchFamily="34" charset="0"/>
                <a:cs typeface="Arial" panose="020B0604020202020204" pitchFamily="34" charset="0"/>
              </a:rPr>
              <a:t>Kỹ năng sử dụng source control.</a:t>
            </a:r>
          </a:p>
          <a:p>
            <a:r>
              <a:rPr lang="en-US" sz="2400" smtClean="0">
                <a:latin typeface="Arial" panose="020B0604020202020204" pitchFamily="34" charset="0"/>
                <a:cs typeface="Arial" panose="020B0604020202020204" pitchFamily="34" charset="0"/>
              </a:rPr>
              <a:t>Kiến thức về framework Laravel cũng như ngôn ngữ PHP, và kĩ thuật thiết kế front-end</a:t>
            </a:r>
          </a:p>
          <a:p>
            <a:r>
              <a:rPr lang="en-US" sz="2400" smtClean="0">
                <a:latin typeface="Arial" panose="020B0604020202020204" pitchFamily="34" charset="0"/>
                <a:cs typeface="Arial" panose="020B0604020202020204" pitchFamily="34" charset="0"/>
              </a:rPr>
              <a:t>Kỹ năng viết tài liệu theo đúng quy chuẩn.</a:t>
            </a:r>
          </a:p>
          <a:p>
            <a:r>
              <a:rPr lang="en-US" sz="2400" smtClean="0">
                <a:latin typeface="Arial" panose="020B0604020202020204" pitchFamily="34" charset="0"/>
                <a:cs typeface="Arial" panose="020B0604020202020204" pitchFamily="34" charset="0"/>
              </a:rPr>
              <a:t>Kỹ năng thuyết trình, báo cáo.</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5183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flipV="1">
            <a:off x="4190456" y="748938"/>
            <a:ext cx="749300" cy="304801"/>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5" name="Line 3"/>
          <p:cNvSpPr>
            <a:spLocks noChangeShapeType="1"/>
          </p:cNvSpPr>
          <p:nvPr/>
        </p:nvSpPr>
        <p:spPr bwMode="auto">
          <a:xfrm>
            <a:off x="4482556" y="3415938"/>
            <a:ext cx="457200" cy="30480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6" name="Line 4"/>
          <p:cNvSpPr>
            <a:spLocks noChangeShapeType="1"/>
          </p:cNvSpPr>
          <p:nvPr/>
        </p:nvSpPr>
        <p:spPr bwMode="auto">
          <a:xfrm>
            <a:off x="4939756" y="748938"/>
            <a:ext cx="6096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7" name="Line 5"/>
          <p:cNvSpPr>
            <a:spLocks noChangeShapeType="1"/>
          </p:cNvSpPr>
          <p:nvPr/>
        </p:nvSpPr>
        <p:spPr bwMode="auto">
          <a:xfrm>
            <a:off x="4939756" y="3720738"/>
            <a:ext cx="6096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8" name="Line 6"/>
          <p:cNvSpPr>
            <a:spLocks noChangeShapeType="1"/>
          </p:cNvSpPr>
          <p:nvPr/>
        </p:nvSpPr>
        <p:spPr bwMode="auto">
          <a:xfrm flipV="1">
            <a:off x="4863556" y="1510938"/>
            <a:ext cx="6858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9" name="Line 7"/>
          <p:cNvSpPr>
            <a:spLocks noChangeShapeType="1"/>
          </p:cNvSpPr>
          <p:nvPr/>
        </p:nvSpPr>
        <p:spPr bwMode="auto">
          <a:xfrm>
            <a:off x="4939756" y="2272938"/>
            <a:ext cx="6096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10" name="Line 8"/>
          <p:cNvSpPr>
            <a:spLocks noChangeShapeType="1"/>
          </p:cNvSpPr>
          <p:nvPr/>
        </p:nvSpPr>
        <p:spPr bwMode="auto">
          <a:xfrm flipV="1">
            <a:off x="4863556" y="2958738"/>
            <a:ext cx="6858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11" name="AutoShape 20"/>
          <p:cNvSpPr>
            <a:spLocks noChangeArrowheads="1"/>
          </p:cNvSpPr>
          <p:nvPr/>
        </p:nvSpPr>
        <p:spPr bwMode="gray">
          <a:xfrm>
            <a:off x="5543006" y="5203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2" name="Rectangle 21"/>
          <p:cNvSpPr>
            <a:spLocks noChangeArrowheads="1"/>
          </p:cNvSpPr>
          <p:nvPr/>
        </p:nvSpPr>
        <p:spPr bwMode="auto">
          <a:xfrm>
            <a:off x="6946356" y="596538"/>
            <a:ext cx="2571882" cy="400110"/>
          </a:xfrm>
          <a:prstGeom prst="rect">
            <a:avLst/>
          </a:prstGeom>
          <a:noFill/>
          <a:ln w="9525">
            <a:noFill/>
            <a:miter lim="800000"/>
            <a:headEnd/>
            <a:tailEnd/>
          </a:ln>
          <a:effectLst/>
        </p:spPr>
        <p:txBody>
          <a:bodyPr wrap="square">
            <a:spAutoFit/>
          </a:bodyPr>
          <a:lstStyle/>
          <a:p>
            <a:r>
              <a:rPr lang="en-US" sz="2000" smtClean="0">
                <a:solidFill>
                  <a:srgbClr val="C00000"/>
                </a:solidFill>
                <a:latin typeface="Arial" panose="020B0604020202020204" pitchFamily="34" charset="0"/>
                <a:cs typeface="Arial" panose="020B0604020202020204" pitchFamily="34" charset="0"/>
              </a:rPr>
              <a:t>1. Giới </a:t>
            </a:r>
            <a:r>
              <a:rPr lang="en-US" sz="2000" err="1">
                <a:solidFill>
                  <a:srgbClr val="C00000"/>
                </a:solidFill>
                <a:latin typeface="Arial" panose="020B0604020202020204" pitchFamily="34" charset="0"/>
                <a:cs typeface="Arial" panose="020B0604020202020204" pitchFamily="34" charset="0"/>
              </a:rPr>
              <a:t>thiệu</a:t>
            </a:r>
            <a:r>
              <a:rPr lang="en-US" sz="2000">
                <a:solidFill>
                  <a:srgbClr val="C00000"/>
                </a:solidFill>
                <a:latin typeface="Arial" panose="020B0604020202020204" pitchFamily="34" charset="0"/>
                <a:cs typeface="Arial" panose="020B0604020202020204" pitchFamily="34" charset="0"/>
              </a:rPr>
              <a:t> </a:t>
            </a:r>
            <a:r>
              <a:rPr lang="en-US" sz="2000" err="1">
                <a:solidFill>
                  <a:srgbClr val="C00000"/>
                </a:solidFill>
                <a:latin typeface="Arial" panose="020B0604020202020204" pitchFamily="34" charset="0"/>
                <a:cs typeface="Arial" panose="020B0604020202020204" pitchFamily="34" charset="0"/>
              </a:rPr>
              <a:t>đề</a:t>
            </a:r>
            <a:r>
              <a:rPr lang="en-US" sz="2000">
                <a:solidFill>
                  <a:srgbClr val="C00000"/>
                </a:solidFill>
                <a:latin typeface="Arial" panose="020B0604020202020204" pitchFamily="34" charset="0"/>
                <a:cs typeface="Arial" panose="020B0604020202020204" pitchFamily="34" charset="0"/>
              </a:rPr>
              <a:t> </a:t>
            </a:r>
            <a:r>
              <a:rPr lang="en-US" sz="2000" err="1">
                <a:solidFill>
                  <a:srgbClr val="C00000"/>
                </a:solidFill>
                <a:latin typeface="Arial" panose="020B0604020202020204" pitchFamily="34" charset="0"/>
                <a:cs typeface="Arial" panose="020B0604020202020204" pitchFamily="34" charset="0"/>
              </a:rPr>
              <a:t>tài</a:t>
            </a:r>
            <a:endParaRPr lang="en-US" sz="2000">
              <a:solidFill>
                <a:srgbClr val="C00000"/>
              </a:solidFill>
              <a:latin typeface="Arial" panose="020B0604020202020204" pitchFamily="34" charset="0"/>
              <a:cs typeface="Arial" panose="020B0604020202020204" pitchFamily="34" charset="0"/>
            </a:endParaRPr>
          </a:p>
        </p:txBody>
      </p:sp>
      <p:sp>
        <p:nvSpPr>
          <p:cNvPr id="13" name="AutoShape 22"/>
          <p:cNvSpPr>
            <a:spLocks noChangeArrowheads="1"/>
          </p:cNvSpPr>
          <p:nvPr/>
        </p:nvSpPr>
        <p:spPr bwMode="gray">
          <a:xfrm>
            <a:off x="5543006" y="12696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4" name="Rectangle 23"/>
          <p:cNvSpPr>
            <a:spLocks noChangeArrowheads="1"/>
          </p:cNvSpPr>
          <p:nvPr/>
        </p:nvSpPr>
        <p:spPr bwMode="auto">
          <a:xfrm>
            <a:off x="6946356" y="1345838"/>
            <a:ext cx="2647732" cy="400110"/>
          </a:xfrm>
          <a:prstGeom prst="rect">
            <a:avLst/>
          </a:prstGeom>
          <a:noFill/>
          <a:ln w="9525">
            <a:noFill/>
            <a:miter lim="800000"/>
            <a:headEnd/>
            <a:tailEnd/>
          </a:ln>
          <a:effectLst/>
        </p:spPr>
        <p:txBody>
          <a:bodyPr wrap="square">
            <a:spAutoFit/>
          </a:bodyPr>
          <a:lstStyle/>
          <a:p>
            <a:r>
              <a:rPr lang="en-US" sz="2000" smtClean="0">
                <a:solidFill>
                  <a:srgbClr val="C00000"/>
                </a:solidFill>
                <a:latin typeface="Arial" panose="020B0604020202020204" pitchFamily="34" charset="0"/>
                <a:cs typeface="Arial" panose="020B0604020202020204" pitchFamily="34" charset="0"/>
              </a:rPr>
              <a:t>2. Mô </a:t>
            </a:r>
            <a:r>
              <a:rPr lang="en-US" sz="2000" err="1" smtClean="0">
                <a:solidFill>
                  <a:srgbClr val="C00000"/>
                </a:solidFill>
                <a:latin typeface="Arial" panose="020B0604020202020204" pitchFamily="34" charset="0"/>
                <a:cs typeface="Arial" panose="020B0604020202020204" pitchFamily="34" charset="0"/>
              </a:rPr>
              <a:t>tả</a:t>
            </a:r>
            <a:r>
              <a:rPr lang="en-US" sz="2000" smtClean="0">
                <a:solidFill>
                  <a:srgbClr val="C00000"/>
                </a:solidFill>
                <a:latin typeface="Arial" panose="020B0604020202020204" pitchFamily="34" charset="0"/>
                <a:cs typeface="Arial" panose="020B0604020202020204" pitchFamily="34" charset="0"/>
              </a:rPr>
              <a:t> </a:t>
            </a:r>
            <a:r>
              <a:rPr lang="en-US" sz="2000" err="1" smtClean="0">
                <a:solidFill>
                  <a:srgbClr val="C00000"/>
                </a:solidFill>
                <a:latin typeface="Arial" panose="020B0604020202020204" pitchFamily="34" charset="0"/>
                <a:cs typeface="Arial" panose="020B0604020202020204" pitchFamily="34" charset="0"/>
              </a:rPr>
              <a:t>nghiệp</a:t>
            </a:r>
            <a:r>
              <a:rPr lang="en-US" sz="2000" smtClean="0">
                <a:solidFill>
                  <a:srgbClr val="C00000"/>
                </a:solidFill>
                <a:latin typeface="Arial" panose="020B0604020202020204" pitchFamily="34" charset="0"/>
                <a:cs typeface="Arial" panose="020B0604020202020204" pitchFamily="34" charset="0"/>
              </a:rPr>
              <a:t> </a:t>
            </a:r>
            <a:r>
              <a:rPr lang="en-US" sz="2000" err="1" smtClean="0">
                <a:solidFill>
                  <a:srgbClr val="C00000"/>
                </a:solidFill>
                <a:latin typeface="Arial" panose="020B0604020202020204" pitchFamily="34" charset="0"/>
                <a:cs typeface="Arial" panose="020B0604020202020204" pitchFamily="34" charset="0"/>
              </a:rPr>
              <a:t>vụ</a:t>
            </a:r>
            <a:endParaRPr lang="en-US" sz="2000">
              <a:solidFill>
                <a:srgbClr val="C00000"/>
              </a:solidFill>
              <a:latin typeface="Arial" panose="020B0604020202020204" pitchFamily="34" charset="0"/>
              <a:cs typeface="Arial" panose="020B0604020202020204" pitchFamily="34" charset="0"/>
            </a:endParaRPr>
          </a:p>
        </p:txBody>
      </p:sp>
      <p:sp>
        <p:nvSpPr>
          <p:cNvPr id="15" name="AutoShape 24"/>
          <p:cNvSpPr>
            <a:spLocks noChangeArrowheads="1"/>
          </p:cNvSpPr>
          <p:nvPr/>
        </p:nvSpPr>
        <p:spPr bwMode="gray">
          <a:xfrm>
            <a:off x="5539831" y="201258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6" name="Rectangle 25"/>
          <p:cNvSpPr>
            <a:spLocks noChangeArrowheads="1"/>
          </p:cNvSpPr>
          <p:nvPr/>
        </p:nvSpPr>
        <p:spPr bwMode="auto">
          <a:xfrm>
            <a:off x="6943181" y="2088788"/>
            <a:ext cx="2806832"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3. Phân </a:t>
            </a:r>
            <a:r>
              <a:rPr lang="en-US" sz="2000" err="1" smtClean="0">
                <a:solidFill>
                  <a:srgbClr val="C00000"/>
                </a:solidFill>
                <a:latin typeface="Arial" panose="020B0604020202020204" pitchFamily="34" charset="0"/>
                <a:cs typeface="Arial" panose="020B0604020202020204" pitchFamily="34" charset="0"/>
              </a:rPr>
              <a:t>tích</a:t>
            </a:r>
            <a:r>
              <a:rPr lang="en-US" sz="2000" smtClean="0">
                <a:solidFill>
                  <a:srgbClr val="C00000"/>
                </a:solidFill>
                <a:latin typeface="Arial" panose="020B0604020202020204" pitchFamily="34" charset="0"/>
                <a:cs typeface="Arial" panose="020B0604020202020204" pitchFamily="34" charset="0"/>
              </a:rPr>
              <a:t> </a:t>
            </a:r>
            <a:r>
              <a:rPr lang="en-US" sz="2000" err="1" smtClean="0">
                <a:solidFill>
                  <a:srgbClr val="C00000"/>
                </a:solidFill>
                <a:latin typeface="Arial" panose="020B0604020202020204" pitchFamily="34" charset="0"/>
                <a:cs typeface="Arial" panose="020B0604020202020204" pitchFamily="34" charset="0"/>
              </a:rPr>
              <a:t>yêu</a:t>
            </a:r>
            <a:r>
              <a:rPr lang="en-US" sz="2000" smtClean="0">
                <a:solidFill>
                  <a:srgbClr val="C00000"/>
                </a:solidFill>
                <a:latin typeface="Arial" panose="020B0604020202020204" pitchFamily="34" charset="0"/>
                <a:cs typeface="Arial" panose="020B0604020202020204" pitchFamily="34" charset="0"/>
              </a:rPr>
              <a:t> </a:t>
            </a:r>
            <a:r>
              <a:rPr lang="en-US" sz="2000" err="1" smtClean="0">
                <a:solidFill>
                  <a:srgbClr val="C00000"/>
                </a:solidFill>
                <a:latin typeface="Arial" panose="020B0604020202020204" pitchFamily="34" charset="0"/>
                <a:cs typeface="Arial" panose="020B0604020202020204" pitchFamily="34" charset="0"/>
              </a:rPr>
              <a:t>cầu</a:t>
            </a:r>
            <a:endParaRPr lang="en-US" sz="2000">
              <a:solidFill>
                <a:srgbClr val="C00000"/>
              </a:solidFill>
              <a:latin typeface="Arial" panose="020B0604020202020204" pitchFamily="34" charset="0"/>
              <a:cs typeface="Arial" panose="020B0604020202020204" pitchFamily="34" charset="0"/>
            </a:endParaRPr>
          </a:p>
        </p:txBody>
      </p:sp>
      <p:sp>
        <p:nvSpPr>
          <p:cNvPr id="17" name="Oval 26"/>
          <p:cNvSpPr>
            <a:spLocks noChangeArrowheads="1"/>
          </p:cNvSpPr>
          <p:nvPr/>
        </p:nvSpPr>
        <p:spPr bwMode="gray">
          <a:xfrm>
            <a:off x="5454106" y="637813"/>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8" name="Oval 27"/>
          <p:cNvSpPr>
            <a:spLocks noChangeArrowheads="1"/>
          </p:cNvSpPr>
          <p:nvPr/>
        </p:nvSpPr>
        <p:spPr bwMode="gray">
          <a:xfrm>
            <a:off x="5466806" y="1402988"/>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19" name="Oval 28"/>
          <p:cNvSpPr>
            <a:spLocks noChangeArrowheads="1"/>
          </p:cNvSpPr>
          <p:nvPr/>
        </p:nvSpPr>
        <p:spPr bwMode="gray">
          <a:xfrm>
            <a:off x="5466806" y="2158638"/>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0" name="AutoShape 29"/>
          <p:cNvSpPr>
            <a:spLocks noChangeArrowheads="1"/>
          </p:cNvSpPr>
          <p:nvPr/>
        </p:nvSpPr>
        <p:spPr bwMode="gray">
          <a:xfrm>
            <a:off x="5543006" y="274442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1" name="Oval 31"/>
          <p:cNvSpPr>
            <a:spLocks noChangeArrowheads="1"/>
          </p:cNvSpPr>
          <p:nvPr/>
        </p:nvSpPr>
        <p:spPr bwMode="gray">
          <a:xfrm>
            <a:off x="5454106" y="2882538"/>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2" name="AutoShape 32"/>
          <p:cNvSpPr>
            <a:spLocks noChangeArrowheads="1"/>
          </p:cNvSpPr>
          <p:nvPr/>
        </p:nvSpPr>
        <p:spPr bwMode="gray">
          <a:xfrm>
            <a:off x="5543006" y="3533413"/>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3" name="Rectangle 33"/>
          <p:cNvSpPr>
            <a:spLocks noChangeArrowheads="1"/>
          </p:cNvSpPr>
          <p:nvPr/>
        </p:nvSpPr>
        <p:spPr bwMode="auto">
          <a:xfrm>
            <a:off x="6946356" y="3609613"/>
            <a:ext cx="3409935"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5. Thiết kế hệ thống	</a:t>
            </a:r>
            <a:endParaRPr lang="en-US" sz="2000">
              <a:solidFill>
                <a:srgbClr val="C00000"/>
              </a:solidFill>
              <a:latin typeface="Arial" panose="020B0604020202020204" pitchFamily="34" charset="0"/>
              <a:cs typeface="Arial" panose="020B0604020202020204" pitchFamily="34" charset="0"/>
            </a:endParaRPr>
          </a:p>
        </p:txBody>
      </p:sp>
      <p:sp>
        <p:nvSpPr>
          <p:cNvPr id="24" name="Oval 34"/>
          <p:cNvSpPr>
            <a:spLocks noChangeArrowheads="1"/>
          </p:cNvSpPr>
          <p:nvPr/>
        </p:nvSpPr>
        <p:spPr bwMode="gray">
          <a:xfrm>
            <a:off x="5466806" y="3666763"/>
            <a:ext cx="228600" cy="228600"/>
          </a:xfrm>
          <a:prstGeom prst="ellipse">
            <a:avLst/>
          </a:prstGeom>
          <a:solidFill>
            <a:srgbClr val="FF000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5" name="Rectangle 33"/>
          <p:cNvSpPr>
            <a:spLocks noChangeArrowheads="1"/>
          </p:cNvSpPr>
          <p:nvPr/>
        </p:nvSpPr>
        <p:spPr bwMode="auto">
          <a:xfrm>
            <a:off x="6943180" y="2812172"/>
            <a:ext cx="3234490"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4. Công nghệ sử dụng</a:t>
            </a:r>
            <a:endParaRPr lang="en-US" sz="2000">
              <a:solidFill>
                <a:srgbClr val="C00000"/>
              </a:solidFill>
              <a:latin typeface="Arial" panose="020B0604020202020204" pitchFamily="34" charset="0"/>
              <a:cs typeface="Arial" panose="020B0604020202020204" pitchFamily="34" charset="0"/>
            </a:endParaRPr>
          </a:p>
        </p:txBody>
      </p:sp>
      <p:sp>
        <p:nvSpPr>
          <p:cNvPr id="26" name="Line 5"/>
          <p:cNvSpPr>
            <a:spLocks noChangeShapeType="1"/>
          </p:cNvSpPr>
          <p:nvPr/>
        </p:nvSpPr>
        <p:spPr bwMode="auto">
          <a:xfrm>
            <a:off x="5012647" y="4418389"/>
            <a:ext cx="609600"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27" name="AutoShape 32"/>
          <p:cNvSpPr>
            <a:spLocks noChangeArrowheads="1"/>
          </p:cNvSpPr>
          <p:nvPr/>
        </p:nvSpPr>
        <p:spPr bwMode="gray">
          <a:xfrm>
            <a:off x="5615897" y="4231064"/>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28" name="Rectangle 33"/>
          <p:cNvSpPr>
            <a:spLocks noChangeArrowheads="1"/>
          </p:cNvSpPr>
          <p:nvPr/>
        </p:nvSpPr>
        <p:spPr bwMode="auto">
          <a:xfrm>
            <a:off x="6943180" y="4307264"/>
            <a:ext cx="1336913"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6. Demo</a:t>
            </a:r>
            <a:endParaRPr lang="en-US" sz="2000">
              <a:solidFill>
                <a:srgbClr val="C00000"/>
              </a:solidFill>
              <a:latin typeface="Arial" panose="020B0604020202020204" pitchFamily="34" charset="0"/>
              <a:cs typeface="Arial" panose="020B0604020202020204" pitchFamily="34" charset="0"/>
            </a:endParaRPr>
          </a:p>
        </p:txBody>
      </p:sp>
      <p:sp>
        <p:nvSpPr>
          <p:cNvPr id="29" name="Oval 34"/>
          <p:cNvSpPr>
            <a:spLocks noChangeArrowheads="1"/>
          </p:cNvSpPr>
          <p:nvPr/>
        </p:nvSpPr>
        <p:spPr bwMode="gray">
          <a:xfrm>
            <a:off x="5539697" y="4364414"/>
            <a:ext cx="228600" cy="228600"/>
          </a:xfrm>
          <a:prstGeom prst="ellipse">
            <a:avLst/>
          </a:prstGeom>
          <a:solidFill>
            <a:srgbClr val="00B0F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30" name="Line 3"/>
          <p:cNvSpPr>
            <a:spLocks noChangeShapeType="1"/>
          </p:cNvSpPr>
          <p:nvPr/>
        </p:nvSpPr>
        <p:spPr bwMode="auto">
          <a:xfrm>
            <a:off x="3942807" y="3558813"/>
            <a:ext cx="1058862" cy="859576"/>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2" name="AutoShape 32"/>
          <p:cNvSpPr>
            <a:spLocks noChangeArrowheads="1"/>
          </p:cNvSpPr>
          <p:nvPr/>
        </p:nvSpPr>
        <p:spPr bwMode="gray">
          <a:xfrm>
            <a:off x="5593222" y="499076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43" name="AutoShape 32"/>
          <p:cNvSpPr>
            <a:spLocks noChangeArrowheads="1"/>
          </p:cNvSpPr>
          <p:nvPr/>
        </p:nvSpPr>
        <p:spPr bwMode="gray">
          <a:xfrm>
            <a:off x="5615714" y="575046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44" name="Line 3"/>
          <p:cNvSpPr>
            <a:spLocks noChangeShapeType="1"/>
          </p:cNvSpPr>
          <p:nvPr/>
        </p:nvSpPr>
        <p:spPr bwMode="auto">
          <a:xfrm>
            <a:off x="3626919" y="3558813"/>
            <a:ext cx="1103405" cy="1685926"/>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5" name="Line 3"/>
          <p:cNvSpPr>
            <a:spLocks noChangeShapeType="1"/>
          </p:cNvSpPr>
          <p:nvPr/>
        </p:nvSpPr>
        <p:spPr bwMode="auto">
          <a:xfrm>
            <a:off x="3323731" y="3485660"/>
            <a:ext cx="968191" cy="254938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6" name="Line 5"/>
          <p:cNvSpPr>
            <a:spLocks noChangeShapeType="1"/>
          </p:cNvSpPr>
          <p:nvPr/>
        </p:nvSpPr>
        <p:spPr bwMode="auto">
          <a:xfrm>
            <a:off x="4730324" y="5244739"/>
            <a:ext cx="965082"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7" name="Line 5"/>
          <p:cNvSpPr>
            <a:spLocks noChangeShapeType="1"/>
          </p:cNvSpPr>
          <p:nvPr/>
        </p:nvSpPr>
        <p:spPr bwMode="auto">
          <a:xfrm>
            <a:off x="4291922" y="6035040"/>
            <a:ext cx="1330325" cy="0"/>
          </a:xfrm>
          <a:prstGeom prst="line">
            <a:avLst/>
          </a:prstGeom>
          <a:noFill/>
          <a:ln w="12700" cap="rnd">
            <a:solidFill>
              <a:srgbClr val="003366"/>
            </a:solidFill>
            <a:prstDash val="sysDot"/>
            <a:round/>
            <a:headEnd/>
            <a:tailEnd/>
          </a:ln>
          <a:effectLst/>
        </p:spPr>
        <p:txBody>
          <a:bodyPr/>
          <a:lstStyle/>
          <a:p>
            <a:endParaRPr lang="en-US">
              <a:latin typeface="Arial" panose="020B0604020202020204" pitchFamily="34" charset="0"/>
              <a:cs typeface="Arial" panose="020B0604020202020204" pitchFamily="34" charset="0"/>
            </a:endParaRPr>
          </a:p>
        </p:txBody>
      </p:sp>
      <p:sp>
        <p:nvSpPr>
          <p:cNvPr id="48" name="Oval 34"/>
          <p:cNvSpPr>
            <a:spLocks noChangeArrowheads="1"/>
          </p:cNvSpPr>
          <p:nvPr/>
        </p:nvSpPr>
        <p:spPr bwMode="gray">
          <a:xfrm>
            <a:off x="5509217" y="5128740"/>
            <a:ext cx="228600" cy="228600"/>
          </a:xfrm>
          <a:prstGeom prst="ellipse">
            <a:avLst/>
          </a:prstGeom>
          <a:solidFill>
            <a:srgbClr val="00206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49" name="Oval 34"/>
          <p:cNvSpPr>
            <a:spLocks noChangeArrowheads="1"/>
          </p:cNvSpPr>
          <p:nvPr/>
        </p:nvSpPr>
        <p:spPr bwMode="gray">
          <a:xfrm>
            <a:off x="5539697" y="5903321"/>
            <a:ext cx="228600" cy="228600"/>
          </a:xfrm>
          <a:prstGeom prst="ellipse">
            <a:avLst/>
          </a:prstGeom>
          <a:solidFill>
            <a:srgbClr val="92D05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latin typeface="Arial" panose="020B0604020202020204" pitchFamily="34" charset="0"/>
              <a:cs typeface="Arial" panose="020B0604020202020204" pitchFamily="34" charset="0"/>
            </a:endParaRPr>
          </a:p>
        </p:txBody>
      </p:sp>
      <p:sp>
        <p:nvSpPr>
          <p:cNvPr id="50" name="Rectangle 33"/>
          <p:cNvSpPr>
            <a:spLocks noChangeArrowheads="1"/>
          </p:cNvSpPr>
          <p:nvPr/>
        </p:nvSpPr>
        <p:spPr bwMode="auto">
          <a:xfrm>
            <a:off x="6934116" y="5055666"/>
            <a:ext cx="3526057"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7. Đánh giá hệ thống</a:t>
            </a:r>
            <a:endParaRPr lang="en-US" sz="2000">
              <a:solidFill>
                <a:srgbClr val="C00000"/>
              </a:solidFill>
              <a:latin typeface="Arial" panose="020B0604020202020204" pitchFamily="34" charset="0"/>
              <a:cs typeface="Arial" panose="020B0604020202020204" pitchFamily="34" charset="0"/>
            </a:endParaRPr>
          </a:p>
        </p:txBody>
      </p:sp>
      <p:sp>
        <p:nvSpPr>
          <p:cNvPr id="51" name="Rectangle 33"/>
          <p:cNvSpPr>
            <a:spLocks noChangeArrowheads="1"/>
          </p:cNvSpPr>
          <p:nvPr/>
        </p:nvSpPr>
        <p:spPr bwMode="auto">
          <a:xfrm>
            <a:off x="6934116" y="5810277"/>
            <a:ext cx="2032708" cy="400110"/>
          </a:xfrm>
          <a:prstGeom prst="rect">
            <a:avLst/>
          </a:prstGeom>
          <a:noFill/>
          <a:ln w="9525">
            <a:noFill/>
            <a:miter lim="800000"/>
            <a:headEnd/>
            <a:tailEnd/>
          </a:ln>
          <a:effectLst/>
        </p:spPr>
        <p:txBody>
          <a:bodyPr wrap="square">
            <a:spAutoFit/>
          </a:bodyPr>
          <a:lstStyle/>
          <a:p>
            <a:pPr eaLnBrk="0" hangingPunct="0"/>
            <a:r>
              <a:rPr lang="en-US" sz="2000" smtClean="0">
                <a:solidFill>
                  <a:srgbClr val="C00000"/>
                </a:solidFill>
                <a:latin typeface="Arial" panose="020B0604020202020204" pitchFamily="34" charset="0"/>
                <a:cs typeface="Arial" panose="020B0604020202020204" pitchFamily="34" charset="0"/>
              </a:rPr>
              <a:t>8. Tổng kết</a:t>
            </a:r>
            <a:endParaRPr lang="en-US" sz="2000">
              <a:solidFill>
                <a:srgbClr val="C00000"/>
              </a:solidFill>
              <a:latin typeface="Arial" panose="020B0604020202020204" pitchFamily="34" charset="0"/>
              <a:cs typeface="Arial" panose="020B0604020202020204" pitchFamily="34" charset="0"/>
            </a:endParaRPr>
          </a:p>
        </p:txBody>
      </p:sp>
      <p:pic>
        <p:nvPicPr>
          <p:cNvPr id="41" name="Picture 40"/>
          <p:cNvPicPr>
            <a:picLocks noChangeAspect="1"/>
          </p:cNvPicPr>
          <p:nvPr/>
        </p:nvPicPr>
        <p:blipFill>
          <a:blip r:embed="rId3"/>
          <a:stretch>
            <a:fillRect/>
          </a:stretch>
        </p:blipFill>
        <p:spPr>
          <a:xfrm>
            <a:off x="2460940" y="986110"/>
            <a:ext cx="2670279" cy="2670279"/>
          </a:xfrm>
          <a:prstGeom prst="rect">
            <a:avLst/>
          </a:prstGeom>
        </p:spPr>
      </p:pic>
      <p:sp>
        <p:nvSpPr>
          <p:cNvPr id="31" name="Rectangle 21"/>
          <p:cNvSpPr>
            <a:spLocks noChangeArrowheads="1"/>
          </p:cNvSpPr>
          <p:nvPr/>
        </p:nvSpPr>
        <p:spPr bwMode="auto">
          <a:xfrm>
            <a:off x="2846105" y="2020806"/>
            <a:ext cx="1868487" cy="584775"/>
          </a:xfrm>
          <a:prstGeom prst="rect">
            <a:avLst/>
          </a:prstGeom>
          <a:noFill/>
          <a:ln w="9525">
            <a:noFill/>
            <a:miter lim="800000"/>
            <a:headEnd/>
            <a:tailEnd/>
          </a:ln>
          <a:effectLst/>
        </p:spPr>
        <p:txBody>
          <a:bodyPr wrap="square">
            <a:spAutoFit/>
          </a:bodyPr>
          <a:lstStyle/>
          <a:p>
            <a:r>
              <a:rPr lang="en-US" sz="3200" i="1" err="1">
                <a:solidFill>
                  <a:srgbClr val="00B050"/>
                </a:solidFill>
                <a:latin typeface="Arial" panose="020B0604020202020204" pitchFamily="34" charset="0"/>
                <a:cs typeface="Arial" panose="020B0604020202020204" pitchFamily="34" charset="0"/>
              </a:rPr>
              <a:t>Nội</a:t>
            </a:r>
            <a:r>
              <a:rPr lang="en-US" sz="3200" i="1">
                <a:solidFill>
                  <a:srgbClr val="00B050"/>
                </a:solidFill>
                <a:latin typeface="Arial" panose="020B0604020202020204" pitchFamily="34" charset="0"/>
                <a:cs typeface="Arial" panose="020B0604020202020204" pitchFamily="34" charset="0"/>
              </a:rPr>
              <a:t> dung</a:t>
            </a:r>
          </a:p>
        </p:txBody>
      </p:sp>
    </p:spTree>
    <p:extLst>
      <p:ext uri="{BB962C8B-B14F-4D97-AF65-F5344CB8AC3E}">
        <p14:creationId xmlns:p14="http://schemas.microsoft.com/office/powerpoint/2010/main" val="422763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1. Giới thiệu đề tài</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endParaRPr lang="en-US" sz="3200" smtClean="0">
              <a:latin typeface="Arial" panose="020B0604020202020204" pitchFamily="34" charset="0"/>
              <a:cs typeface="Arial" panose="020B0604020202020204" pitchFamily="34" charset="0"/>
            </a:endParaRPr>
          </a:p>
          <a:p>
            <a:r>
              <a:rPr lang="en-US" sz="3200" smtClean="0">
                <a:latin typeface="Arial" panose="020B0604020202020204" pitchFamily="34" charset="0"/>
                <a:cs typeface="Arial" panose="020B0604020202020204" pitchFamily="34" charset="0"/>
              </a:rPr>
              <a:t>Đề tài của nhóm là gì?</a:t>
            </a:r>
          </a:p>
          <a:p>
            <a:r>
              <a:rPr lang="en-US" sz="3200" smtClean="0">
                <a:latin typeface="Arial" panose="020B0604020202020204" pitchFamily="34" charset="0"/>
                <a:cs typeface="Arial" panose="020B0604020202020204" pitchFamily="34" charset="0"/>
              </a:rPr>
              <a:t>Tại sao nhóm lại lựa chọn đề tài này?</a:t>
            </a:r>
            <a:endParaRPr lang="en-US"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069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643" y="688183"/>
            <a:ext cx="8911687" cy="867514"/>
          </a:xfrm>
        </p:spPr>
        <p:txBody>
          <a:bodyPr/>
          <a:lstStyle/>
          <a:p>
            <a:r>
              <a:rPr lang="en-US" smtClean="0">
                <a:latin typeface="Arial" panose="020B0604020202020204" pitchFamily="34" charset="0"/>
                <a:cs typeface="Arial" panose="020B0604020202020204" pitchFamily="34" charset="0"/>
              </a:rPr>
              <a:t>2. Mô tả nghiệp vụ</a:t>
            </a:r>
            <a:endParaRPr lang="en-US">
              <a:latin typeface="Arial" panose="020B0604020202020204" pitchFamily="34" charset="0"/>
              <a:cs typeface="Arial" panose="020B0604020202020204" pitchFamily="34" charset="0"/>
            </a:endParaRPr>
          </a:p>
        </p:txBody>
      </p:sp>
      <p:sp>
        <p:nvSpPr>
          <p:cNvPr id="25" name="Down Arrow 24"/>
          <p:cNvSpPr/>
          <p:nvPr/>
        </p:nvSpPr>
        <p:spPr>
          <a:xfrm>
            <a:off x="1326202" y="4357078"/>
            <a:ext cx="230778" cy="669208"/>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6" name="Right Arrow 25"/>
          <p:cNvSpPr/>
          <p:nvPr/>
        </p:nvSpPr>
        <p:spPr>
          <a:xfrm>
            <a:off x="2075578" y="5496567"/>
            <a:ext cx="1011609" cy="280909"/>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Up Arrow 26"/>
          <p:cNvSpPr/>
          <p:nvPr/>
        </p:nvSpPr>
        <p:spPr>
          <a:xfrm>
            <a:off x="3542280" y="4772744"/>
            <a:ext cx="242303" cy="723823"/>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TextBox 35"/>
          <p:cNvSpPr txBox="1"/>
          <p:nvPr/>
        </p:nvSpPr>
        <p:spPr>
          <a:xfrm>
            <a:off x="565163" y="6001673"/>
            <a:ext cx="2156360" cy="369332"/>
          </a:xfrm>
          <a:prstGeom prst="rect">
            <a:avLst/>
          </a:prstGeom>
          <a:noFill/>
        </p:spPr>
        <p:txBody>
          <a:bodyPr wrap="none" rtlCol="0">
            <a:spAutoFit/>
          </a:bodyPr>
          <a:lstStyle/>
          <a:p>
            <a:r>
              <a:rPr lang="en-US" b="1" smtClean="0">
                <a:solidFill>
                  <a:srgbClr val="FF0000"/>
                </a:solidFill>
                <a:latin typeface="Arial" panose="020B0604020202020204" pitchFamily="34" charset="0"/>
                <a:cs typeface="Arial" panose="020B0604020202020204" pitchFamily="34" charset="0"/>
              </a:rPr>
              <a:t>Đơn hàng công ty</a:t>
            </a:r>
            <a:endParaRPr lang="en-US" b="1">
              <a:solidFill>
                <a:srgbClr val="FF0000"/>
              </a:solidFill>
              <a:latin typeface="Arial" panose="020B0604020202020204" pitchFamily="34" charset="0"/>
              <a:cs typeface="Arial" panose="020B0604020202020204" pitchFamily="34" charset="0"/>
            </a:endParaRPr>
          </a:p>
        </p:txBody>
      </p:sp>
      <p:sp>
        <p:nvSpPr>
          <p:cNvPr id="38" name="TextBox 37"/>
          <p:cNvSpPr txBox="1"/>
          <p:nvPr/>
        </p:nvSpPr>
        <p:spPr>
          <a:xfrm>
            <a:off x="3431205" y="2039036"/>
            <a:ext cx="706756"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Dệt</a:t>
            </a:r>
            <a:endParaRPr lang="en-US" b="1">
              <a:solidFill>
                <a:srgbClr val="00B050"/>
              </a:solidFill>
              <a:latin typeface="Arial" panose="020B0604020202020204" pitchFamily="34" charset="0"/>
              <a:cs typeface="Arial" panose="020B0604020202020204" pitchFamily="34" charset="0"/>
            </a:endParaRPr>
          </a:p>
        </p:txBody>
      </p:sp>
      <p:sp>
        <p:nvSpPr>
          <p:cNvPr id="39" name="Up Arrow 38"/>
          <p:cNvSpPr/>
          <p:nvPr/>
        </p:nvSpPr>
        <p:spPr>
          <a:xfrm>
            <a:off x="3542280" y="2408368"/>
            <a:ext cx="242303" cy="729545"/>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 name="TextBox 39"/>
          <p:cNvSpPr txBox="1"/>
          <p:nvPr/>
        </p:nvSpPr>
        <p:spPr>
          <a:xfrm>
            <a:off x="5343354" y="2496908"/>
            <a:ext cx="1293926"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Cây mộc</a:t>
            </a:r>
            <a:endParaRPr lang="en-US" b="1">
              <a:solidFill>
                <a:srgbClr val="00B050"/>
              </a:solidFill>
              <a:latin typeface="Arial" panose="020B0604020202020204" pitchFamily="34" charset="0"/>
              <a:cs typeface="Arial" panose="020B0604020202020204" pitchFamily="34" charset="0"/>
            </a:endParaRPr>
          </a:p>
        </p:txBody>
      </p:sp>
      <p:sp>
        <p:nvSpPr>
          <p:cNvPr id="41" name="Right Arrow 40"/>
          <p:cNvSpPr/>
          <p:nvPr/>
        </p:nvSpPr>
        <p:spPr>
          <a:xfrm>
            <a:off x="4269518" y="2088034"/>
            <a:ext cx="883725" cy="255876"/>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Down Arrow 41"/>
          <p:cNvSpPr/>
          <p:nvPr/>
        </p:nvSpPr>
        <p:spPr>
          <a:xfrm>
            <a:off x="5765611" y="2896931"/>
            <a:ext cx="283966" cy="440027"/>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4" name="TextBox 43"/>
          <p:cNvSpPr txBox="1"/>
          <p:nvPr/>
        </p:nvSpPr>
        <p:spPr>
          <a:xfrm>
            <a:off x="5360586" y="4402628"/>
            <a:ext cx="1457242"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Kho mộc</a:t>
            </a:r>
            <a:endParaRPr lang="en-US" b="1">
              <a:solidFill>
                <a:schemeClr val="accent2"/>
              </a:solidFill>
              <a:latin typeface="Arial" panose="020B0604020202020204" pitchFamily="34" charset="0"/>
              <a:cs typeface="Arial" panose="020B0604020202020204" pitchFamily="34" charset="0"/>
            </a:endParaRPr>
          </a:p>
        </p:txBody>
      </p:sp>
      <p:sp>
        <p:nvSpPr>
          <p:cNvPr id="48" name="TextBox 47"/>
          <p:cNvSpPr txBox="1"/>
          <p:nvPr/>
        </p:nvSpPr>
        <p:spPr>
          <a:xfrm>
            <a:off x="7584347" y="6488668"/>
            <a:ext cx="2033508"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Vải thành phẩm</a:t>
            </a:r>
            <a:endParaRPr lang="en-US" b="1">
              <a:solidFill>
                <a:srgbClr val="00B050"/>
              </a:solidFill>
              <a:latin typeface="Arial" panose="020B0604020202020204" pitchFamily="34" charset="0"/>
              <a:cs typeface="Arial" panose="020B0604020202020204" pitchFamily="34" charset="0"/>
            </a:endParaRPr>
          </a:p>
        </p:txBody>
      </p:sp>
      <p:sp>
        <p:nvSpPr>
          <p:cNvPr id="51" name="TextBox 50"/>
          <p:cNvSpPr txBox="1"/>
          <p:nvPr/>
        </p:nvSpPr>
        <p:spPr>
          <a:xfrm>
            <a:off x="7401324" y="2324694"/>
            <a:ext cx="2618024" cy="369332"/>
          </a:xfrm>
          <a:prstGeom prst="rect">
            <a:avLst/>
          </a:prstGeom>
          <a:noFill/>
        </p:spPr>
        <p:txBody>
          <a:bodyPr wrap="none" rtlCol="0">
            <a:spAutoFit/>
          </a:bodyPr>
          <a:lstStyle/>
          <a:p>
            <a:r>
              <a:rPr lang="en-US" b="1" smtClean="0">
                <a:solidFill>
                  <a:srgbClr val="FF0000"/>
                </a:solidFill>
                <a:latin typeface="Arial" panose="020B0604020202020204" pitchFamily="34" charset="0"/>
                <a:cs typeface="Arial" panose="020B0604020202020204" pitchFamily="34" charset="0"/>
              </a:rPr>
              <a:t>Đơn hàng khách hàng</a:t>
            </a:r>
            <a:endParaRPr lang="en-US" b="1">
              <a:solidFill>
                <a:srgbClr val="FF0000"/>
              </a:solidFill>
              <a:latin typeface="Arial" panose="020B0604020202020204" pitchFamily="34" charset="0"/>
              <a:cs typeface="Arial" panose="020B0604020202020204" pitchFamily="34" charset="0"/>
            </a:endParaRPr>
          </a:p>
        </p:txBody>
      </p:sp>
      <p:sp>
        <p:nvSpPr>
          <p:cNvPr id="52" name="Right Arrow 51"/>
          <p:cNvSpPr/>
          <p:nvPr/>
        </p:nvSpPr>
        <p:spPr>
          <a:xfrm>
            <a:off x="9115730" y="1688053"/>
            <a:ext cx="1269242" cy="219069"/>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4" name="Down Arrow 53"/>
          <p:cNvSpPr/>
          <p:nvPr/>
        </p:nvSpPr>
        <p:spPr>
          <a:xfrm>
            <a:off x="11189246" y="2003651"/>
            <a:ext cx="266879" cy="125244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48" y="2706387"/>
            <a:ext cx="1214455" cy="1214455"/>
          </a:xfrm>
          <a:prstGeom prst="rect">
            <a:avLst/>
          </a:prstGeom>
        </p:spPr>
      </p:pic>
      <p:sp>
        <p:nvSpPr>
          <p:cNvPr id="56" name="TextBox 55"/>
          <p:cNvSpPr txBox="1"/>
          <p:nvPr/>
        </p:nvSpPr>
        <p:spPr>
          <a:xfrm>
            <a:off x="603177" y="3946968"/>
            <a:ext cx="1772671"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Nhà cung cấp</a:t>
            </a:r>
            <a:endParaRPr lang="en-US" b="1">
              <a:solidFill>
                <a:schemeClr val="accent2"/>
              </a:solidFill>
              <a:latin typeface="Arial" panose="020B0604020202020204" pitchFamily="34" charset="0"/>
              <a:cs typeface="Arial" panose="020B0604020202020204" pitchFamily="34" charset="0"/>
            </a:endParaRPr>
          </a:p>
        </p:txBody>
      </p:sp>
      <p:pic>
        <p:nvPicPr>
          <p:cNvPr id="57" name="Picture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398" y="5079281"/>
            <a:ext cx="956952" cy="956952"/>
          </a:xfrm>
          <a:prstGeom prst="rect">
            <a:avLst/>
          </a:prstGeom>
        </p:spPr>
      </p:pic>
      <p:sp>
        <p:nvSpPr>
          <p:cNvPr id="58" name="TextBox 57"/>
          <p:cNvSpPr txBox="1"/>
          <p:nvPr/>
        </p:nvSpPr>
        <p:spPr>
          <a:xfrm>
            <a:off x="3095997" y="5496567"/>
            <a:ext cx="1827005" cy="369332"/>
          </a:xfrm>
          <a:prstGeom prst="rect">
            <a:avLst/>
          </a:prstGeom>
          <a:noFill/>
        </p:spPr>
        <p:txBody>
          <a:bodyPr wrap="square" rtlCol="0">
            <a:spAutoFit/>
          </a:bodyPr>
          <a:lstStyle/>
          <a:p>
            <a:r>
              <a:rPr lang="en-US" b="1" smtClean="0">
                <a:solidFill>
                  <a:srgbClr val="FF0000"/>
                </a:solidFill>
                <a:latin typeface="Arial" panose="020B0604020202020204" pitchFamily="34" charset="0"/>
                <a:cs typeface="Arial" panose="020B0604020202020204" pitchFamily="34" charset="0"/>
              </a:rPr>
              <a:t>Hóa đơn nhập</a:t>
            </a:r>
            <a:endParaRPr lang="en-US" b="1">
              <a:solidFill>
                <a:srgbClr val="FF0000"/>
              </a:solidFill>
              <a:latin typeface="Arial" panose="020B0604020202020204" pitchFamily="34" charset="0"/>
              <a:cs typeface="Arial" panose="020B0604020202020204" pitchFamily="34" charset="0"/>
            </a:endParaRPr>
          </a:p>
        </p:txBody>
      </p:sp>
      <p:sp>
        <p:nvSpPr>
          <p:cNvPr id="60" name="TextBox 59"/>
          <p:cNvSpPr txBox="1"/>
          <p:nvPr/>
        </p:nvSpPr>
        <p:spPr>
          <a:xfrm>
            <a:off x="3182067" y="4403410"/>
            <a:ext cx="1238818"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Kho sợi</a:t>
            </a:r>
            <a:endParaRPr lang="en-US" b="1">
              <a:solidFill>
                <a:schemeClr val="accent2"/>
              </a:solidFill>
              <a:latin typeface="Arial" panose="020B0604020202020204" pitchFamily="34" charset="0"/>
              <a:cs typeface="Arial" panose="020B0604020202020204" pitchFamily="34" charset="0"/>
            </a:endParaRPr>
          </a:p>
        </p:txBody>
      </p:sp>
      <p:pic>
        <p:nvPicPr>
          <p:cNvPr id="61" name="Picture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0549" y="1576025"/>
            <a:ext cx="1306507" cy="950187"/>
          </a:xfrm>
          <a:prstGeom prst="rect">
            <a:avLst/>
          </a:prstGeom>
        </p:spPr>
      </p:pic>
      <p:sp>
        <p:nvSpPr>
          <p:cNvPr id="63" name="TextBox 62"/>
          <p:cNvSpPr txBox="1"/>
          <p:nvPr/>
        </p:nvSpPr>
        <p:spPr>
          <a:xfrm>
            <a:off x="5447131" y="5278003"/>
            <a:ext cx="992857"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Nhuộm</a:t>
            </a:r>
            <a:endParaRPr lang="en-US" b="1">
              <a:solidFill>
                <a:srgbClr val="00B050"/>
              </a:solidFill>
              <a:latin typeface="Arial" panose="020B0604020202020204" pitchFamily="34" charset="0"/>
              <a:cs typeface="Arial" panose="020B0604020202020204" pitchFamily="34" charset="0"/>
            </a:endParaRPr>
          </a:p>
        </p:txBody>
      </p:sp>
      <p:sp>
        <p:nvSpPr>
          <p:cNvPr id="64" name="TextBox 63"/>
          <p:cNvSpPr txBox="1"/>
          <p:nvPr/>
        </p:nvSpPr>
        <p:spPr>
          <a:xfrm>
            <a:off x="5368537" y="6121120"/>
            <a:ext cx="1150043" cy="369332"/>
          </a:xfrm>
          <a:prstGeom prst="rect">
            <a:avLst/>
          </a:prstGeom>
          <a:noFill/>
        </p:spPr>
        <p:txBody>
          <a:bodyPr wrap="square" rtlCol="0">
            <a:spAutoFit/>
          </a:bodyPr>
          <a:lstStyle/>
          <a:p>
            <a:r>
              <a:rPr lang="en-US" b="1" smtClean="0">
                <a:solidFill>
                  <a:srgbClr val="00B050"/>
                </a:solidFill>
                <a:latin typeface="Arial" panose="020B0604020202020204" pitchFamily="34" charset="0"/>
                <a:cs typeface="Arial" panose="020B0604020202020204" pitchFamily="34" charset="0"/>
              </a:rPr>
              <a:t>Căng vải</a:t>
            </a:r>
            <a:endParaRPr lang="en-US" b="1">
              <a:solidFill>
                <a:srgbClr val="00B050"/>
              </a:solidFill>
              <a:latin typeface="Arial" panose="020B0604020202020204" pitchFamily="34" charset="0"/>
              <a:cs typeface="Arial" panose="020B0604020202020204" pitchFamily="34" charset="0"/>
            </a:endParaRPr>
          </a:p>
        </p:txBody>
      </p:sp>
      <p:sp>
        <p:nvSpPr>
          <p:cNvPr id="65" name="Down Arrow 64"/>
          <p:cNvSpPr/>
          <p:nvPr/>
        </p:nvSpPr>
        <p:spPr>
          <a:xfrm>
            <a:off x="5792205" y="4743386"/>
            <a:ext cx="202248" cy="55102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6" name="Down Arrow 65"/>
          <p:cNvSpPr/>
          <p:nvPr/>
        </p:nvSpPr>
        <p:spPr>
          <a:xfrm>
            <a:off x="5779523" y="5621973"/>
            <a:ext cx="214930" cy="55102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67" name="Picture 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3386" y="5500074"/>
            <a:ext cx="1667476" cy="1001664"/>
          </a:xfrm>
          <a:prstGeom prst="rect">
            <a:avLst/>
          </a:prstGeom>
        </p:spPr>
      </p:pic>
      <p:sp>
        <p:nvSpPr>
          <p:cNvPr id="68" name="Right Arrow 67"/>
          <p:cNvSpPr/>
          <p:nvPr/>
        </p:nvSpPr>
        <p:spPr>
          <a:xfrm>
            <a:off x="6511379" y="6182309"/>
            <a:ext cx="785187" cy="246954"/>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0" name="TextBox 69"/>
          <p:cNvSpPr txBox="1"/>
          <p:nvPr/>
        </p:nvSpPr>
        <p:spPr>
          <a:xfrm>
            <a:off x="7994470" y="4415186"/>
            <a:ext cx="1356392"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Kho vải</a:t>
            </a:r>
          </a:p>
        </p:txBody>
      </p:sp>
      <p:sp>
        <p:nvSpPr>
          <p:cNvPr id="71" name="Up Arrow 70"/>
          <p:cNvSpPr/>
          <p:nvPr/>
        </p:nvSpPr>
        <p:spPr>
          <a:xfrm>
            <a:off x="8430363" y="4784518"/>
            <a:ext cx="269502" cy="636641"/>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2" name="Up Arrow 71"/>
          <p:cNvSpPr/>
          <p:nvPr/>
        </p:nvSpPr>
        <p:spPr>
          <a:xfrm>
            <a:off x="8391973" y="2713272"/>
            <a:ext cx="226335" cy="501209"/>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3" name="TextBox 72"/>
          <p:cNvSpPr txBox="1"/>
          <p:nvPr/>
        </p:nvSpPr>
        <p:spPr>
          <a:xfrm>
            <a:off x="10503907" y="1598878"/>
            <a:ext cx="1694862" cy="369332"/>
          </a:xfrm>
          <a:prstGeom prst="rect">
            <a:avLst/>
          </a:prstGeom>
          <a:noFill/>
        </p:spPr>
        <p:txBody>
          <a:bodyPr wrap="square" rtlCol="0">
            <a:spAutoFit/>
          </a:bodyPr>
          <a:lstStyle/>
          <a:p>
            <a:r>
              <a:rPr lang="en-US" b="1" smtClean="0">
                <a:solidFill>
                  <a:srgbClr val="FF0000"/>
                </a:solidFill>
                <a:latin typeface="Arial" panose="020B0604020202020204" pitchFamily="34" charset="0"/>
                <a:cs typeface="Arial" panose="020B0604020202020204" pitchFamily="34" charset="0"/>
              </a:rPr>
              <a:t>Hóa đơn xuất</a:t>
            </a:r>
            <a:endParaRPr lang="en-US" b="1">
              <a:solidFill>
                <a:srgbClr val="FF0000"/>
              </a:solidFill>
              <a:latin typeface="Arial" panose="020B0604020202020204" pitchFamily="34" charset="0"/>
              <a:cs typeface="Arial" panose="020B0604020202020204" pitchFamily="34" charset="0"/>
            </a:endParaRPr>
          </a:p>
        </p:txBody>
      </p:sp>
      <p:pic>
        <p:nvPicPr>
          <p:cNvPr id="74" name="Picture 7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4679" y="1051991"/>
            <a:ext cx="1343839" cy="1343839"/>
          </a:xfrm>
          <a:prstGeom prst="rect">
            <a:avLst/>
          </a:prstGeom>
        </p:spPr>
      </p:pic>
      <p:sp>
        <p:nvSpPr>
          <p:cNvPr id="76" name="TextBox 75"/>
          <p:cNvSpPr txBox="1"/>
          <p:nvPr/>
        </p:nvSpPr>
        <p:spPr>
          <a:xfrm>
            <a:off x="10543665" y="4649568"/>
            <a:ext cx="1772671" cy="369332"/>
          </a:xfrm>
          <a:prstGeom prst="rect">
            <a:avLst/>
          </a:prstGeom>
          <a:noFill/>
        </p:spPr>
        <p:txBody>
          <a:bodyPr wrap="square" rtlCol="0">
            <a:spAutoFit/>
          </a:bodyPr>
          <a:lstStyle/>
          <a:p>
            <a:r>
              <a:rPr lang="en-US" b="1" smtClean="0">
                <a:solidFill>
                  <a:schemeClr val="accent2"/>
                </a:solidFill>
                <a:latin typeface="Arial" panose="020B0604020202020204" pitchFamily="34" charset="0"/>
                <a:cs typeface="Arial" panose="020B0604020202020204" pitchFamily="34" charset="0"/>
              </a:rPr>
              <a:t>Khách hàng</a:t>
            </a:r>
            <a:endParaRPr lang="en-US" b="1">
              <a:solidFill>
                <a:schemeClr val="accent2"/>
              </a:solidFill>
              <a:latin typeface="Arial" panose="020B0604020202020204" pitchFamily="34" charset="0"/>
              <a:cs typeface="Arial" panose="020B0604020202020204" pitchFamily="34" charset="0"/>
            </a:endParaRPr>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01039" y="3214481"/>
            <a:ext cx="1589179" cy="1589179"/>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59051" y="3336124"/>
            <a:ext cx="1047571" cy="1047571"/>
          </a:xfrm>
          <a:prstGeom prst="rect">
            <a:avLst/>
          </a:prstGeom>
        </p:spPr>
      </p:pic>
      <p:pic>
        <p:nvPicPr>
          <p:cNvPr id="43" name="Picture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83349" y="3376037"/>
            <a:ext cx="1047571" cy="1047571"/>
          </a:xfrm>
          <a:prstGeom prst="rect">
            <a:avLst/>
          </a:prstGeom>
        </p:spPr>
      </p:pic>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89338" y="3315780"/>
            <a:ext cx="1047571" cy="1047571"/>
          </a:xfrm>
          <a:prstGeom prst="rect">
            <a:avLst/>
          </a:prstGeom>
        </p:spPr>
      </p:pic>
    </p:spTree>
    <p:extLst>
      <p:ext uri="{BB962C8B-B14F-4D97-AF65-F5344CB8AC3E}">
        <p14:creationId xmlns:p14="http://schemas.microsoft.com/office/powerpoint/2010/main" val="2946163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3. Phân tích yêu cầu</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lvl="0"/>
            <a:r>
              <a:rPr lang="en-US" sz="2400">
                <a:latin typeface="Arial" panose="020B0604020202020204" pitchFamily="34" charset="0"/>
                <a:cs typeface="Arial" panose="020B0604020202020204" pitchFamily="34" charset="0"/>
              </a:rPr>
              <a:t>Đọc hiểu nghiệp vụ sản xuất và bán hàng sẵn có</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pPr lvl="0"/>
            <a:r>
              <a:rPr lang="en-US" sz="2400">
                <a:latin typeface="Arial" panose="020B0604020202020204" pitchFamily="34" charset="0"/>
                <a:cs typeface="Arial" panose="020B0604020202020204" pitchFamily="34" charset="0"/>
              </a:rPr>
              <a:t>Dựa trên ứng dụng quản lý thông tin sẵn có của doanh nghiệp, </a:t>
            </a:r>
            <a:r>
              <a:rPr lang="en-US" sz="2400">
                <a:solidFill>
                  <a:schemeClr val="tx1"/>
                </a:solidFill>
                <a:latin typeface="Arial" panose="020B0604020202020204" pitchFamily="34" charset="0"/>
                <a:cs typeface="Arial" panose="020B0604020202020204" pitchFamily="34" charset="0"/>
              </a:rPr>
              <a:t>tích hợp thêm các chức năng </a:t>
            </a:r>
            <a:r>
              <a:rPr lang="en-US" sz="2400">
                <a:latin typeface="Arial" panose="020B0604020202020204" pitchFamily="34" charset="0"/>
                <a:cs typeface="Arial" panose="020B0604020202020204" pitchFamily="34" charset="0"/>
              </a:rPr>
              <a:t>phục vụ cho quy trình </a:t>
            </a:r>
            <a:r>
              <a:rPr lang="en-US" sz="2400" b="1" i="1">
                <a:latin typeface="Arial" panose="020B0604020202020204" pitchFamily="34" charset="0"/>
                <a:cs typeface="Arial" panose="020B0604020202020204" pitchFamily="34" charset="0"/>
              </a:rPr>
              <a:t>mua bán hàng hóa, quản lý công nợ, thống kê</a:t>
            </a:r>
            <a:r>
              <a:rPr lang="en-US" sz="2400" b="1">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dữ liệu.</a:t>
            </a:r>
          </a:p>
          <a:p>
            <a:pPr lvl="0"/>
            <a:r>
              <a:rPr lang="en-US" sz="2400">
                <a:latin typeface="Arial" panose="020B0604020202020204" pitchFamily="34" charset="0"/>
                <a:cs typeface="Arial" panose="020B0604020202020204" pitchFamily="34" charset="0"/>
              </a:rPr>
              <a:t>Giải quyết một số ngoại lệ của hệ </a:t>
            </a:r>
            <a:r>
              <a:rPr lang="en-US" sz="2400" smtClean="0">
                <a:latin typeface="Arial" panose="020B0604020202020204" pitchFamily="34" charset="0"/>
                <a:cs typeface="Arial" panose="020B0604020202020204" pitchFamily="34" charset="0"/>
              </a:rPr>
              <a:t>thống.</a:t>
            </a:r>
            <a:endParaRPr lang="en-US" sz="2400">
              <a:latin typeface="Arial" panose="020B0604020202020204" pitchFamily="34" charset="0"/>
              <a:cs typeface="Arial" panose="020B0604020202020204" pitchFamily="34" charset="0"/>
            </a:endParaRPr>
          </a:p>
          <a:p>
            <a:pPr lvl="0"/>
            <a:r>
              <a:rPr lang="en-US" sz="2400">
                <a:latin typeface="Arial" panose="020B0604020202020204" pitchFamily="34" charset="0"/>
                <a:cs typeface="Arial" panose="020B0604020202020204" pitchFamily="34" charset="0"/>
              </a:rPr>
              <a:t>Xây dựng ứng dụng hoàn </a:t>
            </a:r>
            <a:r>
              <a:rPr lang="en-US" sz="2400" smtClean="0">
                <a:latin typeface="Arial" panose="020B0604020202020204" pitchFamily="34" charset="0"/>
                <a:cs typeface="Arial" panose="020B0604020202020204" pitchFamily="34" charset="0"/>
              </a:rPr>
              <a:t>chỉnh.</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Đánh giá tính hiệu quả của hệ </a:t>
            </a:r>
            <a:r>
              <a:rPr lang="en-US" sz="2400" smtClean="0">
                <a:latin typeface="Arial" panose="020B0604020202020204" pitchFamily="34" charset="0"/>
                <a:cs typeface="Arial" panose="020B0604020202020204" pitchFamily="34" charset="0"/>
              </a:rPr>
              <a:t>thống.</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2618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4. Công nghệ sử dụng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3200" smtClean="0">
                <a:latin typeface="Arial" panose="020B0604020202020204" pitchFamily="34" charset="0"/>
                <a:cs typeface="Arial" panose="020B0604020202020204" pitchFamily="34" charset="0"/>
              </a:rPr>
              <a:t>Framework: Laravel - PHP</a:t>
            </a:r>
            <a:endParaRPr lang="en-US" sz="3200" smtClean="0">
              <a:latin typeface="Arial" panose="020B0604020202020204" pitchFamily="34" charset="0"/>
              <a:cs typeface="Arial" panose="020B0604020202020204" pitchFamily="34" charset="0"/>
            </a:endParaRPr>
          </a:p>
          <a:p>
            <a:r>
              <a:rPr lang="en-US" sz="3200" smtClean="0">
                <a:latin typeface="Arial" panose="020B0604020202020204" pitchFamily="34" charset="0"/>
                <a:cs typeface="Arial" panose="020B0604020202020204" pitchFamily="34" charset="0"/>
              </a:rPr>
              <a:t>Database: MySQL</a:t>
            </a:r>
            <a:endParaRPr lang="en-US" sz="3200" smtClean="0">
              <a:latin typeface="Arial" panose="020B0604020202020204" pitchFamily="34" charset="0"/>
              <a:cs typeface="Arial" panose="020B0604020202020204" pitchFamily="34" charset="0"/>
            </a:endParaRPr>
          </a:p>
          <a:p>
            <a:r>
              <a:rPr lang="en-US" sz="3200" smtClean="0">
                <a:latin typeface="Arial" panose="020B0604020202020204" pitchFamily="34" charset="0"/>
                <a:cs typeface="Arial" panose="020B0604020202020204" pitchFamily="34" charset="0"/>
              </a:rPr>
              <a:t>Server: Apache</a:t>
            </a:r>
            <a:endParaRPr lang="en-US" sz="3200" smtClean="0">
              <a:latin typeface="Arial" panose="020B0604020202020204" pitchFamily="34" charset="0"/>
              <a:cs typeface="Arial" panose="020B0604020202020204" pitchFamily="34" charset="0"/>
            </a:endParaRPr>
          </a:p>
          <a:p>
            <a:r>
              <a:rPr lang="en-US" sz="3200" smtClean="0">
                <a:latin typeface="Arial" panose="020B0604020202020204" pitchFamily="34" charset="0"/>
                <a:cs typeface="Arial" panose="020B0604020202020204" pitchFamily="34" charset="0"/>
              </a:rPr>
              <a:t>Client: HTML + </a:t>
            </a:r>
            <a:r>
              <a:rPr lang="en-US" sz="3200" smtClean="0">
                <a:latin typeface="Arial" panose="020B0604020202020204" pitchFamily="34" charset="0"/>
                <a:cs typeface="Arial" panose="020B0604020202020204" pitchFamily="34" charset="0"/>
              </a:rPr>
              <a:t>jQuery + Bootstrap</a:t>
            </a:r>
            <a:endParaRPr lang="en-US" sz="3200">
              <a:latin typeface="Arial" panose="020B0604020202020204" pitchFamily="34" charset="0"/>
              <a:cs typeface="Arial" panose="020B0604020202020204" pitchFamily="34" charset="0"/>
            </a:endParaRPr>
          </a:p>
          <a:p>
            <a:r>
              <a:rPr lang="en-US" sz="3200" smtClean="0">
                <a:latin typeface="Arial" panose="020B0604020202020204" pitchFamily="34" charset="0"/>
                <a:cs typeface="Arial" panose="020B0604020202020204" pitchFamily="34" charset="0"/>
              </a:rPr>
              <a:t>Source control: Atlassian SourceTree - GIT</a:t>
            </a:r>
            <a:endParaRPr lang="en-US" sz="32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76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5. </a:t>
            </a:r>
            <a:r>
              <a:rPr lang="en-US">
                <a:latin typeface="Arial" panose="020B0604020202020204" pitchFamily="34" charset="0"/>
                <a:cs typeface="Arial" panose="020B0604020202020204" pitchFamily="34" charset="0"/>
              </a:rPr>
              <a:t>Thiết kế hệ thống</a:t>
            </a:r>
          </a:p>
        </p:txBody>
      </p:sp>
      <p:sp>
        <p:nvSpPr>
          <p:cNvPr id="3" name="Content Placeholder 2"/>
          <p:cNvSpPr>
            <a:spLocks noGrp="1"/>
          </p:cNvSpPr>
          <p:nvPr>
            <p:ph idx="1"/>
          </p:nvPr>
        </p:nvSpPr>
        <p:spPr/>
        <p:txBody>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431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6. Demo</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7569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7. Đánh giá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3600" smtClean="0">
                <a:latin typeface="Arial" panose="020B0604020202020204" pitchFamily="34" charset="0"/>
                <a:cs typeface="Arial" panose="020B0604020202020204" pitchFamily="34" charset="0"/>
              </a:rPr>
              <a:t>Khuyết điểm hệ thống cũ:</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Giao diện sơ sài, rất khó sử dụng.</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Hiển thị thông tin kém, rất dễ nhầm lẫn.</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Không sử dụng MVC, rất khó cải tiến và mở rộng sau này.</a:t>
            </a:r>
          </a:p>
          <a:p>
            <a:pPr marL="0" indent="0">
              <a:buNone/>
            </a:pPr>
            <a:r>
              <a:rPr lang="en-US" sz="2800" i="1">
                <a:latin typeface="Arial" panose="020B0604020202020204" pitchFamily="34" charset="0"/>
                <a:cs typeface="Arial" panose="020B0604020202020204" pitchFamily="34" charset="0"/>
              </a:rPr>
              <a:t>	</a:t>
            </a:r>
            <a:r>
              <a:rPr lang="en-US" sz="2800" i="1" smtClean="0">
                <a:latin typeface="Arial" panose="020B0604020202020204" pitchFamily="34" charset="0"/>
                <a:cs typeface="Arial" panose="020B0604020202020204" pitchFamily="34" charset="0"/>
              </a:rPr>
              <a:t>- Không có tính bảo mật.</a:t>
            </a:r>
          </a:p>
        </p:txBody>
      </p:sp>
    </p:spTree>
    <p:extLst>
      <p:ext uri="{BB962C8B-B14F-4D97-AF65-F5344CB8AC3E}">
        <p14:creationId xmlns:p14="http://schemas.microsoft.com/office/powerpoint/2010/main" val="420115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702</TotalTime>
  <Words>1390</Words>
  <Application>Microsoft Office PowerPoint</Application>
  <PresentationFormat>Widescreen</PresentationFormat>
  <Paragraphs>123</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Đề tài luận văn số 31:  Xây dựng hệ thống quản lý thông tin  bán hàng cho doanh nghiệp sản xuất vải.</vt:lpstr>
      <vt:lpstr>PowerPoint Presentation</vt:lpstr>
      <vt:lpstr>1. Giới thiệu đề tài</vt:lpstr>
      <vt:lpstr>2. Mô tả nghiệp vụ</vt:lpstr>
      <vt:lpstr>3. Phân tích yêu cầu</vt:lpstr>
      <vt:lpstr>4. Công nghệ sử dụng</vt:lpstr>
      <vt:lpstr>5. Thiết kế hệ thống</vt:lpstr>
      <vt:lpstr>6. Demo</vt:lpstr>
      <vt:lpstr>7. Đánh giá hệ thống</vt:lpstr>
      <vt:lpstr>7. Đánh giá hệ thống</vt:lpstr>
      <vt:lpstr>7. Đánh giá hệ thống</vt:lpstr>
      <vt:lpstr>8. Tổng kết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thelovestucker</dc:creator>
  <cp:lastModifiedBy>Truc</cp:lastModifiedBy>
  <cp:revision>113</cp:revision>
  <dcterms:created xsi:type="dcterms:W3CDTF">2017-05-15T04:03:23Z</dcterms:created>
  <dcterms:modified xsi:type="dcterms:W3CDTF">2017-05-15T15:49:23Z</dcterms:modified>
</cp:coreProperties>
</file>