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8" autoAdjust="0"/>
    <p:restoredTop sz="92282" autoAdjust="0"/>
  </p:normalViewPr>
  <p:slideViewPr>
    <p:cSldViewPr snapToGrid="0">
      <p:cViewPr varScale="1">
        <p:scale>
          <a:sx n="73" d="100"/>
          <a:sy n="73" d="100"/>
        </p:scale>
        <p:origin x="384" y="78"/>
      </p:cViewPr>
      <p:guideLst/>
    </p:cSldViewPr>
  </p:slideViewPr>
  <p:notesTextViewPr>
    <p:cViewPr>
      <p:scale>
        <a:sx n="1" d="1"/>
        <a:sy n="1" d="1"/>
      </p:scale>
      <p:origin x="0" y="0"/>
    </p:cViewPr>
  </p:notesTextViewPr>
  <p:notesViewPr>
    <p:cSldViewPr snapToGrid="0">
      <p:cViewPr varScale="1">
        <p:scale>
          <a:sx n="61" d="100"/>
          <a:sy n="61" d="100"/>
        </p:scale>
        <p:origin x="2490"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EA4D-F3F8-4447-BB8C-18AA3C17C03E}" type="datetimeFigureOut">
              <a:rPr lang="en-US" smtClean="0"/>
              <a:t>5/15/2017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E61933-B1A4-49F7-8FC7-4404562CCF99}" type="slidenum">
              <a:rPr lang="en-US" smtClean="0"/>
              <a:t>‹#›</a:t>
            </a:fld>
            <a:endParaRPr lang="en-US"/>
          </a:p>
        </p:txBody>
      </p:sp>
    </p:spTree>
    <p:extLst>
      <p:ext uri="{BB962C8B-B14F-4D97-AF65-F5344CB8AC3E}">
        <p14:creationId xmlns:p14="http://schemas.microsoft.com/office/powerpoint/2010/main" val="2673228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1. Giới</a:t>
            </a:r>
            <a:r>
              <a:rPr lang="en-US" baseline="0" smtClean="0"/>
              <a:t> </a:t>
            </a:r>
            <a:r>
              <a:rPr lang="en-US" baseline="0" err="1" smtClean="0"/>
              <a:t>thiệu</a:t>
            </a:r>
            <a:r>
              <a:rPr lang="en-US" baseline="0" smtClean="0"/>
              <a:t> </a:t>
            </a:r>
            <a:r>
              <a:rPr lang="en-US" baseline="0" err="1" smtClean="0"/>
              <a:t>đề</a:t>
            </a:r>
            <a:r>
              <a:rPr lang="en-US" baseline="0" smtClean="0"/>
              <a:t> </a:t>
            </a:r>
            <a:r>
              <a:rPr lang="en-US" baseline="0" err="1" smtClean="0"/>
              <a:t>tài</a:t>
            </a:r>
            <a:r>
              <a:rPr lang="en-US" baseline="0" smtClean="0"/>
              <a:t>: </a:t>
            </a:r>
            <a:r>
              <a:rPr lang="en-US" baseline="0" err="1" smtClean="0"/>
              <a:t>nêu</a:t>
            </a:r>
            <a:r>
              <a:rPr lang="en-US" baseline="0" smtClean="0"/>
              <a:t> qua </a:t>
            </a:r>
            <a:r>
              <a:rPr lang="en-US" baseline="0" err="1" smtClean="0"/>
              <a:t>về</a:t>
            </a:r>
            <a:r>
              <a:rPr lang="en-US" baseline="0" smtClean="0"/>
              <a:t> </a:t>
            </a:r>
            <a:r>
              <a:rPr lang="en-US" baseline="0" err="1" smtClean="0"/>
              <a:t>đề</a:t>
            </a:r>
            <a:r>
              <a:rPr lang="en-US" baseline="0" smtClean="0"/>
              <a:t> </a:t>
            </a:r>
            <a:r>
              <a:rPr lang="en-US" baseline="0" err="1" smtClean="0"/>
              <a:t>tài</a:t>
            </a:r>
            <a:r>
              <a:rPr lang="en-US" baseline="0" smtClean="0"/>
              <a:t> </a:t>
            </a:r>
            <a:r>
              <a:rPr lang="en-US" baseline="0" err="1" smtClean="0"/>
              <a:t>làm</a:t>
            </a:r>
            <a:r>
              <a:rPr lang="en-US" baseline="0" smtClean="0"/>
              <a:t> </a:t>
            </a:r>
            <a:r>
              <a:rPr lang="en-US" baseline="0" err="1" smtClean="0"/>
              <a:t>về</a:t>
            </a:r>
            <a:r>
              <a:rPr lang="en-US" baseline="0" smtClean="0"/>
              <a:t> </a:t>
            </a:r>
            <a:r>
              <a:rPr lang="en-US" baseline="0" err="1" smtClean="0"/>
              <a:t>lĩnh</a:t>
            </a:r>
            <a:r>
              <a:rPr lang="en-US" baseline="0" smtClean="0"/>
              <a:t> </a:t>
            </a:r>
            <a:r>
              <a:rPr lang="en-US" baseline="0" err="1" smtClean="0"/>
              <a:t>vực</a:t>
            </a:r>
            <a:r>
              <a:rPr lang="en-US" baseline="0" smtClean="0"/>
              <a:t> </a:t>
            </a:r>
            <a:r>
              <a:rPr lang="en-US" baseline="0" err="1" smtClean="0"/>
              <a:t>gì</a:t>
            </a:r>
            <a:r>
              <a:rPr lang="en-US" baseline="0" smtClean="0"/>
              <a:t>, </a:t>
            </a:r>
            <a:r>
              <a:rPr lang="en-US" baseline="0" err="1" smtClean="0"/>
              <a:t>lý</a:t>
            </a:r>
            <a:r>
              <a:rPr lang="en-US" baseline="0" smtClean="0"/>
              <a:t> do lựa </a:t>
            </a:r>
            <a:r>
              <a:rPr lang="en-US" baseline="0" err="1" smtClean="0"/>
              <a:t>chọn</a:t>
            </a:r>
            <a:r>
              <a:rPr lang="en-US" baseline="0" smtClean="0"/>
              <a:t> </a:t>
            </a:r>
            <a:r>
              <a:rPr lang="en-US" baseline="0" err="1" smtClean="0"/>
              <a:t>đề</a:t>
            </a:r>
            <a:r>
              <a:rPr lang="en-US" baseline="0" smtClean="0"/>
              <a:t> </a:t>
            </a:r>
            <a:r>
              <a:rPr lang="en-US" baseline="0" err="1" smtClean="0"/>
              <a:t>tài</a:t>
            </a:r>
            <a:r>
              <a:rPr lang="en-US" baseline="0" smtClean="0"/>
              <a:t>?</a:t>
            </a:r>
          </a:p>
          <a:p>
            <a:r>
              <a:rPr lang="en-US" baseline="0" smtClean="0"/>
              <a:t>2. Mô </a:t>
            </a:r>
            <a:r>
              <a:rPr lang="en-US" baseline="0" err="1" smtClean="0"/>
              <a:t>tả</a:t>
            </a:r>
            <a:r>
              <a:rPr lang="en-US" baseline="0" smtClean="0"/>
              <a:t> </a:t>
            </a:r>
            <a:r>
              <a:rPr lang="en-US" baseline="0" err="1" smtClean="0"/>
              <a:t>nghiệp</a:t>
            </a:r>
            <a:r>
              <a:rPr lang="en-US" baseline="0" smtClean="0"/>
              <a:t> </a:t>
            </a:r>
            <a:r>
              <a:rPr lang="en-US" baseline="0" err="1" smtClean="0"/>
              <a:t>vụ</a:t>
            </a:r>
            <a:r>
              <a:rPr lang="en-US" baseline="0" smtClean="0"/>
              <a:t>: </a:t>
            </a:r>
            <a:r>
              <a:rPr lang="en-US" baseline="0" smtClean="0"/>
              <a:t>show </a:t>
            </a:r>
            <a:r>
              <a:rPr lang="en-US" baseline="0" smtClean="0"/>
              <a:t>flow chart.</a:t>
            </a:r>
          </a:p>
          <a:p>
            <a:r>
              <a:rPr lang="en-US" baseline="0" smtClean="0"/>
              <a:t>3. Phân </a:t>
            </a:r>
            <a:r>
              <a:rPr lang="en-US" baseline="0" err="1" smtClean="0"/>
              <a:t>tích</a:t>
            </a:r>
            <a:r>
              <a:rPr lang="en-US" baseline="0" smtClean="0"/>
              <a:t> </a:t>
            </a:r>
            <a:r>
              <a:rPr lang="en-US" baseline="0" err="1" smtClean="0"/>
              <a:t>yêu</a:t>
            </a:r>
            <a:r>
              <a:rPr lang="en-US" baseline="0" smtClean="0"/>
              <a:t> </a:t>
            </a:r>
            <a:r>
              <a:rPr lang="en-US" baseline="0" err="1" smtClean="0"/>
              <a:t>cầu</a:t>
            </a:r>
            <a:r>
              <a:rPr lang="en-US" baseline="0" smtClean="0"/>
              <a:t>: </a:t>
            </a:r>
            <a:r>
              <a:rPr lang="en-US" baseline="0" err="1" smtClean="0"/>
              <a:t>Nhấn</a:t>
            </a:r>
            <a:r>
              <a:rPr lang="en-US" baseline="0" smtClean="0"/>
              <a:t> </a:t>
            </a:r>
            <a:r>
              <a:rPr lang="en-US" baseline="0" err="1" smtClean="0"/>
              <a:t>mạnh</a:t>
            </a:r>
            <a:r>
              <a:rPr lang="en-US" baseline="0" smtClean="0"/>
              <a:t> </a:t>
            </a:r>
            <a:r>
              <a:rPr lang="en-US" baseline="0" err="1" smtClean="0"/>
              <a:t>hệ</a:t>
            </a:r>
            <a:r>
              <a:rPr lang="en-US" baseline="0" smtClean="0"/>
              <a:t> </a:t>
            </a:r>
            <a:r>
              <a:rPr lang="en-US" baseline="0" err="1" smtClean="0"/>
              <a:t>thống</a:t>
            </a:r>
            <a:r>
              <a:rPr lang="en-US" baseline="0" smtClean="0"/>
              <a:t> </a:t>
            </a:r>
            <a:r>
              <a:rPr lang="en-US" baseline="0" err="1" smtClean="0"/>
              <a:t>cũ</a:t>
            </a:r>
            <a:r>
              <a:rPr lang="en-US" baseline="0" smtClean="0"/>
              <a:t> </a:t>
            </a:r>
            <a:r>
              <a:rPr lang="en-US" baseline="0" err="1" smtClean="0"/>
              <a:t>đã</a:t>
            </a:r>
            <a:r>
              <a:rPr lang="en-US" baseline="0" smtClean="0"/>
              <a:t> </a:t>
            </a:r>
            <a:r>
              <a:rPr lang="en-US" baseline="0" err="1" smtClean="0"/>
              <a:t>làm</a:t>
            </a:r>
            <a:r>
              <a:rPr lang="en-US" baseline="0" smtClean="0"/>
              <a:t> </a:t>
            </a:r>
            <a:r>
              <a:rPr lang="en-US" baseline="0" err="1" smtClean="0"/>
              <a:t>gì</a:t>
            </a:r>
            <a:r>
              <a:rPr lang="en-US" baseline="0" smtClean="0"/>
              <a:t>, </a:t>
            </a:r>
            <a:r>
              <a:rPr lang="en-US" baseline="0" err="1" smtClean="0"/>
              <a:t>nhiệm</a:t>
            </a:r>
            <a:r>
              <a:rPr lang="en-US" baseline="0" smtClean="0"/>
              <a:t> </a:t>
            </a:r>
            <a:r>
              <a:rPr lang="en-US" baseline="0" err="1" smtClean="0"/>
              <a:t>vụ</a:t>
            </a:r>
            <a:r>
              <a:rPr lang="en-US" baseline="0" smtClean="0"/>
              <a:t> </a:t>
            </a:r>
            <a:r>
              <a:rPr lang="en-US" baseline="0" err="1" smtClean="0"/>
              <a:t>của</a:t>
            </a:r>
            <a:r>
              <a:rPr lang="en-US" baseline="0" smtClean="0"/>
              <a:t> </a:t>
            </a:r>
            <a:r>
              <a:rPr lang="en-US" baseline="0" err="1" smtClean="0"/>
              <a:t>luân</a:t>
            </a:r>
            <a:r>
              <a:rPr lang="en-US" baseline="0" smtClean="0"/>
              <a:t> </a:t>
            </a:r>
            <a:r>
              <a:rPr lang="en-US" baseline="0" err="1" smtClean="0"/>
              <a:t>văn</a:t>
            </a:r>
            <a:r>
              <a:rPr lang="en-US" baseline="0" smtClean="0"/>
              <a:t> </a:t>
            </a:r>
            <a:r>
              <a:rPr lang="en-US" baseline="0" err="1" smtClean="0"/>
              <a:t>lần</a:t>
            </a:r>
            <a:r>
              <a:rPr lang="en-US" baseline="0" smtClean="0"/>
              <a:t> </a:t>
            </a:r>
            <a:r>
              <a:rPr lang="en-US" baseline="0" err="1" smtClean="0"/>
              <a:t>này</a:t>
            </a:r>
            <a:r>
              <a:rPr lang="en-US" baseline="0" smtClean="0"/>
              <a:t>.</a:t>
            </a:r>
          </a:p>
          <a:p>
            <a:r>
              <a:rPr lang="en-US" baseline="0" smtClean="0"/>
              <a:t>4. Thiết kế hệ thống: chỉ ra đã chọn lựa framework gì? Tại sao có rất nhiều framework nhưng lại lựa chọn nó mà không phải là những cái khác?</a:t>
            </a:r>
          </a:p>
          <a:p>
            <a:r>
              <a:rPr lang="en-US" baseline="0" smtClean="0"/>
              <a:t>5. Thực hiện hệ thống: kiến trúc MVC, thiết kế ERD</a:t>
            </a:r>
          </a:p>
          <a:p>
            <a:r>
              <a:rPr lang="en-US" baseline="0" smtClean="0"/>
              <a:t>6. Demo: show từng yêu cầu ra, và demo những gì đã làm với yêu cầu đó</a:t>
            </a:r>
          </a:p>
          <a:p>
            <a:r>
              <a:rPr lang="en-US" baseline="0" smtClean="0"/>
              <a:t>7. Đánh giá hệ thống: cái cũ đã làm gì? Yêu cầu của đề luận văn là gì? Đã hoàn thành được như thế nào? Còn khuyết điểm gì? Và hướng phát triển sau này?</a:t>
            </a:r>
          </a:p>
          <a:p>
            <a:r>
              <a:rPr lang="en-US" baseline="0" smtClean="0"/>
              <a:t>8. Tổng kết: đã học được gì qua luận văn? Cách phân tích yêu cầu và qui trình làm việc. Cách làm việc nhóm, làm việc với source control. Kiến thức học được về frame work, cách đọc tài liệu. Cách viết docs. Cách báo cáo thuyết trình.</a:t>
            </a:r>
          </a:p>
          <a:p>
            <a:endParaRPr lang="en-US"/>
          </a:p>
        </p:txBody>
      </p:sp>
      <p:sp>
        <p:nvSpPr>
          <p:cNvPr id="4" name="Slide Number Placeholder 3"/>
          <p:cNvSpPr>
            <a:spLocks noGrp="1"/>
          </p:cNvSpPr>
          <p:nvPr>
            <p:ph type="sldNum" sz="quarter" idx="10"/>
          </p:nvPr>
        </p:nvSpPr>
        <p:spPr/>
        <p:txBody>
          <a:bodyPr/>
          <a:lstStyle/>
          <a:p>
            <a:fld id="{BCE61933-B1A4-49F7-8FC7-4404562CCF99}" type="slidenum">
              <a:rPr lang="en-US" smtClean="0"/>
              <a:t>2</a:t>
            </a:fld>
            <a:endParaRPr lang="en-US"/>
          </a:p>
        </p:txBody>
      </p:sp>
    </p:spTree>
    <p:extLst>
      <p:ext uri="{BB962C8B-B14F-4D97-AF65-F5344CB8AC3E}">
        <p14:creationId xmlns:p14="http://schemas.microsoft.com/office/powerpoint/2010/main" val="1945062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Đề tài của nhóm là: Xây dựng hệ thống quản lý thông tin bán hàng cho doanh nghiệp sản xuất vải.</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Cuộc sống ngày càng hiện đại, nhu cầu con người cũng dần tăng lên một cách mạnh mẽ. Đặc biệt những lĩnh vực thiết yếu, trong đó có may mặc.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Các doanh nghiệp ngành dệt may cũng vì vậy không ngừng gia tang về qui mô lẫn chất lượng.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Việc gia tăng về qui mô khiến khối lượng công việc quản lý càng ngày càng tăng. Sẽ rất vất vả nếu chỉ quản lý bằng sổ sách, giấy tờ theo cách truyền thống.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Trong thời buổi công nghệ thông tin đã và đang bùng nổ, phát triển mạnh mẽ. Việc áp dụng số hóa trong công tác quản lý là rất thiết thực, hữu ích. Việc đó sẽ giúp cải thiện rất nhiều công sức, giảm chi phí vận hành, và tăng tính hiệu quả cho công việc quản lý.</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smtClean="0"/>
          </a:p>
          <a:p>
            <a:r>
              <a:rPr lang="en-US" smtClean="0"/>
              <a:t>Đề</a:t>
            </a:r>
            <a:r>
              <a:rPr lang="en-US" baseline="0" smtClean="0"/>
              <a:t> tài luận văn lần trước, đã phát triển một vài tính năng cơ bản cho hệ thống, nhưng chưa hoàn thiện được những yêu cầu cơ bản để vận hành thực tế. Nội dung đề tài kỳ này chính là hoàn thiện những khuyết điểm đó, xử lý thêm các ngoại lệ, hỗ trợ tốt nhất cho người sử dụng được hiệu quả. Việc hoàn thiện đề tài là rất thiết thực, và thông qua đó, nhóm sẽ học được qui trình, kỹ năng làm việc đối với một dự án web.</a:t>
            </a:r>
          </a:p>
          <a:p>
            <a:endParaRPr lang="en-US"/>
          </a:p>
        </p:txBody>
      </p:sp>
      <p:sp>
        <p:nvSpPr>
          <p:cNvPr id="4" name="Slide Number Placeholder 3"/>
          <p:cNvSpPr>
            <a:spLocks noGrp="1"/>
          </p:cNvSpPr>
          <p:nvPr>
            <p:ph type="sldNum" sz="quarter" idx="10"/>
          </p:nvPr>
        </p:nvSpPr>
        <p:spPr/>
        <p:txBody>
          <a:bodyPr/>
          <a:lstStyle/>
          <a:p>
            <a:fld id="{BCE61933-B1A4-49F7-8FC7-4404562CCF99}" type="slidenum">
              <a:rPr lang="en-US" smtClean="0"/>
              <a:t>3</a:t>
            </a:fld>
            <a:endParaRPr lang="en-US"/>
          </a:p>
        </p:txBody>
      </p:sp>
    </p:spTree>
    <p:extLst>
      <p:ext uri="{BB962C8B-B14F-4D97-AF65-F5344CB8AC3E}">
        <p14:creationId xmlns:p14="http://schemas.microsoft.com/office/powerpoint/2010/main" val="605379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show flow </a:t>
            </a:r>
            <a:r>
              <a:rPr lang="en-US" baseline="0" smtClean="0"/>
              <a:t>chart.</a:t>
            </a:r>
          </a:p>
          <a:p>
            <a:endParaRPr lang="en-US"/>
          </a:p>
        </p:txBody>
      </p:sp>
      <p:sp>
        <p:nvSpPr>
          <p:cNvPr id="4" name="Slide Number Placeholder 3"/>
          <p:cNvSpPr>
            <a:spLocks noGrp="1"/>
          </p:cNvSpPr>
          <p:nvPr>
            <p:ph type="sldNum" sz="quarter" idx="10"/>
          </p:nvPr>
        </p:nvSpPr>
        <p:spPr/>
        <p:txBody>
          <a:bodyPr/>
          <a:lstStyle/>
          <a:p>
            <a:fld id="{BCE61933-B1A4-49F7-8FC7-4404562CCF99}" type="slidenum">
              <a:rPr lang="en-US" smtClean="0"/>
              <a:t>4</a:t>
            </a:fld>
            <a:endParaRPr lang="en-US"/>
          </a:p>
        </p:txBody>
      </p:sp>
    </p:spTree>
    <p:extLst>
      <p:ext uri="{BB962C8B-B14F-4D97-AF65-F5344CB8AC3E}">
        <p14:creationId xmlns:p14="http://schemas.microsoft.com/office/powerpoint/2010/main" val="248450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Nhấn mạnh hệ thống cũ đã làm gì, nhiệm vụ của luân văn lần này.</a:t>
            </a:r>
          </a:p>
        </p:txBody>
      </p:sp>
      <p:sp>
        <p:nvSpPr>
          <p:cNvPr id="4" name="Slide Number Placeholder 3"/>
          <p:cNvSpPr>
            <a:spLocks noGrp="1"/>
          </p:cNvSpPr>
          <p:nvPr>
            <p:ph type="sldNum" sz="quarter" idx="10"/>
          </p:nvPr>
        </p:nvSpPr>
        <p:spPr/>
        <p:txBody>
          <a:bodyPr/>
          <a:lstStyle/>
          <a:p>
            <a:fld id="{BCE61933-B1A4-49F7-8FC7-4404562CCF99}" type="slidenum">
              <a:rPr lang="en-US" smtClean="0"/>
              <a:t>5</a:t>
            </a:fld>
            <a:endParaRPr lang="en-US"/>
          </a:p>
        </p:txBody>
      </p:sp>
    </p:spTree>
    <p:extLst>
      <p:ext uri="{BB962C8B-B14F-4D97-AF65-F5344CB8AC3E}">
        <p14:creationId xmlns:p14="http://schemas.microsoft.com/office/powerpoint/2010/main" val="226433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chỉ ra đã chọn lựa framework gì? Tại sao có rất nhiều framework nhưng lại lựa chọn nó mà không phải là những cái khác?</a:t>
            </a:r>
          </a:p>
        </p:txBody>
      </p:sp>
      <p:sp>
        <p:nvSpPr>
          <p:cNvPr id="4" name="Slide Number Placeholder 3"/>
          <p:cNvSpPr>
            <a:spLocks noGrp="1"/>
          </p:cNvSpPr>
          <p:nvPr>
            <p:ph type="sldNum" sz="quarter" idx="10"/>
          </p:nvPr>
        </p:nvSpPr>
        <p:spPr/>
        <p:txBody>
          <a:bodyPr/>
          <a:lstStyle/>
          <a:p>
            <a:fld id="{BCE61933-B1A4-49F7-8FC7-4404562CCF99}" type="slidenum">
              <a:rPr lang="en-US" smtClean="0"/>
              <a:t>6</a:t>
            </a:fld>
            <a:endParaRPr lang="en-US"/>
          </a:p>
        </p:txBody>
      </p:sp>
    </p:spTree>
    <p:extLst>
      <p:ext uri="{BB962C8B-B14F-4D97-AF65-F5344CB8AC3E}">
        <p14:creationId xmlns:p14="http://schemas.microsoft.com/office/powerpoint/2010/main" val="595882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kiến trúc MVC, thiết kế ERD</a:t>
            </a:r>
          </a:p>
          <a:p>
            <a:endParaRPr lang="en-US" baseline="0" smtClean="0"/>
          </a:p>
        </p:txBody>
      </p:sp>
      <p:sp>
        <p:nvSpPr>
          <p:cNvPr id="4" name="Slide Number Placeholder 3"/>
          <p:cNvSpPr>
            <a:spLocks noGrp="1"/>
          </p:cNvSpPr>
          <p:nvPr>
            <p:ph type="sldNum" sz="quarter" idx="10"/>
          </p:nvPr>
        </p:nvSpPr>
        <p:spPr/>
        <p:txBody>
          <a:bodyPr/>
          <a:lstStyle/>
          <a:p>
            <a:fld id="{BCE61933-B1A4-49F7-8FC7-4404562CCF99}" type="slidenum">
              <a:rPr lang="en-US" smtClean="0"/>
              <a:t>7</a:t>
            </a:fld>
            <a:endParaRPr lang="en-US"/>
          </a:p>
        </p:txBody>
      </p:sp>
    </p:spTree>
    <p:extLst>
      <p:ext uri="{BB962C8B-B14F-4D97-AF65-F5344CB8AC3E}">
        <p14:creationId xmlns:p14="http://schemas.microsoft.com/office/powerpoint/2010/main" val="2198430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show từng yêu cầu ra, và demo những gì đã làm với yêu cầu đó</a:t>
            </a:r>
          </a:p>
          <a:p>
            <a:endParaRPr lang="en-US"/>
          </a:p>
        </p:txBody>
      </p:sp>
      <p:sp>
        <p:nvSpPr>
          <p:cNvPr id="4" name="Slide Number Placeholder 3"/>
          <p:cNvSpPr>
            <a:spLocks noGrp="1"/>
          </p:cNvSpPr>
          <p:nvPr>
            <p:ph type="sldNum" sz="quarter" idx="10"/>
          </p:nvPr>
        </p:nvSpPr>
        <p:spPr/>
        <p:txBody>
          <a:bodyPr/>
          <a:lstStyle/>
          <a:p>
            <a:fld id="{BCE61933-B1A4-49F7-8FC7-4404562CCF99}" type="slidenum">
              <a:rPr lang="en-US" smtClean="0"/>
              <a:t>8</a:t>
            </a:fld>
            <a:endParaRPr lang="en-US"/>
          </a:p>
        </p:txBody>
      </p:sp>
    </p:spTree>
    <p:extLst>
      <p:ext uri="{BB962C8B-B14F-4D97-AF65-F5344CB8AC3E}">
        <p14:creationId xmlns:p14="http://schemas.microsoft.com/office/powerpoint/2010/main" val="1759682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cái cũ đã làm gì? Yêu cầu của đề luận văn là gì? Đã hoàn thành được như thế nào? Còn khuyết điểm gì? Và hướng phát triển sau này?</a:t>
            </a:r>
          </a:p>
          <a:p>
            <a:endParaRPr lang="en-US"/>
          </a:p>
        </p:txBody>
      </p:sp>
      <p:sp>
        <p:nvSpPr>
          <p:cNvPr id="4" name="Slide Number Placeholder 3"/>
          <p:cNvSpPr>
            <a:spLocks noGrp="1"/>
          </p:cNvSpPr>
          <p:nvPr>
            <p:ph type="sldNum" sz="quarter" idx="10"/>
          </p:nvPr>
        </p:nvSpPr>
        <p:spPr/>
        <p:txBody>
          <a:bodyPr/>
          <a:lstStyle/>
          <a:p>
            <a:fld id="{BCE61933-B1A4-49F7-8FC7-4404562CCF99}" type="slidenum">
              <a:rPr lang="en-US" smtClean="0"/>
              <a:t>9</a:t>
            </a:fld>
            <a:endParaRPr lang="en-US"/>
          </a:p>
        </p:txBody>
      </p:sp>
    </p:spTree>
    <p:extLst>
      <p:ext uri="{BB962C8B-B14F-4D97-AF65-F5344CB8AC3E}">
        <p14:creationId xmlns:p14="http://schemas.microsoft.com/office/powerpoint/2010/main" val="2412717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đã học được gì qua luận văn? Cách phân tích yêu cầu và qui trình làm việc. Cách làm việc nhóm, làm việc với source control. Kiến thức học được về frame work, cách đọc tài liệu. Cách viết docs. Cách báo cáo thuyết trình.</a:t>
            </a:r>
            <a:endParaRPr lang="en-US"/>
          </a:p>
        </p:txBody>
      </p:sp>
      <p:sp>
        <p:nvSpPr>
          <p:cNvPr id="4" name="Slide Number Placeholder 3"/>
          <p:cNvSpPr>
            <a:spLocks noGrp="1"/>
          </p:cNvSpPr>
          <p:nvPr>
            <p:ph type="sldNum" sz="quarter" idx="10"/>
          </p:nvPr>
        </p:nvSpPr>
        <p:spPr/>
        <p:txBody>
          <a:bodyPr/>
          <a:lstStyle/>
          <a:p>
            <a:fld id="{BCE61933-B1A4-49F7-8FC7-4404562CCF99}" type="slidenum">
              <a:rPr lang="en-US" smtClean="0"/>
              <a:t>10</a:t>
            </a:fld>
            <a:endParaRPr lang="en-US"/>
          </a:p>
        </p:txBody>
      </p:sp>
    </p:spTree>
    <p:extLst>
      <p:ext uri="{BB962C8B-B14F-4D97-AF65-F5344CB8AC3E}">
        <p14:creationId xmlns:p14="http://schemas.microsoft.com/office/powerpoint/2010/main" val="3388515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5/15/2017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5/15/2017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5/15/2017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a:pPr/>
              <a:t>5/15/2017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5/15/2017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5/15/2017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5/15/2017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5/15/2017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5/15/2017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pPr/>
              <a:t>5/15/2017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18805" y="804552"/>
            <a:ext cx="9604561" cy="2262781"/>
          </a:xfrm>
        </p:spPr>
        <p:txBody>
          <a:bodyPr>
            <a:normAutofit fontScale="90000"/>
          </a:bodyPr>
          <a:lstStyle/>
          <a:p>
            <a:r>
              <a:rPr lang="en-US" sz="3600" err="1"/>
              <a:t>Đề</a:t>
            </a:r>
            <a:r>
              <a:rPr lang="en-US" sz="3600"/>
              <a:t> </a:t>
            </a:r>
            <a:r>
              <a:rPr lang="en-US" sz="3600" err="1"/>
              <a:t>tài</a:t>
            </a:r>
            <a:r>
              <a:rPr lang="en-US" sz="3600"/>
              <a:t> </a:t>
            </a:r>
            <a:r>
              <a:rPr lang="en-US" sz="3600" err="1"/>
              <a:t>luận</a:t>
            </a:r>
            <a:r>
              <a:rPr lang="en-US" sz="3600"/>
              <a:t> </a:t>
            </a:r>
            <a:r>
              <a:rPr lang="en-US" sz="3600" err="1"/>
              <a:t>văn</a:t>
            </a:r>
            <a:r>
              <a:rPr lang="en-US" sz="3600"/>
              <a:t> </a:t>
            </a:r>
            <a:r>
              <a:rPr lang="en-US" sz="3600" err="1"/>
              <a:t>số</a:t>
            </a:r>
            <a:r>
              <a:rPr lang="en-US" sz="3600"/>
              <a:t> 31</a:t>
            </a:r>
            <a:r>
              <a:rPr lang="en-US" sz="3600" smtClean="0"/>
              <a:t>:</a:t>
            </a:r>
            <a:br>
              <a:rPr lang="en-US" sz="3600" smtClean="0"/>
            </a:br>
            <a:r>
              <a:rPr lang="en-US" smtClean="0"/>
              <a:t>	</a:t>
            </a:r>
            <a:r>
              <a:rPr lang="en-US" sz="4400" i="1" err="1" smtClean="0">
                <a:solidFill>
                  <a:srgbClr val="0070C0"/>
                </a:solidFill>
              </a:rPr>
              <a:t>Xây</a:t>
            </a:r>
            <a:r>
              <a:rPr lang="en-US" sz="4400" i="1" smtClean="0">
                <a:solidFill>
                  <a:srgbClr val="0070C0"/>
                </a:solidFill>
              </a:rPr>
              <a:t> </a:t>
            </a:r>
            <a:r>
              <a:rPr lang="en-US" sz="4400" i="1" err="1">
                <a:solidFill>
                  <a:srgbClr val="0070C0"/>
                </a:solidFill>
              </a:rPr>
              <a:t>dựng</a:t>
            </a:r>
            <a:r>
              <a:rPr lang="en-US" sz="4400" i="1">
                <a:solidFill>
                  <a:srgbClr val="0070C0"/>
                </a:solidFill>
              </a:rPr>
              <a:t> </a:t>
            </a:r>
            <a:r>
              <a:rPr lang="en-US" sz="4400" i="1" err="1">
                <a:solidFill>
                  <a:srgbClr val="0070C0"/>
                </a:solidFill>
              </a:rPr>
              <a:t>hệ</a:t>
            </a:r>
            <a:r>
              <a:rPr lang="en-US" sz="4400" i="1">
                <a:solidFill>
                  <a:srgbClr val="0070C0"/>
                </a:solidFill>
              </a:rPr>
              <a:t> </a:t>
            </a:r>
            <a:r>
              <a:rPr lang="en-US" sz="4400" i="1" err="1">
                <a:solidFill>
                  <a:srgbClr val="0070C0"/>
                </a:solidFill>
              </a:rPr>
              <a:t>thống</a:t>
            </a:r>
            <a:r>
              <a:rPr lang="en-US" sz="4400" i="1">
                <a:solidFill>
                  <a:srgbClr val="0070C0"/>
                </a:solidFill>
              </a:rPr>
              <a:t> </a:t>
            </a:r>
            <a:r>
              <a:rPr lang="en-US" sz="4400" i="1" err="1">
                <a:solidFill>
                  <a:srgbClr val="0070C0"/>
                </a:solidFill>
              </a:rPr>
              <a:t>quản</a:t>
            </a:r>
            <a:r>
              <a:rPr lang="en-US" sz="4400" i="1">
                <a:solidFill>
                  <a:srgbClr val="0070C0"/>
                </a:solidFill>
              </a:rPr>
              <a:t> </a:t>
            </a:r>
            <a:r>
              <a:rPr lang="en-US" sz="4400" i="1" err="1">
                <a:solidFill>
                  <a:srgbClr val="0070C0"/>
                </a:solidFill>
              </a:rPr>
              <a:t>lý</a:t>
            </a:r>
            <a:r>
              <a:rPr lang="en-US" sz="4400" i="1">
                <a:solidFill>
                  <a:srgbClr val="0070C0"/>
                </a:solidFill>
              </a:rPr>
              <a:t> </a:t>
            </a:r>
            <a:r>
              <a:rPr lang="en-US" sz="4400" i="1" err="1">
                <a:solidFill>
                  <a:srgbClr val="0070C0"/>
                </a:solidFill>
              </a:rPr>
              <a:t>thông</a:t>
            </a:r>
            <a:r>
              <a:rPr lang="en-US" sz="4400" i="1">
                <a:solidFill>
                  <a:srgbClr val="0070C0"/>
                </a:solidFill>
              </a:rPr>
              <a:t> tin </a:t>
            </a:r>
            <a:r>
              <a:rPr lang="en-US" sz="4400" i="1" err="1" smtClean="0">
                <a:solidFill>
                  <a:srgbClr val="0070C0"/>
                </a:solidFill>
              </a:rPr>
              <a:t>bán</a:t>
            </a:r>
            <a:r>
              <a:rPr lang="en-US" sz="4400" i="1" smtClean="0">
                <a:solidFill>
                  <a:srgbClr val="0070C0"/>
                </a:solidFill>
              </a:rPr>
              <a:t> </a:t>
            </a:r>
            <a:r>
              <a:rPr lang="en-US" sz="4400" i="1" err="1">
                <a:solidFill>
                  <a:srgbClr val="0070C0"/>
                </a:solidFill>
              </a:rPr>
              <a:t>hàng</a:t>
            </a:r>
            <a:r>
              <a:rPr lang="en-US" sz="4400" i="1">
                <a:solidFill>
                  <a:srgbClr val="0070C0"/>
                </a:solidFill>
              </a:rPr>
              <a:t> </a:t>
            </a:r>
            <a:r>
              <a:rPr lang="en-US" sz="4400" i="1" err="1">
                <a:solidFill>
                  <a:srgbClr val="0070C0"/>
                </a:solidFill>
              </a:rPr>
              <a:t>cho</a:t>
            </a:r>
            <a:r>
              <a:rPr lang="en-US" sz="4400" i="1">
                <a:solidFill>
                  <a:srgbClr val="0070C0"/>
                </a:solidFill>
              </a:rPr>
              <a:t> </a:t>
            </a:r>
            <a:r>
              <a:rPr lang="en-US" sz="4400" i="1" err="1">
                <a:solidFill>
                  <a:srgbClr val="0070C0"/>
                </a:solidFill>
              </a:rPr>
              <a:t>doanh</a:t>
            </a:r>
            <a:r>
              <a:rPr lang="en-US" sz="4400" i="1">
                <a:solidFill>
                  <a:srgbClr val="0070C0"/>
                </a:solidFill>
              </a:rPr>
              <a:t> </a:t>
            </a:r>
            <a:r>
              <a:rPr lang="en-US" sz="4400" i="1" err="1">
                <a:solidFill>
                  <a:srgbClr val="0070C0"/>
                </a:solidFill>
              </a:rPr>
              <a:t>nghiệp</a:t>
            </a:r>
            <a:r>
              <a:rPr lang="en-US" sz="4400" i="1">
                <a:solidFill>
                  <a:srgbClr val="0070C0"/>
                </a:solidFill>
              </a:rPr>
              <a:t> </a:t>
            </a:r>
            <a:r>
              <a:rPr lang="en-US" sz="4400" i="1" err="1">
                <a:solidFill>
                  <a:srgbClr val="0070C0"/>
                </a:solidFill>
              </a:rPr>
              <a:t>sản</a:t>
            </a:r>
            <a:r>
              <a:rPr lang="en-US" sz="4400" i="1">
                <a:solidFill>
                  <a:srgbClr val="0070C0"/>
                </a:solidFill>
              </a:rPr>
              <a:t> </a:t>
            </a:r>
            <a:r>
              <a:rPr lang="en-US" sz="4400" i="1" err="1">
                <a:solidFill>
                  <a:srgbClr val="0070C0"/>
                </a:solidFill>
              </a:rPr>
              <a:t>xuất</a:t>
            </a:r>
            <a:r>
              <a:rPr lang="en-US" sz="4400" i="1">
                <a:solidFill>
                  <a:srgbClr val="0070C0"/>
                </a:solidFill>
              </a:rPr>
              <a:t> </a:t>
            </a:r>
            <a:r>
              <a:rPr lang="en-US" sz="4400" i="1" err="1">
                <a:solidFill>
                  <a:srgbClr val="0070C0"/>
                </a:solidFill>
              </a:rPr>
              <a:t>vải</a:t>
            </a:r>
            <a:r>
              <a:rPr lang="en-US" sz="4400" i="1">
                <a:solidFill>
                  <a:srgbClr val="0070C0"/>
                </a:solidFill>
              </a:rPr>
              <a:t>.</a:t>
            </a:r>
            <a:endParaRPr lang="en-US" i="1">
              <a:solidFill>
                <a:srgbClr val="0070C0"/>
              </a:solidFill>
            </a:endParaRPr>
          </a:p>
        </p:txBody>
      </p:sp>
      <p:sp>
        <p:nvSpPr>
          <p:cNvPr id="3" name="Subtitle 2"/>
          <p:cNvSpPr>
            <a:spLocks noGrp="1"/>
          </p:cNvSpPr>
          <p:nvPr>
            <p:ph type="subTitle" idx="1"/>
          </p:nvPr>
        </p:nvSpPr>
        <p:spPr>
          <a:xfrm>
            <a:off x="7218908" y="3930734"/>
            <a:ext cx="4144487" cy="2483568"/>
          </a:xfrm>
        </p:spPr>
        <p:txBody>
          <a:bodyPr>
            <a:normAutofit/>
          </a:bodyPr>
          <a:lstStyle/>
          <a:p>
            <a:r>
              <a:rPr lang="en-US" smtClean="0"/>
              <a:t>- GVHD</a:t>
            </a:r>
            <a:r>
              <a:rPr lang="en-US" smtClean="0"/>
              <a:t>: </a:t>
            </a:r>
            <a:r>
              <a:rPr lang="en-US" err="1" smtClean="0"/>
              <a:t>ThS</a:t>
            </a:r>
            <a:r>
              <a:rPr lang="en-US" smtClean="0"/>
              <a:t> </a:t>
            </a:r>
            <a:r>
              <a:rPr lang="en-US" err="1" smtClean="0"/>
              <a:t>Nguyễn</a:t>
            </a:r>
            <a:r>
              <a:rPr lang="en-US" smtClean="0"/>
              <a:t> </a:t>
            </a:r>
            <a:r>
              <a:rPr lang="en-US" err="1" smtClean="0"/>
              <a:t>Thị</a:t>
            </a:r>
            <a:r>
              <a:rPr lang="en-US" smtClean="0"/>
              <a:t> </a:t>
            </a:r>
            <a:r>
              <a:rPr lang="en-US" err="1" smtClean="0"/>
              <a:t>Ái</a:t>
            </a:r>
            <a:r>
              <a:rPr lang="en-US" smtClean="0"/>
              <a:t> </a:t>
            </a:r>
            <a:r>
              <a:rPr lang="en-US" err="1" smtClean="0"/>
              <a:t>Thảo</a:t>
            </a:r>
            <a:endParaRPr lang="en-US" smtClean="0"/>
          </a:p>
          <a:p>
            <a:r>
              <a:rPr lang="en-US" smtClean="0"/>
              <a:t>- GVPB</a:t>
            </a:r>
            <a:r>
              <a:rPr lang="en-US" smtClean="0"/>
              <a:t>: </a:t>
            </a:r>
            <a:r>
              <a:rPr lang="en-US" err="1" smtClean="0"/>
              <a:t>ThS</a:t>
            </a:r>
            <a:r>
              <a:rPr lang="en-US" smtClean="0"/>
              <a:t> </a:t>
            </a:r>
            <a:r>
              <a:rPr lang="en-US" err="1" smtClean="0"/>
              <a:t>Trần</a:t>
            </a:r>
            <a:r>
              <a:rPr lang="en-US" smtClean="0"/>
              <a:t> </a:t>
            </a:r>
            <a:r>
              <a:rPr lang="en-US" err="1" smtClean="0"/>
              <a:t>Thị</a:t>
            </a:r>
            <a:r>
              <a:rPr lang="en-US" smtClean="0"/>
              <a:t> </a:t>
            </a:r>
            <a:r>
              <a:rPr lang="en-US" err="1" smtClean="0"/>
              <a:t>Quế</a:t>
            </a:r>
            <a:r>
              <a:rPr lang="en-US" smtClean="0"/>
              <a:t> </a:t>
            </a:r>
            <a:r>
              <a:rPr lang="en-US" err="1" smtClean="0"/>
              <a:t>Nguyệt</a:t>
            </a:r>
            <a:endParaRPr lang="en-US" smtClean="0"/>
          </a:p>
          <a:p>
            <a:endParaRPr lang="en-US" smtClean="0"/>
          </a:p>
          <a:p>
            <a:r>
              <a:rPr lang="en-US" smtClean="0"/>
              <a:t>Danh </a:t>
            </a:r>
            <a:r>
              <a:rPr lang="en-US" err="1" smtClean="0"/>
              <a:t>sách</a:t>
            </a:r>
            <a:r>
              <a:rPr lang="en-US" smtClean="0"/>
              <a:t> </a:t>
            </a:r>
            <a:r>
              <a:rPr lang="en-US" err="1" smtClean="0"/>
              <a:t>nhóm</a:t>
            </a:r>
            <a:r>
              <a:rPr lang="en-US" smtClean="0"/>
              <a:t> </a:t>
            </a:r>
            <a:r>
              <a:rPr lang="en-US" err="1" smtClean="0"/>
              <a:t>thực</a:t>
            </a:r>
            <a:r>
              <a:rPr lang="en-US" smtClean="0"/>
              <a:t> </a:t>
            </a:r>
            <a:r>
              <a:rPr lang="en-US" err="1" smtClean="0"/>
              <a:t>hiện</a:t>
            </a:r>
            <a:r>
              <a:rPr lang="en-US" smtClean="0"/>
              <a:t>:</a:t>
            </a:r>
          </a:p>
          <a:p>
            <a:r>
              <a:rPr lang="en-US"/>
              <a:t>	</a:t>
            </a:r>
            <a:r>
              <a:rPr lang="en-US" smtClean="0"/>
              <a:t>1. </a:t>
            </a:r>
            <a:r>
              <a:rPr lang="en-US" err="1" smtClean="0"/>
              <a:t>Vũ</a:t>
            </a:r>
            <a:r>
              <a:rPr lang="en-US" smtClean="0"/>
              <a:t> </a:t>
            </a:r>
            <a:r>
              <a:rPr lang="en-US" err="1" smtClean="0"/>
              <a:t>Duy</a:t>
            </a:r>
            <a:r>
              <a:rPr lang="en-US" smtClean="0"/>
              <a:t> </a:t>
            </a:r>
            <a:r>
              <a:rPr lang="en-US" err="1" smtClean="0"/>
              <a:t>Trúc</a:t>
            </a:r>
            <a:endParaRPr lang="en-US" smtClean="0"/>
          </a:p>
          <a:p>
            <a:r>
              <a:rPr lang="en-US"/>
              <a:t>	</a:t>
            </a:r>
            <a:r>
              <a:rPr lang="en-US" smtClean="0"/>
              <a:t>2. </a:t>
            </a:r>
            <a:r>
              <a:rPr lang="en-US" err="1" smtClean="0"/>
              <a:t>Lê</a:t>
            </a:r>
            <a:r>
              <a:rPr lang="en-US" smtClean="0"/>
              <a:t> </a:t>
            </a:r>
            <a:r>
              <a:rPr lang="en-US" err="1" smtClean="0"/>
              <a:t>Công</a:t>
            </a:r>
            <a:r>
              <a:rPr lang="en-US" smtClean="0"/>
              <a:t> </a:t>
            </a:r>
            <a:r>
              <a:rPr lang="en-US" err="1" smtClean="0"/>
              <a:t>Doãn</a:t>
            </a:r>
            <a:endParaRPr lang="en-US"/>
          </a:p>
        </p:txBody>
      </p:sp>
    </p:spTree>
    <p:extLst>
      <p:ext uri="{BB962C8B-B14F-4D97-AF65-F5344CB8AC3E}">
        <p14:creationId xmlns:p14="http://schemas.microsoft.com/office/powerpoint/2010/main" val="9059058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8. Tổng kết</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25183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2"/>
          <p:cNvSpPr>
            <a:spLocks noChangeShapeType="1"/>
          </p:cNvSpPr>
          <p:nvPr/>
        </p:nvSpPr>
        <p:spPr bwMode="auto">
          <a:xfrm flipV="1">
            <a:off x="4190456" y="748938"/>
            <a:ext cx="749300" cy="304801"/>
          </a:xfrm>
          <a:prstGeom prst="line">
            <a:avLst/>
          </a:prstGeom>
          <a:noFill/>
          <a:ln w="12700" cap="rnd">
            <a:solidFill>
              <a:srgbClr val="003366"/>
            </a:solidFill>
            <a:prstDash val="sysDot"/>
            <a:round/>
            <a:headEnd/>
            <a:tailEnd/>
          </a:ln>
          <a:effectLst/>
        </p:spPr>
        <p:txBody>
          <a:bodyPr/>
          <a:lstStyle/>
          <a:p>
            <a:endParaRPr lang="en-US"/>
          </a:p>
        </p:txBody>
      </p:sp>
      <p:sp>
        <p:nvSpPr>
          <p:cNvPr id="5" name="Line 3"/>
          <p:cNvSpPr>
            <a:spLocks noChangeShapeType="1"/>
          </p:cNvSpPr>
          <p:nvPr/>
        </p:nvSpPr>
        <p:spPr bwMode="auto">
          <a:xfrm>
            <a:off x="4482556" y="3415938"/>
            <a:ext cx="457200" cy="304800"/>
          </a:xfrm>
          <a:prstGeom prst="line">
            <a:avLst/>
          </a:prstGeom>
          <a:noFill/>
          <a:ln w="12700" cap="rnd">
            <a:solidFill>
              <a:srgbClr val="003366"/>
            </a:solidFill>
            <a:prstDash val="sysDot"/>
            <a:round/>
            <a:headEnd/>
            <a:tailEnd/>
          </a:ln>
          <a:effectLst/>
        </p:spPr>
        <p:txBody>
          <a:bodyPr/>
          <a:lstStyle/>
          <a:p>
            <a:endParaRPr lang="en-US"/>
          </a:p>
        </p:txBody>
      </p:sp>
      <p:sp>
        <p:nvSpPr>
          <p:cNvPr id="6" name="Line 4"/>
          <p:cNvSpPr>
            <a:spLocks noChangeShapeType="1"/>
          </p:cNvSpPr>
          <p:nvPr/>
        </p:nvSpPr>
        <p:spPr bwMode="auto">
          <a:xfrm>
            <a:off x="4939756" y="748938"/>
            <a:ext cx="609600" cy="0"/>
          </a:xfrm>
          <a:prstGeom prst="line">
            <a:avLst/>
          </a:prstGeom>
          <a:noFill/>
          <a:ln w="12700" cap="rnd">
            <a:solidFill>
              <a:srgbClr val="003366"/>
            </a:solidFill>
            <a:prstDash val="sysDot"/>
            <a:round/>
            <a:headEnd/>
            <a:tailEnd/>
          </a:ln>
          <a:effectLst/>
        </p:spPr>
        <p:txBody>
          <a:bodyPr/>
          <a:lstStyle/>
          <a:p>
            <a:endParaRPr lang="en-US"/>
          </a:p>
        </p:txBody>
      </p:sp>
      <p:sp>
        <p:nvSpPr>
          <p:cNvPr id="7" name="Line 5"/>
          <p:cNvSpPr>
            <a:spLocks noChangeShapeType="1"/>
          </p:cNvSpPr>
          <p:nvPr/>
        </p:nvSpPr>
        <p:spPr bwMode="auto">
          <a:xfrm>
            <a:off x="4939756" y="3720738"/>
            <a:ext cx="609600" cy="0"/>
          </a:xfrm>
          <a:prstGeom prst="line">
            <a:avLst/>
          </a:prstGeom>
          <a:noFill/>
          <a:ln w="12700" cap="rnd">
            <a:solidFill>
              <a:srgbClr val="003366"/>
            </a:solidFill>
            <a:prstDash val="sysDot"/>
            <a:round/>
            <a:headEnd/>
            <a:tailEnd/>
          </a:ln>
          <a:effectLst/>
        </p:spPr>
        <p:txBody>
          <a:bodyPr/>
          <a:lstStyle/>
          <a:p>
            <a:endParaRPr lang="en-US"/>
          </a:p>
        </p:txBody>
      </p:sp>
      <p:sp>
        <p:nvSpPr>
          <p:cNvPr id="8" name="Line 6"/>
          <p:cNvSpPr>
            <a:spLocks noChangeShapeType="1"/>
          </p:cNvSpPr>
          <p:nvPr/>
        </p:nvSpPr>
        <p:spPr bwMode="auto">
          <a:xfrm flipV="1">
            <a:off x="4863556" y="1510938"/>
            <a:ext cx="685800" cy="0"/>
          </a:xfrm>
          <a:prstGeom prst="line">
            <a:avLst/>
          </a:prstGeom>
          <a:noFill/>
          <a:ln w="12700" cap="rnd">
            <a:solidFill>
              <a:srgbClr val="003366"/>
            </a:solidFill>
            <a:prstDash val="sysDot"/>
            <a:round/>
            <a:headEnd/>
            <a:tailEnd/>
          </a:ln>
          <a:effectLst/>
        </p:spPr>
        <p:txBody>
          <a:bodyPr/>
          <a:lstStyle/>
          <a:p>
            <a:endParaRPr lang="en-US"/>
          </a:p>
        </p:txBody>
      </p:sp>
      <p:sp>
        <p:nvSpPr>
          <p:cNvPr id="9" name="Line 7"/>
          <p:cNvSpPr>
            <a:spLocks noChangeShapeType="1"/>
          </p:cNvSpPr>
          <p:nvPr/>
        </p:nvSpPr>
        <p:spPr bwMode="auto">
          <a:xfrm>
            <a:off x="4939756" y="2272938"/>
            <a:ext cx="609600" cy="0"/>
          </a:xfrm>
          <a:prstGeom prst="line">
            <a:avLst/>
          </a:prstGeom>
          <a:noFill/>
          <a:ln w="12700" cap="rnd">
            <a:solidFill>
              <a:srgbClr val="003366"/>
            </a:solidFill>
            <a:prstDash val="sysDot"/>
            <a:round/>
            <a:headEnd/>
            <a:tailEnd/>
          </a:ln>
          <a:effectLst/>
        </p:spPr>
        <p:txBody>
          <a:bodyPr/>
          <a:lstStyle/>
          <a:p>
            <a:endParaRPr lang="en-US"/>
          </a:p>
        </p:txBody>
      </p:sp>
      <p:sp>
        <p:nvSpPr>
          <p:cNvPr id="10" name="Line 8"/>
          <p:cNvSpPr>
            <a:spLocks noChangeShapeType="1"/>
          </p:cNvSpPr>
          <p:nvPr/>
        </p:nvSpPr>
        <p:spPr bwMode="auto">
          <a:xfrm flipV="1">
            <a:off x="4863556" y="2958738"/>
            <a:ext cx="685800" cy="0"/>
          </a:xfrm>
          <a:prstGeom prst="line">
            <a:avLst/>
          </a:prstGeom>
          <a:noFill/>
          <a:ln w="12700" cap="rnd">
            <a:solidFill>
              <a:srgbClr val="003366"/>
            </a:solidFill>
            <a:prstDash val="sysDot"/>
            <a:round/>
            <a:headEnd/>
            <a:tailEnd/>
          </a:ln>
          <a:effectLst/>
        </p:spPr>
        <p:txBody>
          <a:bodyPr/>
          <a:lstStyle/>
          <a:p>
            <a:endParaRPr lang="en-US"/>
          </a:p>
        </p:txBody>
      </p:sp>
      <p:sp>
        <p:nvSpPr>
          <p:cNvPr id="11" name="AutoShape 20"/>
          <p:cNvSpPr>
            <a:spLocks noChangeArrowheads="1"/>
          </p:cNvSpPr>
          <p:nvPr/>
        </p:nvSpPr>
        <p:spPr bwMode="gray">
          <a:xfrm>
            <a:off x="5543006" y="520338"/>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12" name="Rectangle 21"/>
          <p:cNvSpPr>
            <a:spLocks noChangeArrowheads="1"/>
          </p:cNvSpPr>
          <p:nvPr/>
        </p:nvSpPr>
        <p:spPr bwMode="auto">
          <a:xfrm>
            <a:off x="6946356" y="596538"/>
            <a:ext cx="2016899" cy="369332"/>
          </a:xfrm>
          <a:prstGeom prst="rect">
            <a:avLst/>
          </a:prstGeom>
          <a:noFill/>
          <a:ln w="9525">
            <a:noFill/>
            <a:miter lim="800000"/>
            <a:headEnd/>
            <a:tailEnd/>
          </a:ln>
          <a:effectLst/>
        </p:spPr>
        <p:txBody>
          <a:bodyPr wrap="none">
            <a:spAutoFit/>
          </a:bodyPr>
          <a:lstStyle/>
          <a:p>
            <a:r>
              <a:rPr lang="en-US" smtClean="0">
                <a:solidFill>
                  <a:srgbClr val="C00000"/>
                </a:solidFill>
              </a:rPr>
              <a:t>1. Giới </a:t>
            </a:r>
            <a:r>
              <a:rPr lang="en-US" err="1">
                <a:solidFill>
                  <a:srgbClr val="C00000"/>
                </a:solidFill>
              </a:rPr>
              <a:t>thiệu</a:t>
            </a:r>
            <a:r>
              <a:rPr lang="en-US">
                <a:solidFill>
                  <a:srgbClr val="C00000"/>
                </a:solidFill>
              </a:rPr>
              <a:t> </a:t>
            </a:r>
            <a:r>
              <a:rPr lang="en-US" err="1">
                <a:solidFill>
                  <a:srgbClr val="C00000"/>
                </a:solidFill>
              </a:rPr>
              <a:t>đề</a:t>
            </a:r>
            <a:r>
              <a:rPr lang="en-US">
                <a:solidFill>
                  <a:srgbClr val="C00000"/>
                </a:solidFill>
              </a:rPr>
              <a:t> </a:t>
            </a:r>
            <a:r>
              <a:rPr lang="en-US" err="1">
                <a:solidFill>
                  <a:srgbClr val="C00000"/>
                </a:solidFill>
              </a:rPr>
              <a:t>tài</a:t>
            </a:r>
            <a:endParaRPr lang="en-US">
              <a:solidFill>
                <a:srgbClr val="C00000"/>
              </a:solidFill>
            </a:endParaRPr>
          </a:p>
        </p:txBody>
      </p:sp>
      <p:sp>
        <p:nvSpPr>
          <p:cNvPr id="13" name="AutoShape 22"/>
          <p:cNvSpPr>
            <a:spLocks noChangeArrowheads="1"/>
          </p:cNvSpPr>
          <p:nvPr/>
        </p:nvSpPr>
        <p:spPr bwMode="gray">
          <a:xfrm>
            <a:off x="5543006" y="1269638"/>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14" name="Rectangle 23"/>
          <p:cNvSpPr>
            <a:spLocks noChangeArrowheads="1"/>
          </p:cNvSpPr>
          <p:nvPr/>
        </p:nvSpPr>
        <p:spPr bwMode="auto">
          <a:xfrm>
            <a:off x="6946356" y="1345838"/>
            <a:ext cx="2076209" cy="369332"/>
          </a:xfrm>
          <a:prstGeom prst="rect">
            <a:avLst/>
          </a:prstGeom>
          <a:noFill/>
          <a:ln w="9525">
            <a:noFill/>
            <a:miter lim="800000"/>
            <a:headEnd/>
            <a:tailEnd/>
          </a:ln>
          <a:effectLst/>
        </p:spPr>
        <p:txBody>
          <a:bodyPr wrap="none">
            <a:spAutoFit/>
          </a:bodyPr>
          <a:lstStyle/>
          <a:p>
            <a:r>
              <a:rPr lang="en-US" smtClean="0">
                <a:solidFill>
                  <a:srgbClr val="C00000"/>
                </a:solidFill>
              </a:rPr>
              <a:t>2. Mô </a:t>
            </a:r>
            <a:r>
              <a:rPr lang="en-US" err="1" smtClean="0">
                <a:solidFill>
                  <a:srgbClr val="C00000"/>
                </a:solidFill>
              </a:rPr>
              <a:t>tả</a:t>
            </a:r>
            <a:r>
              <a:rPr lang="en-US" smtClean="0">
                <a:solidFill>
                  <a:srgbClr val="C00000"/>
                </a:solidFill>
              </a:rPr>
              <a:t> </a:t>
            </a:r>
            <a:r>
              <a:rPr lang="en-US" err="1" smtClean="0">
                <a:solidFill>
                  <a:srgbClr val="C00000"/>
                </a:solidFill>
              </a:rPr>
              <a:t>nghiệp</a:t>
            </a:r>
            <a:r>
              <a:rPr lang="en-US" smtClean="0">
                <a:solidFill>
                  <a:srgbClr val="C00000"/>
                </a:solidFill>
              </a:rPr>
              <a:t> </a:t>
            </a:r>
            <a:r>
              <a:rPr lang="en-US" err="1" smtClean="0">
                <a:solidFill>
                  <a:srgbClr val="C00000"/>
                </a:solidFill>
              </a:rPr>
              <a:t>vụ</a:t>
            </a:r>
            <a:endParaRPr lang="en-US">
              <a:solidFill>
                <a:srgbClr val="C00000"/>
              </a:solidFill>
            </a:endParaRPr>
          </a:p>
        </p:txBody>
      </p:sp>
      <p:sp>
        <p:nvSpPr>
          <p:cNvPr id="15" name="AutoShape 24"/>
          <p:cNvSpPr>
            <a:spLocks noChangeArrowheads="1"/>
          </p:cNvSpPr>
          <p:nvPr/>
        </p:nvSpPr>
        <p:spPr bwMode="gray">
          <a:xfrm>
            <a:off x="5539831" y="2012588"/>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16" name="Rectangle 25"/>
          <p:cNvSpPr>
            <a:spLocks noChangeArrowheads="1"/>
          </p:cNvSpPr>
          <p:nvPr/>
        </p:nvSpPr>
        <p:spPr bwMode="auto">
          <a:xfrm>
            <a:off x="6943181" y="2088788"/>
            <a:ext cx="2198038" cy="369332"/>
          </a:xfrm>
          <a:prstGeom prst="rect">
            <a:avLst/>
          </a:prstGeom>
          <a:noFill/>
          <a:ln w="9525">
            <a:noFill/>
            <a:miter lim="800000"/>
            <a:headEnd/>
            <a:tailEnd/>
          </a:ln>
          <a:effectLst/>
        </p:spPr>
        <p:txBody>
          <a:bodyPr wrap="none">
            <a:spAutoFit/>
          </a:bodyPr>
          <a:lstStyle/>
          <a:p>
            <a:pPr eaLnBrk="0" hangingPunct="0"/>
            <a:r>
              <a:rPr lang="en-US" smtClean="0">
                <a:solidFill>
                  <a:srgbClr val="C00000"/>
                </a:solidFill>
              </a:rPr>
              <a:t>3. Phân </a:t>
            </a:r>
            <a:r>
              <a:rPr lang="en-US" err="1" smtClean="0">
                <a:solidFill>
                  <a:srgbClr val="C00000"/>
                </a:solidFill>
              </a:rPr>
              <a:t>tích</a:t>
            </a:r>
            <a:r>
              <a:rPr lang="en-US" smtClean="0">
                <a:solidFill>
                  <a:srgbClr val="C00000"/>
                </a:solidFill>
              </a:rPr>
              <a:t> </a:t>
            </a:r>
            <a:r>
              <a:rPr lang="en-US" err="1" smtClean="0">
                <a:solidFill>
                  <a:srgbClr val="C00000"/>
                </a:solidFill>
              </a:rPr>
              <a:t>yêu</a:t>
            </a:r>
            <a:r>
              <a:rPr lang="en-US" smtClean="0">
                <a:solidFill>
                  <a:srgbClr val="C00000"/>
                </a:solidFill>
              </a:rPr>
              <a:t> </a:t>
            </a:r>
            <a:r>
              <a:rPr lang="en-US" err="1" smtClean="0">
                <a:solidFill>
                  <a:srgbClr val="C00000"/>
                </a:solidFill>
              </a:rPr>
              <a:t>cầu</a:t>
            </a:r>
            <a:endParaRPr lang="en-US">
              <a:solidFill>
                <a:srgbClr val="C00000"/>
              </a:solidFill>
            </a:endParaRPr>
          </a:p>
        </p:txBody>
      </p:sp>
      <p:sp>
        <p:nvSpPr>
          <p:cNvPr id="17" name="Oval 26"/>
          <p:cNvSpPr>
            <a:spLocks noChangeArrowheads="1"/>
          </p:cNvSpPr>
          <p:nvPr/>
        </p:nvSpPr>
        <p:spPr bwMode="gray">
          <a:xfrm>
            <a:off x="5454106" y="637813"/>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
        <p:nvSpPr>
          <p:cNvPr id="18" name="Oval 27"/>
          <p:cNvSpPr>
            <a:spLocks noChangeArrowheads="1"/>
          </p:cNvSpPr>
          <p:nvPr/>
        </p:nvSpPr>
        <p:spPr bwMode="gray">
          <a:xfrm>
            <a:off x="5466806" y="1402988"/>
            <a:ext cx="22860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
        <p:nvSpPr>
          <p:cNvPr id="19" name="Oval 28"/>
          <p:cNvSpPr>
            <a:spLocks noChangeArrowheads="1"/>
          </p:cNvSpPr>
          <p:nvPr/>
        </p:nvSpPr>
        <p:spPr bwMode="gray">
          <a:xfrm>
            <a:off x="5466806" y="2158638"/>
            <a:ext cx="228600" cy="2286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
        <p:nvSpPr>
          <p:cNvPr id="20" name="AutoShape 29"/>
          <p:cNvSpPr>
            <a:spLocks noChangeArrowheads="1"/>
          </p:cNvSpPr>
          <p:nvPr/>
        </p:nvSpPr>
        <p:spPr bwMode="gray">
          <a:xfrm>
            <a:off x="5543006" y="2744426"/>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21" name="Oval 31"/>
          <p:cNvSpPr>
            <a:spLocks noChangeArrowheads="1"/>
          </p:cNvSpPr>
          <p:nvPr/>
        </p:nvSpPr>
        <p:spPr bwMode="gray">
          <a:xfrm>
            <a:off x="5454106" y="2882538"/>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
        <p:nvSpPr>
          <p:cNvPr id="22" name="AutoShape 32"/>
          <p:cNvSpPr>
            <a:spLocks noChangeArrowheads="1"/>
          </p:cNvSpPr>
          <p:nvPr/>
        </p:nvSpPr>
        <p:spPr bwMode="gray">
          <a:xfrm>
            <a:off x="5543006" y="3533413"/>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23" name="Rectangle 33"/>
          <p:cNvSpPr>
            <a:spLocks noChangeArrowheads="1"/>
          </p:cNvSpPr>
          <p:nvPr/>
        </p:nvSpPr>
        <p:spPr bwMode="auto">
          <a:xfrm>
            <a:off x="6946356" y="3609613"/>
            <a:ext cx="2492990" cy="369332"/>
          </a:xfrm>
          <a:prstGeom prst="rect">
            <a:avLst/>
          </a:prstGeom>
          <a:noFill/>
          <a:ln w="9525">
            <a:noFill/>
            <a:miter lim="800000"/>
            <a:headEnd/>
            <a:tailEnd/>
          </a:ln>
          <a:effectLst/>
        </p:spPr>
        <p:txBody>
          <a:bodyPr wrap="none">
            <a:spAutoFit/>
          </a:bodyPr>
          <a:lstStyle/>
          <a:p>
            <a:pPr eaLnBrk="0" hangingPunct="0"/>
            <a:r>
              <a:rPr lang="en-US" smtClean="0">
                <a:solidFill>
                  <a:srgbClr val="C00000"/>
                </a:solidFill>
              </a:rPr>
              <a:t>5. Hiện thực hệ thống	</a:t>
            </a:r>
            <a:endParaRPr lang="en-US">
              <a:solidFill>
                <a:srgbClr val="C00000"/>
              </a:solidFill>
            </a:endParaRPr>
          </a:p>
        </p:txBody>
      </p:sp>
      <p:sp>
        <p:nvSpPr>
          <p:cNvPr id="24" name="Oval 34"/>
          <p:cNvSpPr>
            <a:spLocks noChangeArrowheads="1"/>
          </p:cNvSpPr>
          <p:nvPr/>
        </p:nvSpPr>
        <p:spPr bwMode="gray">
          <a:xfrm>
            <a:off x="5466806" y="3666763"/>
            <a:ext cx="228600" cy="228600"/>
          </a:xfrm>
          <a:prstGeom prst="ellipse">
            <a:avLst/>
          </a:prstGeom>
          <a:solidFill>
            <a:srgbClr val="FF0000"/>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
        <p:nvSpPr>
          <p:cNvPr id="25" name="Rectangle 33"/>
          <p:cNvSpPr>
            <a:spLocks noChangeArrowheads="1"/>
          </p:cNvSpPr>
          <p:nvPr/>
        </p:nvSpPr>
        <p:spPr bwMode="auto">
          <a:xfrm>
            <a:off x="6943181" y="2812172"/>
            <a:ext cx="2246538" cy="369332"/>
          </a:xfrm>
          <a:prstGeom prst="rect">
            <a:avLst/>
          </a:prstGeom>
          <a:noFill/>
          <a:ln w="9525">
            <a:noFill/>
            <a:miter lim="800000"/>
            <a:headEnd/>
            <a:tailEnd/>
          </a:ln>
          <a:effectLst/>
        </p:spPr>
        <p:txBody>
          <a:bodyPr wrap="square">
            <a:spAutoFit/>
          </a:bodyPr>
          <a:lstStyle/>
          <a:p>
            <a:pPr eaLnBrk="0" hangingPunct="0"/>
            <a:r>
              <a:rPr lang="en-US" smtClean="0">
                <a:solidFill>
                  <a:srgbClr val="C00000"/>
                </a:solidFill>
              </a:rPr>
              <a:t>4. Thiết </a:t>
            </a:r>
            <a:r>
              <a:rPr lang="en-US" err="1">
                <a:solidFill>
                  <a:srgbClr val="C00000"/>
                </a:solidFill>
              </a:rPr>
              <a:t>kế</a:t>
            </a:r>
            <a:r>
              <a:rPr lang="en-US">
                <a:solidFill>
                  <a:srgbClr val="C00000"/>
                </a:solidFill>
              </a:rPr>
              <a:t> </a:t>
            </a:r>
            <a:r>
              <a:rPr lang="en-US" err="1">
                <a:solidFill>
                  <a:srgbClr val="C00000"/>
                </a:solidFill>
              </a:rPr>
              <a:t>hệ</a:t>
            </a:r>
            <a:r>
              <a:rPr lang="en-US">
                <a:solidFill>
                  <a:srgbClr val="C00000"/>
                </a:solidFill>
              </a:rPr>
              <a:t> </a:t>
            </a:r>
            <a:r>
              <a:rPr lang="en-US" err="1">
                <a:solidFill>
                  <a:srgbClr val="C00000"/>
                </a:solidFill>
              </a:rPr>
              <a:t>thống</a:t>
            </a:r>
            <a:endParaRPr lang="en-US">
              <a:solidFill>
                <a:srgbClr val="C00000"/>
              </a:solidFill>
            </a:endParaRPr>
          </a:p>
        </p:txBody>
      </p:sp>
      <p:sp>
        <p:nvSpPr>
          <p:cNvPr id="26" name="Line 5"/>
          <p:cNvSpPr>
            <a:spLocks noChangeShapeType="1"/>
          </p:cNvSpPr>
          <p:nvPr/>
        </p:nvSpPr>
        <p:spPr bwMode="auto">
          <a:xfrm>
            <a:off x="5012647" y="4418389"/>
            <a:ext cx="609600" cy="0"/>
          </a:xfrm>
          <a:prstGeom prst="line">
            <a:avLst/>
          </a:prstGeom>
          <a:noFill/>
          <a:ln w="12700" cap="rnd">
            <a:solidFill>
              <a:srgbClr val="003366"/>
            </a:solidFill>
            <a:prstDash val="sysDot"/>
            <a:round/>
            <a:headEnd/>
            <a:tailEnd/>
          </a:ln>
          <a:effectLst/>
        </p:spPr>
        <p:txBody>
          <a:bodyPr/>
          <a:lstStyle/>
          <a:p>
            <a:endParaRPr lang="en-US"/>
          </a:p>
        </p:txBody>
      </p:sp>
      <p:sp>
        <p:nvSpPr>
          <p:cNvPr id="27" name="AutoShape 32"/>
          <p:cNvSpPr>
            <a:spLocks noChangeArrowheads="1"/>
          </p:cNvSpPr>
          <p:nvPr/>
        </p:nvSpPr>
        <p:spPr bwMode="gray">
          <a:xfrm>
            <a:off x="5615897" y="4231064"/>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28" name="Rectangle 33"/>
          <p:cNvSpPr>
            <a:spLocks noChangeArrowheads="1"/>
          </p:cNvSpPr>
          <p:nvPr/>
        </p:nvSpPr>
        <p:spPr bwMode="auto">
          <a:xfrm>
            <a:off x="6943181" y="4307264"/>
            <a:ext cx="1158414" cy="369332"/>
          </a:xfrm>
          <a:prstGeom prst="rect">
            <a:avLst/>
          </a:prstGeom>
          <a:noFill/>
          <a:ln w="9525">
            <a:noFill/>
            <a:miter lim="800000"/>
            <a:headEnd/>
            <a:tailEnd/>
          </a:ln>
          <a:effectLst/>
        </p:spPr>
        <p:txBody>
          <a:bodyPr wrap="square">
            <a:spAutoFit/>
          </a:bodyPr>
          <a:lstStyle/>
          <a:p>
            <a:pPr eaLnBrk="0" hangingPunct="0"/>
            <a:r>
              <a:rPr lang="en-US" smtClean="0">
                <a:solidFill>
                  <a:srgbClr val="C00000"/>
                </a:solidFill>
              </a:rPr>
              <a:t>6. Demo</a:t>
            </a:r>
            <a:endParaRPr lang="en-US">
              <a:solidFill>
                <a:srgbClr val="C00000"/>
              </a:solidFill>
            </a:endParaRPr>
          </a:p>
        </p:txBody>
      </p:sp>
      <p:sp>
        <p:nvSpPr>
          <p:cNvPr id="29" name="Oval 34"/>
          <p:cNvSpPr>
            <a:spLocks noChangeArrowheads="1"/>
          </p:cNvSpPr>
          <p:nvPr/>
        </p:nvSpPr>
        <p:spPr bwMode="gray">
          <a:xfrm>
            <a:off x="5539697" y="4364414"/>
            <a:ext cx="228600" cy="228600"/>
          </a:xfrm>
          <a:prstGeom prst="ellipse">
            <a:avLst/>
          </a:prstGeom>
          <a:solidFill>
            <a:srgbClr val="00B0F0"/>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
        <p:nvSpPr>
          <p:cNvPr id="30" name="Line 3"/>
          <p:cNvSpPr>
            <a:spLocks noChangeShapeType="1"/>
          </p:cNvSpPr>
          <p:nvPr/>
        </p:nvSpPr>
        <p:spPr bwMode="auto">
          <a:xfrm>
            <a:off x="3942807" y="3558813"/>
            <a:ext cx="1058862" cy="859576"/>
          </a:xfrm>
          <a:prstGeom prst="line">
            <a:avLst/>
          </a:prstGeom>
          <a:noFill/>
          <a:ln w="12700" cap="rnd">
            <a:solidFill>
              <a:srgbClr val="003366"/>
            </a:solidFill>
            <a:prstDash val="sysDot"/>
            <a:round/>
            <a:headEnd/>
            <a:tailEnd/>
          </a:ln>
          <a:effectLst/>
        </p:spPr>
        <p:txBody>
          <a:bodyPr/>
          <a:lstStyle/>
          <a:p>
            <a:endParaRPr lang="en-US"/>
          </a:p>
        </p:txBody>
      </p:sp>
      <p:sp>
        <p:nvSpPr>
          <p:cNvPr id="42" name="AutoShape 32"/>
          <p:cNvSpPr>
            <a:spLocks noChangeArrowheads="1"/>
          </p:cNvSpPr>
          <p:nvPr/>
        </p:nvSpPr>
        <p:spPr bwMode="gray">
          <a:xfrm>
            <a:off x="5593222" y="4990766"/>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43" name="AutoShape 32"/>
          <p:cNvSpPr>
            <a:spLocks noChangeArrowheads="1"/>
          </p:cNvSpPr>
          <p:nvPr/>
        </p:nvSpPr>
        <p:spPr bwMode="gray">
          <a:xfrm>
            <a:off x="5615714" y="5750468"/>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44" name="Line 3"/>
          <p:cNvSpPr>
            <a:spLocks noChangeShapeType="1"/>
          </p:cNvSpPr>
          <p:nvPr/>
        </p:nvSpPr>
        <p:spPr bwMode="auto">
          <a:xfrm>
            <a:off x="3626919" y="3558813"/>
            <a:ext cx="1103405" cy="1685926"/>
          </a:xfrm>
          <a:prstGeom prst="line">
            <a:avLst/>
          </a:prstGeom>
          <a:noFill/>
          <a:ln w="12700" cap="rnd">
            <a:solidFill>
              <a:srgbClr val="003366"/>
            </a:solidFill>
            <a:prstDash val="sysDot"/>
            <a:round/>
            <a:headEnd/>
            <a:tailEnd/>
          </a:ln>
          <a:effectLst/>
        </p:spPr>
        <p:txBody>
          <a:bodyPr/>
          <a:lstStyle/>
          <a:p>
            <a:endParaRPr lang="en-US"/>
          </a:p>
        </p:txBody>
      </p:sp>
      <p:sp>
        <p:nvSpPr>
          <p:cNvPr id="45" name="Line 3"/>
          <p:cNvSpPr>
            <a:spLocks noChangeShapeType="1"/>
          </p:cNvSpPr>
          <p:nvPr/>
        </p:nvSpPr>
        <p:spPr bwMode="auto">
          <a:xfrm>
            <a:off x="3323731" y="3485660"/>
            <a:ext cx="968191" cy="2549380"/>
          </a:xfrm>
          <a:prstGeom prst="line">
            <a:avLst/>
          </a:prstGeom>
          <a:noFill/>
          <a:ln w="12700" cap="rnd">
            <a:solidFill>
              <a:srgbClr val="003366"/>
            </a:solidFill>
            <a:prstDash val="sysDot"/>
            <a:round/>
            <a:headEnd/>
            <a:tailEnd/>
          </a:ln>
          <a:effectLst/>
        </p:spPr>
        <p:txBody>
          <a:bodyPr/>
          <a:lstStyle/>
          <a:p>
            <a:endParaRPr lang="en-US"/>
          </a:p>
        </p:txBody>
      </p:sp>
      <p:sp>
        <p:nvSpPr>
          <p:cNvPr id="46" name="Line 5"/>
          <p:cNvSpPr>
            <a:spLocks noChangeShapeType="1"/>
          </p:cNvSpPr>
          <p:nvPr/>
        </p:nvSpPr>
        <p:spPr bwMode="auto">
          <a:xfrm>
            <a:off x="4730324" y="5244739"/>
            <a:ext cx="965082" cy="0"/>
          </a:xfrm>
          <a:prstGeom prst="line">
            <a:avLst/>
          </a:prstGeom>
          <a:noFill/>
          <a:ln w="12700" cap="rnd">
            <a:solidFill>
              <a:srgbClr val="003366"/>
            </a:solidFill>
            <a:prstDash val="sysDot"/>
            <a:round/>
            <a:headEnd/>
            <a:tailEnd/>
          </a:ln>
          <a:effectLst/>
        </p:spPr>
        <p:txBody>
          <a:bodyPr/>
          <a:lstStyle/>
          <a:p>
            <a:endParaRPr lang="en-US"/>
          </a:p>
        </p:txBody>
      </p:sp>
      <p:sp>
        <p:nvSpPr>
          <p:cNvPr id="47" name="Line 5"/>
          <p:cNvSpPr>
            <a:spLocks noChangeShapeType="1"/>
          </p:cNvSpPr>
          <p:nvPr/>
        </p:nvSpPr>
        <p:spPr bwMode="auto">
          <a:xfrm>
            <a:off x="4291922" y="6035040"/>
            <a:ext cx="1330325" cy="0"/>
          </a:xfrm>
          <a:prstGeom prst="line">
            <a:avLst/>
          </a:prstGeom>
          <a:noFill/>
          <a:ln w="12700" cap="rnd">
            <a:solidFill>
              <a:srgbClr val="003366"/>
            </a:solidFill>
            <a:prstDash val="sysDot"/>
            <a:round/>
            <a:headEnd/>
            <a:tailEnd/>
          </a:ln>
          <a:effectLst/>
        </p:spPr>
        <p:txBody>
          <a:bodyPr/>
          <a:lstStyle/>
          <a:p>
            <a:endParaRPr lang="en-US"/>
          </a:p>
        </p:txBody>
      </p:sp>
      <p:sp>
        <p:nvSpPr>
          <p:cNvPr id="48" name="Oval 34"/>
          <p:cNvSpPr>
            <a:spLocks noChangeArrowheads="1"/>
          </p:cNvSpPr>
          <p:nvPr/>
        </p:nvSpPr>
        <p:spPr bwMode="gray">
          <a:xfrm>
            <a:off x="5509217" y="5128740"/>
            <a:ext cx="228600" cy="228600"/>
          </a:xfrm>
          <a:prstGeom prst="ellipse">
            <a:avLst/>
          </a:prstGeom>
          <a:solidFill>
            <a:srgbClr val="002060"/>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
        <p:nvSpPr>
          <p:cNvPr id="49" name="Oval 34"/>
          <p:cNvSpPr>
            <a:spLocks noChangeArrowheads="1"/>
          </p:cNvSpPr>
          <p:nvPr/>
        </p:nvSpPr>
        <p:spPr bwMode="gray">
          <a:xfrm>
            <a:off x="5539697" y="5903321"/>
            <a:ext cx="228600" cy="228600"/>
          </a:xfrm>
          <a:prstGeom prst="ellipse">
            <a:avLst/>
          </a:prstGeom>
          <a:solidFill>
            <a:srgbClr val="92D050"/>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
        <p:nvSpPr>
          <p:cNvPr id="50" name="Rectangle 33"/>
          <p:cNvSpPr>
            <a:spLocks noChangeArrowheads="1"/>
          </p:cNvSpPr>
          <p:nvPr/>
        </p:nvSpPr>
        <p:spPr bwMode="auto">
          <a:xfrm>
            <a:off x="6934116" y="5055666"/>
            <a:ext cx="3055273" cy="369332"/>
          </a:xfrm>
          <a:prstGeom prst="rect">
            <a:avLst/>
          </a:prstGeom>
          <a:noFill/>
          <a:ln w="9525">
            <a:noFill/>
            <a:miter lim="800000"/>
            <a:headEnd/>
            <a:tailEnd/>
          </a:ln>
          <a:effectLst/>
        </p:spPr>
        <p:txBody>
          <a:bodyPr wrap="square">
            <a:spAutoFit/>
          </a:bodyPr>
          <a:lstStyle/>
          <a:p>
            <a:pPr eaLnBrk="0" hangingPunct="0"/>
            <a:r>
              <a:rPr lang="en-US" smtClean="0">
                <a:solidFill>
                  <a:srgbClr val="C00000"/>
                </a:solidFill>
              </a:rPr>
              <a:t>7. Đánh giá hệ thống</a:t>
            </a:r>
            <a:endParaRPr lang="en-US">
              <a:solidFill>
                <a:srgbClr val="C00000"/>
              </a:solidFill>
            </a:endParaRPr>
          </a:p>
        </p:txBody>
      </p:sp>
      <p:sp>
        <p:nvSpPr>
          <p:cNvPr id="51" name="Rectangle 33"/>
          <p:cNvSpPr>
            <a:spLocks noChangeArrowheads="1"/>
          </p:cNvSpPr>
          <p:nvPr/>
        </p:nvSpPr>
        <p:spPr bwMode="auto">
          <a:xfrm>
            <a:off x="6934116" y="5810277"/>
            <a:ext cx="1761309" cy="369332"/>
          </a:xfrm>
          <a:prstGeom prst="rect">
            <a:avLst/>
          </a:prstGeom>
          <a:noFill/>
          <a:ln w="9525">
            <a:noFill/>
            <a:miter lim="800000"/>
            <a:headEnd/>
            <a:tailEnd/>
          </a:ln>
          <a:effectLst/>
        </p:spPr>
        <p:txBody>
          <a:bodyPr wrap="square">
            <a:spAutoFit/>
          </a:bodyPr>
          <a:lstStyle/>
          <a:p>
            <a:pPr eaLnBrk="0" hangingPunct="0"/>
            <a:r>
              <a:rPr lang="en-US" smtClean="0">
                <a:solidFill>
                  <a:srgbClr val="C00000"/>
                </a:solidFill>
              </a:rPr>
              <a:t>8. Tổng kết</a:t>
            </a:r>
            <a:endParaRPr lang="en-US">
              <a:solidFill>
                <a:srgbClr val="C00000"/>
              </a:solidFill>
            </a:endParaRPr>
          </a:p>
        </p:txBody>
      </p:sp>
      <p:pic>
        <p:nvPicPr>
          <p:cNvPr id="41" name="Picture 40"/>
          <p:cNvPicPr>
            <a:picLocks noChangeAspect="1"/>
          </p:cNvPicPr>
          <p:nvPr/>
        </p:nvPicPr>
        <p:blipFill>
          <a:blip r:embed="rId3"/>
          <a:stretch>
            <a:fillRect/>
          </a:stretch>
        </p:blipFill>
        <p:spPr>
          <a:xfrm>
            <a:off x="2460940" y="986110"/>
            <a:ext cx="2670279" cy="2670279"/>
          </a:xfrm>
          <a:prstGeom prst="rect">
            <a:avLst/>
          </a:prstGeom>
        </p:spPr>
      </p:pic>
      <p:sp>
        <p:nvSpPr>
          <p:cNvPr id="31" name="Rectangle 21"/>
          <p:cNvSpPr>
            <a:spLocks noChangeArrowheads="1"/>
          </p:cNvSpPr>
          <p:nvPr/>
        </p:nvSpPr>
        <p:spPr bwMode="auto">
          <a:xfrm>
            <a:off x="2846105" y="2020806"/>
            <a:ext cx="1868487" cy="584775"/>
          </a:xfrm>
          <a:prstGeom prst="rect">
            <a:avLst/>
          </a:prstGeom>
          <a:noFill/>
          <a:ln w="9525">
            <a:noFill/>
            <a:miter lim="800000"/>
            <a:headEnd/>
            <a:tailEnd/>
          </a:ln>
          <a:effectLst/>
        </p:spPr>
        <p:txBody>
          <a:bodyPr wrap="square">
            <a:spAutoFit/>
          </a:bodyPr>
          <a:lstStyle/>
          <a:p>
            <a:r>
              <a:rPr lang="en-US" sz="3200" i="1" err="1">
                <a:solidFill>
                  <a:srgbClr val="00B050"/>
                </a:solidFill>
              </a:rPr>
              <a:t>Nội</a:t>
            </a:r>
            <a:r>
              <a:rPr lang="en-US" sz="3200" i="1">
                <a:solidFill>
                  <a:srgbClr val="00B050"/>
                </a:solidFill>
              </a:rPr>
              <a:t> dung</a:t>
            </a:r>
          </a:p>
        </p:txBody>
      </p:sp>
    </p:spTree>
    <p:extLst>
      <p:ext uri="{BB962C8B-B14F-4D97-AF65-F5344CB8AC3E}">
        <p14:creationId xmlns:p14="http://schemas.microsoft.com/office/powerpoint/2010/main" val="4227635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 Giới thiệu đề tài</a:t>
            </a:r>
            <a:endParaRPr lang="en-US"/>
          </a:p>
        </p:txBody>
      </p:sp>
      <p:sp>
        <p:nvSpPr>
          <p:cNvPr id="3" name="Content Placeholder 2"/>
          <p:cNvSpPr>
            <a:spLocks noGrp="1"/>
          </p:cNvSpPr>
          <p:nvPr>
            <p:ph idx="1"/>
          </p:nvPr>
        </p:nvSpPr>
        <p:spPr/>
        <p:txBody>
          <a:bodyPr>
            <a:normAutofit/>
          </a:bodyPr>
          <a:lstStyle/>
          <a:p>
            <a:endParaRPr lang="en-US" sz="3200" smtClean="0"/>
          </a:p>
          <a:p>
            <a:r>
              <a:rPr lang="en-US" sz="3200" smtClean="0"/>
              <a:t>Đề </a:t>
            </a:r>
            <a:r>
              <a:rPr lang="en-US" sz="3200" smtClean="0"/>
              <a:t>tài của nhóm là gì</a:t>
            </a:r>
            <a:r>
              <a:rPr lang="en-US" sz="3200" smtClean="0"/>
              <a:t>?</a:t>
            </a:r>
            <a:endParaRPr lang="en-US" sz="3200" smtClean="0"/>
          </a:p>
          <a:p>
            <a:r>
              <a:rPr lang="en-US" sz="3200" smtClean="0"/>
              <a:t>Tại sao nhóm lại lựa chọn đề tài này?</a:t>
            </a:r>
            <a:endParaRPr lang="en-US" sz="3200"/>
          </a:p>
        </p:txBody>
      </p:sp>
    </p:spTree>
    <p:extLst>
      <p:ext uri="{BB962C8B-B14F-4D97-AF65-F5344CB8AC3E}">
        <p14:creationId xmlns:p14="http://schemas.microsoft.com/office/powerpoint/2010/main" val="3810696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643" y="688183"/>
            <a:ext cx="8911687" cy="867514"/>
          </a:xfrm>
        </p:spPr>
        <p:txBody>
          <a:bodyPr/>
          <a:lstStyle/>
          <a:p>
            <a:r>
              <a:rPr lang="en-US" smtClean="0"/>
              <a:t>2. Mô tả nghiệp vụ</a:t>
            </a:r>
            <a:endParaRPr lang="en-US"/>
          </a:p>
        </p:txBody>
      </p:sp>
      <p:sp>
        <p:nvSpPr>
          <p:cNvPr id="25" name="Down Arrow 24"/>
          <p:cNvSpPr/>
          <p:nvPr/>
        </p:nvSpPr>
        <p:spPr>
          <a:xfrm>
            <a:off x="1326202" y="4357078"/>
            <a:ext cx="230778" cy="669208"/>
          </a:xfrm>
          <a:prstGeom prst="down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2075578" y="5496567"/>
            <a:ext cx="1011609" cy="280909"/>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Up Arrow 26"/>
          <p:cNvSpPr/>
          <p:nvPr/>
        </p:nvSpPr>
        <p:spPr>
          <a:xfrm>
            <a:off x="3542280" y="4772744"/>
            <a:ext cx="242303" cy="723823"/>
          </a:xfrm>
          <a:prstGeom prst="up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565163" y="6001673"/>
            <a:ext cx="2101857" cy="369332"/>
          </a:xfrm>
          <a:prstGeom prst="rect">
            <a:avLst/>
          </a:prstGeom>
          <a:noFill/>
        </p:spPr>
        <p:txBody>
          <a:bodyPr wrap="none" rtlCol="0">
            <a:spAutoFit/>
          </a:bodyPr>
          <a:lstStyle/>
          <a:p>
            <a:r>
              <a:rPr lang="en-US" b="1" smtClean="0">
                <a:solidFill>
                  <a:srgbClr val="FF0000"/>
                </a:solidFill>
              </a:rPr>
              <a:t>Đơn hàng công ty</a:t>
            </a:r>
            <a:endParaRPr lang="en-US" b="1">
              <a:solidFill>
                <a:srgbClr val="FF0000"/>
              </a:solidFill>
            </a:endParaRPr>
          </a:p>
        </p:txBody>
      </p:sp>
      <p:sp>
        <p:nvSpPr>
          <p:cNvPr id="38" name="TextBox 37"/>
          <p:cNvSpPr txBox="1"/>
          <p:nvPr/>
        </p:nvSpPr>
        <p:spPr>
          <a:xfrm>
            <a:off x="3431205" y="2039036"/>
            <a:ext cx="706756" cy="369332"/>
          </a:xfrm>
          <a:prstGeom prst="rect">
            <a:avLst/>
          </a:prstGeom>
          <a:noFill/>
        </p:spPr>
        <p:txBody>
          <a:bodyPr wrap="square" rtlCol="0">
            <a:spAutoFit/>
          </a:bodyPr>
          <a:lstStyle/>
          <a:p>
            <a:r>
              <a:rPr lang="en-US" b="1" smtClean="0">
                <a:solidFill>
                  <a:srgbClr val="00B050"/>
                </a:solidFill>
              </a:rPr>
              <a:t>Dệt</a:t>
            </a:r>
            <a:endParaRPr lang="en-US" b="1">
              <a:solidFill>
                <a:srgbClr val="00B050"/>
              </a:solidFill>
            </a:endParaRPr>
          </a:p>
        </p:txBody>
      </p:sp>
      <p:sp>
        <p:nvSpPr>
          <p:cNvPr id="39" name="Up Arrow 38"/>
          <p:cNvSpPr/>
          <p:nvPr/>
        </p:nvSpPr>
        <p:spPr>
          <a:xfrm>
            <a:off x="3542280" y="2408368"/>
            <a:ext cx="242303" cy="729545"/>
          </a:xfrm>
          <a:prstGeom prst="up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343354" y="2496908"/>
            <a:ext cx="1293926" cy="369332"/>
          </a:xfrm>
          <a:prstGeom prst="rect">
            <a:avLst/>
          </a:prstGeom>
          <a:noFill/>
        </p:spPr>
        <p:txBody>
          <a:bodyPr wrap="square" rtlCol="0">
            <a:spAutoFit/>
          </a:bodyPr>
          <a:lstStyle/>
          <a:p>
            <a:r>
              <a:rPr lang="en-US" b="1" smtClean="0">
                <a:solidFill>
                  <a:srgbClr val="00B050"/>
                </a:solidFill>
              </a:rPr>
              <a:t>Cây mộc</a:t>
            </a:r>
            <a:endParaRPr lang="en-US" b="1">
              <a:solidFill>
                <a:srgbClr val="00B050"/>
              </a:solidFill>
            </a:endParaRPr>
          </a:p>
        </p:txBody>
      </p:sp>
      <p:sp>
        <p:nvSpPr>
          <p:cNvPr id="41" name="Right Arrow 40"/>
          <p:cNvSpPr/>
          <p:nvPr/>
        </p:nvSpPr>
        <p:spPr>
          <a:xfrm>
            <a:off x="4269518" y="2088034"/>
            <a:ext cx="883725" cy="255876"/>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Down Arrow 41"/>
          <p:cNvSpPr/>
          <p:nvPr/>
        </p:nvSpPr>
        <p:spPr>
          <a:xfrm>
            <a:off x="5765611" y="2896931"/>
            <a:ext cx="283966" cy="440027"/>
          </a:xfrm>
          <a:prstGeom prst="down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5360586" y="4402628"/>
            <a:ext cx="1457242" cy="369332"/>
          </a:xfrm>
          <a:prstGeom prst="rect">
            <a:avLst/>
          </a:prstGeom>
          <a:noFill/>
        </p:spPr>
        <p:txBody>
          <a:bodyPr wrap="square" rtlCol="0">
            <a:spAutoFit/>
          </a:bodyPr>
          <a:lstStyle/>
          <a:p>
            <a:r>
              <a:rPr lang="en-US" b="1" smtClean="0">
                <a:solidFill>
                  <a:schemeClr val="accent2"/>
                </a:solidFill>
              </a:rPr>
              <a:t>Kho mộc</a:t>
            </a:r>
            <a:endParaRPr lang="en-US" b="1">
              <a:solidFill>
                <a:schemeClr val="accent2"/>
              </a:solidFill>
            </a:endParaRPr>
          </a:p>
        </p:txBody>
      </p:sp>
      <p:sp>
        <p:nvSpPr>
          <p:cNvPr id="48" name="TextBox 47"/>
          <p:cNvSpPr txBox="1"/>
          <p:nvPr/>
        </p:nvSpPr>
        <p:spPr>
          <a:xfrm>
            <a:off x="7584347" y="6488668"/>
            <a:ext cx="2033508" cy="369332"/>
          </a:xfrm>
          <a:prstGeom prst="rect">
            <a:avLst/>
          </a:prstGeom>
          <a:noFill/>
        </p:spPr>
        <p:txBody>
          <a:bodyPr wrap="square" rtlCol="0">
            <a:spAutoFit/>
          </a:bodyPr>
          <a:lstStyle/>
          <a:p>
            <a:r>
              <a:rPr lang="en-US" b="1" smtClean="0">
                <a:solidFill>
                  <a:srgbClr val="00B050"/>
                </a:solidFill>
              </a:rPr>
              <a:t>Vải thành phẩm</a:t>
            </a:r>
            <a:endParaRPr lang="en-US" b="1">
              <a:solidFill>
                <a:srgbClr val="00B050"/>
              </a:solidFill>
            </a:endParaRPr>
          </a:p>
        </p:txBody>
      </p:sp>
      <p:sp>
        <p:nvSpPr>
          <p:cNvPr id="51" name="TextBox 50"/>
          <p:cNvSpPr txBox="1"/>
          <p:nvPr/>
        </p:nvSpPr>
        <p:spPr>
          <a:xfrm>
            <a:off x="7401324" y="2324694"/>
            <a:ext cx="2542684" cy="369332"/>
          </a:xfrm>
          <a:prstGeom prst="rect">
            <a:avLst/>
          </a:prstGeom>
          <a:noFill/>
        </p:spPr>
        <p:txBody>
          <a:bodyPr wrap="none" rtlCol="0">
            <a:spAutoFit/>
          </a:bodyPr>
          <a:lstStyle/>
          <a:p>
            <a:r>
              <a:rPr lang="en-US" b="1" smtClean="0">
                <a:solidFill>
                  <a:srgbClr val="FF0000"/>
                </a:solidFill>
              </a:rPr>
              <a:t>Đơn hàng khách hàng</a:t>
            </a:r>
            <a:endParaRPr lang="en-US" b="1">
              <a:solidFill>
                <a:srgbClr val="FF0000"/>
              </a:solidFill>
            </a:endParaRPr>
          </a:p>
        </p:txBody>
      </p:sp>
      <p:sp>
        <p:nvSpPr>
          <p:cNvPr id="52" name="Right Arrow 51"/>
          <p:cNvSpPr/>
          <p:nvPr/>
        </p:nvSpPr>
        <p:spPr>
          <a:xfrm>
            <a:off x="9115730" y="1688053"/>
            <a:ext cx="1269242" cy="219069"/>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wn Arrow 53"/>
          <p:cNvSpPr/>
          <p:nvPr/>
        </p:nvSpPr>
        <p:spPr>
          <a:xfrm>
            <a:off x="11189246" y="2003651"/>
            <a:ext cx="266879" cy="1252449"/>
          </a:xfrm>
          <a:prstGeom prst="down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048" y="2706387"/>
            <a:ext cx="1214455" cy="1214455"/>
          </a:xfrm>
          <a:prstGeom prst="rect">
            <a:avLst/>
          </a:prstGeom>
        </p:spPr>
      </p:pic>
      <p:sp>
        <p:nvSpPr>
          <p:cNvPr id="56" name="TextBox 55"/>
          <p:cNvSpPr txBox="1"/>
          <p:nvPr/>
        </p:nvSpPr>
        <p:spPr>
          <a:xfrm>
            <a:off x="603177" y="3946968"/>
            <a:ext cx="1772671" cy="369332"/>
          </a:xfrm>
          <a:prstGeom prst="rect">
            <a:avLst/>
          </a:prstGeom>
          <a:noFill/>
        </p:spPr>
        <p:txBody>
          <a:bodyPr wrap="square" rtlCol="0">
            <a:spAutoFit/>
          </a:bodyPr>
          <a:lstStyle/>
          <a:p>
            <a:r>
              <a:rPr lang="en-US" b="1" smtClean="0">
                <a:solidFill>
                  <a:schemeClr val="accent2"/>
                </a:solidFill>
              </a:rPr>
              <a:t>Nhà cung cấp</a:t>
            </a:r>
            <a:endParaRPr lang="en-US" b="1">
              <a:solidFill>
                <a:schemeClr val="accent2"/>
              </a:solidFill>
            </a:endParaRPr>
          </a:p>
        </p:txBody>
      </p:sp>
      <p:pic>
        <p:nvPicPr>
          <p:cNvPr id="57" name="Picture 5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398" y="5079281"/>
            <a:ext cx="956952" cy="956952"/>
          </a:xfrm>
          <a:prstGeom prst="rect">
            <a:avLst/>
          </a:prstGeom>
        </p:spPr>
      </p:pic>
      <p:sp>
        <p:nvSpPr>
          <p:cNvPr id="58" name="TextBox 57"/>
          <p:cNvSpPr txBox="1"/>
          <p:nvPr/>
        </p:nvSpPr>
        <p:spPr>
          <a:xfrm>
            <a:off x="3095997" y="5496567"/>
            <a:ext cx="1827005" cy="369332"/>
          </a:xfrm>
          <a:prstGeom prst="rect">
            <a:avLst/>
          </a:prstGeom>
          <a:noFill/>
        </p:spPr>
        <p:txBody>
          <a:bodyPr wrap="square" rtlCol="0">
            <a:spAutoFit/>
          </a:bodyPr>
          <a:lstStyle/>
          <a:p>
            <a:r>
              <a:rPr lang="en-US" b="1" smtClean="0">
                <a:solidFill>
                  <a:srgbClr val="FF0000"/>
                </a:solidFill>
              </a:rPr>
              <a:t>Hóa đơn nhập</a:t>
            </a:r>
            <a:endParaRPr lang="en-US" b="1">
              <a:solidFill>
                <a:srgbClr val="FF0000"/>
              </a:solidFill>
            </a:endParaRPr>
          </a:p>
        </p:txBody>
      </p:sp>
      <p:pic>
        <p:nvPicPr>
          <p:cNvPr id="59" name="Picture 58"/>
          <p:cNvPicPr>
            <a:picLocks noChangeAspect="1"/>
          </p:cNvPicPr>
          <p:nvPr/>
        </p:nvPicPr>
        <p:blipFill rotWithShape="1">
          <a:blip r:embed="rId5">
            <a:extLst>
              <a:ext uri="{28A0092B-C50C-407E-A947-70E740481C1C}">
                <a14:useLocalDpi xmlns:a14="http://schemas.microsoft.com/office/drawing/2010/main" val="0"/>
              </a:ext>
            </a:extLst>
          </a:blip>
          <a:srcRect l="15674" t="10620" r="15608" b="9638"/>
          <a:stretch/>
        </p:blipFill>
        <p:spPr>
          <a:xfrm>
            <a:off x="3058832" y="3256100"/>
            <a:ext cx="1341846" cy="1123406"/>
          </a:xfrm>
          <a:prstGeom prst="rect">
            <a:avLst/>
          </a:prstGeom>
        </p:spPr>
      </p:pic>
      <p:sp>
        <p:nvSpPr>
          <p:cNvPr id="60" name="TextBox 59"/>
          <p:cNvSpPr txBox="1"/>
          <p:nvPr/>
        </p:nvSpPr>
        <p:spPr>
          <a:xfrm>
            <a:off x="3182067" y="4403410"/>
            <a:ext cx="1238818" cy="369332"/>
          </a:xfrm>
          <a:prstGeom prst="rect">
            <a:avLst/>
          </a:prstGeom>
          <a:noFill/>
        </p:spPr>
        <p:txBody>
          <a:bodyPr wrap="square" rtlCol="0">
            <a:spAutoFit/>
          </a:bodyPr>
          <a:lstStyle/>
          <a:p>
            <a:r>
              <a:rPr lang="en-US" b="1" smtClean="0">
                <a:solidFill>
                  <a:schemeClr val="accent2"/>
                </a:solidFill>
              </a:rPr>
              <a:t>Kho sợi</a:t>
            </a:r>
            <a:endParaRPr lang="en-US" b="1">
              <a:solidFill>
                <a:schemeClr val="accent2"/>
              </a:solidFill>
            </a:endParaRPr>
          </a:p>
        </p:txBody>
      </p:sp>
      <p:pic>
        <p:nvPicPr>
          <p:cNvPr id="61" name="Picture 6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80671" y="1595903"/>
            <a:ext cx="1306507" cy="950187"/>
          </a:xfrm>
          <a:prstGeom prst="rect">
            <a:avLst/>
          </a:prstGeom>
        </p:spPr>
      </p:pic>
      <p:pic>
        <p:nvPicPr>
          <p:cNvPr id="62" name="Picture 6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44568" y="3437095"/>
            <a:ext cx="1474406" cy="966315"/>
          </a:xfrm>
          <a:prstGeom prst="rect">
            <a:avLst/>
          </a:prstGeom>
        </p:spPr>
      </p:pic>
      <p:sp>
        <p:nvSpPr>
          <p:cNvPr id="63" name="TextBox 62"/>
          <p:cNvSpPr txBox="1"/>
          <p:nvPr/>
        </p:nvSpPr>
        <p:spPr>
          <a:xfrm>
            <a:off x="5447131" y="5278003"/>
            <a:ext cx="992857" cy="369332"/>
          </a:xfrm>
          <a:prstGeom prst="rect">
            <a:avLst/>
          </a:prstGeom>
          <a:noFill/>
        </p:spPr>
        <p:txBody>
          <a:bodyPr wrap="square" rtlCol="0">
            <a:spAutoFit/>
          </a:bodyPr>
          <a:lstStyle/>
          <a:p>
            <a:r>
              <a:rPr lang="en-US" b="1" smtClean="0">
                <a:solidFill>
                  <a:srgbClr val="00B050"/>
                </a:solidFill>
              </a:rPr>
              <a:t>Nhuộm</a:t>
            </a:r>
            <a:endParaRPr lang="en-US" b="1">
              <a:solidFill>
                <a:srgbClr val="00B050"/>
              </a:solidFill>
            </a:endParaRPr>
          </a:p>
        </p:txBody>
      </p:sp>
      <p:sp>
        <p:nvSpPr>
          <p:cNvPr id="64" name="TextBox 63"/>
          <p:cNvSpPr txBox="1"/>
          <p:nvPr/>
        </p:nvSpPr>
        <p:spPr>
          <a:xfrm>
            <a:off x="5368537" y="6121120"/>
            <a:ext cx="1150043" cy="369332"/>
          </a:xfrm>
          <a:prstGeom prst="rect">
            <a:avLst/>
          </a:prstGeom>
          <a:noFill/>
        </p:spPr>
        <p:txBody>
          <a:bodyPr wrap="square" rtlCol="0">
            <a:spAutoFit/>
          </a:bodyPr>
          <a:lstStyle/>
          <a:p>
            <a:r>
              <a:rPr lang="en-US" b="1" smtClean="0">
                <a:solidFill>
                  <a:srgbClr val="00B050"/>
                </a:solidFill>
              </a:rPr>
              <a:t>Căng vải</a:t>
            </a:r>
            <a:endParaRPr lang="en-US" b="1">
              <a:solidFill>
                <a:srgbClr val="00B050"/>
              </a:solidFill>
            </a:endParaRPr>
          </a:p>
        </p:txBody>
      </p:sp>
      <p:sp>
        <p:nvSpPr>
          <p:cNvPr id="65" name="Down Arrow 64"/>
          <p:cNvSpPr/>
          <p:nvPr/>
        </p:nvSpPr>
        <p:spPr>
          <a:xfrm>
            <a:off x="5792205" y="4743386"/>
            <a:ext cx="202248" cy="551029"/>
          </a:xfrm>
          <a:prstGeom prst="down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own Arrow 65"/>
          <p:cNvSpPr/>
          <p:nvPr/>
        </p:nvSpPr>
        <p:spPr>
          <a:xfrm>
            <a:off x="5779523" y="5621973"/>
            <a:ext cx="214930" cy="551029"/>
          </a:xfrm>
          <a:prstGeom prst="down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6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83386" y="5500074"/>
            <a:ext cx="1667476" cy="1001664"/>
          </a:xfrm>
          <a:prstGeom prst="rect">
            <a:avLst/>
          </a:prstGeom>
        </p:spPr>
      </p:pic>
      <p:sp>
        <p:nvSpPr>
          <p:cNvPr id="68" name="Right Arrow 67"/>
          <p:cNvSpPr/>
          <p:nvPr/>
        </p:nvSpPr>
        <p:spPr>
          <a:xfrm>
            <a:off x="6511379" y="6182309"/>
            <a:ext cx="785187" cy="246954"/>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68"/>
          <p:cNvPicPr>
            <a:picLocks noChangeAspect="1"/>
          </p:cNvPicPr>
          <p:nvPr/>
        </p:nvPicPr>
        <p:blipFill rotWithShape="1">
          <a:blip r:embed="rId9">
            <a:extLst>
              <a:ext uri="{28A0092B-C50C-407E-A947-70E740481C1C}">
                <a14:useLocalDpi xmlns:a14="http://schemas.microsoft.com/office/drawing/2010/main" val="0"/>
              </a:ext>
            </a:extLst>
          </a:blip>
          <a:srcRect t="22730"/>
          <a:stretch/>
        </p:blipFill>
        <p:spPr>
          <a:xfrm>
            <a:off x="7726616" y="3492883"/>
            <a:ext cx="1748970" cy="924892"/>
          </a:xfrm>
          <a:prstGeom prst="rect">
            <a:avLst/>
          </a:prstGeom>
        </p:spPr>
      </p:pic>
      <p:sp>
        <p:nvSpPr>
          <p:cNvPr id="70" name="TextBox 69"/>
          <p:cNvSpPr txBox="1"/>
          <p:nvPr/>
        </p:nvSpPr>
        <p:spPr>
          <a:xfrm>
            <a:off x="7994470" y="4415186"/>
            <a:ext cx="1356392" cy="369332"/>
          </a:xfrm>
          <a:prstGeom prst="rect">
            <a:avLst/>
          </a:prstGeom>
          <a:noFill/>
        </p:spPr>
        <p:txBody>
          <a:bodyPr wrap="square" rtlCol="0">
            <a:spAutoFit/>
          </a:bodyPr>
          <a:lstStyle/>
          <a:p>
            <a:r>
              <a:rPr lang="en-US" b="1" smtClean="0">
                <a:solidFill>
                  <a:schemeClr val="accent2"/>
                </a:solidFill>
              </a:rPr>
              <a:t>Kho vải</a:t>
            </a:r>
          </a:p>
        </p:txBody>
      </p:sp>
      <p:sp>
        <p:nvSpPr>
          <p:cNvPr id="71" name="Up Arrow 70"/>
          <p:cNvSpPr/>
          <p:nvPr/>
        </p:nvSpPr>
        <p:spPr>
          <a:xfrm>
            <a:off x="8430363" y="4784518"/>
            <a:ext cx="269502" cy="636641"/>
          </a:xfrm>
          <a:prstGeom prst="up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Up Arrow 71"/>
          <p:cNvSpPr/>
          <p:nvPr/>
        </p:nvSpPr>
        <p:spPr>
          <a:xfrm>
            <a:off x="8391973" y="2713272"/>
            <a:ext cx="242303" cy="723823"/>
          </a:xfrm>
          <a:prstGeom prst="up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10503907" y="1598878"/>
            <a:ext cx="1694862" cy="369332"/>
          </a:xfrm>
          <a:prstGeom prst="rect">
            <a:avLst/>
          </a:prstGeom>
          <a:noFill/>
        </p:spPr>
        <p:txBody>
          <a:bodyPr wrap="square" rtlCol="0">
            <a:spAutoFit/>
          </a:bodyPr>
          <a:lstStyle/>
          <a:p>
            <a:r>
              <a:rPr lang="en-US" b="1" smtClean="0">
                <a:solidFill>
                  <a:srgbClr val="FF0000"/>
                </a:solidFill>
              </a:rPr>
              <a:t>Hóa đơn xuất</a:t>
            </a:r>
            <a:endParaRPr lang="en-US" b="1">
              <a:solidFill>
                <a:srgbClr val="FF0000"/>
              </a:solidFill>
            </a:endParaRPr>
          </a:p>
        </p:txBody>
      </p:sp>
      <p:pic>
        <p:nvPicPr>
          <p:cNvPr id="74" name="Picture 7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74679" y="1111625"/>
            <a:ext cx="1343839" cy="1343839"/>
          </a:xfrm>
          <a:prstGeom prst="rect">
            <a:avLst/>
          </a:prstGeom>
        </p:spPr>
      </p:pic>
      <p:sp>
        <p:nvSpPr>
          <p:cNvPr id="76" name="TextBox 75"/>
          <p:cNvSpPr txBox="1"/>
          <p:nvPr/>
        </p:nvSpPr>
        <p:spPr>
          <a:xfrm>
            <a:off x="10543665" y="4649568"/>
            <a:ext cx="1772671" cy="369332"/>
          </a:xfrm>
          <a:prstGeom prst="rect">
            <a:avLst/>
          </a:prstGeom>
          <a:noFill/>
        </p:spPr>
        <p:txBody>
          <a:bodyPr wrap="square" rtlCol="0">
            <a:spAutoFit/>
          </a:bodyPr>
          <a:lstStyle/>
          <a:p>
            <a:r>
              <a:rPr lang="en-US" b="1" smtClean="0">
                <a:solidFill>
                  <a:schemeClr val="accent2"/>
                </a:solidFill>
              </a:rPr>
              <a:t>Khách hàng</a:t>
            </a:r>
            <a:endParaRPr lang="en-US" b="1">
              <a:solidFill>
                <a:schemeClr val="accent2"/>
              </a:solidFill>
            </a:endParaRPr>
          </a:p>
        </p:txBody>
      </p:sp>
      <p:pic>
        <p:nvPicPr>
          <p:cNvPr id="77" name="Picture 7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501039" y="3214481"/>
            <a:ext cx="1589179" cy="1589179"/>
          </a:xfrm>
          <a:prstGeom prst="rect">
            <a:avLst/>
          </a:prstGeom>
        </p:spPr>
      </p:pic>
    </p:spTree>
    <p:extLst>
      <p:ext uri="{BB962C8B-B14F-4D97-AF65-F5344CB8AC3E}">
        <p14:creationId xmlns:p14="http://schemas.microsoft.com/office/powerpoint/2010/main" val="29461638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Phân tích yêu cầu</a:t>
            </a:r>
            <a:endParaRPr lang="en-US"/>
          </a:p>
        </p:txBody>
      </p:sp>
      <p:sp>
        <p:nvSpPr>
          <p:cNvPr id="3" name="Content Placeholder 2"/>
          <p:cNvSpPr>
            <a:spLocks noGrp="1"/>
          </p:cNvSpPr>
          <p:nvPr>
            <p:ph idx="1"/>
          </p:nvPr>
        </p:nvSpPr>
        <p:spPr/>
        <p:txBody>
          <a:bodyPr/>
          <a:lstStyle/>
          <a:p>
            <a:pPr lvl="0"/>
            <a:r>
              <a:rPr lang="en-US"/>
              <a:t>Đọc hiểu nghiệp vụ sản xuất và bán hàng sẵn </a:t>
            </a:r>
            <a:r>
              <a:rPr lang="en-US"/>
              <a:t>có</a:t>
            </a:r>
            <a:r>
              <a:rPr lang="en-US" smtClean="0"/>
              <a:t>.</a:t>
            </a:r>
            <a:endParaRPr lang="en-US"/>
          </a:p>
          <a:p>
            <a:pPr lvl="0"/>
            <a:r>
              <a:rPr lang="en-US"/>
              <a:t>Dựa trên ứng dụng quản lý thông tin sẵn có của doanh nghiệp, </a:t>
            </a:r>
            <a:r>
              <a:rPr lang="en-US">
                <a:solidFill>
                  <a:schemeClr val="tx1"/>
                </a:solidFill>
              </a:rPr>
              <a:t>tích hợp thêm các chức năng </a:t>
            </a:r>
            <a:r>
              <a:rPr lang="en-US"/>
              <a:t>phục vụ cho quy trình </a:t>
            </a:r>
            <a:r>
              <a:rPr lang="en-US" b="1" i="1"/>
              <a:t>mua bán hàng hóa, quản lý công nợ, thống kê</a:t>
            </a:r>
            <a:r>
              <a:rPr lang="en-US" b="1"/>
              <a:t> </a:t>
            </a:r>
            <a:r>
              <a:rPr lang="en-US"/>
              <a:t>dữ liệu.</a:t>
            </a:r>
          </a:p>
          <a:p>
            <a:pPr lvl="0"/>
            <a:r>
              <a:rPr lang="en-US"/>
              <a:t>Giải quyết một số ngoại lệ của </a:t>
            </a:r>
            <a:r>
              <a:rPr lang="en-US"/>
              <a:t>hệ </a:t>
            </a:r>
            <a:r>
              <a:rPr lang="en-US" smtClean="0"/>
              <a:t>thống.</a:t>
            </a:r>
            <a:endParaRPr lang="en-US"/>
          </a:p>
          <a:p>
            <a:pPr lvl="0"/>
            <a:r>
              <a:rPr lang="en-US"/>
              <a:t>Xây dựng ứng dụng </a:t>
            </a:r>
            <a:r>
              <a:rPr lang="en-US"/>
              <a:t>hoàn </a:t>
            </a:r>
            <a:r>
              <a:rPr lang="en-US" smtClean="0"/>
              <a:t>chỉnh.</a:t>
            </a:r>
            <a:endParaRPr lang="en-US"/>
          </a:p>
          <a:p>
            <a:r>
              <a:rPr lang="en-US"/>
              <a:t>Đánh giá tính hiệu quả của </a:t>
            </a:r>
            <a:r>
              <a:rPr lang="en-US"/>
              <a:t>hệ </a:t>
            </a:r>
            <a:r>
              <a:rPr lang="en-US" smtClean="0"/>
              <a:t>thống.</a:t>
            </a:r>
            <a:endParaRPr lang="en-US"/>
          </a:p>
        </p:txBody>
      </p:sp>
    </p:spTree>
    <p:extLst>
      <p:ext uri="{BB962C8B-B14F-4D97-AF65-F5344CB8AC3E}">
        <p14:creationId xmlns:p14="http://schemas.microsoft.com/office/powerpoint/2010/main" val="16426187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4. Thiết kế hệ thống</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29768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 Thực hiện hệ thống</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55431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6. Demo</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57569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 Đánh giá hệ thống</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011564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302</TotalTime>
  <Words>923</Words>
  <Application>Microsoft Office PowerPoint</Application>
  <PresentationFormat>Widescreen</PresentationFormat>
  <Paragraphs>79</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Wisp</vt:lpstr>
      <vt:lpstr>Đề tài luận văn số 31:  Xây dựng hệ thống quản lý thông tin bán hàng cho doanh nghiệp sản xuất vải.</vt:lpstr>
      <vt:lpstr>PowerPoint Presentation</vt:lpstr>
      <vt:lpstr>1. Giới thiệu đề tài</vt:lpstr>
      <vt:lpstr>2. Mô tả nghiệp vụ</vt:lpstr>
      <vt:lpstr>3. Phân tích yêu cầu</vt:lpstr>
      <vt:lpstr>4. Thiết kế hệ thống</vt:lpstr>
      <vt:lpstr>5. Thực hiện hệ thống</vt:lpstr>
      <vt:lpstr>6. Demo</vt:lpstr>
      <vt:lpstr>7. Đánh giá hệ thống</vt:lpstr>
      <vt:lpstr>8. Tổng kết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thelovestucker</dc:creator>
  <cp:lastModifiedBy>thelovestucker</cp:lastModifiedBy>
  <cp:revision>48</cp:revision>
  <dcterms:created xsi:type="dcterms:W3CDTF">2017-05-15T04:03:23Z</dcterms:created>
  <dcterms:modified xsi:type="dcterms:W3CDTF">2017-05-15T09:06:02Z</dcterms:modified>
</cp:coreProperties>
</file>