
<file path=[Content_Types].xml><?xml version="1.0" encoding="utf-8"?>
<Types xmlns="http://schemas.openxmlformats.org/package/2006/content-types">
  <Default Extension="png" ContentType="image/png"/>
  <Default Extension="xls" ContentType="application/vnd.ms-exce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8" r:id="rId21"/>
    <p:sldId id="275" r:id="rId22"/>
    <p:sldId id="276" r:id="rId23"/>
    <p:sldId id="277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1" d="100"/>
          <a:sy n="61" d="100"/>
        </p:scale>
        <p:origin x="274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DD619-29E5-4DED-8013-59DF26F91802}" type="datetime1">
              <a:rPr lang="en-US" smtClean="0"/>
              <a:t>1/7/2017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B2C5CA-1886-8F43-A56F-84ECE504A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52891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C8C8F0-C03C-4D07-896A-8251DC212141}" type="datetime1">
              <a:rPr lang="en-US" smtClean="0"/>
              <a:t>1/7/2017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6EF20-808B-DC4B-B28E-63ABAC878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61450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6EF20-808B-DC4B-B28E-63ABAC87853B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9EC6DBA4-BDD8-4BB9-AED6-F88696686784}" type="datetime1">
              <a:rPr lang="en-US" smtClean="0"/>
              <a:t>1/7/2017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948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063DB50-819F-4617-87A1-E795AE749AD5}" type="datetime1">
              <a:rPr lang="en-US" smtClean="0"/>
              <a:t>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Báo Cáo Tính Toán Khoa Học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CE1B041-2888-8442-997B-AA5A5E63FE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0BF9-8D3B-4EE1-8F78-97C5DACA91E6}" type="datetime1">
              <a:rPr lang="en-US" smtClean="0"/>
              <a:t>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Báo Cáo Tính Toán Khoa Học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1B041-2888-8442-997B-AA5A5E63FE3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C34F-E3AA-491A-B58E-66017B012437}" type="datetime1">
              <a:rPr lang="en-US" smtClean="0"/>
              <a:t>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Báo Cáo Tính Toán Khoa Học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1B041-2888-8442-997B-AA5A5E63FE3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8813-13D8-4794-A09E-647BA2BFFFF5}" type="datetime1">
              <a:rPr lang="en-US" smtClean="0"/>
              <a:t>1/7/2017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Báo Cáo Tính Toán Khoa Học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1B041-2888-8442-997B-AA5A5E63FE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A25F1-BAC1-472F-B382-23AEFE07412C}" type="datetime1">
              <a:rPr lang="en-US" smtClean="0"/>
              <a:t>1/7/2017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Báo Cáo Tính Toán Khoa Học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1B041-2888-8442-997B-AA5A5E63FE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4991-03E4-4494-A678-04AFCE0C7B14}" type="datetime1">
              <a:rPr lang="en-US" smtClean="0"/>
              <a:t>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Báo Cáo Tính Toán Khoa Học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1B041-2888-8442-997B-AA5A5E63FE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0909F26D-B1DD-4F71-B7CE-75D0D398A3BF}" type="datetime1">
              <a:rPr lang="en-US" smtClean="0"/>
              <a:t>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r>
              <a:rPr lang="en-US" smtClean="0"/>
              <a:t>Báo Cáo Tính Toán Khoa Học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1B041-2888-8442-997B-AA5A5E63FE3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FFADE-D0ED-45F1-8813-779EFCAB5DEA}" type="datetime1">
              <a:rPr lang="en-US" smtClean="0"/>
              <a:t>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Báo Cáo Tính Toán Khoa Học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1B041-2888-8442-997B-AA5A5E63FE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C3869-FE8B-4EE9-8719-9F6565A5BEF0}" type="datetime1">
              <a:rPr lang="en-US" smtClean="0"/>
              <a:t>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Báo Cáo Tính Toán Khoa Học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1B041-2888-8442-997B-AA5A5E63FE3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F8A33-7992-4AAA-AC2C-68D4ECF30B9B}" type="datetime1">
              <a:rPr lang="en-US" smtClean="0"/>
              <a:t>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Báo Cáo Tính Toán Khoa Học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1B041-2888-8442-997B-AA5A5E63FE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D45E-E99D-4F0A-8DA6-F9E682203C77}" type="datetime1">
              <a:rPr lang="en-US" smtClean="0"/>
              <a:t>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Báo Cáo Tính Toán Khoa Học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1B041-2888-8442-997B-AA5A5E63FE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AD6AD9E5-EAAB-459D-86B8-C6F15BE4DC7F}" type="datetime1">
              <a:rPr lang="en-US" smtClean="0"/>
              <a:t>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Báo Cáo Tính Toán Khoa Học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1B041-2888-8442-997B-AA5A5E63FE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AA71B49E-1887-4BB3-BE40-134464B01BD4}" type="datetime1">
              <a:rPr lang="en-US" smtClean="0"/>
              <a:t>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r>
              <a:rPr lang="en-US" smtClean="0"/>
              <a:t>Báo Cáo Tính Toán Khoa Học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CE1B041-2888-8442-997B-AA5A5E63FE3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D936F1A9-AE2F-49CB-A014-9CB9B1B4FE4D}" type="datetime1">
              <a:rPr lang="en-US" smtClean="0"/>
              <a:t>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r>
              <a:rPr lang="en-US" smtClean="0"/>
              <a:t>Báo Cáo Tính Toán Khoa Học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2CE1B041-2888-8442-997B-AA5A5E63FE3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82FEA2B0-ADE7-4FD2-9D7D-535829F30C22}" type="datetime1">
              <a:rPr lang="en-US" smtClean="0"/>
              <a:t>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r>
              <a:rPr lang="en-US" smtClean="0"/>
              <a:t>Báo Cáo Tính Toán Khoa Học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1B041-2888-8442-997B-AA5A5E63FE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2CE1B041-2888-8442-997B-AA5A5E63FE3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0D61-3AB2-475A-907C-BAFAC5B310AF}" type="datetime1">
              <a:rPr lang="en-US" smtClean="0"/>
              <a:t>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Báo Cáo Tính Toán Khoa Học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1B041-2888-8442-997B-AA5A5E63FE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0ED0-7A75-460E-9BFD-8C3D6A4E598D}" type="datetime1">
              <a:rPr lang="en-US" smtClean="0"/>
              <a:t>1/7/2017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Báo Cáo Tính Toán Khoa Học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1B041-2888-8442-997B-AA5A5E63FE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0105-43DE-4C1B-A5EB-674D24227B1B}" type="datetime1">
              <a:rPr lang="en-US" smtClean="0"/>
              <a:t>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Báo Cáo Tính Toán Khoa Học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1B041-2888-8442-997B-AA5A5E63FE3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61FD0F1-89F9-4EE6-A0B0-605A8CA15DC8}" type="datetime1">
              <a:rPr lang="en-US" smtClean="0"/>
              <a:t>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Báo Cáo Tính Toán Khoa Học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2CE1B041-2888-8442-997B-AA5A5E63FE3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  <p:sldLayoutId id="2147483714" r:id="rId18"/>
    <p:sldLayoutId id="2147483715" r:id="rId19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png"/><Relationship Id="rId4" Type="http://schemas.openxmlformats.org/officeDocument/2006/relationships/oleObject" Target="../embeddings/Microsoft_Excel_97-2003_Worksheet1.xls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emf"/><Relationship Id="rId4" Type="http://schemas.openxmlformats.org/officeDocument/2006/relationships/oleObject" Target="../embeddings/Microsoft_Excel_97-2003_Worksheet2.xls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png"/><Relationship Id="rId4" Type="http://schemas.openxmlformats.org/officeDocument/2006/relationships/oleObject" Target="../embeddings/Microsoft_Excel_97-2003_Worksheet3.xls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4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17186" y="482601"/>
            <a:ext cx="5458968" cy="1237018"/>
          </a:xfrm>
        </p:spPr>
        <p:txBody>
          <a:bodyPr>
            <a:noAutofit/>
          </a:bodyPr>
          <a:lstStyle/>
          <a:p>
            <a:r>
              <a:rPr lang="en-US" sz="36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 Tập Lớn Môn:</a:t>
            </a:r>
            <a:br>
              <a:rPr lang="en-US" sz="36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 Toán Khoa Học</a:t>
            </a:r>
            <a:endParaRPr lang="en-US" sz="4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80872" y="2032000"/>
            <a:ext cx="527849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i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 Tài: Nghiên </a:t>
            </a:r>
            <a:r>
              <a:rPr lang="en-US" sz="3200" i="1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cứu bài toán phân đoạn ảnh và ứng dụng trong xử lý ảnh vệ tinh</a:t>
            </a:r>
            <a:endParaRPr lang="en-US" sz="3200">
              <a:solidFill>
                <a:srgbClr val="CCFFCC"/>
              </a:solidFill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89886" y="4692452"/>
            <a:ext cx="798626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err="1" smtClean="0">
                <a:latin typeface="Arial"/>
                <a:cs typeface="Arial"/>
              </a:rPr>
              <a:t>Giảng</a:t>
            </a:r>
            <a:r>
              <a:rPr lang="en-US" sz="2000" smtClean="0">
                <a:latin typeface="Arial"/>
                <a:cs typeface="Arial"/>
              </a:rPr>
              <a:t> </a:t>
            </a:r>
            <a:r>
              <a:rPr lang="en-US" sz="2000" err="1" smtClean="0">
                <a:latin typeface="Arial"/>
                <a:cs typeface="Arial"/>
              </a:rPr>
              <a:t>viên</a:t>
            </a:r>
            <a:r>
              <a:rPr lang="en-US" sz="2000" smtClean="0">
                <a:latin typeface="Arial"/>
                <a:cs typeface="Arial"/>
              </a:rPr>
              <a:t> </a:t>
            </a:r>
            <a:r>
              <a:rPr lang="en-US" sz="2000" err="1" smtClean="0">
                <a:latin typeface="Arial"/>
                <a:cs typeface="Arial"/>
              </a:rPr>
              <a:t>hướng</a:t>
            </a:r>
            <a:r>
              <a:rPr lang="en-US" sz="2000" smtClean="0">
                <a:latin typeface="Arial"/>
                <a:cs typeface="Arial"/>
              </a:rPr>
              <a:t> </a:t>
            </a:r>
            <a:r>
              <a:rPr lang="en-US" sz="2000" err="1" smtClean="0">
                <a:latin typeface="Arial"/>
                <a:cs typeface="Arial"/>
              </a:rPr>
              <a:t>dẫn</a:t>
            </a:r>
            <a:r>
              <a:rPr lang="en-US" sz="2000" smtClean="0">
                <a:latin typeface="Arial"/>
                <a:cs typeface="Arial"/>
              </a:rPr>
              <a:t> : 	</a:t>
            </a:r>
            <a:r>
              <a:rPr lang="en-US" sz="2000" err="1" smtClean="0">
                <a:latin typeface="Arial"/>
                <a:cs typeface="Arial"/>
              </a:rPr>
              <a:t>Thầy</a:t>
            </a:r>
            <a:r>
              <a:rPr lang="en-US" sz="2000" smtClean="0">
                <a:latin typeface="Arial"/>
                <a:cs typeface="Arial"/>
              </a:rPr>
              <a:t> Đinh Viết Sang</a:t>
            </a:r>
          </a:p>
          <a:p>
            <a:pPr algn="just"/>
            <a:endParaRPr lang="en-US" sz="2000" smtClean="0">
              <a:latin typeface="Arial"/>
              <a:cs typeface="Arial"/>
            </a:endParaRPr>
          </a:p>
          <a:p>
            <a:pPr algn="just"/>
            <a:r>
              <a:rPr lang="en-US" sz="2000" err="1">
                <a:latin typeface="Arial"/>
                <a:cs typeface="Arial"/>
              </a:rPr>
              <a:t>S</a:t>
            </a:r>
            <a:r>
              <a:rPr lang="en-US" sz="2000" err="1" smtClean="0">
                <a:latin typeface="Arial"/>
                <a:cs typeface="Arial"/>
              </a:rPr>
              <a:t>inh</a:t>
            </a:r>
            <a:r>
              <a:rPr lang="en-US" sz="2000" smtClean="0">
                <a:latin typeface="Arial"/>
                <a:cs typeface="Arial"/>
              </a:rPr>
              <a:t> </a:t>
            </a:r>
            <a:r>
              <a:rPr lang="en-US" sz="2000" err="1" smtClean="0">
                <a:latin typeface="Arial"/>
                <a:cs typeface="Arial"/>
              </a:rPr>
              <a:t>viên</a:t>
            </a:r>
            <a:r>
              <a:rPr lang="en-US" sz="2000" smtClean="0">
                <a:latin typeface="Arial"/>
                <a:cs typeface="Arial"/>
              </a:rPr>
              <a:t> </a:t>
            </a:r>
            <a:r>
              <a:rPr lang="en-US" sz="2000" err="1" smtClean="0">
                <a:latin typeface="Arial"/>
                <a:cs typeface="Arial"/>
              </a:rPr>
              <a:t>thực</a:t>
            </a:r>
            <a:r>
              <a:rPr lang="en-US" sz="2000" smtClean="0">
                <a:latin typeface="Arial"/>
                <a:cs typeface="Arial"/>
              </a:rPr>
              <a:t> </a:t>
            </a:r>
            <a:r>
              <a:rPr lang="en-US" sz="2000" err="1" smtClean="0">
                <a:latin typeface="Arial"/>
                <a:cs typeface="Arial"/>
              </a:rPr>
              <a:t>hiện</a:t>
            </a:r>
            <a:r>
              <a:rPr lang="en-US" sz="2000" smtClean="0">
                <a:latin typeface="Arial"/>
                <a:cs typeface="Arial"/>
              </a:rPr>
              <a:t> :		</a:t>
            </a:r>
            <a:r>
              <a:rPr lang="en-US" sz="2000" err="1" smtClean="0">
                <a:latin typeface="Arial"/>
                <a:cs typeface="Arial"/>
              </a:rPr>
              <a:t>Trần</a:t>
            </a:r>
            <a:r>
              <a:rPr lang="en-US" sz="2000" smtClean="0">
                <a:latin typeface="Arial"/>
                <a:cs typeface="Arial"/>
              </a:rPr>
              <a:t> </a:t>
            </a:r>
            <a:r>
              <a:rPr lang="en-US" sz="2000" err="1" smtClean="0">
                <a:latin typeface="Arial"/>
                <a:cs typeface="Arial"/>
              </a:rPr>
              <a:t>Văn</a:t>
            </a:r>
            <a:r>
              <a:rPr lang="en-US" sz="2000" smtClean="0">
                <a:latin typeface="Arial"/>
                <a:cs typeface="Arial"/>
              </a:rPr>
              <a:t> </a:t>
            </a:r>
            <a:r>
              <a:rPr lang="en-US" sz="2000" err="1" smtClean="0">
                <a:latin typeface="Arial"/>
                <a:cs typeface="Arial"/>
              </a:rPr>
              <a:t>Thành</a:t>
            </a:r>
            <a:r>
              <a:rPr lang="en-US" sz="2000" smtClean="0">
                <a:latin typeface="Arial"/>
                <a:cs typeface="Arial"/>
              </a:rPr>
              <a:t>	 - 20133561</a:t>
            </a:r>
          </a:p>
          <a:p>
            <a:pPr algn="just"/>
            <a:endParaRPr lang="en-US" sz="2000" smtClean="0">
              <a:latin typeface="Arial"/>
              <a:cs typeface="Arial"/>
            </a:endParaRPr>
          </a:p>
          <a:p>
            <a:pPr algn="just"/>
            <a:r>
              <a:rPr lang="en-US" sz="2000">
                <a:latin typeface="Arial"/>
                <a:cs typeface="Arial"/>
              </a:rPr>
              <a:t>	</a:t>
            </a:r>
            <a:r>
              <a:rPr lang="en-US" sz="2000" smtClean="0">
                <a:latin typeface="Arial"/>
                <a:cs typeface="Arial"/>
              </a:rPr>
              <a:t>						Trần Xuân Vinh  - 20146860							</a:t>
            </a:r>
            <a:endParaRPr lang="en-US" sz="2000">
              <a:latin typeface="Arial"/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87" y="482600"/>
            <a:ext cx="2082008" cy="309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34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74" y="250175"/>
            <a:ext cx="7391401" cy="759759"/>
          </a:xfrm>
        </p:spPr>
        <p:txBody>
          <a:bodyPr/>
          <a:lstStyle/>
          <a:p>
            <a:r>
              <a:rPr lang="en-US" sz="4400" b="1" smtClean="0">
                <a:latin typeface="Arial" panose="020B0604020202020204" pitchFamily="34" charset="0"/>
                <a:cs typeface="Arial" panose="020B0604020202020204" pitchFamily="34" charset="0"/>
              </a:rPr>
              <a:t>Ví dụ:</a:t>
            </a:r>
            <a:endParaRPr lang="en-US" sz="4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457198" y="1009934"/>
            <a:ext cx="7663219" cy="2416554"/>
          </a:xfrm>
        </p:spPr>
        <p:txBody>
          <a:bodyPr/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Bộ dữ liệu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AD9E5-EAAB-459D-86B8-C6F15BE4DC7F}" type="datetime1">
              <a:rPr lang="en-US" smtClean="0"/>
              <a:t>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Báo Cáo Tính Toán Khoa Học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1B041-2888-8442-997B-AA5A5E63FE3F}" type="slidenum">
              <a:rPr lang="en-US" smtClean="0"/>
              <a:t>10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half" idx="13"/>
          </p:nvPr>
        </p:nvSpPr>
        <p:spPr>
          <a:xfrm>
            <a:off x="457199" y="3426488"/>
            <a:ext cx="7663218" cy="2718725"/>
          </a:xfrm>
        </p:spPr>
        <p:txBody>
          <a:bodyPr/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Không gian tọa độ Oxy (d=2)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45" y="1445288"/>
            <a:ext cx="7282217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" name="Objec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3626250"/>
              </p:ext>
            </p:extLst>
          </p:nvPr>
        </p:nvGraphicFramePr>
        <p:xfrm>
          <a:off x="2156347" y="3426488"/>
          <a:ext cx="5192438" cy="3149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r:id="rId4" imgW="6096528" imgH="4066384" progId="Excel.Chart.8">
                  <p:embed/>
                </p:oleObj>
              </mc:Choice>
              <mc:Fallback>
                <p:oleObj r:id="rId4" imgW="6096528" imgH="4066384" progId="Excel.Chart.8">
                  <p:embed/>
                  <p:pic>
                    <p:nvPicPr>
                      <p:cNvPr id="0" name="Char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6347" y="3426488"/>
                        <a:ext cx="5192438" cy="31491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461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199" y="887104"/>
            <a:ext cx="6754907" cy="5239059"/>
          </a:xfrm>
        </p:spPr>
        <p:txBody>
          <a:bodyPr>
            <a:normAutofit/>
          </a:bodyPr>
          <a:lstStyle/>
          <a:p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Bước 1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: Khởi tạo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Chọn 2 trọng tâm ban đầu: </a:t>
            </a:r>
            <a:endParaRPr lang="en-US" sz="20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en-US" sz="2000" baseline="-250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(1,1) ≡ A và c</a:t>
            </a:r>
            <a:r>
              <a:rPr lang="en-US" altLang="en-US" sz="2000" baseline="-250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(2,1) ≡ B, thuộc 2 cụm 1 và 2</a:t>
            </a:r>
          </a:p>
          <a:p>
            <a:endParaRPr lang="en-US"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0105-43DE-4C1B-A5EB-674D24227B1B}" type="datetime1">
              <a:rPr lang="en-US" smtClean="0"/>
              <a:t>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Báo Cáo Tính Toán Khoa Học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1B041-2888-8442-997B-AA5A5E63FE3F}" type="slidenum">
              <a:rPr lang="en-US" smtClean="0"/>
              <a:t>11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464" y="2415653"/>
            <a:ext cx="5417226" cy="347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5-Point Star 13"/>
          <p:cNvSpPr/>
          <p:nvPr/>
        </p:nvSpPr>
        <p:spPr>
          <a:xfrm>
            <a:off x="2332630" y="4556077"/>
            <a:ext cx="609600" cy="4572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5-Point Star 14"/>
          <p:cNvSpPr/>
          <p:nvPr/>
        </p:nvSpPr>
        <p:spPr>
          <a:xfrm>
            <a:off x="2942230" y="4556077"/>
            <a:ext cx="609600" cy="4572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56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6" y="518615"/>
            <a:ext cx="6508377" cy="1143000"/>
          </a:xfrm>
        </p:spPr>
        <p:txBody>
          <a:bodyPr/>
          <a:lstStyle/>
          <a:p>
            <a:r>
              <a:rPr lang="en-US" sz="4400" b="1" smtClean="0">
                <a:latin typeface="Arial" panose="020B0604020202020204" pitchFamily="34" charset="0"/>
                <a:cs typeface="Arial" panose="020B0604020202020204" pitchFamily="34" charset="0"/>
              </a:rPr>
              <a:t>Ví dụ:</a:t>
            </a:r>
            <a:endParaRPr lang="en-US" sz="4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504" y="1842448"/>
                <a:ext cx="6508377" cy="4214339"/>
              </a:xfrm>
            </p:spPr>
            <p:txBody>
              <a:bodyPr>
                <a:normAutofit/>
              </a:bodyPr>
              <a:lstStyle/>
              <a:p>
                <a:pPr marL="273050" lvl="0" indent="-27305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FE8637"/>
                  </a:buClr>
                  <a:buSzPct val="70000"/>
                  <a:buFont typeface="Wingdings" pitchFamily="2" charset="2"/>
                  <a:buChar char=""/>
                </a:pPr>
                <a:r>
                  <a:rPr lang="en-US" altLang="en-US" sz="2400" b="1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Bước 2:</a:t>
                </a:r>
                <a:r>
                  <a:rPr lang="en-US" altLang="en-US" sz="24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Tính toán khoảng </a:t>
                </a:r>
                <a:r>
                  <a:rPr lang="en-US" altLang="en-US" sz="240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cách</a:t>
                </a:r>
              </a:p>
              <a:p>
                <a:pPr marL="0" lvl="0" indent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FE8637"/>
                  </a:buClr>
                  <a:buSzPct val="70000"/>
                  <a:buNone/>
                </a:pPr>
                <a:endPara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73050" lvl="0" indent="-27305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FE8637"/>
                  </a:buClr>
                  <a:buSzPct val="70000"/>
                  <a:buFont typeface="Wingdings" pitchFamily="2" charset="2"/>
                  <a:buChar char="Ø"/>
                </a:pPr>
                <a:r>
                  <a:rPr lang="en-US" altLang="en-US" sz="24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d(C, c</a:t>
                </a:r>
                <a:r>
                  <a:rPr lang="en-US" altLang="en-US" sz="2400" baseline="-250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altLang="en-US" sz="24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 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en-US" sz="24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(4−1)</m:t>
                        </m:r>
                      </m:e>
                      <m:sup>
                        <m:r>
                          <a:rPr lang="en-US" altLang="en-US" sz="24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en-US" sz="240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en-US" sz="24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(3−1)</m:t>
                        </m:r>
                      </m:e>
                      <m:sup>
                        <m:r>
                          <a:rPr lang="en-US" altLang="en-US" sz="24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en-US" sz="2400" b="0" i="0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altLang="en-US" sz="240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 13</a:t>
                </a:r>
                <a:endPara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73050" lvl="0" indent="-27305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FE8637"/>
                  </a:buClr>
                  <a:buSzPct val="70000"/>
                  <a:buNone/>
                </a:pPr>
                <a:r>
                  <a:rPr lang="en-US" altLang="en-US" sz="24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d(C, c</a:t>
                </a:r>
                <a:r>
                  <a:rPr lang="en-US" altLang="en-US" sz="2400" baseline="-250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en-US" altLang="en-US" sz="24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   </a:t>
                </a:r>
                <a:r>
                  <a:rPr lang="en-US" altLang="en-US" sz="240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(4−</m:t>
                        </m:r>
                        <m:r>
                          <a:rPr lang="en-US" altLang="en-US" sz="24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en-US" sz="24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(3−1)</m:t>
                        </m:r>
                      </m:e>
                      <m:sup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en-US" sz="240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altLang="en-US" sz="240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:r>
                  <a:rPr lang="en-US" altLang="en-US" sz="24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</a:p>
              <a:p>
                <a:pPr marL="273050" lvl="0" indent="-27305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FE8637"/>
                  </a:buClr>
                  <a:buSzPct val="70000"/>
                  <a:buNone/>
                </a:pPr>
                <a:r>
                  <a:rPr lang="en-US" altLang="en-US" sz="24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altLang="en-US" sz="240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d(C</a:t>
                </a:r>
                <a:r>
                  <a:rPr lang="en-US" altLang="en-US" sz="24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c</a:t>
                </a:r>
                <a:r>
                  <a:rPr lang="en-US" altLang="en-US" sz="2400" baseline="-250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altLang="en-US" sz="24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  &gt;  d(C, c</a:t>
                </a:r>
                <a:r>
                  <a:rPr lang="en-US" altLang="en-US" sz="2400" baseline="-250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en-US" altLang="en-US" sz="24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  	  C thuộc cụm </a:t>
                </a:r>
                <a:r>
                  <a:rPr lang="en-US" altLang="en-US" sz="240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  <a:p>
                <a:pPr marL="273050" lvl="0" indent="-27305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FE8637"/>
                  </a:buClr>
                  <a:buSzPct val="70000"/>
                  <a:buNone/>
                </a:pPr>
                <a:endParaRPr lang="en-US" altLang="en-US" sz="2400" baseline="-250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73050" lvl="0" indent="-27305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FE8637"/>
                  </a:buClr>
                  <a:buSzPct val="70000"/>
                  <a:buFont typeface="Wingdings" pitchFamily="2" charset="2"/>
                  <a:buChar char="Ø"/>
                </a:pPr>
                <a:r>
                  <a:rPr lang="en-US" altLang="en-US" sz="2400" baseline="-250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en-US" sz="24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d(D, c</a:t>
                </a:r>
                <a:r>
                  <a:rPr lang="en-US" altLang="en-US" sz="2400" baseline="-250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altLang="en-US" sz="24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en-US" sz="2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altLang="en-US" sz="24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5</m:t>
                        </m:r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−1)</m:t>
                        </m:r>
                      </m:e>
                      <m:sup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en-US" sz="24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altLang="en-US" sz="24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4</m:t>
                        </m:r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−1)</m:t>
                        </m:r>
                      </m:e>
                      <m:sup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altLang="en-US" sz="240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:r>
                  <a:rPr lang="en-US" altLang="en-US" sz="24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25</a:t>
                </a:r>
              </a:p>
              <a:p>
                <a:pPr marL="273050" lvl="0" indent="-27305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FE8637"/>
                  </a:buClr>
                  <a:buSzPct val="70000"/>
                  <a:buNone/>
                </a:pPr>
                <a:r>
                  <a:rPr lang="en-US" altLang="en-US" sz="24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d(D, c</a:t>
                </a:r>
                <a:r>
                  <a:rPr lang="en-US" altLang="en-US" sz="2400" baseline="-250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en-US" altLang="en-US" sz="24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   </a:t>
                </a:r>
                <a:r>
                  <a:rPr lang="en-US" altLang="en-US" sz="240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en-US" sz="2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altLang="en-US" sz="24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5</m:t>
                        </m:r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altLang="en-US" sz="24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en-US" sz="2400">
                    <a:solidFill>
                      <a:prstClr val="black"/>
                    </a:solidFill>
                    <a:latin typeface="Century Schoolbook"/>
                  </a:rPr>
                  <a:t> </a:t>
                </a:r>
                <a:r>
                  <a:rPr lang="en-US" altLang="en-US" sz="24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  <a:r>
                  <a:rPr lang="en-US" altLang="en-US" sz="2400">
                    <a:solidFill>
                      <a:prstClr val="black"/>
                    </a:solidFill>
                    <a:latin typeface="Century Schoolbook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altLang="en-US" sz="24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4</m:t>
                        </m:r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−1)</m:t>
                        </m:r>
                      </m:e>
                      <m:sup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altLang="en-US" sz="240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:r>
                  <a:rPr lang="en-US" altLang="en-US" sz="24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18</a:t>
                </a:r>
              </a:p>
              <a:p>
                <a:pPr marL="273050" lvl="0" indent="-27305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FE8637"/>
                  </a:buClr>
                  <a:buSzPct val="70000"/>
                  <a:buNone/>
                </a:pPr>
                <a:r>
                  <a:rPr lang="en-US" altLang="en-US" sz="24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d(D,c</a:t>
                </a:r>
                <a:r>
                  <a:rPr lang="en-US" altLang="en-US" sz="2400" baseline="-250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altLang="en-US" sz="24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  &gt;  d(D, c</a:t>
                </a:r>
                <a:r>
                  <a:rPr lang="en-US" altLang="en-US" sz="2400" baseline="-250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en-US" altLang="en-US" sz="24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	  D thuộc cụm 2</a:t>
                </a:r>
              </a:p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504" y="1842448"/>
                <a:ext cx="6508377" cy="4214339"/>
              </a:xfrm>
              <a:blipFill rotWithShape="1">
                <a:blip r:embed="rId2"/>
                <a:stretch>
                  <a:fillRect l="-375" t="-10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AD9E5-EAAB-459D-86B8-C6F15BE4DC7F}" type="datetime1">
              <a:rPr lang="en-US" smtClean="0"/>
              <a:t>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Báo Cáo Tính Toán Khoa Học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1B041-2888-8442-997B-AA5A5E63FE3F}" type="slidenum">
              <a:rPr lang="en-US" smtClean="0"/>
              <a:t>12</a:t>
            </a:fld>
            <a:endParaRPr lang="en-US"/>
          </a:p>
        </p:txBody>
      </p:sp>
      <p:sp>
        <p:nvSpPr>
          <p:cNvPr id="7" name="Right Arrow 6"/>
          <p:cNvSpPr/>
          <p:nvPr/>
        </p:nvSpPr>
        <p:spPr>
          <a:xfrm flipV="1">
            <a:off x="3931693" y="3733231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ight Arrow 7"/>
          <p:cNvSpPr/>
          <p:nvPr/>
        </p:nvSpPr>
        <p:spPr>
          <a:xfrm flipV="1">
            <a:off x="3932262" y="5368118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1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079" y="473611"/>
            <a:ext cx="6508377" cy="774510"/>
          </a:xfrm>
        </p:spPr>
        <p:txBody>
          <a:bodyPr/>
          <a:lstStyle/>
          <a:p>
            <a:r>
              <a:rPr lang="en-US" sz="4400" b="1">
                <a:latin typeface="Arial" panose="020B0604020202020204" pitchFamily="34" charset="0"/>
                <a:cs typeface="Arial" panose="020B0604020202020204" pitchFamily="34" charset="0"/>
              </a:rPr>
              <a:t>Ví dụ:</a:t>
            </a:r>
            <a:endParaRPr lang="en-US" sz="4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323833"/>
                <a:ext cx="6754907" cy="4802330"/>
              </a:xfrm>
            </p:spPr>
            <p:txBody>
              <a:bodyPr>
                <a:normAutofit/>
              </a:bodyPr>
              <a:lstStyle/>
              <a:p>
                <a:r>
                  <a:rPr lang="en-US" altLang="en-US" sz="2200" b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Bước 3: </a:t>
                </a:r>
                <a:r>
                  <a:rPr lang="en-US" altLang="en-US" sz="2200">
                    <a:latin typeface="Arial" panose="020B0604020202020204" pitchFamily="34" charset="0"/>
                    <a:cs typeface="Arial" panose="020B0604020202020204" pitchFamily="34" charset="0"/>
                  </a:rPr>
                  <a:t>Cập nhật lại vị trí trọng tâm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altLang="en-US" sz="2200">
                    <a:latin typeface="Arial" panose="020B0604020202020204" pitchFamily="34" charset="0"/>
                    <a:cs typeface="Arial" panose="020B0604020202020204" pitchFamily="34" charset="0"/>
                  </a:rPr>
                  <a:t>Trọng tâm cụm </a:t>
                </a:r>
                <a:r>
                  <a:rPr lang="en-US" altLang="en-US" sz="2200" smtClean="0">
                    <a:latin typeface="Arial" panose="020B0604020202020204" pitchFamily="34" charset="0"/>
                    <a:cs typeface="Arial" panose="020B0604020202020204" pitchFamily="34" charset="0"/>
                  </a:rPr>
                  <a:t>1: </a:t>
                </a:r>
                <a:r>
                  <a:rPr lang="en-US" altLang="en-US" sz="220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US" altLang="en-US" sz="2200" baseline="-2500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altLang="en-US" sz="2200">
                    <a:latin typeface="Arial" panose="020B0604020202020204" pitchFamily="34" charset="0"/>
                    <a:cs typeface="Arial" panose="020B0604020202020204" pitchFamily="34" charset="0"/>
                  </a:rPr>
                  <a:t> ≡ A (1, 1)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altLang="en-US" sz="2200">
                    <a:latin typeface="Arial" panose="020B0604020202020204" pitchFamily="34" charset="0"/>
                    <a:cs typeface="Arial" panose="020B0604020202020204" pitchFamily="34" charset="0"/>
                  </a:rPr>
                  <a:t>Trọng tâm cụm </a:t>
                </a:r>
                <a:r>
                  <a:rPr lang="en-US" altLang="en-US" sz="2200" smtClean="0">
                    <a:latin typeface="Arial" panose="020B0604020202020204" pitchFamily="34" charset="0"/>
                    <a:cs typeface="Arial" panose="020B0604020202020204" pitchFamily="34" charset="0"/>
                  </a:rPr>
                  <a:t>2: </a:t>
                </a:r>
                <a:r>
                  <a:rPr lang="en-US" altLang="en-US" sz="220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US" altLang="en-US" sz="2200" baseline="-2500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en-US" altLang="en-US" sz="2200">
                    <a:latin typeface="Arial" panose="020B0604020202020204" pitchFamily="34" charset="0"/>
                    <a:cs typeface="Arial" panose="020B0604020202020204" pitchFamily="34" charset="0"/>
                  </a:rPr>
                  <a:t>  (x,y) </a:t>
                </a:r>
                <a:r>
                  <a:rPr lang="en-US" altLang="en-US" sz="2200" smtClean="0">
                    <a:latin typeface="Arial" panose="020B0604020202020204" pitchFamily="34" charset="0"/>
                    <a:cs typeface="Arial" panose="020B0604020202020204" pitchFamily="34" charset="0"/>
                  </a:rPr>
                  <a:t>=(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altLang="en-US" sz="2200" i="1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en-US" sz="2200" i="1" smtClean="0"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en-US" sz="2200" b="0" i="1" smtClean="0">
                                <a:latin typeface="Cambria Math"/>
                                <a:cs typeface="Arial" panose="020B0604020202020204" pitchFamily="34" charset="0"/>
                              </a:rPr>
                              <m:t>2+4+5</m:t>
                            </m:r>
                          </m:num>
                          <m:den>
                            <m:r>
                              <a:rPr lang="en-US" altLang="en-US" sz="2200" b="0" i="1" smtClean="0">
                                <a:latin typeface="Cambria Math"/>
                                <a:cs typeface="Arial" panose="020B0604020202020204" pitchFamily="34" charset="0"/>
                              </a:rPr>
                              <m:t>3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altLang="en-US" sz="2200" smtClean="0">
                    <a:latin typeface="Arial" panose="020B0604020202020204" pitchFamily="34" charset="0"/>
                    <a:cs typeface="Arial" panose="020B0604020202020204" pitchFamily="34" charset="0"/>
                  </a:rPr>
                  <a:t> +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altLang="en-US" sz="2200" i="1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en-US" sz="2200" i="1" smtClean="0"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en-US" sz="2200" b="0" i="1" smtClean="0">
                                <a:latin typeface="Cambria Math"/>
                                <a:cs typeface="Arial" panose="020B0604020202020204" pitchFamily="34" charset="0"/>
                              </a:rPr>
                              <m:t>1+3+4</m:t>
                            </m:r>
                          </m:num>
                          <m:den>
                            <m:r>
                              <a:rPr lang="en-US" altLang="en-US" sz="2200" b="0" i="1" smtClean="0">
                                <a:latin typeface="Cambria Math"/>
                                <a:cs typeface="Arial" panose="020B0604020202020204" pitchFamily="34" charset="0"/>
                              </a:rPr>
                              <m:t>3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altLang="en-US" sz="220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US" altLang="en-US" sz="220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buFont typeface="Courier New" panose="02070309020205020404" pitchFamily="49" charset="0"/>
                  <a:buChar char="o"/>
                </a:pPr>
                <a:endParaRPr lang="en-US" sz="2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323833"/>
                <a:ext cx="6754907" cy="4802330"/>
              </a:xfrm>
              <a:blipFill rotWithShape="1">
                <a:blip r:embed="rId3"/>
                <a:stretch>
                  <a:fillRect l="-812" t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AD9E5-EAAB-459D-86B8-C6F15BE4DC7F}" type="datetime1">
              <a:rPr lang="en-US" smtClean="0"/>
              <a:t>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Báo Cáo Tính Toán Khoa Học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1B041-2888-8442-997B-AA5A5E63FE3F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1180385"/>
              </p:ext>
            </p:extLst>
          </p:nvPr>
        </p:nvGraphicFramePr>
        <p:xfrm>
          <a:off x="1665027" y="2799521"/>
          <a:ext cx="5036024" cy="33266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9" name="Chart" r:id="rId4" imgW="6086543" imgH="3914775" progId="Excel.Chart.8">
                  <p:embed/>
                </p:oleObj>
              </mc:Choice>
              <mc:Fallback>
                <p:oleObj name="Chart" r:id="rId4" imgW="6086543" imgH="3914775" progId="Excel.Chart.8">
                  <p:embed/>
                  <p:pic>
                    <p:nvPicPr>
                      <p:cNvPr id="0" name="Chart 8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5027" y="2799521"/>
                        <a:ext cx="5036024" cy="33266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5-Point Star 7"/>
          <p:cNvSpPr/>
          <p:nvPr/>
        </p:nvSpPr>
        <p:spPr>
          <a:xfrm>
            <a:off x="3878808" y="4003912"/>
            <a:ext cx="381000" cy="381000"/>
          </a:xfrm>
          <a:prstGeom prst="star5">
            <a:avLst>
              <a:gd name="adj" fmla="val 50000"/>
              <a:gd name="hf" fmla="val 105146"/>
              <a:gd name="vf" fmla="val 1105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413380" y="4763068"/>
            <a:ext cx="780197" cy="72105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977486" y="3184479"/>
            <a:ext cx="2183643" cy="22075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61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81084"/>
            <a:ext cx="6508377" cy="788158"/>
          </a:xfrm>
        </p:spPr>
        <p:txBody>
          <a:bodyPr/>
          <a:lstStyle/>
          <a:p>
            <a:r>
              <a:rPr lang="en-US" sz="4400" b="1">
                <a:latin typeface="Arial" panose="020B0604020202020204" pitchFamily="34" charset="0"/>
                <a:cs typeface="Arial" panose="020B0604020202020204" pitchFamily="34" charset="0"/>
              </a:rPr>
              <a:t>Ví dụ:</a:t>
            </a:r>
            <a:endParaRPr lang="en-US" sz="4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866" y="1405720"/>
            <a:ext cx="6393240" cy="4720444"/>
          </a:xfrm>
        </p:spPr>
        <p:txBody>
          <a:bodyPr>
            <a:noAutofit/>
          </a:bodyPr>
          <a:lstStyle/>
          <a:p>
            <a:r>
              <a:rPr lang="en-US" altLang="en-US" sz="2200" b="1">
                <a:latin typeface="Arial" panose="020B0604020202020204" pitchFamily="34" charset="0"/>
                <a:cs typeface="Arial" panose="020B0604020202020204" pitchFamily="34" charset="0"/>
              </a:rPr>
              <a:t>Bước 4-1:</a:t>
            </a: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</a:rPr>
              <a:t> Lặp lại bước 2 – Tính toán khoảng cách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</a:rPr>
              <a:t>d(A, c</a:t>
            </a:r>
            <a:r>
              <a:rPr lang="en-US" altLang="en-US" sz="2200" baseline="-250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</a:rPr>
              <a:t> ) = 0 &lt; d(A, c</a:t>
            </a:r>
            <a:r>
              <a:rPr lang="en-US" altLang="en-US" sz="2200" baseline="-250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</a:rPr>
              <a:t> ) = 9.89</a:t>
            </a:r>
          </a:p>
          <a:p>
            <a:pPr>
              <a:buFont typeface="Wingdings" pitchFamily="2" charset="2"/>
              <a:buNone/>
            </a:pP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	A </a:t>
            </a: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</a:rPr>
              <a:t>thuộc cụm 1</a:t>
            </a:r>
            <a:endParaRPr lang="en-US" altLang="en-US" sz="2200" baseline="-25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d(B</a:t>
            </a: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</a:rPr>
              <a:t>, c</a:t>
            </a:r>
            <a:r>
              <a:rPr lang="en-US" altLang="en-US" sz="2200" baseline="-250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</a:rPr>
              <a:t> ) = 1 &lt; d(B, c</a:t>
            </a:r>
            <a:r>
              <a:rPr lang="en-US" altLang="en-US" sz="2200" baseline="-250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</a:rPr>
              <a:t> ) = 5.56</a:t>
            </a:r>
          </a:p>
          <a:p>
            <a:pPr>
              <a:buFont typeface="Wingdings" pitchFamily="2" charset="2"/>
              <a:buNone/>
            </a:pP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	B </a:t>
            </a: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</a:rPr>
              <a:t>thuộc cụm 1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</a:rPr>
              <a:t>d(C, c</a:t>
            </a:r>
            <a:r>
              <a:rPr lang="en-US" altLang="en-US" sz="2200" baseline="-250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</a:rPr>
              <a:t> ) = 13 &gt; d(C, c</a:t>
            </a:r>
            <a:r>
              <a:rPr lang="en-US" altLang="en-US" sz="2200" baseline="-250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</a:rPr>
              <a:t> ) = 0.22</a:t>
            </a:r>
          </a:p>
          <a:p>
            <a:pPr>
              <a:buFont typeface="Wingdings" pitchFamily="2" charset="2"/>
              <a:buNone/>
            </a:pP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	C </a:t>
            </a: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</a:rPr>
              <a:t>thuộc cụm 2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</a:rPr>
              <a:t>d(D, c</a:t>
            </a:r>
            <a:r>
              <a:rPr lang="en-US" altLang="en-US" sz="2200" baseline="-250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</a:rPr>
              <a:t> ) = 25 &gt; d(D, c</a:t>
            </a:r>
            <a:r>
              <a:rPr lang="en-US" altLang="en-US" sz="2200" baseline="-250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</a:rPr>
              <a:t> ) = 3.56</a:t>
            </a:r>
          </a:p>
          <a:p>
            <a:pPr>
              <a:buFont typeface="Wingdings" pitchFamily="2" charset="2"/>
              <a:buNone/>
            </a:pP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	D </a:t>
            </a: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</a:rPr>
              <a:t>thuộc cụm 2</a:t>
            </a:r>
          </a:p>
          <a:p>
            <a:endParaRPr lang="en-US"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AD9E5-EAAB-459D-86B8-C6F15BE4DC7F}" type="datetime1">
              <a:rPr lang="en-US" smtClean="0"/>
              <a:t>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Báo Cáo Tính Toán Khoa Học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1B041-2888-8442-997B-AA5A5E63FE3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26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6" y="617561"/>
            <a:ext cx="6508377" cy="719919"/>
          </a:xfrm>
        </p:spPr>
        <p:txBody>
          <a:bodyPr/>
          <a:lstStyle/>
          <a:p>
            <a:r>
              <a:rPr lang="en-US" sz="4400" b="1">
                <a:latin typeface="Arial" panose="020B0604020202020204" pitchFamily="34" charset="0"/>
                <a:cs typeface="Arial" panose="020B0604020202020204" pitchFamily="34" charset="0"/>
              </a:rPr>
              <a:t>Ví dụ:</a:t>
            </a:r>
            <a:endParaRPr lang="en-US" sz="4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555846"/>
                <a:ext cx="6754907" cy="4570318"/>
              </a:xfrm>
            </p:spPr>
            <p:txBody>
              <a:bodyPr>
                <a:normAutofit/>
              </a:bodyPr>
              <a:lstStyle/>
              <a:p>
                <a:r>
                  <a:rPr lang="en-US" altLang="en-US" sz="2400" b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Bước 4-2: </a:t>
                </a:r>
                <a:r>
                  <a:rPr lang="en-US" altLang="en-US" sz="2400">
                    <a:latin typeface="Arial" panose="020B0604020202020204" pitchFamily="34" charset="0"/>
                    <a:cs typeface="Arial" panose="020B0604020202020204" pitchFamily="34" charset="0"/>
                  </a:rPr>
                  <a:t>Lặp lại bước 3-Cập nhật trọng tâm</a:t>
                </a:r>
              </a:p>
              <a:p>
                <a:pPr>
                  <a:buFont typeface="Wingdings" pitchFamily="2" charset="2"/>
                  <a:buNone/>
                </a:pPr>
                <a:r>
                  <a:rPr lang="en-US" altLang="en-US" sz="2400">
                    <a:latin typeface="Arial" panose="020B0604020202020204" pitchFamily="34" charset="0"/>
                    <a:cs typeface="Arial" panose="020B0604020202020204" pitchFamily="34" charset="0"/>
                  </a:rPr>
                  <a:t>	c</a:t>
                </a:r>
                <a:r>
                  <a:rPr lang="en-US" altLang="en-US" sz="2400" baseline="-2500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altLang="en-US" sz="2400"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:r>
                  <a:rPr lang="en-US" altLang="en-US" sz="2400" smtClean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en-US" sz="2400" i="1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en-US" sz="2400" b="0" i="1" smtClean="0">
                            <a:latin typeface="Cambria Math"/>
                            <a:cs typeface="Arial" panose="020B0604020202020204" pitchFamily="34" charset="0"/>
                          </a:rPr>
                          <m:t>3</m:t>
                        </m:r>
                      </m:num>
                      <m:den>
                        <m:r>
                          <a:rPr lang="en-US" altLang="en-US" sz="2400" b="0" i="1" smtClean="0">
                            <a:latin typeface="Cambria Math"/>
                            <a:cs typeface="Arial" panose="020B0604020202020204" pitchFamily="34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en-US" sz="240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altLang="en-US" sz="2400">
                    <a:latin typeface="Arial" panose="020B0604020202020204" pitchFamily="34" charset="0"/>
                    <a:cs typeface="Arial" panose="020B0604020202020204" pitchFamily="34" charset="0"/>
                  </a:rPr>
                  <a:t>1) và c</a:t>
                </a:r>
                <a:r>
                  <a:rPr lang="en-US" altLang="en-US" sz="2400" baseline="-2500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en-US" altLang="en-US" sz="2400"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:r>
                  <a:rPr lang="en-US" altLang="en-US" sz="2400" smtClean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en-US" sz="2400" i="1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en-US" sz="2400" b="0" i="1" smtClean="0">
                            <a:latin typeface="Cambria Math"/>
                            <a:cs typeface="Arial" panose="020B0604020202020204" pitchFamily="34" charset="0"/>
                          </a:rPr>
                          <m:t>9</m:t>
                        </m:r>
                      </m:num>
                      <m:den>
                        <m:r>
                          <a:rPr lang="en-US" altLang="en-US" sz="2400" b="0" i="1" smtClean="0">
                            <a:latin typeface="Cambria Math"/>
                            <a:cs typeface="Arial" panose="020B0604020202020204" pitchFamily="34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en-US" sz="240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en-US" sz="24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en-US" sz="2400" b="0" i="1" smtClean="0">
                            <a:latin typeface="Cambria Math"/>
                            <a:cs typeface="Arial" panose="020B0604020202020204" pitchFamily="34" charset="0"/>
                          </a:rPr>
                          <m:t>7</m:t>
                        </m:r>
                      </m:num>
                      <m:den>
                        <m:r>
                          <a:rPr lang="en-US" altLang="en-US" sz="2400" i="1">
                            <a:latin typeface="Cambria Math"/>
                            <a:cs typeface="Arial" panose="020B0604020202020204" pitchFamily="34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en-US" sz="240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US" altLang="en-US" sz="240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555846"/>
                <a:ext cx="6754907" cy="4570318"/>
              </a:xfrm>
              <a:blipFill rotWithShape="1">
                <a:blip r:embed="rId3"/>
                <a:stretch>
                  <a:fillRect l="-993" t="-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AD9E5-EAAB-459D-86B8-C6F15BE4DC7F}" type="datetime1">
              <a:rPr lang="en-US" smtClean="0"/>
              <a:t>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Báo Cáo Tính Toán Khoa Học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1B041-2888-8442-997B-AA5A5E63FE3F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3272548"/>
              </p:ext>
            </p:extLst>
          </p:nvPr>
        </p:nvGraphicFramePr>
        <p:xfrm>
          <a:off x="1555844" y="2760165"/>
          <a:ext cx="5656261" cy="3596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8" r:id="rId4" imgW="6096528" imgH="4066384" progId="Excel.Chart.8">
                  <p:embed/>
                </p:oleObj>
              </mc:Choice>
              <mc:Fallback>
                <p:oleObj r:id="rId4" imgW="6096528" imgH="4066384" progId="Excel.Chart.8">
                  <p:embed/>
                  <p:pic>
                    <p:nvPicPr>
                      <p:cNvPr id="0" name="Char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844" y="2760165"/>
                        <a:ext cx="5656261" cy="35961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822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94729"/>
            <a:ext cx="6508377" cy="747215"/>
          </a:xfrm>
        </p:spPr>
        <p:txBody>
          <a:bodyPr/>
          <a:lstStyle/>
          <a:p>
            <a:r>
              <a:rPr lang="en-US" sz="4400" b="1">
                <a:latin typeface="Arial" panose="020B0604020202020204" pitchFamily="34" charset="0"/>
                <a:cs typeface="Arial" panose="020B0604020202020204" pitchFamily="34" charset="0"/>
              </a:rPr>
              <a:t>Ví dụ:</a:t>
            </a:r>
            <a:endParaRPr lang="en-US" sz="4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6286" y="1378424"/>
            <a:ext cx="6215819" cy="4977926"/>
          </a:xfrm>
        </p:spPr>
        <p:txBody>
          <a:bodyPr>
            <a:noAutofit/>
          </a:bodyPr>
          <a:lstStyle/>
          <a:p>
            <a:r>
              <a:rPr lang="en-US" altLang="en-US" sz="2200" b="1">
                <a:latin typeface="Arial" panose="020B0604020202020204" pitchFamily="34" charset="0"/>
                <a:cs typeface="Arial" panose="020B0604020202020204" pitchFamily="34" charset="0"/>
              </a:rPr>
              <a:t>Bước 4-3:</a:t>
            </a: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</a:rPr>
              <a:t> Lặp lại bước </a:t>
            </a:r>
            <a:r>
              <a:rPr lang="en-US" alt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alt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</a:rPr>
              <a:t>d(A, c</a:t>
            </a:r>
            <a:r>
              <a:rPr lang="en-US" altLang="en-US" sz="2200" baseline="-250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</a:rPr>
              <a:t> ) = 0.25 &lt; d(A, c</a:t>
            </a:r>
            <a:r>
              <a:rPr lang="en-US" altLang="en-US" sz="2200" baseline="-250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</a:rPr>
              <a:t> ) = 18.5</a:t>
            </a:r>
          </a:p>
          <a:p>
            <a:pPr>
              <a:buFont typeface="Wingdings" pitchFamily="2" charset="2"/>
              <a:buNone/>
            </a:pP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	A </a:t>
            </a: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</a:rPr>
              <a:t>thuộc cụm 1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</a:rPr>
              <a:t>d(B, c</a:t>
            </a:r>
            <a:r>
              <a:rPr lang="en-US" altLang="en-US" sz="2200" baseline="-250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</a:rPr>
              <a:t> ) = 0.25 &lt; d(B, c</a:t>
            </a:r>
            <a:r>
              <a:rPr lang="en-US" altLang="en-US" sz="2200" baseline="-250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</a:rPr>
              <a:t> ) = 12.5</a:t>
            </a:r>
          </a:p>
          <a:p>
            <a:pPr>
              <a:buFont typeface="Wingdings" pitchFamily="2" charset="2"/>
              <a:buNone/>
            </a:pP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	B </a:t>
            </a: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</a:rPr>
              <a:t>thuộc cụm 1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</a:rPr>
              <a:t>d(C, c</a:t>
            </a:r>
            <a:r>
              <a:rPr lang="en-US" altLang="en-US" sz="2200" baseline="-250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</a:rPr>
              <a:t> ) = 10.25 &lt; d(C, c</a:t>
            </a:r>
            <a:r>
              <a:rPr lang="en-US" altLang="en-US" sz="2200" baseline="-250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</a:rPr>
              <a:t> ) = 0.5</a:t>
            </a:r>
          </a:p>
          <a:p>
            <a:pPr>
              <a:buFont typeface="Wingdings" pitchFamily="2" charset="2"/>
              <a:buNone/>
            </a:pP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	C </a:t>
            </a: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</a:rPr>
              <a:t>thuộc cụm 2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</a:rPr>
              <a:t>d(D, c</a:t>
            </a:r>
            <a:r>
              <a:rPr lang="en-US" altLang="en-US" sz="2200" baseline="-250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</a:rPr>
              <a:t> ) = 21.25 &gt; d(D, c</a:t>
            </a:r>
            <a:r>
              <a:rPr lang="en-US" altLang="en-US" sz="2200" baseline="-250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</a:rPr>
              <a:t> ) = 0.5</a:t>
            </a:r>
          </a:p>
          <a:p>
            <a:pPr>
              <a:buFont typeface="Wingdings" pitchFamily="2" charset="2"/>
              <a:buNone/>
            </a:pP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	D </a:t>
            </a: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</a:rPr>
              <a:t>thuộc cụm 2</a:t>
            </a:r>
          </a:p>
          <a:p>
            <a:endParaRPr lang="en-US"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AD9E5-EAAB-459D-86B8-C6F15BE4DC7F}" type="datetime1">
              <a:rPr lang="en-US" smtClean="0"/>
              <a:t>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Báo Cáo Tính Toán Khoa Học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1B041-2888-8442-997B-AA5A5E63FE3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92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>
                <a:latin typeface="Arial" panose="020B0604020202020204" pitchFamily="34" charset="0"/>
                <a:cs typeface="Arial" panose="020B0604020202020204" pitchFamily="34" charset="0"/>
              </a:rPr>
              <a:t>Ví dụ:</a:t>
            </a:r>
            <a:endParaRPr lang="en-US" sz="44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AD9E5-EAAB-459D-86B8-C6F15BE4DC7F}" type="datetime1">
              <a:rPr lang="en-US" smtClean="0"/>
              <a:t>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Báo Cáo Tính Toán Khoa Học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1B041-2888-8442-997B-AA5A5E63FE3F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0806912"/>
              </p:ext>
            </p:extLst>
          </p:nvPr>
        </p:nvGraphicFramePr>
        <p:xfrm>
          <a:off x="818382" y="2209800"/>
          <a:ext cx="6004749" cy="391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8" r:id="rId3" imgW="7468247" imgH="4871126" progId="Excel.Chart.8">
                  <p:embed/>
                </p:oleObj>
              </mc:Choice>
              <mc:Fallback>
                <p:oleObj r:id="rId3" imgW="7468247" imgH="4871126" progId="Excel.Chart.8">
                  <p:embed/>
                  <p:pic>
                    <p:nvPicPr>
                      <p:cNvPr id="0" name="Content Placeholder 4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382" y="2209800"/>
                        <a:ext cx="6004749" cy="3916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Oval 7"/>
          <p:cNvSpPr/>
          <p:nvPr/>
        </p:nvSpPr>
        <p:spPr>
          <a:xfrm>
            <a:off x="4285397" y="2461146"/>
            <a:ext cx="1692321" cy="1676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388358" y="4267200"/>
            <a:ext cx="1555845" cy="1066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29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149" y="904164"/>
            <a:ext cx="6987654" cy="1398494"/>
          </a:xfrm>
        </p:spPr>
        <p:txBody>
          <a:bodyPr/>
          <a:lstStyle/>
          <a:p>
            <a:pPr algn="l"/>
            <a:r>
              <a:rPr lang="en-US" sz="4400" b="1" smtClean="0">
                <a:latin typeface="Arial" panose="020B0604020202020204" pitchFamily="34" charset="0"/>
                <a:cs typeface="Arial" panose="020B0604020202020204" pitchFamily="34" charset="0"/>
              </a:rPr>
              <a:t>4. Phân đoạn ảnh vệ tinh dùng thuật toán K-means </a:t>
            </a:r>
            <a:endParaRPr lang="en-US" sz="4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968991" y="2838734"/>
            <a:ext cx="6428096" cy="3306480"/>
          </a:xfrm>
        </p:spPr>
        <p:txBody>
          <a:bodyPr>
            <a:norm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b="1" smtClean="0">
                <a:latin typeface="Arial" panose="020B0604020202020204" pitchFamily="34" charset="0"/>
                <a:cs typeface="Arial" panose="020B0604020202020204" pitchFamily="34" charset="0"/>
              </a:rPr>
              <a:t>Input: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Ảnh có kích thước mxn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Số cụm K muốn phân đoạn</a:t>
            </a:r>
          </a:p>
          <a:p>
            <a:pPr algn="just"/>
            <a:endParaRPr lang="en-US" sz="24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b="1" smtClean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Ảnh được phân thành K đoạn với K màu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Tỷ lệ % diện tích các màu (vùng ảnh)</a:t>
            </a:r>
          </a:p>
          <a:p>
            <a:pPr algn="just">
              <a:buFont typeface="Courier New" panose="02070309020205020404" pitchFamily="49" charset="0"/>
              <a:buChar char="o"/>
            </a:pPr>
            <a:endParaRPr lang="en-US" sz="24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AD9E5-EAAB-459D-86B8-C6F15BE4DC7F}" type="datetime1">
              <a:rPr lang="en-US" smtClean="0"/>
              <a:t>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Báo Cáo Tính Toán Khoa Học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1B041-2888-8442-997B-AA5A5E63FE3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7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5263" y="804225"/>
            <a:ext cx="7248099" cy="1331259"/>
          </a:xfrm>
        </p:spPr>
        <p:txBody>
          <a:bodyPr/>
          <a:lstStyle/>
          <a:p>
            <a:r>
              <a:rPr lang="en-US" sz="4400" b="1">
                <a:latin typeface="Arial" panose="020B0604020202020204" pitchFamily="34" charset="0"/>
                <a:cs typeface="Arial" panose="020B0604020202020204" pitchFamily="34" charset="0"/>
              </a:rPr>
              <a:t>4. Phân đoạn </a:t>
            </a:r>
            <a:r>
              <a:rPr lang="en-US" sz="4400" b="1" smtClean="0">
                <a:latin typeface="Arial" panose="020B0604020202020204" pitchFamily="34" charset="0"/>
                <a:cs typeface="Arial" panose="020B0604020202020204" pitchFamily="34" charset="0"/>
              </a:rPr>
              <a:t>ảnh vệ tinh </a:t>
            </a:r>
            <a:r>
              <a:rPr lang="en-US" sz="4400" b="1">
                <a:latin typeface="Arial" panose="020B0604020202020204" pitchFamily="34" charset="0"/>
                <a:cs typeface="Arial" panose="020B0604020202020204" pitchFamily="34" charset="0"/>
              </a:rPr>
              <a:t>dùng thuật toán K-means </a:t>
            </a:r>
            <a:endParaRPr lang="en-US" sz="440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805219" y="2402006"/>
            <a:ext cx="7451276" cy="3848668"/>
          </a:xfrm>
        </p:spPr>
        <p:txBody>
          <a:bodyPr>
            <a:normAutofit/>
          </a:bodyPr>
          <a:lstStyle/>
          <a:p>
            <a:pPr algn="just"/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Màu sắc bề mặt của các đối tượng (điểm ảnh) trong ảnh là một thuộc tính không đổi và được ánh xạ vào không gian tọa độ 2 chiều và màu.</a:t>
            </a:r>
          </a:p>
          <a:p>
            <a:pPr algn="just"/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Áp dụng giải thuật K-means để xác định các cụm màu có tập các điểm ảnh tương tự nhau.</a:t>
            </a:r>
          </a:p>
          <a:p>
            <a:pPr algn="just"/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Mỗi điểm ảnh chỉ thuộc về một vùng duy nhất</a:t>
            </a:r>
            <a:endParaRPr lang="en-US"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EA2B0-ADE7-4FD2-9D7D-535829F30C22}" type="datetime1">
              <a:rPr lang="en-US" smtClean="0"/>
              <a:t>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Báo Cáo Tính Toán Khoa Học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1B041-2888-8442-997B-AA5A5E63FE3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8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667" y="829809"/>
            <a:ext cx="6508377" cy="843352"/>
          </a:xfrm>
        </p:spPr>
        <p:txBody>
          <a:bodyPr/>
          <a:lstStyle/>
          <a:p>
            <a:r>
              <a:rPr lang="en-US" sz="4800" b="1" smtClean="0"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  <a:endParaRPr lang="en-US" sz="4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865" y="2292824"/>
            <a:ext cx="6864824" cy="365760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Phân đoạn ảnh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Kỹ thuật phân cụm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Thuật toán K-means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Phân đoạn ảnh vệ tinh dùng thuật toán K-means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23B28-9667-4432-94E0-2934FA6D9287}" type="datetime1">
              <a:rPr lang="en-US" smtClean="0"/>
              <a:t>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Báo Cáo Tính Toán Khoa Học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1B041-2888-8442-997B-AA5A5E63FE3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0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644253"/>
            <a:ext cx="7391401" cy="747215"/>
          </a:xfrm>
        </p:spPr>
        <p:txBody>
          <a:bodyPr/>
          <a:lstStyle/>
          <a:p>
            <a:r>
              <a:rPr lang="en-US" sz="4000" b="1" smtClean="0">
                <a:latin typeface="Arial" panose="020B0604020202020204" pitchFamily="34" charset="0"/>
                <a:cs typeface="Arial" panose="020B0604020202020204" pitchFamily="34" charset="0"/>
              </a:rPr>
              <a:t>Đánh giá thuật toán -means</a:t>
            </a:r>
            <a:endParaRPr lang="en-US" sz="4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457200" y="1815152"/>
            <a:ext cx="3566160" cy="4311011"/>
          </a:xfrm>
        </p:spPr>
        <p:txBody>
          <a:bodyPr>
            <a:normAutofit/>
          </a:bodyPr>
          <a:lstStyle/>
          <a:p>
            <a:pPr algn="just"/>
            <a:r>
              <a:rPr lang="vi-VN" b="1">
                <a:latin typeface="Arial" panose="020B0604020202020204" pitchFamily="34" charset="0"/>
                <a:cs typeface="Arial" panose="020B0604020202020204" pitchFamily="34" charset="0"/>
              </a:rPr>
              <a:t>Ưu </a:t>
            </a:r>
            <a:r>
              <a:rPr lang="vi-VN" b="1">
                <a:latin typeface="Arial" panose="020B0604020202020204" pitchFamily="34" charset="0"/>
                <a:cs typeface="Arial" panose="020B0604020202020204" pitchFamily="34" charset="0"/>
              </a:rPr>
              <a:t>điểm </a:t>
            </a:r>
            <a:r>
              <a:rPr lang="vi-VN" b="1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Độ phức tạp O(tkn): t số lần lặp, k số cụm, n số điểm DL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Bảo đảm hội tụ sau 1 số bước lặp hữu hạn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ó thể mở rộng áp dụng với tập dữ liệu lớn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Các cụm không phân cấp, không bị chồng chéo dữ liệu, mỗi cụm luôn có ít nhất 1 điểm DL</a:t>
            </a:r>
          </a:p>
          <a:p>
            <a:pPr algn="just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282440" y="1815152"/>
            <a:ext cx="3566160" cy="4311011"/>
          </a:xfrm>
        </p:spPr>
        <p:txBody>
          <a:bodyPr>
            <a:normAutofit/>
          </a:bodyPr>
          <a:lstStyle/>
          <a:p>
            <a:pPr algn="just"/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Nhược điểm :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Không khắc phục được nhiễu, số cụm phải được cho bởi người dùng chọn ngẫu nhiên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Phải qua nhiều lần thử thì số lượng cụm mới tối ưu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Không có khả năng tìm ra các cụm không lồi, có hình dạng phức tạp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Chỉ thích hợp áp dụng dữ liệu có thuộc tính số</a:t>
            </a:r>
          </a:p>
          <a:p>
            <a:pPr algn="just">
              <a:buFont typeface="Courier New" panose="02070309020205020404" pitchFamily="49" charset="0"/>
              <a:buChar char="o"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0105-43DE-4C1B-A5EB-674D24227B1B}" type="datetime1">
              <a:rPr lang="en-US" smtClean="0"/>
              <a:t>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Báo Cáo Tính Toán Khoa Học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1B041-2888-8442-997B-AA5A5E63FE3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25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169792" y="361016"/>
            <a:ext cx="6508377" cy="754062"/>
          </a:xfrm>
        </p:spPr>
        <p:txBody>
          <a:bodyPr/>
          <a:lstStyle/>
          <a:p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Chương trình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Content Placeholder 9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4980" y="1334632"/>
            <a:ext cx="1685925" cy="164782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0105-43DE-4C1B-A5EB-674D24227B1B}" type="datetime1">
              <a:rPr lang="en-US" smtClean="0"/>
              <a:t>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Báo Cáo Tính Toán Khoa Học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1B041-2888-8442-997B-AA5A5E63FE3F}" type="slidenum">
              <a:rPr lang="en-US" smtClean="0"/>
              <a:t>21</a:t>
            </a:fld>
            <a:endParaRPr lang="en-US"/>
          </a:p>
        </p:txBody>
      </p: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5960660" y="1334632"/>
            <a:ext cx="1676400" cy="1638300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4"/>
          <a:stretch>
            <a:fillRect/>
          </a:stretch>
        </p:blipFill>
        <p:spPr>
          <a:xfrm>
            <a:off x="2734030" y="3941952"/>
            <a:ext cx="1666875" cy="1628775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5"/>
          <a:stretch>
            <a:fillRect/>
          </a:stretch>
        </p:blipFill>
        <p:spPr>
          <a:xfrm>
            <a:off x="5960659" y="3932427"/>
            <a:ext cx="1676400" cy="16383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008660" y="3167123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Ảnh gốc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386492" y="3167123"/>
            <a:ext cx="71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K=2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226273" y="5745707"/>
            <a:ext cx="682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K=3</a:t>
            </a:r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379760" y="5745707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K=4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52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022" y="333721"/>
            <a:ext cx="6508377" cy="774510"/>
          </a:xfrm>
        </p:spPr>
        <p:txBody>
          <a:bodyPr/>
          <a:lstStyle/>
          <a:p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Kết quả phân đoạn ảnh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F1A9-AE2F-49CB-A014-9CB9B1B4FE4D}" type="datetime1">
              <a:rPr lang="en-US" smtClean="0"/>
              <a:t>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Báo Cáo Tính Toán Khoa Học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1B041-2888-8442-997B-AA5A5E63FE3F}" type="slidenum">
              <a:rPr lang="en-US" smtClean="0"/>
              <a:t>22</a:t>
            </a:fld>
            <a:endParaRPr lang="en-US"/>
          </a:p>
        </p:txBody>
      </p:sp>
      <p:pic>
        <p:nvPicPr>
          <p:cNvPr id="8" name="Content Placeholder 7"/>
          <p:cNvPicPr>
            <a:picLocks noGrp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723331" y="1296537"/>
            <a:ext cx="7383439" cy="491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4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F1A9-AE2F-49CB-A014-9CB9B1B4FE4D}" type="datetime1">
              <a:rPr lang="en-US" smtClean="0"/>
              <a:t>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Báo Cáo Tính Toán Khoa Học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1B041-2888-8442-997B-AA5A5E63FE3F}" type="slidenum">
              <a:rPr lang="en-US" smtClean="0"/>
              <a:t>23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333" y="1209675"/>
            <a:ext cx="6353175" cy="444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371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74" y="726141"/>
            <a:ext cx="6508377" cy="982639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sz="4400" b="1" smtClean="0">
                <a:latin typeface="Arial" panose="020B0604020202020204" pitchFamily="34" charset="0"/>
                <a:cs typeface="Arial" panose="020B0604020202020204" pitchFamily="34" charset="0"/>
              </a:rPr>
              <a:t>Phân đoạn ảnh</a:t>
            </a:r>
            <a:endParaRPr lang="en-US" sz="4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3459" y="2183642"/>
            <a:ext cx="6974004" cy="3998794"/>
          </a:xfrm>
        </p:spPr>
        <p:txBody>
          <a:bodyPr>
            <a:noAutofit/>
          </a:bodyPr>
          <a:lstStyle/>
          <a:p>
            <a:pPr algn="just"/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Phân đoạn ảnh là tách ảnh đầu vào thành các vùng đồng nhất để biểu diễn phân tích, nhận dạng ảnh.</a:t>
            </a:r>
          </a:p>
          <a:p>
            <a:pPr algn="just"/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Ví dụ: nhận dạng chữ viết tay, số (hoặc mã vạch)</a:t>
            </a:r>
          </a:p>
          <a:p>
            <a:pPr algn="just"/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Đây là phần phức tạp và khó khăn nhất trong trong xử lý ảnh, và dễ gây lỗi, làm mất độ chính xác của ảnh.</a:t>
            </a:r>
          </a:p>
          <a:p>
            <a:pPr algn="just"/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Kết quả nhận dạng ảnh phụ thuộc rất nhiều vào công đoạn này.</a:t>
            </a:r>
          </a:p>
          <a:p>
            <a:pPr algn="just"/>
            <a:endParaRPr lang="en-US"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6DC0-A357-4F78-B850-C54E157EA6FF}" type="datetime1">
              <a:rPr lang="en-US" smtClean="0"/>
              <a:t>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Báo Cáo Tính Toán Khoa Học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1B041-2888-8442-997B-AA5A5E63FE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80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96154" y="1050878"/>
            <a:ext cx="4966446" cy="818866"/>
          </a:xfrm>
        </p:spPr>
        <p:txBody>
          <a:bodyPr/>
          <a:lstStyle/>
          <a:p>
            <a:pPr algn="l"/>
            <a:r>
              <a:rPr lang="en-US" sz="4400" b="1" smtClean="0">
                <a:latin typeface="Arial" panose="020B0604020202020204" pitchFamily="34" charset="0"/>
                <a:cs typeface="Arial" panose="020B0604020202020204" pitchFamily="34" charset="0"/>
              </a:rPr>
              <a:t>Ví dụ:</a:t>
            </a:r>
            <a:endParaRPr lang="en-US" sz="4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774209" y="4844535"/>
            <a:ext cx="1268318" cy="430325"/>
          </a:xfrm>
        </p:spPr>
        <p:txBody>
          <a:bodyPr>
            <a:noAutofit/>
          </a:bodyPr>
          <a:lstStyle/>
          <a:p>
            <a:pPr algn="ctr"/>
            <a:r>
              <a:rPr lang="en-US" sz="2200" i="1" smtClean="0">
                <a:latin typeface="Arial" panose="020B0604020202020204" pitchFamily="34" charset="0"/>
                <a:cs typeface="Arial" panose="020B0604020202020204" pitchFamily="34" charset="0"/>
              </a:rPr>
              <a:t>Ảnh gốc</a:t>
            </a:r>
            <a:endParaRPr lang="en-US" sz="22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502B2-5FDC-4632-8EA9-FD8BDD1C407D}" type="datetime1">
              <a:rPr lang="en-US" smtClean="0"/>
              <a:t>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Báo Cáo Tính Toán Khoa Học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1B041-2888-8442-997B-AA5A5E63FE3F}" type="slidenum">
              <a:rPr lang="en-US" smtClean="0"/>
              <a:t>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627" y="2322927"/>
            <a:ext cx="6687403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039737" y="4844535"/>
            <a:ext cx="35757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i="1" smtClean="0">
                <a:latin typeface="Arial" panose="020B0604020202020204" pitchFamily="34" charset="0"/>
                <a:cs typeface="Arial" panose="020B0604020202020204" pitchFamily="34" charset="0"/>
              </a:rPr>
              <a:t>Kết quả sau khi phân đoạn</a:t>
            </a:r>
            <a:endParaRPr lang="en-US" sz="22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11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EA2B0-ADE7-4FD2-9D7D-535829F30C22}" type="datetime1">
              <a:rPr lang="en-US" smtClean="0"/>
              <a:t>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Báo Cáo Tính Toán Khoa Học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1B041-2888-8442-997B-AA5A5E63FE3F}" type="slidenum">
              <a:rPr lang="en-US" smtClean="0"/>
              <a:t>5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idx="4294967295"/>
          </p:nvPr>
        </p:nvSpPr>
        <p:spPr>
          <a:xfrm>
            <a:off x="644232" y="576015"/>
            <a:ext cx="6508750" cy="760412"/>
          </a:xfrm>
        </p:spPr>
        <p:txBody>
          <a:bodyPr/>
          <a:lstStyle/>
          <a:p>
            <a:r>
              <a:rPr lang="en-US" sz="4400" b="1" smtClean="0">
                <a:latin typeface="Arial" panose="020B0604020202020204" pitchFamily="34" charset="0"/>
                <a:cs typeface="Arial" panose="020B0604020202020204" pitchFamily="34" charset="0"/>
              </a:rPr>
              <a:t>2. Phân cụm</a:t>
            </a:r>
            <a:endParaRPr lang="en-US" sz="4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4294967295"/>
          </p:nvPr>
        </p:nvSpPr>
        <p:spPr>
          <a:xfrm>
            <a:off x="832112" y="1665026"/>
            <a:ext cx="7424382" cy="4326341"/>
          </a:xfrm>
        </p:spPr>
        <p:txBody>
          <a:bodyPr>
            <a:normAutofit/>
          </a:bodyPr>
          <a:lstStyle/>
          <a:p>
            <a:pPr marL="339725" indent="-339725" algn="just">
              <a:defRPr/>
            </a:pPr>
            <a:r>
              <a:rPr lang="vi-VN" sz="2200" smtClean="0">
                <a:latin typeface="Arial" panose="020B0604020202020204" pitchFamily="34" charset="0"/>
                <a:cs typeface="Arial" panose="020B0604020202020204" pitchFamily="34" charset="0"/>
              </a:rPr>
              <a:t>Quá trình phân chia 1 tập dữ liệu ban đầu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có n phần tử cho trước </a:t>
            </a:r>
            <a:r>
              <a:rPr lang="vi-VN" sz="2200" smtClean="0">
                <a:latin typeface="Arial" panose="020B0604020202020204" pitchFamily="34" charset="0"/>
                <a:cs typeface="Arial" panose="020B0604020202020204" pitchFamily="34" charset="0"/>
              </a:rPr>
              <a:t>thành 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K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tập con dữ liệu 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(K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≤ n), mỗi tập con biểu diễn 1 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cụm:</a:t>
            </a:r>
            <a:endParaRPr 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algn="just">
              <a:buFont typeface="Courier New" panose="02070309020205020404" pitchFamily="49" charset="0"/>
              <a:buChar char="o"/>
              <a:defRPr/>
            </a:pP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Các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đối tượng trong 1 cụm “tương tự” nhau.</a:t>
            </a:r>
          </a:p>
          <a:p>
            <a:pPr lvl="2" algn="just">
              <a:buFont typeface="Courier New" panose="02070309020205020404" pitchFamily="49" charset="0"/>
              <a:buChar char="o"/>
              <a:defRPr/>
            </a:pP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Các đối tượng khác cụm thì “không tương tự” nhau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defRPr/>
            </a:pP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Đặc điểm: </a:t>
            </a:r>
          </a:p>
          <a:p>
            <a:pPr lvl="2" algn="just">
              <a:buFont typeface="Courier New" panose="02070309020205020404" pitchFamily="49" charset="0"/>
              <a:buChar char="o"/>
              <a:defRPr/>
            </a:pP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Mỗi đối tượng chỉ thuộc về 1 cụm.</a:t>
            </a:r>
          </a:p>
          <a:p>
            <a:pPr lvl="2" algn="just">
              <a:buFont typeface="Courier New" panose="02070309020205020404" pitchFamily="49" charset="0"/>
              <a:buChar char="o"/>
              <a:defRPr/>
            </a:pP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Mỗi cụm có tối thiểu 1 đối tượng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Một số thuật toán điển hình : 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K-means,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PAM, CLARA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,…</a:t>
            </a:r>
          </a:p>
          <a:p>
            <a:endParaRPr lang="en-US" sz="22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vi-VN"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43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199" y="361016"/>
            <a:ext cx="6508377" cy="1143000"/>
          </a:xfrm>
        </p:spPr>
        <p:txBody>
          <a:bodyPr/>
          <a:lstStyle/>
          <a:p>
            <a:r>
              <a:rPr lang="en-US" sz="4400" b="1" smtClean="0">
                <a:latin typeface="Arial" panose="020B0604020202020204" pitchFamily="34" charset="0"/>
                <a:cs typeface="Arial" panose="020B0604020202020204" pitchFamily="34" charset="0"/>
              </a:rPr>
              <a:t>Ví dụ:</a:t>
            </a:r>
            <a:endParaRPr lang="en-US" sz="4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idx="1"/>
              </p:nvPr>
            </p:nvSpPr>
            <p:spPr>
              <a:xfrm>
                <a:off x="900753" y="1624084"/>
                <a:ext cx="6878470" cy="4502079"/>
              </a:xfrm>
            </p:spPr>
            <p:txBody>
              <a:bodyPr>
                <a:noAutofit/>
              </a:bodyPr>
              <a:lstStyle/>
              <a:p>
                <a:endParaRPr lang="en-US" sz="220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20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20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20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sz="220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200">
                    <a:latin typeface="Arial" panose="020B0604020202020204" pitchFamily="34" charset="0"/>
                    <a:cs typeface="Arial" panose="020B0604020202020204" pitchFamily="34" charset="0"/>
                  </a:rPr>
                  <a:t>X tập các điểm dữ liệu,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2200" i="1">
                            <a:latin typeface="Cambria Math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>
                    <a:latin typeface="Arial" panose="020B0604020202020204" pitchFamily="34" charset="0"/>
                    <a:cs typeface="Arial" panose="020B0604020202020204" pitchFamily="34" charset="0"/>
                  </a:rPr>
                  <a:t> cụm thứ </a:t>
                </a:r>
                <a:r>
                  <a:rPr lang="en-US" sz="2200" smtClean="0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</a:p>
              <a:p>
                <a:r>
                  <a:rPr lang="en-US" sz="2200" smtClean="0">
                    <a:latin typeface="Arial" panose="020B0604020202020204" pitchFamily="34" charset="0"/>
                    <a:cs typeface="Arial" panose="020B0604020202020204" pitchFamily="34" charset="0"/>
                  </a:rPr>
                  <a:t>X </a:t>
                </a:r>
                <a:r>
                  <a:rPr lang="en-US" sz="2200"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2200" i="1">
                            <a:latin typeface="Cambria Math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∪</m:t>
                    </m:r>
                    <m:sSub>
                      <m:sSubPr>
                        <m:ctrlPr>
                          <a:rPr lang="en-US" sz="22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2200" i="1">
                            <a:latin typeface="Cambria Math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sz="22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…∪</m:t>
                    </m:r>
                  </m:oMath>
                </a14:m>
                <a:r>
                  <a:rPr lang="en-US" sz="220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2200" i="1">
                            <a:latin typeface="Cambria Math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2200" i="1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2200" i="1">
                            <a:latin typeface="Cambria Math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∩ </m:t>
                    </m:r>
                    <m:sSub>
                      <m:sSubPr>
                        <m:ctrlPr>
                          <a:rPr lang="en-US" sz="22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22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200"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∅</m:t>
                    </m:r>
                  </m:oMath>
                </a14:m>
                <a:endParaRPr lang="en-US" sz="2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0753" y="1624084"/>
                <a:ext cx="6878470" cy="4502079"/>
              </a:xfrm>
              <a:blipFill rotWithShape="1">
                <a:blip r:embed="rId2"/>
                <a:stretch>
                  <a:fillRect l="-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A25F1-BAC1-472F-B382-23AEFE07412C}" type="datetime1">
              <a:rPr lang="en-US" smtClean="0"/>
              <a:t>1/7/2017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Báo Cáo Tính Toán Khoa Học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1B041-2888-8442-997B-AA5A5E63FE3F}" type="slidenum">
              <a:rPr lang="en-US" smtClean="0"/>
              <a:t>6</a:t>
            </a:fld>
            <a:endParaRPr lang="en-US"/>
          </a:p>
        </p:txBody>
      </p:sp>
      <p:pic>
        <p:nvPicPr>
          <p:cNvPr id="12" name="Picture 5" descr="cluster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906" y="1624084"/>
            <a:ext cx="57912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808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C69D6-E641-44E3-97E6-CED912689887}" type="datetime1">
              <a:rPr lang="en-US" smtClean="0"/>
              <a:t>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Báo Cáo Tính Toán Khoa Học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1B041-2888-8442-997B-AA5A5E63FE3F}" type="slidenum">
              <a:rPr lang="en-US" smtClean="0"/>
              <a:t>7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idx="4294967295"/>
          </p:nvPr>
        </p:nvSpPr>
        <p:spPr>
          <a:xfrm>
            <a:off x="705144" y="169863"/>
            <a:ext cx="6507163" cy="798512"/>
          </a:xfrm>
        </p:spPr>
        <p:txBody>
          <a:bodyPr/>
          <a:lstStyle/>
          <a:p>
            <a:r>
              <a:rPr lang="en-US" sz="4400" b="1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4400" b="1" smtClean="0">
                <a:latin typeface="Arial" panose="020B0604020202020204" pitchFamily="34" charset="0"/>
                <a:cs typeface="Arial" panose="020B0604020202020204" pitchFamily="34" charset="0"/>
              </a:rPr>
              <a:t>.  Thuật toán K-means</a:t>
            </a:r>
            <a:endParaRPr lang="en-US" sz="4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4294967295"/>
              </p:nvPr>
            </p:nvSpPr>
            <p:spPr>
              <a:xfrm>
                <a:off x="700604" y="1183232"/>
                <a:ext cx="7551350" cy="5173118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US" smtClean="0">
                    <a:latin typeface="Arial" panose="020B0604020202020204" pitchFamily="34" charset="0"/>
                    <a:cs typeface="Arial" panose="020B0604020202020204" pitchFamily="34" charset="0"/>
                  </a:rPr>
                  <a:t>K-means là thuật toán phân cụm dữ liệu</a:t>
                </a:r>
              </a:p>
              <a:p>
                <a:pPr algn="just"/>
                <a:r>
                  <a:rPr lang="en-US" smtClean="0">
                    <a:latin typeface="Arial" panose="020B0604020202020204" pitchFamily="34" charset="0"/>
                    <a:cs typeface="Arial" panose="020B0604020202020204" pitchFamily="34" charset="0"/>
                  </a:rPr>
                  <a:t>Mục đích của K-means là sinh K cụm dữ liệu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  <a:cs typeface="Arial" panose="020B0604020202020204" pitchFamily="34" charset="0"/>
                      </a:rPr>
                      <m:t>, …,</m:t>
                    </m:r>
                    <m:sSub>
                      <m:sSubPr>
                        <m:ctrlPr>
                          <a:rPr lang="en-US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mtClean="0">
                    <a:latin typeface="Arial" panose="020B0604020202020204" pitchFamily="34" charset="0"/>
                    <a:cs typeface="Arial" panose="020B0604020202020204" pitchFamily="34" charset="0"/>
                  </a:rPr>
                  <a:t>} từ một tập dữ liệu chứa n đối tượng trong không gian d chiều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  <a:cs typeface="Arial" panose="020B0604020202020204" pitchFamily="34" charset="0"/>
                      </a:rPr>
                      <m:t>={</m:t>
                    </m:r>
                    <m:sSub>
                      <m:sSubPr>
                        <m:ctrlPr>
                          <a:rPr lang="en-US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cs typeface="Arial" panose="020B0604020202020204" pitchFamily="34" charset="0"/>
                          </a:rPr>
                          <m:t>…, </m:t>
                        </m:r>
                        <m:r>
                          <a:rPr lang="en-US" i="1">
                            <a:latin typeface="Cambria Math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  <a:cs typeface="Arial" panose="020B0604020202020204" pitchFamily="34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/>
                        <a:cs typeface="Arial" panose="020B0604020202020204" pitchFamily="34" charset="0"/>
                      </a:rPr>
                      <m:t>}</m:t>
                    </m:r>
                  </m:oMath>
                </a14:m>
                <a:r>
                  <a:rPr lang="en-US" smtClean="0">
                    <a:latin typeface="Arial" panose="020B0604020202020204" pitchFamily="34" charset="0"/>
                    <a:cs typeface="Arial" panose="020B0604020202020204" pitchFamily="34" charset="0"/>
                  </a:rPr>
                  <a:t>, i=1÷n, sao cho hàm tiêu chuẩn:</a:t>
                </a:r>
              </a:p>
              <a:p>
                <a:pPr marL="0" indent="0" algn="ctr">
                  <a:buNone/>
                </a:pPr>
                <a:r>
                  <a:rPr lang="en-US" sz="3200" b="1">
                    <a:latin typeface="Arial" panose="020B0604020202020204" pitchFamily="34" charset="0"/>
                    <a:cs typeface="Arial" panose="020B0604020202020204" pitchFamily="34" charset="0"/>
                  </a:rPr>
                  <a:t>E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3200" b="1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3200" b="1" i="1">
                            <a:latin typeface="Cambria Math"/>
                          </a:rPr>
                          <m:t>𝒊</m:t>
                        </m:r>
                        <m:r>
                          <a:rPr lang="en-US" sz="3200" b="1" i="1">
                            <a:latin typeface="Cambria Math"/>
                          </a:rPr>
                          <m:t>=</m:t>
                        </m:r>
                        <m:r>
                          <a:rPr lang="en-US" sz="3200" b="1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sz="3200" b="1" i="1">
                            <a:latin typeface="Cambria Math"/>
                          </a:rPr>
                          <m:t>𝒌</m:t>
                        </m:r>
                      </m:sup>
                      <m:e>
                        <m:r>
                          <a:rPr lang="en-US" sz="3200" b="1" i="1">
                            <a:latin typeface="Cambria Math"/>
                          </a:rPr>
                          <m:t> </m:t>
                        </m:r>
                      </m:e>
                    </m:nary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sz="3200" b="1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3200" b="1" i="1">
                            <a:latin typeface="Cambria Math"/>
                          </a:rPr>
                          <m:t>𝒙</m:t>
                        </m:r>
                        <m:r>
                          <a:rPr lang="en-US" sz="3200" b="1" i="1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sz="32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sz="3200" b="1" i="1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sub>
                      <m:sup/>
                      <m:e>
                        <m:sSup>
                          <m:sSupPr>
                            <m:ctrlPr>
                              <a:rPr lang="en-US" sz="3200" b="1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200" b="1" i="1">
                                <a:latin typeface="Cambria Math"/>
                              </a:rPr>
                              <m:t>|</m:t>
                            </m:r>
                            <m:r>
                              <a:rPr lang="en-US" sz="3200" b="1" i="1">
                                <a:latin typeface="Cambria Math"/>
                              </a:rPr>
                              <m:t>𝒙</m:t>
                            </m:r>
                            <m:r>
                              <a:rPr lang="en-US" sz="3200" b="1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3200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200" b="1" i="1">
                                    <a:latin typeface="Cambria Math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lang="en-US" sz="3200" b="1" i="1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sz="3200" b="1" i="1">
                                <a:latin typeface="Cambria Math"/>
                              </a:rPr>
                              <m:t>|</m:t>
                            </m:r>
                          </m:e>
                          <m:sup>
                            <m:r>
                              <a:rPr lang="en-US" sz="3200" b="1" i="1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3200" b="1" baseline="-25000" smtClean="0">
                    <a:latin typeface="Arial" panose="020B0604020202020204" pitchFamily="34" charset="0"/>
                    <a:cs typeface="Arial" panose="020B0604020202020204" pitchFamily="34" charset="0"/>
                  </a:rPr>
                  <a:t>min</a:t>
                </a:r>
                <a:endParaRPr lang="en-US" sz="3200" b="1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en-US" smtClean="0">
                    <a:latin typeface="Arial" panose="020B0604020202020204" pitchFamily="34" charset="0"/>
                    <a:cs typeface="Arial" panose="020B0604020202020204" pitchFamily="34" charset="0"/>
                  </a:rPr>
                  <a:t>|x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cs typeface="Arial" panose="020B0604020202020204" pitchFamily="34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mtClean="0">
                    <a:latin typeface="Arial" panose="020B0604020202020204" pitchFamily="34" charset="0"/>
                    <a:cs typeface="Arial" panose="020B0604020202020204" pitchFamily="34" charset="0"/>
                  </a:rPr>
                  <a:t>| là khoảng cách Euclide giữa điểm dữ liệu x và tâm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cs typeface="Arial" panose="020B0604020202020204" pitchFamily="34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mtClean="0">
                    <a:latin typeface="Arial" panose="020B0604020202020204" pitchFamily="34" charset="0"/>
                    <a:cs typeface="Arial" panose="020B0604020202020204" pitchFamily="34" charset="0"/>
                  </a:rPr>
                  <a:t> trong cụm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en-US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cs typeface="Arial" panose="020B0604020202020204" pitchFamily="34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mtClean="0">
                    <a:latin typeface="Arial" panose="020B0604020202020204" pitchFamily="34" charset="0"/>
                    <a:cs typeface="Arial" panose="020B0604020202020204" pitchFamily="34" charset="0"/>
                  </a:rPr>
                  <a:t> là tâm cụm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mtClean="0">
                    <a:latin typeface="Arial" panose="020B0604020202020204" pitchFamily="34" charset="0"/>
                    <a:cs typeface="Arial" panose="020B0604020202020204" pitchFamily="34" charset="0"/>
                  </a:rPr>
                  <a:t>, K là số cụm, tâm cụm.</a:t>
                </a:r>
              </a:p>
              <a:p>
                <a:pPr algn="just"/>
                <a:r>
                  <a:rPr lang="en-US" smtClean="0">
                    <a:latin typeface="Arial" panose="020B0604020202020204" pitchFamily="34" charset="0"/>
                    <a:cs typeface="Arial" panose="020B0604020202020204" pitchFamily="34" charset="0"/>
                  </a:rPr>
                  <a:t>Tâm cụm là 1 vector, giá trị mỗi phần tử của vector đó là TBC các thành phần tương ứng của các điểm dữ liệu trong cụm đang xét.</a:t>
                </a:r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700604" y="1183232"/>
                <a:ext cx="7551350" cy="5173118"/>
              </a:xfrm>
              <a:blipFill rotWithShape="1">
                <a:blip r:embed="rId2"/>
                <a:stretch>
                  <a:fillRect l="-646" t="-471" r="-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20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AD9E5-EAAB-459D-86B8-C6F15BE4DC7F}" type="datetime1">
              <a:rPr lang="en-US" smtClean="0"/>
              <a:t>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Báo Cáo Tính Toán Khoa Học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1B041-2888-8442-997B-AA5A5E63FE3F}" type="slidenum">
              <a:rPr lang="en-US" smtClean="0"/>
              <a:t>8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idx="4294967295"/>
          </p:nvPr>
        </p:nvSpPr>
        <p:spPr>
          <a:xfrm>
            <a:off x="636550" y="159305"/>
            <a:ext cx="6508750" cy="609438"/>
          </a:xfrm>
        </p:spPr>
        <p:txBody>
          <a:bodyPr/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Các bước thuật toán K-means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4294967295"/>
              </p:nvPr>
            </p:nvSpPr>
            <p:spPr>
              <a:xfrm>
                <a:off x="464024" y="768744"/>
                <a:ext cx="8107907" cy="5587606"/>
              </a:xfrm>
            </p:spPr>
            <p:txBody>
              <a:bodyPr>
                <a:normAutofit lnSpcReduction="10000"/>
              </a:bodyPr>
              <a:lstStyle/>
              <a:p>
                <a:pPr algn="just"/>
                <a:r>
                  <a:rPr lang="en-US" sz="1600" b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Bước 1</a:t>
                </a:r>
                <a:r>
                  <a:rPr lang="en-US" sz="1600" smtClean="0">
                    <a:latin typeface="Arial" panose="020B0604020202020204" pitchFamily="34" charset="0"/>
                    <a:cs typeface="Arial" panose="020B0604020202020204" pitchFamily="34" charset="0"/>
                  </a:rPr>
                  <a:t>-Khởi tạo</a:t>
                </a:r>
              </a:p>
              <a:p>
                <a:pPr lvl="1" algn="just">
                  <a:buFont typeface="Courier New" panose="02070309020205020404" pitchFamily="49" charset="0"/>
                  <a:buChar char="o"/>
                </a:pPr>
                <a:r>
                  <a:rPr lang="en-US" sz="1400" smtClean="0">
                    <a:latin typeface="Arial" panose="020B0604020202020204" pitchFamily="34" charset="0"/>
                    <a:cs typeface="Arial" panose="020B0604020202020204" pitchFamily="34" charset="0"/>
                  </a:rPr>
                  <a:t>Chọn ngẫu nhiên K tâm (</a:t>
                </a:r>
                <a:r>
                  <a:rPr lang="en-US" sz="1400" i="1">
                    <a:latin typeface="Arial" panose="020B0604020202020204" pitchFamily="34" charset="0"/>
                    <a:cs typeface="Arial" panose="020B0604020202020204" pitchFamily="34" charset="0"/>
                  </a:rPr>
                  <a:t>centroid</a:t>
                </a:r>
                <a:r>
                  <a:rPr lang="en-US" sz="140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400" smtClean="0">
                    <a:latin typeface="Arial" panose="020B0604020202020204" pitchFamily="34" charset="0"/>
                    <a:cs typeface="Arial" panose="020B0604020202020204" pitchFamily="34" charset="0"/>
                  </a:rPr>
                  <a:t>)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  <a:cs typeface="Arial" panose="020B0604020202020204" pitchFamily="34" charset="0"/>
                          </a:rPr>
                          <m:t>𝑚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smtClean="0">
                    <a:latin typeface="Arial" panose="020B0604020202020204" pitchFamily="34" charset="0"/>
                    <a:cs typeface="Arial" panose="020B0604020202020204" pitchFamily="34" charset="0"/>
                  </a:rPr>
                  <a:t>} cho </a:t>
                </a:r>
                <a:r>
                  <a:rPr lang="en-US" sz="1400">
                    <a:latin typeface="Arial" panose="020B0604020202020204" pitchFamily="34" charset="0"/>
                    <a:cs typeface="Arial" panose="020B0604020202020204" pitchFamily="34" charset="0"/>
                  </a:rPr>
                  <a:t>K </a:t>
                </a:r>
                <a:r>
                  <a:rPr lang="en-US" sz="1400" smtClean="0">
                    <a:latin typeface="Arial" panose="020B0604020202020204" pitchFamily="34" charset="0"/>
                    <a:cs typeface="Arial" panose="020B0604020202020204" pitchFamily="34" charset="0"/>
                  </a:rPr>
                  <a:t>cụm (</a:t>
                </a:r>
                <a:r>
                  <a:rPr lang="en-US" sz="1400" i="1">
                    <a:latin typeface="Arial" panose="020B0604020202020204" pitchFamily="34" charset="0"/>
                    <a:cs typeface="Arial" panose="020B0604020202020204" pitchFamily="34" charset="0"/>
                  </a:rPr>
                  <a:t>cluster</a:t>
                </a:r>
                <a:r>
                  <a:rPr lang="en-US" sz="140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400" smtClean="0">
                    <a:latin typeface="Arial" panose="020B0604020202020204" pitchFamily="34" charset="0"/>
                    <a:cs typeface="Arial" panose="020B0604020202020204" pitchFamily="34" charset="0"/>
                  </a:rPr>
                  <a:t>)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1400" b="0" i="0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sz="1400" smtClean="0">
                    <a:latin typeface="Arial" panose="020B0604020202020204" pitchFamily="34" charset="0"/>
                    <a:cs typeface="Arial" panose="020B0604020202020204" pitchFamily="34" charset="0"/>
                  </a:rPr>
                  <a:t> (i=1÷K)</a:t>
                </a:r>
              </a:p>
              <a:p>
                <a:pPr algn="just"/>
                <a:r>
                  <a:rPr lang="en-US" sz="1600" b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Bước 2</a:t>
                </a:r>
                <a:r>
                  <a:rPr lang="en-US" sz="1600" smtClean="0">
                    <a:latin typeface="Arial" panose="020B0604020202020204" pitchFamily="34" charset="0"/>
                    <a:cs typeface="Arial" panose="020B0604020202020204" pitchFamily="34" charset="0"/>
                  </a:rPr>
                  <a:t>-Tính khoảng cách Euclide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600" b="1" i="1"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sz="1600" b="1" i="1">
                              <a:latin typeface="Cambria Math"/>
                            </a:rPr>
                            <m:t>𝒋</m:t>
                          </m:r>
                          <m:r>
                            <a:rPr lang="en-US" sz="1600" b="1" i="1">
                              <a:latin typeface="Cambria Math"/>
                            </a:rPr>
                            <m:t>=</m:t>
                          </m:r>
                          <m:r>
                            <a:rPr lang="en-US" sz="1600" b="1" i="1"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sz="1600" b="1" i="1">
                              <a:latin typeface="Cambria Math"/>
                            </a:rPr>
                            <m:t>𝒌</m:t>
                          </m:r>
                        </m:sup>
                      </m:sSubSup>
                      <m:rad>
                        <m:radPr>
                          <m:degHide m:val="on"/>
                          <m:ctrlPr>
                            <a:rPr lang="en-US" sz="1600" b="1" i="1">
                              <a:latin typeface="Cambria Math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1600" b="1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sz="1600" b="1" i="1"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sz="1600" b="1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1600" b="1" i="1">
                                  <a:latin typeface="Cambria Math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sz="1600" b="1" i="1">
                                  <a:latin typeface="Cambria Math"/>
                                </a:rPr>
                                <m:t>𝒏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1600" b="1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1" i="1">
                                      <a:latin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600" b="1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1" i="1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1600" b="1" i="1">
                                          <a:latin typeface="Cambria Math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sz="1600" b="1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600" b="1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1" i="1">
                                          <a:latin typeface="Cambria Math"/>
                                        </a:rPr>
                                        <m:t>𝒎</m:t>
                                      </m:r>
                                    </m:e>
                                    <m:sub>
                                      <m:r>
                                        <a:rPr lang="en-US" sz="1600" b="1" i="1">
                                          <a:latin typeface="Cambria Math"/>
                                        </a:rPr>
                                        <m:t>𝒋</m:t>
                                      </m:r>
                                    </m:sub>
                                  </m:sSub>
                                  <m:r>
                                    <a:rPr lang="en-US" sz="1600" b="1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1600" b="1" i="1" smtClean="0"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sz="160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 algn="just">
                  <a:buFont typeface="Courier New" panose="02070309020205020404" pitchFamily="49" charset="0"/>
                  <a:buChar char="o"/>
                </a:pPr>
                <a:r>
                  <a:rPr lang="en-US" sz="1400" smtClean="0">
                    <a:latin typeface="Arial" panose="020B0604020202020204" pitchFamily="34" charset="0"/>
                    <a:cs typeface="Arial" panose="020B0604020202020204" pitchFamily="34" charset="0"/>
                  </a:rPr>
                  <a:t>Với mỗi điểm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smtClean="0">
                    <a:latin typeface="Arial" panose="020B0604020202020204" pitchFamily="34" charset="0"/>
                    <a:cs typeface="Arial" panose="020B0604020202020204" pitchFamily="34" charset="0"/>
                  </a:rPr>
                  <a:t> (i=1÷n)</a:t>
                </a:r>
              </a:p>
              <a:p>
                <a:pPr lvl="2" algn="just">
                  <a:buFont typeface="Arial" panose="020B0604020202020204" pitchFamily="34" charset="0"/>
                  <a:buChar char="•"/>
                </a:pPr>
                <a:r>
                  <a:rPr lang="en-US" sz="1400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sz="1400" smtClean="0">
                    <a:latin typeface="Arial" panose="020B0604020202020204" pitchFamily="34" charset="0"/>
                    <a:cs typeface="Arial" panose="020B0604020202020204" pitchFamily="34" charset="0"/>
                  </a:rPr>
                  <a:t>ính khoảng cách từ nó tới mỗi trọng tâm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  <a:cs typeface="Arial" panose="020B0604020202020204" pitchFamily="34" charset="0"/>
                          </a:rPr>
                          <m:t>𝑚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400" smtClean="0">
                    <a:latin typeface="Arial" panose="020B0604020202020204" pitchFamily="34" charset="0"/>
                    <a:cs typeface="Arial" panose="020B0604020202020204" pitchFamily="34" charset="0"/>
                  </a:rPr>
                  <a:t> (j=1÷k).</a:t>
                </a:r>
              </a:p>
              <a:p>
                <a:pPr lvl="2" algn="just">
                  <a:buFont typeface="Arial" panose="020B0604020202020204" pitchFamily="34" charset="0"/>
                  <a:buChar char="•"/>
                </a:pPr>
                <a:r>
                  <a:rPr lang="en-US" sz="1400" smtClean="0">
                    <a:latin typeface="Arial" panose="020B0604020202020204" pitchFamily="34" charset="0"/>
                    <a:cs typeface="Arial" panose="020B0604020202020204" pitchFamily="34" charset="0"/>
                  </a:rPr>
                  <a:t>Tìm trọng tâm gần nhất và nhóm chúng vào nhóm gần nhất.</a:t>
                </a:r>
              </a:p>
              <a:p>
                <a:pPr algn="just">
                  <a:buFont typeface="Wingdings" panose="05000000000000000000" pitchFamily="2" charset="2"/>
                  <a:buChar char="§"/>
                </a:pPr>
                <a:r>
                  <a:rPr lang="en-US" sz="1600" b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Bước 3</a:t>
                </a:r>
                <a:r>
                  <a:rPr lang="en-US" sz="1600" smtClean="0">
                    <a:latin typeface="Arial" panose="020B0604020202020204" pitchFamily="34" charset="0"/>
                    <a:cs typeface="Arial" panose="020B0604020202020204" pitchFamily="34" charset="0"/>
                  </a:rPr>
                  <a:t>-Cập nhật lại trọng tâm</a:t>
                </a:r>
              </a:p>
              <a:p>
                <a:pPr lvl="1" algn="just">
                  <a:buFont typeface="Courier New" panose="02070309020205020404" pitchFamily="49" charset="0"/>
                  <a:buChar char="o"/>
                </a:pPr>
                <a:r>
                  <a:rPr lang="en-US" sz="1400">
                    <a:latin typeface="Arial" panose="020B0604020202020204" pitchFamily="34" charset="0"/>
                    <a:cs typeface="Arial" panose="020B0604020202020204" pitchFamily="34" charset="0"/>
                  </a:rPr>
                  <a:t>Update tâm cụm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400">
                    <a:latin typeface="Arial" panose="020B0604020202020204" pitchFamily="34" charset="0"/>
                    <a:cs typeface="Arial" panose="020B0604020202020204" pitchFamily="34" charset="0"/>
                  </a:rPr>
                  <a:t>, tính TBC các vector tọa độ điểm dữ </a:t>
                </a:r>
                <a:r>
                  <a:rPr lang="en-US" sz="1400" smtClean="0">
                    <a:latin typeface="Arial" panose="020B0604020202020204" pitchFamily="34" charset="0"/>
                    <a:cs typeface="Arial" panose="020B0604020202020204" pitchFamily="34" charset="0"/>
                  </a:rPr>
                  <a:t>liệu:</a:t>
                </a:r>
                <a:endParaRPr lang="en-US" sz="14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sz="1600" b="1" i="1">
                              <a:latin typeface="Cambria Math"/>
                            </a:rPr>
                            <m:t>𝒋</m:t>
                          </m:r>
                        </m:sub>
                      </m:sSub>
                      <m:r>
                        <a:rPr lang="en-US" sz="1600" b="1" i="1">
                          <a:latin typeface="Cambria Math"/>
                        </a:rPr>
                        <m:t>=(</m:t>
                      </m:r>
                      <m:r>
                        <a:rPr lang="en-US" sz="1600" b="1" i="1">
                          <a:latin typeface="Cambria Math"/>
                        </a:rPr>
                        <m:t>𝟏</m:t>
                      </m:r>
                      <m:r>
                        <a:rPr lang="en-US" sz="1600" b="1" i="1">
                          <a:latin typeface="Cambria Math"/>
                        </a:rPr>
                        <m:t>/</m:t>
                      </m:r>
                      <m:sSub>
                        <m:sSubPr>
                          <m:ctrlPr>
                            <a:rPr lang="en-US" sz="16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sz="1600" b="1" i="1">
                              <a:latin typeface="Cambria Math"/>
                            </a:rPr>
                            <m:t>𝒋</m:t>
                          </m:r>
                        </m:sub>
                      </m:sSub>
                      <m:r>
                        <a:rPr lang="en-US" sz="1600" b="1" i="1">
                          <a:latin typeface="Cambria Math"/>
                        </a:rPr>
                        <m:t>)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600" b="1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600" b="1" i="1">
                              <a:latin typeface="Cambria Math"/>
                            </a:rPr>
                            <m:t>𝒊</m:t>
                          </m:r>
                          <m:r>
                            <a:rPr lang="en-US" sz="1600" b="1" i="1">
                              <a:latin typeface="Cambria Math"/>
                            </a:rPr>
                            <m:t>=</m:t>
                          </m:r>
                          <m:r>
                            <a:rPr lang="en-US" sz="1600" b="1" i="1">
                              <a:latin typeface="Cambria Math"/>
                            </a:rPr>
                            <m:t>𝟏</m:t>
                          </m:r>
                        </m:sub>
                        <m:sup>
                          <m:sSub>
                            <m:sSubPr>
                              <m:ctrlPr>
                                <a:rPr lang="en-US" sz="16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1" i="1">
                                  <a:latin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1600" b="1" i="1"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sz="16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1600" b="1" i="1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60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28600" lvl="1" indent="0" algn="just">
                  <a:buNone/>
                </a:pPr>
                <a:r>
                  <a:rPr lang="en-US" sz="1400" smtClean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400">
                    <a:latin typeface="Arial" panose="020B0604020202020204" pitchFamily="34" charset="0"/>
                    <a:cs typeface="Arial" panose="020B0604020202020204" pitchFamily="34" charset="0"/>
                  </a:rPr>
                  <a:t> đại diện cho số điểm dữ liệu trong cụm thứ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/>
                            <a:cs typeface="Arial" panose="020B0604020202020204" pitchFamily="34" charset="0"/>
                          </a:rPr>
                          <m:t>𝑗</m:t>
                        </m:r>
                      </m:e>
                      <m:sup>
                        <m:r>
                          <a:rPr lang="en-US" sz="1400" i="1">
                            <a:latin typeface="Cambria Math"/>
                            <a:cs typeface="Arial" panose="020B0604020202020204" pitchFamily="34" charset="0"/>
                          </a:rPr>
                          <m:t>𝑡h</m:t>
                        </m:r>
                      </m:sup>
                    </m:sSup>
                  </m:oMath>
                </a14:m>
                <a:endParaRPr 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>
                  <a:buFont typeface="Wingdings" panose="05000000000000000000" pitchFamily="2" charset="2"/>
                  <a:buChar char="§"/>
                </a:pPr>
                <a:r>
                  <a:rPr lang="en-US" sz="1600" b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Bước 4</a:t>
                </a:r>
                <a:r>
                  <a:rPr lang="en-US" sz="1600" smtClean="0">
                    <a:latin typeface="Arial" panose="020B0604020202020204" pitchFamily="34" charset="0"/>
                    <a:cs typeface="Arial" panose="020B0604020202020204" pitchFamily="34" charset="0"/>
                  </a:rPr>
                  <a:t>-Gán lại các điểm gần trung tâm nhóm mới</a:t>
                </a:r>
              </a:p>
              <a:p>
                <a:pPr algn="just">
                  <a:buFont typeface="Wingdings" panose="05000000000000000000" pitchFamily="2" charset="2"/>
                  <a:buChar char="§"/>
                </a:pPr>
                <a:r>
                  <a:rPr lang="en-US" sz="1600" b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Điều kiện dừng</a:t>
                </a:r>
                <a:r>
                  <a:rPr lang="en-US" sz="1600" smtClean="0">
                    <a:latin typeface="Arial" panose="020B0604020202020204" pitchFamily="34" charset="0"/>
                    <a:cs typeface="Arial" panose="020B0604020202020204" pitchFamily="34" charset="0"/>
                  </a:rPr>
                  <a:t>:Thực hiện lại bước 2, 3 đến khi không có sự thay đổi trọng tâm cụm</a:t>
                </a:r>
              </a:p>
              <a:p>
                <a:pPr algn="just">
                  <a:buFont typeface="Wingdings" panose="05000000000000000000" pitchFamily="2" charset="2"/>
                  <a:buChar char="§"/>
                </a:pPr>
                <a:endParaRPr lang="en-US" sz="1600" b="1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464024" y="768744"/>
                <a:ext cx="8107907" cy="5587606"/>
              </a:xfrm>
              <a:blipFill rotWithShape="1">
                <a:blip r:embed="rId2"/>
                <a:stretch>
                  <a:fillRect l="-226" t="-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273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199" y="532263"/>
            <a:ext cx="6508377" cy="924636"/>
          </a:xfrm>
        </p:spPr>
        <p:txBody>
          <a:bodyPr/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Các bước thuật toán K-means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A25F1-BAC1-472F-B382-23AEFE07412C}" type="datetime1">
              <a:rPr lang="en-US" smtClean="0"/>
              <a:t>1/7/2017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Báo Cáo Tính Toán Khoa Học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1B041-2888-8442-997B-AA5A5E63FE3F}" type="slidenum">
              <a:rPr lang="en-US" smtClean="0"/>
              <a:t>9</a:t>
            </a:fld>
            <a:endParaRPr lang="en-US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2764" y="1637732"/>
            <a:ext cx="6079342" cy="42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92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6716</TotalTime>
  <Words>1268</Words>
  <Application>Microsoft Office PowerPoint</Application>
  <PresentationFormat>On-screen Show (4:3)</PresentationFormat>
  <Paragraphs>203</Paragraphs>
  <Slides>23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Plaza</vt:lpstr>
      <vt:lpstr>Microsoft Excel Chart</vt:lpstr>
      <vt:lpstr>Chart</vt:lpstr>
      <vt:lpstr>Bài Tập Lớn Môn: Tính Toán Khoa Học</vt:lpstr>
      <vt:lpstr>NỘI DUNG</vt:lpstr>
      <vt:lpstr>Phân đoạn ảnh</vt:lpstr>
      <vt:lpstr>Ví dụ:</vt:lpstr>
      <vt:lpstr>2. Phân cụm</vt:lpstr>
      <vt:lpstr>Ví dụ:</vt:lpstr>
      <vt:lpstr>3.  Thuật toán K-means</vt:lpstr>
      <vt:lpstr>Các bước thuật toán K-means</vt:lpstr>
      <vt:lpstr>Các bước thuật toán K-means</vt:lpstr>
      <vt:lpstr>Ví dụ:</vt:lpstr>
      <vt:lpstr>PowerPoint Presentation</vt:lpstr>
      <vt:lpstr>Ví dụ:</vt:lpstr>
      <vt:lpstr>Ví dụ:</vt:lpstr>
      <vt:lpstr>Ví dụ:</vt:lpstr>
      <vt:lpstr>Ví dụ:</vt:lpstr>
      <vt:lpstr>Ví dụ:</vt:lpstr>
      <vt:lpstr>Ví dụ:</vt:lpstr>
      <vt:lpstr>4. Phân đoạn ảnh vệ tinh dùng thuật toán K-means </vt:lpstr>
      <vt:lpstr>4. Phân đoạn ảnh vệ tinh dùng thuật toán K-means </vt:lpstr>
      <vt:lpstr>Đánh giá thuật toán -means</vt:lpstr>
      <vt:lpstr>Chương trình</vt:lpstr>
      <vt:lpstr>Kết quả phân đoạn ảnh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tập lớn : Trí Tuệ Nhân Tạo</dc:title>
  <dc:creator>MrKim</dc:creator>
  <cp:lastModifiedBy>THANH</cp:lastModifiedBy>
  <cp:revision>548</cp:revision>
  <dcterms:created xsi:type="dcterms:W3CDTF">2015-11-24T20:29:24Z</dcterms:created>
  <dcterms:modified xsi:type="dcterms:W3CDTF">2017-01-07T06:13:48Z</dcterms:modified>
</cp:coreProperties>
</file>