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DD619-29E5-4DED-8013-59DF26F91802}" type="datetime1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2C5CA-1886-8F43-A56F-84ECE504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89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8C8F0-C03C-4D07-896A-8251DC212141}" type="datetime1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EF20-808B-DC4B-B28E-63ABAC878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45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EF20-808B-DC4B-B28E-63ABAC87853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EC6DBA4-BDD8-4BB9-AED6-F88696686784}" type="datetime1">
              <a:rPr lang="en-US" smtClean="0"/>
              <a:t>4/4/2018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44B6EC-F17B-4C05-B00C-68F7C215A4A8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EF68-D8EE-4240-88D9-519DBEFE4842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0378-7181-4D52-B05D-38EC0212BBEB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F928-1717-4E70-889E-D3E9C4FDEE0B}" type="datetime1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0F77-E38D-46E6-A04A-6A17B3254022}" type="datetime1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DA0B-187F-4EB0-9D1E-34316B6FAF27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301CF22-70E9-4C33-B973-3E208A401B6D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44A7-C852-4FC2-8905-5694F3DC9703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AB59-40C3-4A8D-A4F0-13BC044291AF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577F-91DA-4FB9-A6FC-6D0E5F6E5824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1AD9-A872-4C7C-940A-7D21D4F7FD79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CBFCB7EF-19F6-4BDF-A4FF-F800FD684FF6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3815CD44-F971-490C-885E-65F49FE717D2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0C147EC5-7C2C-4420-BB61-DFC49BE404CF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130774D1-AD53-4F16-8D42-E6E882EF41A2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FD0-CD23-4A58-B1C5-541D5BE3B532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001-8974-4BB4-B1BA-B457F0C385EB}" type="datetime1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B4A-0D88-4DB6-B1E4-9259E4FF9142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6879700-7854-4038-B71C-ACD525F5AADB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Microsoft_Excel_97-2003_Worksheet1.xls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Excel_97-2003_Worksheet2.xls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Microsoft_Excel_97-2003_Worksheet3.xls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7186" y="482601"/>
            <a:ext cx="5458968" cy="827584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Trị Dự Án</a:t>
            </a:r>
            <a:endParaRPr lang="en-US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0872" y="1608919"/>
            <a:ext cx="52784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i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 Nghiên </a:t>
            </a:r>
            <a:r>
              <a:rPr lang="en-US" sz="3200" i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 bài toán phân đoạn ảnh và ứng dụng trong xử lý ảnh vệ tinh</a:t>
            </a:r>
            <a:endParaRPr lang="en-US" sz="3200">
              <a:solidFill>
                <a:srgbClr val="CCFFCC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1696" y="4212337"/>
            <a:ext cx="74380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err="1" smtClean="0">
                <a:latin typeface="Arial"/>
                <a:cs typeface="Arial"/>
              </a:rPr>
              <a:t>Giảng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viên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hướng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dẫn</a:t>
            </a:r>
            <a:r>
              <a:rPr lang="en-US" sz="2000" smtClean="0">
                <a:latin typeface="Arial"/>
                <a:cs typeface="Arial"/>
              </a:rPr>
              <a:t> : 	</a:t>
            </a:r>
            <a:r>
              <a:rPr lang="en-US" sz="2000" err="1" smtClean="0">
                <a:latin typeface="Arial"/>
                <a:cs typeface="Arial"/>
              </a:rPr>
              <a:t>Thầy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smtClean="0">
                <a:latin typeface="Arial"/>
                <a:cs typeface="Arial"/>
              </a:rPr>
              <a:t>Phạm Văn Hải</a:t>
            </a:r>
            <a:endParaRPr lang="en-US" sz="2000" smtClean="0">
              <a:latin typeface="Arial"/>
              <a:cs typeface="Arial"/>
            </a:endParaRPr>
          </a:p>
          <a:p>
            <a:pPr algn="just"/>
            <a:endParaRPr lang="en-US" sz="2000" smtClean="0">
              <a:latin typeface="Arial"/>
              <a:cs typeface="Arial"/>
            </a:endParaRPr>
          </a:p>
          <a:p>
            <a:pPr algn="just"/>
            <a:r>
              <a:rPr lang="en-US" sz="2000" err="1">
                <a:latin typeface="Arial"/>
                <a:cs typeface="Arial"/>
              </a:rPr>
              <a:t>S</a:t>
            </a:r>
            <a:r>
              <a:rPr lang="en-US" sz="2000" err="1" smtClean="0">
                <a:latin typeface="Arial"/>
                <a:cs typeface="Arial"/>
              </a:rPr>
              <a:t>inh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viên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thực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hiện</a:t>
            </a:r>
            <a:r>
              <a:rPr lang="en-US" sz="2000" smtClean="0">
                <a:latin typeface="Arial"/>
                <a:cs typeface="Arial"/>
              </a:rPr>
              <a:t> :		</a:t>
            </a:r>
            <a:r>
              <a:rPr lang="en-US" sz="2000" err="1" smtClean="0">
                <a:latin typeface="Arial"/>
                <a:cs typeface="Arial"/>
              </a:rPr>
              <a:t>Trần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Văn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Thành</a:t>
            </a:r>
            <a:r>
              <a:rPr lang="en-US" sz="2000" smtClean="0">
                <a:latin typeface="Arial"/>
                <a:cs typeface="Arial"/>
              </a:rPr>
              <a:t>	 </a:t>
            </a:r>
            <a:r>
              <a:rPr lang="en-US" sz="2000" smtClean="0">
                <a:latin typeface="Arial"/>
                <a:cs typeface="Arial"/>
              </a:rPr>
              <a:t>- 20133561</a:t>
            </a:r>
          </a:p>
          <a:p>
            <a:pPr algn="just"/>
            <a:r>
              <a:rPr lang="en-US" sz="2000" smtClean="0">
                <a:latin typeface="Arial"/>
                <a:cs typeface="Arial"/>
              </a:rPr>
              <a:t>							</a:t>
            </a:r>
          </a:p>
          <a:p>
            <a:pPr algn="just"/>
            <a:r>
              <a:rPr lang="en-US" sz="2000">
                <a:latin typeface="Arial"/>
                <a:cs typeface="Arial"/>
              </a:rPr>
              <a:t>	</a:t>
            </a:r>
            <a:r>
              <a:rPr lang="en-US" sz="2000" smtClean="0">
                <a:latin typeface="Arial"/>
                <a:cs typeface="Arial"/>
              </a:rPr>
              <a:t>						Đặng Văn Thuần - 20133828</a:t>
            </a:r>
            <a:endParaRPr lang="en-US" sz="2000" smtClean="0">
              <a:latin typeface="Arial"/>
              <a:cs typeface="Arial"/>
            </a:endParaRPr>
          </a:p>
          <a:p>
            <a:pPr algn="just"/>
            <a:endParaRPr lang="en-US" sz="2000" smtClean="0">
              <a:latin typeface="Arial"/>
              <a:cs typeface="Arial"/>
            </a:endParaRPr>
          </a:p>
          <a:p>
            <a:pPr algn="just"/>
            <a:r>
              <a:rPr lang="en-US" sz="2000">
                <a:latin typeface="Arial"/>
                <a:cs typeface="Arial"/>
              </a:rPr>
              <a:t>	</a:t>
            </a:r>
            <a:r>
              <a:rPr lang="en-US" sz="2000" smtClean="0">
                <a:latin typeface="Arial"/>
                <a:cs typeface="Arial"/>
              </a:rPr>
              <a:t>						Trần </a:t>
            </a:r>
            <a:r>
              <a:rPr lang="en-US" sz="2000" smtClean="0">
                <a:latin typeface="Arial"/>
                <a:cs typeface="Arial"/>
              </a:rPr>
              <a:t>Văn Hiếu - 20151369</a:t>
            </a:r>
            <a:r>
              <a:rPr lang="en-US" sz="2000" smtClean="0">
                <a:latin typeface="Arial"/>
                <a:cs typeface="Arial"/>
              </a:rPr>
              <a:t>							</a:t>
            </a:r>
            <a:endParaRPr lang="en-US" sz="20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87" y="482600"/>
            <a:ext cx="2082008" cy="3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4" y="250175"/>
            <a:ext cx="7391401" cy="759759"/>
          </a:xfrm>
        </p:spPr>
        <p:txBody>
          <a:bodyPr/>
          <a:lstStyle/>
          <a:p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8" y="1009934"/>
            <a:ext cx="7663219" cy="2416554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Bộ dữ liệu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1119-F607-45C7-9E92-333B6CE33564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3"/>
          </p:nvPr>
        </p:nvSpPr>
        <p:spPr>
          <a:xfrm>
            <a:off x="457199" y="3426488"/>
            <a:ext cx="7663218" cy="2718725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Không gian tọa độ Oxy (d=2)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5" y="1445288"/>
            <a:ext cx="728221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626250"/>
              </p:ext>
            </p:extLst>
          </p:nvPr>
        </p:nvGraphicFramePr>
        <p:xfrm>
          <a:off x="2156347" y="3426488"/>
          <a:ext cx="5192438" cy="314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r:id="rId4" imgW="6096528" imgH="4066384" progId="Excel.Chart.8">
                  <p:embed/>
                </p:oleObj>
              </mc:Choice>
              <mc:Fallback>
                <p:oleObj r:id="rId4" imgW="6096528" imgH="4066384" progId="Excel.Chart.8">
                  <p:embed/>
                  <p:pic>
                    <p:nvPicPr>
                      <p:cNvPr id="0" name="Char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347" y="3426488"/>
                        <a:ext cx="5192438" cy="3149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6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887104"/>
            <a:ext cx="6754907" cy="5239059"/>
          </a:xfrm>
        </p:spPr>
        <p:txBody>
          <a:bodyPr>
            <a:normAutofit/>
          </a:bodyPr>
          <a:lstStyle/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Bước 1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Khởi tạo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Chọn 2 trọng tâm ban đầu: 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(1,1) ≡ A và c</a:t>
            </a:r>
            <a:r>
              <a:rPr lang="en-US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(2,1) ≡ B, thuộc 2 cụm 1 và 2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652D-E1B1-4633-B3C3-2867068CAFFC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64" y="2415653"/>
            <a:ext cx="5417226" cy="347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5-Point Star 13"/>
          <p:cNvSpPr/>
          <p:nvPr/>
        </p:nvSpPr>
        <p:spPr>
          <a:xfrm>
            <a:off x="2332630" y="4556077"/>
            <a:ext cx="6096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2942230" y="4556077"/>
            <a:ext cx="6096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6" y="518615"/>
            <a:ext cx="6508377" cy="1143000"/>
          </a:xfrm>
        </p:spPr>
        <p:txBody>
          <a:bodyPr/>
          <a:lstStyle/>
          <a:p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504" y="1842448"/>
                <a:ext cx="6508377" cy="4214339"/>
              </a:xfrm>
            </p:spPr>
            <p:txBody>
              <a:bodyPr>
                <a:normAutofit/>
              </a:bodyPr>
              <a:lstStyle/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Font typeface="Wingdings" pitchFamily="2" charset="2"/>
                  <a:buChar char=""/>
                </a:pPr>
                <a:r>
                  <a:rPr lang="en-US" altLang="en-US" sz="2400" b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Bước 2: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Tính toán khoảng 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</a:p>
              <a:p>
                <a:pPr marL="0" lvl="0" indent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Font typeface="Wingdings" pitchFamily="2" charset="2"/>
                  <a:buChar char="Ø"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d(C,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(4−1)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(3−1)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13</a:t>
                </a: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d(C,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 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(4−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(3−1)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d(C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&gt;  d(C,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	  C thuộc cụm 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endParaRPr lang="en-US" altLang="en-US" sz="240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Font typeface="Wingdings" pitchFamily="2" charset="2"/>
                  <a:buChar char="Ø"/>
                </a:pP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d(D,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d(D,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 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>
                    <a:solidFill>
                      <a:prstClr val="black"/>
                    </a:solidFill>
                    <a:latin typeface="Century Schoolbook"/>
                  </a:rPr>
                  <a:t>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en-US" sz="2400">
                    <a:solidFill>
                      <a:prstClr val="black"/>
                    </a:solidFill>
                    <a:latin typeface="Century Schoolbook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d(D,c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&gt;  d(D,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	  D thuộc cụm 2</a:t>
                </a:r>
              </a:p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04" y="1842448"/>
                <a:ext cx="6508377" cy="4214339"/>
              </a:xfrm>
              <a:blipFill rotWithShape="1">
                <a:blip r:embed="rId2"/>
                <a:stretch>
                  <a:fillRect l="-375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3D93-D0D2-453B-9F3E-163477EFB886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12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flipV="1">
            <a:off x="3931693" y="373323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 flipV="1">
            <a:off x="3932262" y="5368118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79" y="473611"/>
            <a:ext cx="6508377" cy="774510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23833"/>
                <a:ext cx="6754907" cy="480233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2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3: 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Cập nhật lại vị trí trọng tâm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Trọng tâm cụm </a:t>
                </a:r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1: 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2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≡ A (1, 1)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Trọng tâm cụm </a:t>
                </a:r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2: 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2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 (x,y) </a:t>
                </a:r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=(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en-US" sz="22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en-US" sz="220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en-US" sz="2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2+4+5</m:t>
                            </m:r>
                          </m:num>
                          <m:den>
                            <m:r>
                              <a:rPr lang="en-US" altLang="en-US" sz="2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en-US" sz="22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en-US" sz="220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en-US" sz="2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1+3+4</m:t>
                            </m:r>
                          </m:num>
                          <m:den>
                            <m:r>
                              <a:rPr lang="en-US" altLang="en-US" sz="2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23833"/>
                <a:ext cx="6754907" cy="4802330"/>
              </a:xfrm>
              <a:blipFill rotWithShape="1">
                <a:blip r:embed="rId3"/>
                <a:stretch>
                  <a:fillRect l="-812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E72B-217E-4E61-86E9-667C76394B13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180385"/>
              </p:ext>
            </p:extLst>
          </p:nvPr>
        </p:nvGraphicFramePr>
        <p:xfrm>
          <a:off x="1665027" y="2799521"/>
          <a:ext cx="5036024" cy="3326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Chart" r:id="rId4" imgW="6086543" imgH="3914775" progId="Excel.Chart.8">
                  <p:embed/>
                </p:oleObj>
              </mc:Choice>
              <mc:Fallback>
                <p:oleObj name="Chart" r:id="rId4" imgW="6086543" imgH="3914775" progId="Excel.Chart.8">
                  <p:embed/>
                  <p:pic>
                    <p:nvPicPr>
                      <p:cNvPr id="0" name="Char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027" y="2799521"/>
                        <a:ext cx="5036024" cy="3326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-Point Star 7"/>
          <p:cNvSpPr/>
          <p:nvPr/>
        </p:nvSpPr>
        <p:spPr>
          <a:xfrm>
            <a:off x="3878808" y="4003912"/>
            <a:ext cx="381000" cy="38100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13380" y="4763068"/>
            <a:ext cx="780197" cy="7210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77486" y="3184479"/>
            <a:ext cx="2183643" cy="2207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084"/>
            <a:ext cx="6508377" cy="788158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1405720"/>
            <a:ext cx="6393240" cy="4720444"/>
          </a:xfrm>
        </p:spPr>
        <p:txBody>
          <a:bodyPr>
            <a:noAutofit/>
          </a:bodyPr>
          <a:lstStyle/>
          <a:p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Bước 4-1: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Lặp lại bước 2 – Tính toán khoảng cách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d(A,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 &lt; d(A,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9.89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1</a:t>
            </a:r>
            <a:endParaRPr lang="en-US" altLang="en-US" sz="2200" baseline="-25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d(B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 &lt; d(B,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5.56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B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d(C,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13 &gt; d(C,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0.22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C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d(D,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25 &gt; d(D,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3.56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D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2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8425-0213-4FE2-B10C-FC60FA423514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6" y="617561"/>
            <a:ext cx="6508377" cy="719919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555846"/>
                <a:ext cx="6754907" cy="457031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4-2: </a:t>
                </a: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Lặp lại bước 3-Cập nhật trọng tâm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	c</a:t>
                </a:r>
                <a:r>
                  <a:rPr lang="en-US" altLang="en-US" sz="2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1) và c</a:t>
                </a:r>
                <a:r>
                  <a:rPr lang="en-US" altLang="en-US" sz="2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7</m:t>
                        </m:r>
                      </m:num>
                      <m:den>
                        <m:r>
                          <a:rPr lang="en-US" altLang="en-US" sz="24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555846"/>
                <a:ext cx="6754907" cy="4570318"/>
              </a:xfrm>
              <a:blipFill rotWithShape="1">
                <a:blip r:embed="rId3"/>
                <a:stretch>
                  <a:fillRect l="-993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DC99-1789-4DF0-8A18-B72D20BE3573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272548"/>
              </p:ext>
            </p:extLst>
          </p:nvPr>
        </p:nvGraphicFramePr>
        <p:xfrm>
          <a:off x="1555844" y="2760165"/>
          <a:ext cx="5656261" cy="359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r:id="rId4" imgW="6096528" imgH="4066384" progId="Excel.Chart.8">
                  <p:embed/>
                </p:oleObj>
              </mc:Choice>
              <mc:Fallback>
                <p:oleObj r:id="rId4" imgW="6096528" imgH="4066384" progId="Excel.Chart.8">
                  <p:embed/>
                  <p:pic>
                    <p:nvPicPr>
                      <p:cNvPr id="0" name="Char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844" y="2760165"/>
                        <a:ext cx="5656261" cy="359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2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4729"/>
            <a:ext cx="6508377" cy="747215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86" y="1378424"/>
            <a:ext cx="6215819" cy="4977926"/>
          </a:xfrm>
        </p:spPr>
        <p:txBody>
          <a:bodyPr>
            <a:noAutofit/>
          </a:bodyPr>
          <a:lstStyle/>
          <a:p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Bước 4-3: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Lặp lại bước 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d(A,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0.25 &lt; d(A,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18.5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d(B,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0.25 &lt; d(B,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12.5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B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d(C,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10.25 &lt; d(C,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0.5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C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d(D,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21.25 &gt; d(D,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0.5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D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2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094E-A1BD-4C99-BFF6-D427C07AC456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88CA-A3FA-4D60-8B06-A2FBC86AF274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806912"/>
              </p:ext>
            </p:extLst>
          </p:nvPr>
        </p:nvGraphicFramePr>
        <p:xfrm>
          <a:off x="818382" y="2209800"/>
          <a:ext cx="6004749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r:id="rId3" imgW="7468247" imgH="4871126" progId="Excel.Chart.8">
                  <p:embed/>
                </p:oleObj>
              </mc:Choice>
              <mc:Fallback>
                <p:oleObj r:id="rId3" imgW="7468247" imgH="4871126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82" y="2209800"/>
                        <a:ext cx="6004749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4285397" y="2461146"/>
            <a:ext cx="1692321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88358" y="4267200"/>
            <a:ext cx="1555845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904164"/>
            <a:ext cx="6987654" cy="1398494"/>
          </a:xfrm>
        </p:spPr>
        <p:txBody>
          <a:bodyPr/>
          <a:lstStyle/>
          <a:p>
            <a:pPr algn="l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4. Phân đoạn ảnh vệ tinh dùng thuật toán K-means 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8991" y="2838734"/>
            <a:ext cx="6428096" cy="330648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Ảnh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màu RGB có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kích thước mxn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Số cụm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algn="just"/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Ảnh được phân thành K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vùng với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K màu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Tỷ lệ % diện tích các màu (vùng ảnh)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5E83-FB12-4F5B-A4BD-BA5313966E84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5263" y="804225"/>
            <a:ext cx="7248099" cy="1331259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4. Phân đoạn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ảnh vệ tinh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dùng thuật toán K-means </a:t>
            </a:r>
            <a:endParaRPr lang="en-US" sz="440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05219" y="2402006"/>
            <a:ext cx="7451276" cy="3848668"/>
          </a:xfrm>
        </p:spPr>
        <p:txBody>
          <a:bodyPr>
            <a:normAutofit/>
          </a:bodyPr>
          <a:lstStyle/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Màu sắc bề mặt của các đối tượng (điểm ảnh) trong ảnh là một thuộc tính không đổi và được ánh xạ vào không gian tọa độ 2 chiều và màu.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Áp dụng giải thuật K-means để xác định các cụm màu có tập các điểm ảnh tương tự nhau.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Mỗi điểm ảnh chỉ thuộc về một vùng duy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nhất.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920-64E0-4FAC-84FD-B34A4A844ACC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67" y="829809"/>
            <a:ext cx="6508377" cy="843352"/>
          </a:xfrm>
        </p:spPr>
        <p:txBody>
          <a:bodyPr/>
          <a:lstStyle/>
          <a:p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292824"/>
            <a:ext cx="6864824" cy="36576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Phân đoạn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Kỹ thuật phân cụm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Thuật toán K-means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Phân đoạn ảnh vệ tinh dùng thuật toán K-means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4755-A6AC-48FA-A743-C2C19F4F14D9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4253"/>
            <a:ext cx="7391401" cy="747215"/>
          </a:xfrm>
        </p:spPr>
        <p:txBody>
          <a:bodyPr/>
          <a:lstStyle/>
          <a:p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Đánh giá thuật toán </a:t>
            </a: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815152"/>
            <a:ext cx="3566160" cy="4311011"/>
          </a:xfrm>
        </p:spPr>
        <p:txBody>
          <a:bodyPr>
            <a:normAutofit/>
          </a:bodyPr>
          <a:lstStyle/>
          <a:p>
            <a:pPr algn="just"/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Ưu điểm </a:t>
            </a:r>
            <a:r>
              <a:rPr lang="vi-VN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Độ phức tạp O(tkn): t số lần lặp, k số cụm, n số điểm DL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Bảo đảm hội tụ sau 1 số bước lặp hữu hạn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ó thể mở rộng áp dụng với tập dữ liệu lớn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cụm không phân cấp, không bị chồng chéo dữ liệu, mỗi cụm luôn có ít nhất 1 điểm DL</a:t>
            </a: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282440" y="1815152"/>
            <a:ext cx="3566160" cy="4311011"/>
          </a:xfrm>
        </p:spPr>
        <p:txBody>
          <a:bodyPr>
            <a:normAutofit/>
          </a:bodyPr>
          <a:lstStyle/>
          <a:p>
            <a:pPr algn="just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Nhược điểm 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Không khắc phục được nhiễu, số cụm phải được cho bởi người dùng chọn ngẫu nhiên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Phải qua nhiều lần thử thì số lượng cụm mới tối ưu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Không có khả năng tìm ra các cụm không lồi, có hình dạng phức tạp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Chỉ thích hợp áp dụng dữ liệu có thuộc tính số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AA2C-E156-40A5-92B4-1ECEC807C961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9792" y="361016"/>
            <a:ext cx="6508377" cy="754062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Chương trình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980" y="1334632"/>
            <a:ext cx="1685925" cy="16478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615-BE1B-4C36-9B36-B03DA86C455C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21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960660" y="1334632"/>
            <a:ext cx="1676400" cy="16383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734030" y="3941952"/>
            <a:ext cx="1666875" cy="162877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960659" y="3932427"/>
            <a:ext cx="1676400" cy="1638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08660" y="316712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Ảnh gốc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86492" y="3167123"/>
            <a:ext cx="71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K=2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26273" y="5745707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K=3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79760" y="574570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K=4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2" y="333721"/>
            <a:ext cx="6508377" cy="774510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Kết quả phân đoạn ảnh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A1E-C584-4D9B-BC24-BCA2ED86651F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 descr="C:\Users\thanhtv\Desktop\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6" y="1317095"/>
            <a:ext cx="7315200" cy="483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2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D7E8-09BD-477F-AE57-BBB5C2D66C88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3" y="1209675"/>
            <a:ext cx="6353175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7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4" y="726141"/>
            <a:ext cx="6508377" cy="98263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Phân đoạn ảnh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9" y="2183642"/>
            <a:ext cx="6974004" cy="3998794"/>
          </a:xfrm>
        </p:spPr>
        <p:txBody>
          <a:bodyPr>
            <a:noAutofit/>
          </a:bodyPr>
          <a:lstStyle/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Phân đoạn ảnh là tách ảnh đầu vào thành các vùng đồng nhất để biểu diễn phân tích, nhận dạng ảnh.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Ví dụ: nhận dạng chữ viết tay, số (hoặc mã vạch)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Đây là phần phức tạp và khó khăn nhất trong trong xử lý ảnh, và dễ gây lỗi, làm mất độ chính xác của ảnh.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Kết quả nhận dạng ảnh phụ thuộc rất nhiều vào công đoạn này.</a:t>
            </a:r>
          </a:p>
          <a:p>
            <a:pPr algn="just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ACFC-F4AD-4A84-B7A0-C0EBF2437777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154" y="1050878"/>
            <a:ext cx="4966446" cy="818866"/>
          </a:xfrm>
        </p:spPr>
        <p:txBody>
          <a:bodyPr/>
          <a:lstStyle/>
          <a:p>
            <a:pPr algn="l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51128" y="4844535"/>
            <a:ext cx="2129051" cy="430325"/>
          </a:xfrm>
        </p:spPr>
        <p:txBody>
          <a:bodyPr>
            <a:noAutofit/>
          </a:bodyPr>
          <a:lstStyle/>
          <a:p>
            <a:pPr algn="ctr"/>
            <a:r>
              <a:rPr lang="en-US" sz="2200" i="1" smtClean="0">
                <a:latin typeface="Arial" panose="020B0604020202020204" pitchFamily="34" charset="0"/>
                <a:cs typeface="Arial" panose="020B0604020202020204" pitchFamily="34" charset="0"/>
              </a:rPr>
              <a:t>Ảnh </a:t>
            </a:r>
            <a:r>
              <a:rPr lang="en-US" sz="2200" i="1" smtClean="0">
                <a:latin typeface="Arial" panose="020B0604020202020204" pitchFamily="34" charset="0"/>
                <a:cs typeface="Arial" panose="020B0604020202020204" pitchFamily="34" charset="0"/>
              </a:rPr>
              <a:t>ban </a:t>
            </a:r>
            <a:r>
              <a:rPr lang="en-US" sz="2200" i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22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C5FB-1BC3-4722-96B9-BEF300882631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7" y="2322927"/>
            <a:ext cx="668740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39737" y="4844535"/>
            <a:ext cx="3575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smtClean="0">
                <a:latin typeface="Arial" panose="020B0604020202020204" pitchFamily="34" charset="0"/>
                <a:cs typeface="Arial" panose="020B0604020202020204" pitchFamily="34" charset="0"/>
              </a:rPr>
              <a:t>Ảnh sau phân vùng</a:t>
            </a:r>
            <a:endParaRPr lang="en-US" sz="22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AFF6-B9CD-4847-BE2C-371891049CB7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644232" y="576015"/>
            <a:ext cx="6508750" cy="760412"/>
          </a:xfrm>
        </p:spPr>
        <p:txBody>
          <a:bodyPr/>
          <a:lstStyle/>
          <a:p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2. Phân cụm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832112" y="1665026"/>
            <a:ext cx="7424382" cy="4326341"/>
          </a:xfrm>
        </p:spPr>
        <p:txBody>
          <a:bodyPr>
            <a:normAutofit/>
          </a:bodyPr>
          <a:lstStyle/>
          <a:p>
            <a:pPr marL="339725" indent="-339725" algn="just">
              <a:defRPr/>
            </a:pPr>
            <a:r>
              <a:rPr lang="vi-VN" sz="2200" smtClean="0">
                <a:latin typeface="Arial" panose="020B0604020202020204" pitchFamily="34" charset="0"/>
                <a:cs typeface="Arial" panose="020B0604020202020204" pitchFamily="34" charset="0"/>
              </a:rPr>
              <a:t>Quá trình phân chia 1 tập dữ liệu ban đầu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có n phần tử cho trước </a:t>
            </a:r>
            <a:r>
              <a:rPr lang="vi-VN" sz="2200" smtClean="0"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tập con dữ liệu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≤ n), mỗi tập con biểu diễn 1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cụm: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Courier New" panose="02070309020205020404" pitchFamily="49" charset="0"/>
              <a:buChar char="o"/>
              <a:defRPr/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đối tượng trong 1 cụm “tương tự” nhau.</a:t>
            </a:r>
          </a:p>
          <a:p>
            <a:pPr lvl="2" algn="just">
              <a:buFont typeface="Courier New" panose="02070309020205020404" pitchFamily="49" charset="0"/>
              <a:buChar char="o"/>
              <a:defRPr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Các đối tượng khác cụm thì “không tương tự” nhau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Đặc điểm: </a:t>
            </a:r>
          </a:p>
          <a:p>
            <a:pPr lvl="2" algn="just">
              <a:buFont typeface="Courier New" panose="02070309020205020404" pitchFamily="49" charset="0"/>
              <a:buChar char="o"/>
              <a:defRPr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Mỗi đối tượng chỉ thuộc về 1 cụm.</a:t>
            </a:r>
          </a:p>
          <a:p>
            <a:pPr lvl="2" algn="just">
              <a:buFont typeface="Courier New" panose="02070309020205020404" pitchFamily="49" charset="0"/>
              <a:buChar char="o"/>
              <a:defRPr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Mỗi cụm có tối thiểu 1 đối tượng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Một số thuật toán điển hình 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K-means,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PAM, CLARA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199" y="361016"/>
            <a:ext cx="6508377" cy="1143000"/>
          </a:xfrm>
        </p:spPr>
        <p:txBody>
          <a:bodyPr/>
          <a:lstStyle/>
          <a:p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900753" y="1624084"/>
                <a:ext cx="6878470" cy="4502079"/>
              </a:xfrm>
            </p:spPr>
            <p:txBody>
              <a:bodyPr>
                <a:noAutofit/>
              </a:bodyPr>
              <a:lstStyle/>
              <a:p>
                <a:endParaRPr lang="en-US" sz="2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X tập các điểm dữ liệu,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cụm thứ </a:t>
                </a:r>
                <a:r>
                  <a:rPr 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</a:p>
              <a:p>
                <a:r>
                  <a:rPr 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</a:t>
                </a:r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…∪</m:t>
                    </m:r>
                  </m:oMath>
                </a14:m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200" i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∩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endParaRPr 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753" y="1624084"/>
                <a:ext cx="6878470" cy="4502079"/>
              </a:xfrm>
              <a:blipFill rotWithShape="1"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2677-78D6-4893-8FF8-8095B95BA7F0}" type="datetime1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5" descr="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06" y="1624084"/>
            <a:ext cx="579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5B0C-3666-45E5-A62E-DB7C75633AB4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05144" y="169863"/>
            <a:ext cx="6507163" cy="798512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.  Thuật toán K-means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4294967295"/>
              </p:nvPr>
            </p:nvSpPr>
            <p:spPr>
              <a:xfrm>
                <a:off x="700604" y="1183232"/>
                <a:ext cx="7551350" cy="517311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K-means là thuật toán phân cụm dữ liệu</a:t>
                </a:r>
              </a:p>
              <a:p>
                <a:pPr algn="just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Mục đích của K-means là sinh K cụm dữ liệu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} từ một tập dữ liệu chứa n đối tượng trong không gian d chiều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…, </m:t>
                        </m:r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, i=1÷n, sao cho hàm tiêu chuẩn:</a:t>
                </a:r>
              </a:p>
              <a:p>
                <a:pPr marL="0" indent="0" algn="ctr">
                  <a:buNone/>
                </a:pPr>
                <a:r>
                  <a:rPr lang="en-US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200" b="1" i="1">
                            <a:latin typeface="Cambria Math"/>
                          </a:rPr>
                          <m:t>𝒌</m:t>
                        </m:r>
                      </m:sup>
                      <m:e>
                        <m:r>
                          <a:rPr lang="en-US" sz="3200" b="1" i="1">
                            <a:latin typeface="Cambria Math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b="1" baseline="-25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:endParaRPr lang="en-US" sz="32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|x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| là khoảng cách Euclide giữa điểm dữ liệu x và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 trong cụm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 là tâm cụm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, K là số cụm, tâm cụm.</a:t>
                </a:r>
              </a:p>
              <a:p>
                <a:pPr algn="just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Tâm cụm là 1 vector, giá trị mỗi phần tử của vector đó là TBC các thành phần tương ứng của các điểm dữ liệu trong cụm đang xét.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00604" y="1183232"/>
                <a:ext cx="7551350" cy="5173118"/>
              </a:xfrm>
              <a:blipFill rotWithShape="1">
                <a:blip r:embed="rId2"/>
                <a:stretch>
                  <a:fillRect l="-646" t="-471" r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8B80-DE3E-4EBD-B4E4-35EAE18C10F2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636550" y="159305"/>
            <a:ext cx="6508750" cy="609438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bước thuật toán K-means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4294967295"/>
              </p:nvPr>
            </p:nvSpPr>
            <p:spPr>
              <a:xfrm>
                <a:off x="464024" y="768744"/>
                <a:ext cx="8107907" cy="558760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1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-Khởi tạo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Chọn ngẫu nhiên K tâm (</a:t>
                </a:r>
                <a:r>
                  <a:rPr lang="en-US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centroid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} cho 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K 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cụm (</a:t>
                </a:r>
                <a:r>
                  <a:rPr lang="en-US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cluster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(i=1÷K)</a:t>
                </a:r>
              </a:p>
              <a:p>
                <a:pPr algn="just"/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2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-Tính khoảng cách Euclide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𝒋</m:t>
                          </m:r>
                          <m:r>
                            <a:rPr lang="en-US" sz="1600" b="1" i="1">
                              <a:latin typeface="Cambria Math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𝒌</m:t>
                          </m:r>
                        </m:sup>
                      </m:sSubSup>
                      <m:rad>
                        <m:radPr>
                          <m:degHide m:val="on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6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 mỗi điểm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(i=1÷n)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ính khoảng cách từ nó tới mỗi trọng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(j=1÷k).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Tìm trọng tâm gần nhất và nhóm chúng vào nhóm gần nhất.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3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-Cập nhật lại trọng tâm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Update tâm cụm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, tính TBC các vector tọa độ điểm dữ 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liệu:</a:t>
                </a:r>
                <a:endParaRPr lang="en-US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=(</m:t>
                      </m:r>
                      <m:r>
                        <a:rPr lang="en-US" sz="1600" b="1" i="1">
                          <a:latin typeface="Cambria Math"/>
                        </a:rPr>
                        <m:t>𝟏</m:t>
                      </m:r>
                      <m:r>
                        <a:rPr lang="en-US" sz="1600" b="1" i="1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>
                              <a:latin typeface="Cambria Math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1" indent="0" algn="just">
                  <a:buNone/>
                </a:pPr>
                <a:r>
                  <a:rPr lang="en-US" sz="140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 đại diện cho số điểm dữ liệu trong cụm thứ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e>
                      <m:sup>
                        <m:r>
                          <a:rPr lang="en-US" sz="1400" i="1">
                            <a:latin typeface="Cambria Math"/>
                            <a:cs typeface="Arial" panose="020B0604020202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4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-Gán lại các điểm gần trung tâm nhóm mới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Điều kiện dừng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:Thực hiện lại bước 2, 3 đến khi không có sự thay đổi trọng tâm cụm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16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64024" y="768744"/>
                <a:ext cx="8107907" cy="5587606"/>
              </a:xfrm>
              <a:blipFill rotWithShape="1">
                <a:blip r:embed="rId2"/>
                <a:stretch>
                  <a:fillRect l="-2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7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532263"/>
            <a:ext cx="6508377" cy="924636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bước thuật toán K-means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CBE3-2811-47CC-BF75-27F0CDCAF041}" type="datetime1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Xử lý ảnh vệ tinh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764" y="1637732"/>
            <a:ext cx="6079342" cy="42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6732</TotalTime>
  <Words>1243</Words>
  <Application>Microsoft Office PowerPoint</Application>
  <PresentationFormat>On-screen Show (4:3)</PresentationFormat>
  <Paragraphs>205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Plaza</vt:lpstr>
      <vt:lpstr>Microsoft Excel Chart</vt:lpstr>
      <vt:lpstr>Chart</vt:lpstr>
      <vt:lpstr>Quản Trị Dự Án</vt:lpstr>
      <vt:lpstr>NỘI DUNG</vt:lpstr>
      <vt:lpstr>Phân đoạn ảnh</vt:lpstr>
      <vt:lpstr>Ví dụ:</vt:lpstr>
      <vt:lpstr>2. Phân cụm</vt:lpstr>
      <vt:lpstr>Ví dụ:</vt:lpstr>
      <vt:lpstr>3.  Thuật toán K-means</vt:lpstr>
      <vt:lpstr>Các bước thuật toán K-means</vt:lpstr>
      <vt:lpstr>Các bước thuật toán K-means</vt:lpstr>
      <vt:lpstr>Ví dụ:</vt:lpstr>
      <vt:lpstr>PowerPoint Presentation</vt:lpstr>
      <vt:lpstr>Ví dụ:</vt:lpstr>
      <vt:lpstr>Ví dụ:</vt:lpstr>
      <vt:lpstr>Ví dụ:</vt:lpstr>
      <vt:lpstr>Ví dụ:</vt:lpstr>
      <vt:lpstr>Ví dụ:</vt:lpstr>
      <vt:lpstr>Ví dụ:</vt:lpstr>
      <vt:lpstr>4. Phân đoạn ảnh vệ tinh dùng thuật toán K-means </vt:lpstr>
      <vt:lpstr>4. Phân đoạn ảnh vệ tinh dùng thuật toán K-means </vt:lpstr>
      <vt:lpstr>Đánh giá thuật toán K-means</vt:lpstr>
      <vt:lpstr>Chương trình</vt:lpstr>
      <vt:lpstr>Kết quả phân đoạn ảnh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: Trí Tuệ Nhân Tạo</dc:title>
  <dc:creator>MrKim</dc:creator>
  <cp:lastModifiedBy>thanhtv</cp:lastModifiedBy>
  <cp:revision>563</cp:revision>
  <dcterms:created xsi:type="dcterms:W3CDTF">2015-11-24T20:29:24Z</dcterms:created>
  <dcterms:modified xsi:type="dcterms:W3CDTF">2018-04-03T18:55:37Z</dcterms:modified>
</cp:coreProperties>
</file>