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78" r:id="rId3"/>
    <p:sldId id="281" r:id="rId4"/>
    <p:sldId id="284" r:id="rId5"/>
    <p:sldId id="297" r:id="rId6"/>
    <p:sldId id="283" r:id="rId7"/>
    <p:sldId id="293" r:id="rId8"/>
    <p:sldId id="294" r:id="rId9"/>
    <p:sldId id="295" r:id="rId10"/>
    <p:sldId id="296" r:id="rId11"/>
    <p:sldId id="289" r:id="rId12"/>
    <p:sldId id="282" r:id="rId13"/>
    <p:sldId id="290" r:id="rId14"/>
    <p:sldId id="280" r:id="rId15"/>
    <p:sldId id="292"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65EDB-0BE3-4496-A860-C890572D92A3}" v="1" dt="2024-10-24T16:52:05.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t>10/27/2024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t>1</a:t>
            </a:fld>
            <a:endParaRPr lang="en-US"/>
          </a:p>
        </p:txBody>
      </p:sp>
    </p:spTree>
    <p:extLst>
      <p:ext uri="{BB962C8B-B14F-4D97-AF65-F5344CB8AC3E}">
        <p14:creationId xmlns:p14="http://schemas.microsoft.com/office/powerpoint/2010/main"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714500"/>
            <a:ext cx="7772400" cy="914400"/>
          </a:xfrm>
        </p:spPr>
        <p:txBody>
          <a:bodyPr>
            <a:normAutofit fontScale="90000"/>
          </a:bodyPr>
          <a:lstStyle/>
          <a:p>
            <a:r>
              <a:rPr lang="en-US" sz="4000" b="0" i="0" dirty="0">
                <a:effectLst/>
                <a:latin typeface="Roboto" panose="02000000000000000000" pitchFamily="2" charset="0"/>
              </a:rPr>
              <a:t>IMPLEMENTATION OF </a:t>
            </a:r>
            <a:r>
              <a:rPr lang="en-US" dirty="0">
                <a:latin typeface="Roboto" panose="02000000000000000000" pitchFamily="2" charset="0"/>
              </a:rPr>
              <a:t>SHANNON-</a:t>
            </a:r>
            <a:r>
              <a:rPr lang="en-US" sz="4000" b="0" i="0" dirty="0">
                <a:effectLst/>
                <a:latin typeface="Roboto" panose="02000000000000000000" pitchFamily="2" charset="0"/>
              </a:rPr>
              <a:t> </a:t>
            </a:r>
            <a:r>
              <a:rPr lang="en-US" dirty="0">
                <a:latin typeface="Roboto" panose="02000000000000000000" pitchFamily="2" charset="0"/>
              </a:rPr>
              <a:t>FANO</a:t>
            </a:r>
            <a:r>
              <a:rPr lang="en-US" sz="4000" b="0" i="0" dirty="0">
                <a:effectLst/>
                <a:latin typeface="Roboto" panose="02000000000000000000" pitchFamily="2" charset="0"/>
              </a:rPr>
              <a:t> </a:t>
            </a:r>
            <a:r>
              <a:rPr lang="en-US" dirty="0">
                <a:latin typeface="Roboto" panose="02000000000000000000" pitchFamily="2" charset="0"/>
              </a:rPr>
              <a:t>CODIN</a:t>
            </a:r>
            <a:r>
              <a:rPr lang="en-US" sz="4000" b="0" i="0" dirty="0">
                <a:effectLst/>
                <a:latin typeface="Roboto" panose="02000000000000000000" pitchFamily="2" charset="0"/>
              </a:rPr>
              <a:t>G </a:t>
            </a:r>
            <a:r>
              <a:rPr lang="en-US" dirty="0">
                <a:latin typeface="Roboto" panose="02000000000000000000" pitchFamily="2" charset="0"/>
              </a:rPr>
              <a:t>IN</a:t>
            </a:r>
            <a:r>
              <a:rPr lang="en-US" sz="4000" b="0" i="0" dirty="0">
                <a:effectLst/>
                <a:latin typeface="Roboto" panose="02000000000000000000" pitchFamily="2" charset="0"/>
              </a:rPr>
              <a:t> </a:t>
            </a:r>
            <a:r>
              <a:rPr lang="en-US" dirty="0">
                <a:latin typeface="Roboto" panose="02000000000000000000" pitchFamily="2" charset="0"/>
              </a:rPr>
              <a:t>AN</a:t>
            </a:r>
            <a:r>
              <a:rPr lang="en-US" sz="4000" b="0" i="0" dirty="0">
                <a:effectLst/>
                <a:latin typeface="Roboto" panose="02000000000000000000" pitchFamily="2" charset="0"/>
              </a:rPr>
              <a:t> </a:t>
            </a:r>
            <a:r>
              <a:rPr lang="en-US" dirty="0">
                <a:latin typeface="Roboto" panose="02000000000000000000" pitchFamily="2" charset="0"/>
              </a:rPr>
              <a:t>ECG</a:t>
            </a:r>
            <a:r>
              <a:rPr lang="en-US" sz="4000" b="0" i="0" dirty="0">
                <a:effectLst/>
                <a:latin typeface="Roboto" panose="02000000000000000000" pitchFamily="2" charset="0"/>
              </a:rPr>
              <a:t> </a:t>
            </a:r>
            <a:r>
              <a:rPr lang="en-US" dirty="0">
                <a:latin typeface="Roboto" panose="02000000000000000000" pitchFamily="2" charset="0"/>
              </a:rPr>
              <a:t>SIGNAL</a:t>
            </a:r>
            <a:endParaRPr lang="en-US" dirty="0"/>
          </a:p>
        </p:txBody>
      </p:sp>
      <p:sp>
        <p:nvSpPr>
          <p:cNvPr id="6" name="Subtitle 2"/>
          <p:cNvSpPr txBox="1">
            <a:spLocks/>
          </p:cNvSpPr>
          <p:nvPr/>
        </p:nvSpPr>
        <p:spPr>
          <a:xfrm>
            <a:off x="2895600" y="3187847"/>
            <a:ext cx="6400800" cy="1143000"/>
          </a:xfrm>
          <a:prstGeom prst="rect">
            <a:avLst/>
          </a:prstGeom>
        </p:spPr>
        <p:txBody>
          <a:bodyPr vert="horz" lIns="91440" tIns="45720" rIns="91440" bIns="45720" rtlCol="0">
            <a:normAutofit fontScale="3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8000" dirty="0">
                <a:solidFill>
                  <a:schemeClr val="tx1"/>
                </a:solidFill>
                <a:latin typeface="Google Sans"/>
              </a:rPr>
              <a:t>Course Instructor: </a:t>
            </a:r>
            <a:r>
              <a:rPr lang="en-IN" sz="8000" dirty="0" err="1">
                <a:solidFill>
                  <a:schemeClr val="tx1"/>
                </a:solidFill>
                <a:latin typeface="Google Sans"/>
              </a:rPr>
              <a:t>Dr.</a:t>
            </a:r>
            <a:r>
              <a:rPr lang="en-IN" sz="8000" dirty="0">
                <a:solidFill>
                  <a:schemeClr val="tx1"/>
                </a:solidFill>
                <a:latin typeface="Google Sans"/>
              </a:rPr>
              <a:t> </a:t>
            </a:r>
            <a:r>
              <a:rPr lang="en-IN" sz="8000" b="0" i="0" dirty="0">
                <a:solidFill>
                  <a:schemeClr val="tx1"/>
                </a:solidFill>
                <a:effectLst/>
                <a:latin typeface="Google Sans"/>
              </a:rPr>
              <a:t>MERLIN GILBERT RAJ S, </a:t>
            </a:r>
            <a:r>
              <a:rPr lang="en-IN" sz="8000" dirty="0">
                <a:solidFill>
                  <a:schemeClr val="tx1"/>
                </a:solidFill>
                <a:latin typeface="Google Sans"/>
              </a:rPr>
              <a:t>Associate Professor, </a:t>
            </a:r>
          </a:p>
          <a:p>
            <a:r>
              <a:rPr lang="en-IN" sz="8000" b="0" i="0" dirty="0">
                <a:solidFill>
                  <a:schemeClr val="tx1"/>
                </a:solidFill>
                <a:effectLst/>
                <a:latin typeface="Google Sans"/>
              </a:rPr>
              <a:t>Dept ECE, </a:t>
            </a:r>
            <a:r>
              <a:rPr lang="en-IN" sz="8000" dirty="0">
                <a:solidFill>
                  <a:schemeClr val="tx1"/>
                </a:solidFill>
                <a:latin typeface="Google Sans"/>
              </a:rPr>
              <a:t>KITS.</a:t>
            </a:r>
            <a:endParaRPr lang="en-IN" sz="8000" b="0" i="0" dirty="0">
              <a:solidFill>
                <a:schemeClr val="tx1"/>
              </a:solidFill>
              <a:effectLst/>
              <a:latin typeface="Google Sans"/>
            </a:endParaRPr>
          </a:p>
          <a:p>
            <a:endParaRPr lang="en-US" dirty="0"/>
          </a:p>
        </p:txBody>
      </p:sp>
      <p:sp>
        <p:nvSpPr>
          <p:cNvPr id="7" name="Subtitle 2"/>
          <p:cNvSpPr txBox="1">
            <a:spLocks/>
          </p:cNvSpPr>
          <p:nvPr/>
        </p:nvSpPr>
        <p:spPr>
          <a:xfrm>
            <a:off x="685800" y="4788186"/>
            <a:ext cx="5410200" cy="1371600"/>
          </a:xfrm>
          <a:prstGeom prst="rect">
            <a:avLst/>
          </a:prstGeom>
        </p:spPr>
        <p:txBody>
          <a:bodyPr vert="horz" lIns="91440" tIns="45720" rIns="91440" bIns="45720" rtlCol="0">
            <a:normAutofit/>
          </a:bodyPr>
          <a:lstStyle/>
          <a:p>
            <a:r>
              <a:rPr lang="en-IN" sz="2000" dirty="0"/>
              <a:t>Presented by:</a:t>
            </a:r>
          </a:p>
          <a:p>
            <a:r>
              <a:rPr lang="en-IN" sz="2000" dirty="0"/>
              <a:t>Kevin Philip Abraham – UTK22EC1001</a:t>
            </a:r>
          </a:p>
          <a:p>
            <a:r>
              <a:rPr lang="en-IN" sz="2000" dirty="0"/>
              <a:t>Angel Mariya – URK22EC2011</a:t>
            </a:r>
          </a:p>
          <a:p>
            <a:pPr algn="ctr">
              <a:spcBef>
                <a:spcPct val="20000"/>
              </a:spcBef>
              <a:defRPr/>
            </a:pPr>
            <a:endParaRPr lang="en-US" sz="3200" dirty="0">
              <a:solidFill>
                <a:schemeClr val="tx1">
                  <a:tint val="75000"/>
                </a:schemeClr>
              </a:solidFill>
              <a:latin typeface="Arial" pitchFamily="34" charset="0"/>
              <a:cs typeface="Arial" pitchFamily="34" charset="0"/>
            </a:endParaRPr>
          </a:p>
        </p:txBody>
      </p:sp>
      <p:sp>
        <p:nvSpPr>
          <p:cNvPr id="10" name="Footer Placeholder 9"/>
          <p:cNvSpPr>
            <a:spLocks noGrp="1"/>
          </p:cNvSpPr>
          <p:nvPr>
            <p:ph type="ftr" sz="quarter" idx="11"/>
          </p:nvPr>
        </p:nvSpPr>
        <p:spPr>
          <a:xfrm>
            <a:off x="3454401" y="6363281"/>
            <a:ext cx="5283200" cy="365125"/>
          </a:xfrm>
        </p:spPr>
        <p:txBody>
          <a:bodyPr/>
          <a:lstStyle/>
          <a:p>
            <a:r>
              <a:rPr lang="en-US" b="1">
                <a:solidFill>
                  <a:schemeClr val="accent3">
                    <a:lumMod val="50000"/>
                  </a:schemeClr>
                </a:solidFill>
              </a:rPr>
              <a:t>Digital Communication - Skill based Assessment </a:t>
            </a:r>
            <a:endParaRPr lang="en-US" b="1" dirty="0">
              <a:solidFill>
                <a:schemeClr val="accent3">
                  <a:lumMod val="50000"/>
                </a:schemeClr>
              </a:solidFill>
            </a:endParaRPr>
          </a:p>
        </p:txBody>
      </p:sp>
      <p:sp>
        <p:nvSpPr>
          <p:cNvPr id="3" name="Slide Number Placeholder 2"/>
          <p:cNvSpPr>
            <a:spLocks noGrp="1"/>
          </p:cNvSpPr>
          <p:nvPr>
            <p:ph type="sldNum" sz="quarter" idx="12"/>
          </p:nvPr>
        </p:nvSpPr>
        <p:spPr/>
        <p:txBody>
          <a:bodyPr/>
          <a:lstStyle/>
          <a:p>
            <a:pPr algn="r"/>
            <a:r>
              <a:rPr lang="en-US" dirty="0">
                <a:noFill/>
              </a:rPr>
              <a:t>Your logo here</a:t>
            </a:r>
          </a:p>
        </p:txBody>
      </p:sp>
    </p:spTree>
    <p:extLst>
      <p:ext uri="{BB962C8B-B14F-4D97-AF65-F5344CB8AC3E}">
        <p14:creationId xmlns:p14="http://schemas.microsoft.com/office/powerpoint/2010/main" val="7819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4D34138-B9B6-5C2C-F37F-2B71368A8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15E77-F0A8-D55D-C8C4-BB35F1620DBD}"/>
              </a:ext>
            </a:extLst>
          </p:cNvPr>
          <p:cNvSpPr>
            <a:spLocks noGrp="1"/>
          </p:cNvSpPr>
          <p:nvPr>
            <p:ph type="title"/>
          </p:nvPr>
        </p:nvSpPr>
        <p:spPr/>
        <p:txBody>
          <a:bodyPr/>
          <a:lstStyle/>
          <a:p>
            <a:r>
              <a:rPr lang="en-US" dirty="0"/>
              <a:t>Methodology for Shannon-Fano Coding</a:t>
            </a:r>
          </a:p>
        </p:txBody>
      </p:sp>
      <p:sp>
        <p:nvSpPr>
          <p:cNvPr id="4" name="Footer Placeholder 3">
            <a:extLst>
              <a:ext uri="{FF2B5EF4-FFF2-40B4-BE49-F238E27FC236}">
                <a16:creationId xmlns:a16="http://schemas.microsoft.com/office/drawing/2014/main" id="{A0CBE860-EA86-29C1-907D-C0012A22A776}"/>
              </a:ext>
            </a:extLst>
          </p:cNvPr>
          <p:cNvSpPr>
            <a:spLocks noGrp="1"/>
          </p:cNvSpPr>
          <p:nvPr>
            <p:ph type="ftr" sz="quarter" idx="11"/>
          </p:nvPr>
        </p:nvSpPr>
        <p:spPr>
          <a:xfrm>
            <a:off x="3568700" y="6332539"/>
            <a:ext cx="5207000" cy="501645"/>
          </a:xfrm>
        </p:spPr>
        <p:txBody>
          <a:bodyPr/>
          <a:lstStyle/>
          <a:p>
            <a:r>
              <a:rPr lang="en-US" dirty="0"/>
              <a:t>Digital Communication - Skill based Assessment </a:t>
            </a:r>
          </a:p>
        </p:txBody>
      </p:sp>
      <p:sp>
        <p:nvSpPr>
          <p:cNvPr id="12" name="Arrow: Down 11">
            <a:extLst>
              <a:ext uri="{FF2B5EF4-FFF2-40B4-BE49-F238E27FC236}">
                <a16:creationId xmlns:a16="http://schemas.microsoft.com/office/drawing/2014/main" id="{90975AE4-E8B8-57DF-883C-97F0CA5B2E0A}"/>
              </a:ext>
            </a:extLst>
          </p:cNvPr>
          <p:cNvSpPr/>
          <p:nvPr/>
        </p:nvSpPr>
        <p:spPr>
          <a:xfrm>
            <a:off x="3570605" y="875665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5">
            <a:extLst>
              <a:ext uri="{FF2B5EF4-FFF2-40B4-BE49-F238E27FC236}">
                <a16:creationId xmlns:a16="http://schemas.microsoft.com/office/drawing/2014/main" id="{8852C425-41C7-9989-1B27-6F98130F3AC5}"/>
              </a:ext>
            </a:extLst>
          </p:cNvPr>
          <p:cNvSpPr>
            <a:spLocks noChangeArrowheads="1"/>
          </p:cNvSpPr>
          <p:nvPr/>
        </p:nvSpPr>
        <p:spPr bwMode="auto">
          <a:xfrm>
            <a:off x="0" y="8734425"/>
            <a:ext cx="5699125" cy="10922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Assign Binary Codes: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until every ADC value has a unique binary code.</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8F26B283-D58C-8E75-B65F-6BBE640B6D7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BAC6CF84-9B40-508C-12B7-4B690253303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29ECA0C-88CB-0A61-D051-891398A603D0}"/>
              </a:ext>
            </a:extLst>
          </p:cNvPr>
          <p:cNvSpPr txBox="1"/>
          <p:nvPr/>
        </p:nvSpPr>
        <p:spPr>
          <a:xfrm>
            <a:off x="936773" y="1600200"/>
            <a:ext cx="6108404" cy="400110"/>
          </a:xfrm>
          <a:prstGeom prst="rect">
            <a:avLst/>
          </a:prstGeom>
          <a:noFill/>
        </p:spPr>
        <p:txBody>
          <a:bodyPr wrap="square">
            <a:spAutoFit/>
          </a:bodyPr>
          <a:lstStyle/>
          <a:p>
            <a:r>
              <a:rPr lang="en-IN" sz="2000" b="1" dirty="0"/>
              <a:t>Metrics Formulas</a:t>
            </a:r>
          </a:p>
        </p:txBody>
      </p:sp>
      <p:pic>
        <p:nvPicPr>
          <p:cNvPr id="17" name="Picture 16">
            <a:extLst>
              <a:ext uri="{FF2B5EF4-FFF2-40B4-BE49-F238E27FC236}">
                <a16:creationId xmlns:a16="http://schemas.microsoft.com/office/drawing/2014/main" id="{9B3799F5-C14A-CFC9-A497-631B530654FB}"/>
              </a:ext>
            </a:extLst>
          </p:cNvPr>
          <p:cNvPicPr>
            <a:picLocks noChangeAspect="1"/>
          </p:cNvPicPr>
          <p:nvPr/>
        </p:nvPicPr>
        <p:blipFill>
          <a:blip r:embed="rId2"/>
          <a:stretch>
            <a:fillRect/>
          </a:stretch>
        </p:blipFill>
        <p:spPr>
          <a:xfrm>
            <a:off x="3568700" y="1990036"/>
            <a:ext cx="4889500" cy="4105964"/>
          </a:xfrm>
          <a:prstGeom prst="rect">
            <a:avLst/>
          </a:prstGeom>
        </p:spPr>
      </p:pic>
    </p:spTree>
    <p:extLst>
      <p:ext uri="{BB962C8B-B14F-4D97-AF65-F5344CB8AC3E}">
        <p14:creationId xmlns:p14="http://schemas.microsoft.com/office/powerpoint/2010/main" val="381661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normAutofit/>
          </a:bodyPr>
          <a:lstStyle/>
          <a:p>
            <a:r>
              <a:rPr lang="en-US" sz="1800" dirty="0">
                <a:latin typeface="+mj-lt"/>
              </a:rPr>
              <a:t>Sampled and filtered data sets of 20 people (147499 samples) </a:t>
            </a:r>
          </a:p>
          <a:p>
            <a:endParaRPr lang="en-IN" sz="1200" dirty="0"/>
          </a:p>
        </p:txBody>
      </p:sp>
      <p:sp>
        <p:nvSpPr>
          <p:cNvPr id="4" name="Footer Placeholder 3"/>
          <p:cNvSpPr>
            <a:spLocks noGrp="1"/>
          </p:cNvSpPr>
          <p:nvPr>
            <p:ph type="ftr" sz="quarter" idx="11"/>
          </p:nvPr>
        </p:nvSpPr>
        <p:spPr>
          <a:xfrm>
            <a:off x="3492500" y="6308735"/>
            <a:ext cx="5207000" cy="501645"/>
          </a:xfrm>
        </p:spPr>
        <p:txBody>
          <a:bodyPr/>
          <a:lstStyle/>
          <a:p>
            <a:r>
              <a:rPr lang="en-US" dirty="0"/>
              <a:t>Digital Communication - Skill based Assessment </a:t>
            </a:r>
          </a:p>
        </p:txBody>
      </p:sp>
      <p:pic>
        <p:nvPicPr>
          <p:cNvPr id="7" name="Picture 6">
            <a:extLst>
              <a:ext uri="{FF2B5EF4-FFF2-40B4-BE49-F238E27FC236}">
                <a16:creationId xmlns:a16="http://schemas.microsoft.com/office/drawing/2014/main" id="{356047B7-4311-7CB0-36F1-DFADFE81D1E5}"/>
              </a:ext>
            </a:extLst>
          </p:cNvPr>
          <p:cNvPicPr>
            <a:picLocks noChangeAspect="1"/>
          </p:cNvPicPr>
          <p:nvPr/>
        </p:nvPicPr>
        <p:blipFill>
          <a:blip r:embed="rId2"/>
          <a:stretch>
            <a:fillRect/>
          </a:stretch>
        </p:blipFill>
        <p:spPr>
          <a:xfrm>
            <a:off x="822132" y="2133600"/>
            <a:ext cx="1971950" cy="4067743"/>
          </a:xfrm>
          <a:prstGeom prst="rect">
            <a:avLst/>
          </a:prstGeom>
        </p:spPr>
      </p:pic>
      <p:sp>
        <p:nvSpPr>
          <p:cNvPr id="8" name="TextBox 7">
            <a:extLst>
              <a:ext uri="{FF2B5EF4-FFF2-40B4-BE49-F238E27FC236}">
                <a16:creationId xmlns:a16="http://schemas.microsoft.com/office/drawing/2014/main" id="{BAC355E2-5D99-5E9E-DF64-84EDA20880CD}"/>
              </a:ext>
            </a:extLst>
          </p:cNvPr>
          <p:cNvSpPr txBox="1"/>
          <p:nvPr/>
        </p:nvSpPr>
        <p:spPr>
          <a:xfrm>
            <a:off x="3505200" y="2133600"/>
            <a:ext cx="65532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Shannon-Fano coded data (388 code words) </a:t>
            </a:r>
          </a:p>
          <a:p>
            <a:endParaRPr lang="en-IN" dirty="0"/>
          </a:p>
        </p:txBody>
      </p:sp>
      <p:pic>
        <p:nvPicPr>
          <p:cNvPr id="6" name="Picture 5">
            <a:extLst>
              <a:ext uri="{FF2B5EF4-FFF2-40B4-BE49-F238E27FC236}">
                <a16:creationId xmlns:a16="http://schemas.microsoft.com/office/drawing/2014/main" id="{27F41434-6AD6-DCEA-1A09-7D22DE8F3736}"/>
              </a:ext>
            </a:extLst>
          </p:cNvPr>
          <p:cNvPicPr>
            <a:picLocks noChangeAspect="1"/>
          </p:cNvPicPr>
          <p:nvPr/>
        </p:nvPicPr>
        <p:blipFill>
          <a:blip r:embed="rId3">
            <a:extLst>
              <a:ext uri="{28A0092B-C50C-407E-A947-70E740481C1C}">
                <a14:useLocalDpi xmlns:a14="http://schemas.microsoft.com/office/drawing/2010/main" val="0"/>
              </a:ext>
            </a:extLst>
          </a:blip>
          <a:srcRect l="-1" t="30627" r="68086" b="8854"/>
          <a:stretch/>
        </p:blipFill>
        <p:spPr>
          <a:xfrm>
            <a:off x="4009750" y="2468568"/>
            <a:ext cx="3429000" cy="3657600"/>
          </a:xfrm>
          <a:prstGeom prst="rect">
            <a:avLst/>
          </a:prstGeom>
        </p:spPr>
      </p:pic>
      <p:pic>
        <p:nvPicPr>
          <p:cNvPr id="11" name="Picture 10">
            <a:extLst>
              <a:ext uri="{FF2B5EF4-FFF2-40B4-BE49-F238E27FC236}">
                <a16:creationId xmlns:a16="http://schemas.microsoft.com/office/drawing/2014/main" id="{6AA91776-A690-1C72-5054-478BDC048F41}"/>
              </a:ext>
            </a:extLst>
          </p:cNvPr>
          <p:cNvPicPr>
            <a:picLocks noChangeAspect="1"/>
          </p:cNvPicPr>
          <p:nvPr/>
        </p:nvPicPr>
        <p:blipFill>
          <a:blip r:embed="rId4"/>
          <a:stretch>
            <a:fillRect/>
          </a:stretch>
        </p:blipFill>
        <p:spPr>
          <a:xfrm>
            <a:off x="8234668" y="2330941"/>
            <a:ext cx="3138625" cy="3977794"/>
          </a:xfrm>
          <a:prstGeom prst="rect">
            <a:avLst/>
          </a:prstGeom>
        </p:spPr>
      </p:pic>
    </p:spTree>
    <p:extLst>
      <p:ext uri="{BB962C8B-B14F-4D97-AF65-F5344CB8AC3E}">
        <p14:creationId xmlns:p14="http://schemas.microsoft.com/office/powerpoint/2010/main" val="311185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a:xfrm>
            <a:off x="609600" y="1600205"/>
            <a:ext cx="10972800" cy="4756150"/>
          </a:xfrm>
        </p:spPr>
        <p:txBody>
          <a:bodyPr>
            <a:normAutofit/>
          </a:bodyPr>
          <a:lstStyle/>
          <a:p>
            <a:r>
              <a:rPr lang="it-IT" sz="1800" dirty="0">
                <a:latin typeface="+mj-lt"/>
              </a:rPr>
              <a:t>Shannon-Fano Metrics (20 People Dataset):</a:t>
            </a:r>
          </a:p>
          <a:p>
            <a:pPr marL="0" indent="0">
              <a:buNone/>
            </a:pPr>
            <a:r>
              <a:rPr lang="it-IT" sz="1800" dirty="0">
                <a:latin typeface="+mj-lt"/>
              </a:rPr>
              <a:t> </a:t>
            </a:r>
          </a:p>
          <a:p>
            <a:pPr marL="0" indent="0">
              <a:buNone/>
            </a:pPr>
            <a:endParaRPr lang="it-IT" sz="1800" dirty="0">
              <a:latin typeface="+mj-lt"/>
            </a:endParaRPr>
          </a:p>
          <a:p>
            <a:pPr marL="0" indent="0">
              <a:buNone/>
            </a:pPr>
            <a:endParaRPr lang="it-IT" sz="1800" dirty="0">
              <a:latin typeface="+mj-lt"/>
            </a:endParaRPr>
          </a:p>
          <a:p>
            <a:pPr marL="0" indent="0">
              <a:buNone/>
            </a:pPr>
            <a:endParaRPr lang="it-IT" sz="1800" dirty="0">
              <a:latin typeface="+mj-lt"/>
            </a:endParaRPr>
          </a:p>
          <a:p>
            <a:pPr marL="0" indent="0">
              <a:buNone/>
            </a:pPr>
            <a:endParaRPr lang="it-IT" sz="1800" dirty="0">
              <a:latin typeface="+mj-lt"/>
            </a:endParaRPr>
          </a:p>
          <a:p>
            <a:pPr marL="0" indent="0">
              <a:buNone/>
            </a:pPr>
            <a:endParaRPr lang="it-IT" sz="1800" dirty="0">
              <a:latin typeface="+mj-lt"/>
            </a:endParaRPr>
          </a:p>
          <a:p>
            <a:pPr marL="0" indent="0">
              <a:buNone/>
            </a:pPr>
            <a:endParaRPr lang="it-IT" sz="1800" dirty="0">
              <a:latin typeface="+mj-lt"/>
            </a:endParaRPr>
          </a:p>
          <a:p>
            <a:pPr marL="0" indent="0">
              <a:buNone/>
            </a:pPr>
            <a:endParaRPr lang="en-US" sz="1100" dirty="0"/>
          </a:p>
          <a:p>
            <a:pPr marL="0" indent="0">
              <a:buNone/>
            </a:pPr>
            <a:r>
              <a:rPr lang="en-US" sz="1800" dirty="0">
                <a:latin typeface="+mj-lt"/>
              </a:rPr>
              <a:t>		Shannon Fano Metrics with Varying Sample Size</a:t>
            </a:r>
          </a:p>
          <a:p>
            <a:pPr marL="0" indent="0">
              <a:buNone/>
            </a:pPr>
            <a:endParaRPr lang="it-IT" sz="1800" dirty="0">
              <a:latin typeface="+mj-lt"/>
            </a:endParaRPr>
          </a:p>
          <a:p>
            <a:pPr marL="0" indent="0">
              <a:buNone/>
            </a:pPr>
            <a:endParaRPr lang="en-IN" sz="1800" dirty="0">
              <a:latin typeface="+mj-lt"/>
            </a:endParaRPr>
          </a:p>
        </p:txBody>
      </p:sp>
      <p:sp>
        <p:nvSpPr>
          <p:cNvPr id="4" name="Footer Placeholder 3"/>
          <p:cNvSpPr>
            <a:spLocks noGrp="1"/>
          </p:cNvSpPr>
          <p:nvPr>
            <p:ph type="ftr" sz="quarter" idx="11"/>
          </p:nvPr>
        </p:nvSpPr>
        <p:spPr>
          <a:xfrm>
            <a:off x="3492500" y="6265234"/>
            <a:ext cx="5207000" cy="501645"/>
          </a:xfrm>
        </p:spPr>
        <p:txBody>
          <a:bodyPr/>
          <a:lstStyle/>
          <a:p>
            <a:r>
              <a:rPr lang="en-US" dirty="0"/>
              <a:t>Digital Communication - Skill based Assessment </a:t>
            </a:r>
          </a:p>
        </p:txBody>
      </p:sp>
      <p:pic>
        <p:nvPicPr>
          <p:cNvPr id="12" name="Picture 11">
            <a:extLst>
              <a:ext uri="{FF2B5EF4-FFF2-40B4-BE49-F238E27FC236}">
                <a16:creationId xmlns:a16="http://schemas.microsoft.com/office/drawing/2014/main" id="{96F041B4-03C7-52D8-64E6-F1912D356CD4}"/>
              </a:ext>
            </a:extLst>
          </p:cNvPr>
          <p:cNvPicPr>
            <a:picLocks noChangeAspect="1"/>
          </p:cNvPicPr>
          <p:nvPr/>
        </p:nvPicPr>
        <p:blipFill>
          <a:blip r:embed="rId2"/>
          <a:stretch>
            <a:fillRect/>
          </a:stretch>
        </p:blipFill>
        <p:spPr>
          <a:xfrm>
            <a:off x="606287" y="2072599"/>
            <a:ext cx="6716062" cy="2172003"/>
          </a:xfrm>
          <a:prstGeom prst="rect">
            <a:avLst/>
          </a:prstGeom>
        </p:spPr>
      </p:pic>
      <p:pic>
        <p:nvPicPr>
          <p:cNvPr id="14" name="Picture 13">
            <a:extLst>
              <a:ext uri="{FF2B5EF4-FFF2-40B4-BE49-F238E27FC236}">
                <a16:creationId xmlns:a16="http://schemas.microsoft.com/office/drawing/2014/main" id="{2A8DC3AC-3015-E426-AE6D-E5F504CE7D3C}"/>
              </a:ext>
            </a:extLst>
          </p:cNvPr>
          <p:cNvPicPr>
            <a:picLocks noChangeAspect="1"/>
          </p:cNvPicPr>
          <p:nvPr/>
        </p:nvPicPr>
        <p:blipFill>
          <a:blip r:embed="rId3"/>
          <a:stretch>
            <a:fillRect/>
          </a:stretch>
        </p:blipFill>
        <p:spPr>
          <a:xfrm>
            <a:off x="7651880" y="2273049"/>
            <a:ext cx="3858884" cy="3943106"/>
          </a:xfrm>
          <a:prstGeom prst="rect">
            <a:avLst/>
          </a:prstGeom>
        </p:spPr>
      </p:pic>
      <p:cxnSp>
        <p:nvCxnSpPr>
          <p:cNvPr id="16" name="Straight Arrow Connector 15">
            <a:extLst>
              <a:ext uri="{FF2B5EF4-FFF2-40B4-BE49-F238E27FC236}">
                <a16:creationId xmlns:a16="http://schemas.microsoft.com/office/drawing/2014/main" id="{EC45F249-0651-1AC4-22E6-CDFF88FE3FAC}"/>
              </a:ext>
            </a:extLst>
          </p:cNvPr>
          <p:cNvCxnSpPr/>
          <p:nvPr/>
        </p:nvCxnSpPr>
        <p:spPr>
          <a:xfrm>
            <a:off x="7162800" y="4648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27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a:xfrm>
            <a:off x="609600" y="1600205"/>
            <a:ext cx="10972800" cy="4756150"/>
          </a:xfrm>
        </p:spPr>
        <p:txBody>
          <a:bodyPr>
            <a:normAutofit/>
          </a:bodyPr>
          <a:lstStyle/>
          <a:p>
            <a:pPr marL="0" indent="0">
              <a:buNone/>
            </a:pPr>
            <a:endParaRPr lang="en-US" sz="1100" dirty="0"/>
          </a:p>
          <a:p>
            <a:pPr marL="0" indent="0">
              <a:buNone/>
            </a:pPr>
            <a:r>
              <a:rPr lang="en-US" sz="1800" dirty="0">
                <a:latin typeface="+mj-lt"/>
              </a:rPr>
              <a:t>Graphical Plot	</a:t>
            </a:r>
          </a:p>
          <a:p>
            <a:pPr marL="0" indent="0">
              <a:buNone/>
            </a:pPr>
            <a:r>
              <a:rPr lang="en-US" sz="1800" dirty="0">
                <a:latin typeface="+mj-lt"/>
              </a:rPr>
              <a:t>	</a:t>
            </a:r>
            <a:endParaRPr lang="en-IN" sz="1800" dirty="0">
              <a:latin typeface="+mj-lt"/>
            </a:endParaRPr>
          </a:p>
        </p:txBody>
      </p:sp>
      <p:sp>
        <p:nvSpPr>
          <p:cNvPr id="4" name="Footer Placeholder 3"/>
          <p:cNvSpPr>
            <a:spLocks noGrp="1"/>
          </p:cNvSpPr>
          <p:nvPr>
            <p:ph type="ftr" sz="quarter" idx="11"/>
          </p:nvPr>
        </p:nvSpPr>
        <p:spPr>
          <a:xfrm>
            <a:off x="3358674" y="6169421"/>
            <a:ext cx="5207000" cy="501645"/>
          </a:xfrm>
        </p:spPr>
        <p:txBody>
          <a:bodyPr/>
          <a:lstStyle/>
          <a:p>
            <a:r>
              <a:rPr lang="en-US" dirty="0"/>
              <a:t>Digital Communication - Skill based Assessment </a:t>
            </a:r>
          </a:p>
        </p:txBody>
      </p:sp>
      <p:pic>
        <p:nvPicPr>
          <p:cNvPr id="7" name="Picture 6">
            <a:extLst>
              <a:ext uri="{FF2B5EF4-FFF2-40B4-BE49-F238E27FC236}">
                <a16:creationId xmlns:a16="http://schemas.microsoft.com/office/drawing/2014/main" id="{66AF84F3-B9BE-0D2A-0198-D503D0686F22}"/>
              </a:ext>
            </a:extLst>
          </p:cNvPr>
          <p:cNvPicPr>
            <a:picLocks noChangeAspect="1"/>
          </p:cNvPicPr>
          <p:nvPr/>
        </p:nvPicPr>
        <p:blipFill>
          <a:blip r:embed="rId2"/>
          <a:stretch>
            <a:fillRect/>
          </a:stretch>
        </p:blipFill>
        <p:spPr>
          <a:xfrm>
            <a:off x="2551748" y="1828800"/>
            <a:ext cx="6820852" cy="4115374"/>
          </a:xfrm>
          <a:prstGeom prst="rect">
            <a:avLst/>
          </a:prstGeom>
        </p:spPr>
      </p:pic>
    </p:spTree>
    <p:extLst>
      <p:ext uri="{BB962C8B-B14F-4D97-AF65-F5344CB8AC3E}">
        <p14:creationId xmlns:p14="http://schemas.microsoft.com/office/powerpoint/2010/main" val="373077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a:xfrm>
            <a:off x="599768" y="1219200"/>
            <a:ext cx="10972800" cy="4830769"/>
          </a:xfrm>
        </p:spPr>
        <p:txBody>
          <a:bodyPr>
            <a:noAutofit/>
          </a:bodyPr>
          <a:lstStyle/>
          <a:p>
            <a:pPr algn="just"/>
            <a:r>
              <a:rPr lang="en-US" sz="2400" dirty="0">
                <a:latin typeface="Times New Roman" panose="02020603050405020304" pitchFamily="18" charset="0"/>
                <a:cs typeface="Times New Roman" panose="02020603050405020304" pitchFamily="18" charset="0"/>
              </a:rPr>
              <a:t>In this project, we successfully implemented Shannon-Fano coding to compress ECG signals from a dataset comprising 147,499 samples collected from 20 individuals. </a:t>
            </a:r>
          </a:p>
          <a:p>
            <a:pPr algn="just"/>
            <a:r>
              <a:rPr lang="en-US" sz="2400" dirty="0">
                <a:latin typeface="Times New Roman" panose="02020603050405020304" pitchFamily="18" charset="0"/>
                <a:cs typeface="Times New Roman" panose="02020603050405020304" pitchFamily="18" charset="0"/>
              </a:rPr>
              <a:t>The coding process generated </a:t>
            </a:r>
            <a:r>
              <a:rPr lang="en-US" sz="2400" b="1" dirty="0">
                <a:latin typeface="Times New Roman" panose="02020603050405020304" pitchFamily="18" charset="0"/>
                <a:cs typeface="Times New Roman" panose="02020603050405020304" pitchFamily="18" charset="0"/>
              </a:rPr>
              <a:t>388 unique code words</a:t>
            </a:r>
            <a:r>
              <a:rPr lang="en-US" sz="2400" dirty="0">
                <a:latin typeface="Times New Roman" panose="02020603050405020304" pitchFamily="18" charset="0"/>
                <a:cs typeface="Times New Roman" panose="02020603050405020304" pitchFamily="18" charset="0"/>
              </a:rPr>
              <a:t>, leading to notable metrics that highlight the efficiency and effectiveness of the compression. The average codeword length was approximately 5.96 bits, while the entropy of the encoded data was calculated to be around 5.83 bits, indicating a high degree of information representation with minimal redundancy. </a:t>
            </a:r>
          </a:p>
          <a:p>
            <a:pPr algn="just"/>
            <a:r>
              <a:rPr lang="en-US" sz="2400" dirty="0">
                <a:latin typeface="Times New Roman" panose="02020603050405020304" pitchFamily="18" charset="0"/>
                <a:cs typeface="Times New Roman" panose="02020603050405020304" pitchFamily="18" charset="0"/>
              </a:rPr>
              <a:t>The achieved </a:t>
            </a:r>
            <a:r>
              <a:rPr lang="en-US" sz="2400" b="1" dirty="0">
                <a:latin typeface="Times New Roman" panose="02020603050405020304" pitchFamily="18" charset="0"/>
                <a:cs typeface="Times New Roman" panose="02020603050405020304" pitchFamily="18" charset="0"/>
              </a:rPr>
              <a:t>efficiency of 0.98</a:t>
            </a:r>
            <a:r>
              <a:rPr lang="en-US" sz="2400" dirty="0">
                <a:latin typeface="Times New Roman" panose="02020603050405020304" pitchFamily="18" charset="0"/>
                <a:cs typeface="Times New Roman" panose="02020603050405020304" pitchFamily="18" charset="0"/>
              </a:rPr>
              <a:t> underscores the effectiveness of the Shannon-Fano coding technique in this context, and the variance in codeword lengths, measured at approximately 3.25, reflects the diversity in signal characteristics across different ECG readings.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568700" y="6324600"/>
            <a:ext cx="5054600" cy="365125"/>
          </a:xfrm>
        </p:spPr>
        <p:txBody>
          <a:bodyPr/>
          <a:lstStyle/>
          <a:p>
            <a:r>
              <a:rPr lang="en-US" dirty="0"/>
              <a:t>Digital Communication - Skill based Assessment </a:t>
            </a:r>
          </a:p>
        </p:txBody>
      </p:sp>
    </p:spTree>
    <p:extLst>
      <p:ext uri="{BB962C8B-B14F-4D97-AF65-F5344CB8AC3E}">
        <p14:creationId xmlns:p14="http://schemas.microsoft.com/office/powerpoint/2010/main" val="204130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B42EC11-24C5-DD01-276E-9FDC4C34B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79771-22FC-C4E8-08EC-CBBBF7E1CD8A}"/>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CD2D3963-26FE-A3BF-F5B1-A5BCED1B99B5}"/>
              </a:ext>
            </a:extLst>
          </p:cNvPr>
          <p:cNvSpPr>
            <a:spLocks noGrp="1"/>
          </p:cNvSpPr>
          <p:nvPr>
            <p:ph idx="1"/>
          </p:nvPr>
        </p:nvSpPr>
        <p:spPr>
          <a:xfrm>
            <a:off x="599768" y="1219200"/>
            <a:ext cx="10972800" cy="4830769"/>
          </a:xfrm>
        </p:spPr>
        <p:txBody>
          <a:bodyPr>
            <a:noAutofit/>
          </a:bodyPr>
          <a:lstStyle/>
          <a:p>
            <a:pPr algn="just"/>
            <a:r>
              <a:rPr lang="en-US" sz="2400" dirty="0">
                <a:latin typeface="Times New Roman" panose="02020603050405020304" pitchFamily="18" charset="0"/>
                <a:cs typeface="Times New Roman" panose="02020603050405020304" pitchFamily="18" charset="0"/>
              </a:rPr>
              <a:t>Looking ahead, potential improvements could include exploring adaptive coding techniques or integrating machine learning algorithms to enhance the compression process further. Additionally, extending the dataset to include a wider variety of ECG signals from diverse demographics could improve the model's robustness. </a:t>
            </a:r>
          </a:p>
          <a:p>
            <a:pPr algn="just"/>
            <a:r>
              <a:rPr lang="en-US" sz="2400" dirty="0">
                <a:latin typeface="Times New Roman" panose="02020603050405020304" pitchFamily="18" charset="0"/>
                <a:cs typeface="Times New Roman" panose="02020603050405020304" pitchFamily="18" charset="0"/>
              </a:rPr>
              <a:t>The applications of this work in healthcare are significant, particularly in </a:t>
            </a:r>
            <a:r>
              <a:rPr lang="en-US" sz="2400" b="1" dirty="0">
                <a:latin typeface="Times New Roman" panose="02020603050405020304" pitchFamily="18" charset="0"/>
                <a:cs typeface="Times New Roman" panose="02020603050405020304" pitchFamily="18" charset="0"/>
              </a:rPr>
              <a:t>telemedicine and remote patient monitoring systems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Efficient compression of ECG signals can facilitate faster transmission of vital health data over limited bandwidths, enabling timely diagnosis and monitoring of patients' cardiac health.</a:t>
            </a:r>
          </a:p>
          <a:p>
            <a:pPr algn="just"/>
            <a:r>
              <a:rPr lang="en-US" sz="2400" dirty="0">
                <a:latin typeface="Times New Roman" panose="02020603050405020304" pitchFamily="18" charset="0"/>
                <a:cs typeface="Times New Roman" panose="02020603050405020304" pitchFamily="18" charset="0"/>
              </a:rPr>
              <a:t>Ultimately, advancements in data compression techniques like Shannon-Fano coding will contribute to the development of more efficient and effective healthcare technologies, improving patient outcomes and optimizing resource utilization.</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A3F8907-DAC1-F1DF-8729-ED39BE04BB2F}"/>
              </a:ext>
            </a:extLst>
          </p:cNvPr>
          <p:cNvSpPr>
            <a:spLocks noGrp="1"/>
          </p:cNvSpPr>
          <p:nvPr>
            <p:ph type="ftr" sz="quarter" idx="11"/>
          </p:nvPr>
        </p:nvSpPr>
        <p:spPr>
          <a:xfrm>
            <a:off x="3568700" y="6324600"/>
            <a:ext cx="5054600" cy="365125"/>
          </a:xfrm>
        </p:spPr>
        <p:txBody>
          <a:bodyPr/>
          <a:lstStyle/>
          <a:p>
            <a:r>
              <a:rPr lang="en-US" dirty="0"/>
              <a:t>Digital Communication - Skill based Assessment </a:t>
            </a:r>
          </a:p>
        </p:txBody>
      </p:sp>
    </p:spTree>
    <p:extLst>
      <p:ext uri="{BB962C8B-B14F-4D97-AF65-F5344CB8AC3E}">
        <p14:creationId xmlns:p14="http://schemas.microsoft.com/office/powerpoint/2010/main" val="35814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a:bodyPr>
          <a:lstStyle/>
          <a:p>
            <a:r>
              <a:rPr lang="en-IN" sz="2400" dirty="0"/>
              <a:t>Communication Systems, Simon </a:t>
            </a:r>
            <a:r>
              <a:rPr lang="en-IN" sz="2400" dirty="0" err="1"/>
              <a:t>Haykin</a:t>
            </a:r>
            <a:r>
              <a:rPr lang="en-IN" sz="2400" dirty="0"/>
              <a:t>, Wiley, Fourth Edition.</a:t>
            </a:r>
          </a:p>
          <a:p>
            <a:r>
              <a:rPr lang="en-IN" sz="2400" dirty="0"/>
              <a:t>Oppenheim, A. V., &amp; </a:t>
            </a:r>
            <a:r>
              <a:rPr lang="en-IN" sz="2400" dirty="0" err="1"/>
              <a:t>Willsky</a:t>
            </a:r>
            <a:r>
              <a:rPr lang="en-IN" sz="2400" dirty="0"/>
              <a:t>, A. S. (1997). Signals and Systems. 2nd Edition. Prentice Hall. </a:t>
            </a:r>
          </a:p>
          <a:p>
            <a:r>
              <a:rPr lang="en-IN" sz="2400" dirty="0"/>
              <a:t>LW: .../1.0.0/Person_01/rec_1 (physionet.org)</a:t>
            </a:r>
          </a:p>
        </p:txBody>
      </p:sp>
      <p:sp>
        <p:nvSpPr>
          <p:cNvPr id="4" name="Footer Placeholder 3"/>
          <p:cNvSpPr>
            <a:spLocks noGrp="1"/>
          </p:cNvSpPr>
          <p:nvPr>
            <p:ph type="ftr" sz="quarter" idx="11"/>
          </p:nvPr>
        </p:nvSpPr>
        <p:spPr>
          <a:xfrm>
            <a:off x="3454401" y="6308735"/>
            <a:ext cx="5283200" cy="273045"/>
          </a:xfrm>
        </p:spPr>
        <p:txBody>
          <a:bodyPr/>
          <a:lstStyle/>
          <a:p>
            <a:r>
              <a:rPr lang="en-US" dirty="0"/>
              <a:t>Digital Communication - Skill based Assessment </a:t>
            </a:r>
          </a:p>
        </p:txBody>
      </p:sp>
      <p:sp>
        <p:nvSpPr>
          <p:cNvPr id="6" name="Slide Number Placeholder 5"/>
          <p:cNvSpPr>
            <a:spLocks noGrp="1"/>
          </p:cNvSpPr>
          <p:nvPr>
            <p:ph type="sldNum" sz="quarter" idx="12"/>
          </p:nvPr>
        </p:nvSpPr>
        <p:spPr/>
        <p:txBody>
          <a:bodyPr/>
          <a:lstStyle/>
          <a:p>
            <a:pPr algn="r"/>
            <a:r>
              <a:rPr lang="en-US"/>
              <a:t>Your logo here</a:t>
            </a:r>
            <a:endParaRPr lang="en-US" dirty="0"/>
          </a:p>
        </p:txBody>
      </p:sp>
    </p:spTree>
    <p:extLst>
      <p:ext uri="{BB962C8B-B14F-4D97-AF65-F5344CB8AC3E}">
        <p14:creationId xmlns:p14="http://schemas.microsoft.com/office/powerpoint/2010/main" val="11319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lstStyle/>
          <a:p>
            <a:r>
              <a:rPr lang="en-US" dirty="0"/>
              <a:t>Introduction</a:t>
            </a:r>
          </a:p>
          <a:p>
            <a:r>
              <a:rPr lang="en-US" dirty="0"/>
              <a:t>Market Survey</a:t>
            </a:r>
          </a:p>
          <a:p>
            <a:r>
              <a:rPr lang="en-US" dirty="0"/>
              <a:t>Methodology for Shannon-Fano Coding</a:t>
            </a:r>
          </a:p>
          <a:p>
            <a:r>
              <a:rPr lang="en-US" dirty="0"/>
              <a:t>Results and Discussions</a:t>
            </a:r>
          </a:p>
          <a:p>
            <a:r>
              <a:rPr lang="en-US" dirty="0"/>
              <a:t>Conclusions</a:t>
            </a:r>
          </a:p>
          <a:p>
            <a:r>
              <a:rPr lang="en-US" dirty="0"/>
              <a:t>References</a:t>
            </a:r>
          </a:p>
        </p:txBody>
      </p:sp>
      <p:sp>
        <p:nvSpPr>
          <p:cNvPr id="4" name="Footer Placeholder 3"/>
          <p:cNvSpPr>
            <a:spLocks noGrp="1"/>
          </p:cNvSpPr>
          <p:nvPr>
            <p:ph type="ftr" sz="quarter" idx="11"/>
          </p:nvPr>
        </p:nvSpPr>
        <p:spPr>
          <a:xfrm>
            <a:off x="3492500" y="6332539"/>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315906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04800" y="1267910"/>
            <a:ext cx="9220200" cy="5165724"/>
          </a:xfrm>
        </p:spPr>
        <p:txBody>
          <a:bodyPr>
            <a:normAutofit fontScale="92500" lnSpcReduction="20000"/>
          </a:bodyPr>
          <a:lstStyle/>
          <a:p>
            <a:pPr algn="just"/>
            <a:r>
              <a:rPr lang="en-US" sz="2200" b="1" dirty="0"/>
              <a:t>Shannon-Fano coding </a:t>
            </a:r>
            <a:r>
              <a:rPr lang="en-US" sz="2200" dirty="0"/>
              <a:t>is a foundational algorithm in data compression, named after Claude Shannon and Robert Fano, who developed it as a way to efficiently represent data by assigning shorter codes to more frequent symbols and longer codes to less frequent ones. It is a precursor to more complex compression algorithms like Huffman coding and uses a straightforward approach to generate variable-length codes. Shannon-Fano coding was introduced in </a:t>
            </a:r>
            <a:r>
              <a:rPr lang="en-US" sz="2200" b="1" dirty="0"/>
              <a:t>1949</a:t>
            </a:r>
            <a:endParaRPr lang="en-US" sz="2200" dirty="0"/>
          </a:p>
          <a:p>
            <a:pPr algn="just"/>
            <a:r>
              <a:rPr lang="en-US" sz="2200" b="1" dirty="0"/>
              <a:t>Electrocardiography (ECG)</a:t>
            </a:r>
            <a:r>
              <a:rPr lang="en-US" sz="2200" dirty="0"/>
              <a:t> is a widely used diagnostic tool that measures and records the electrical activity of the heart.</a:t>
            </a:r>
          </a:p>
          <a:p>
            <a:pPr algn="just"/>
            <a:r>
              <a:rPr lang="en-US" sz="2200" dirty="0"/>
              <a:t>Efficient compression of ECG signals is essential to reduce data storage, transmission bandwidth, and computational overhead without compromising the diagnostic quality of the signal.</a:t>
            </a:r>
          </a:p>
          <a:p>
            <a:pPr algn="just"/>
            <a:r>
              <a:rPr lang="en-US" sz="2200" dirty="0"/>
              <a:t>In this project, we explore the application of the </a:t>
            </a:r>
            <a:r>
              <a:rPr lang="en-US" sz="2200" b="1" dirty="0"/>
              <a:t>Shannon-Fano encoding algorithm to ECG signals</a:t>
            </a:r>
            <a:r>
              <a:rPr lang="en-US" sz="2200" dirty="0"/>
              <a:t>. The goal is to compress the ECG data in a manner that preserves critical information required for accurate diagnosis while significantly reducing the file size. </a:t>
            </a:r>
          </a:p>
          <a:p>
            <a:pPr algn="just"/>
            <a:r>
              <a:rPr lang="en-US" sz="2200" dirty="0"/>
              <a:t>This project aims to demonstrate the </a:t>
            </a:r>
            <a:r>
              <a:rPr lang="en-US" sz="2200" b="1" dirty="0"/>
              <a:t>effectiveness of Shannon-Fano encoding in ECG data compression and provide insights into its potential use in medical applications.</a:t>
            </a:r>
            <a:r>
              <a:rPr lang="en-US" sz="2200" dirty="0"/>
              <a:t> </a:t>
            </a:r>
            <a:endParaRPr lang="en-IN" sz="2200" dirty="0"/>
          </a:p>
        </p:txBody>
      </p:sp>
      <p:sp>
        <p:nvSpPr>
          <p:cNvPr id="4" name="Footer Placeholder 3"/>
          <p:cNvSpPr>
            <a:spLocks noGrp="1"/>
          </p:cNvSpPr>
          <p:nvPr>
            <p:ph type="ftr" sz="quarter" idx="11"/>
          </p:nvPr>
        </p:nvSpPr>
        <p:spPr>
          <a:xfrm>
            <a:off x="3492500" y="6283906"/>
            <a:ext cx="5207000" cy="501645"/>
          </a:xfrm>
        </p:spPr>
        <p:txBody>
          <a:bodyPr/>
          <a:lstStyle/>
          <a:p>
            <a:r>
              <a:rPr lang="en-US" dirty="0"/>
              <a:t>Digital Communication - Skill based Assessment </a:t>
            </a:r>
          </a:p>
        </p:txBody>
      </p:sp>
      <p:pic>
        <p:nvPicPr>
          <p:cNvPr id="3074" name="Picture 2" descr="Ecg Machine Images - Free Download on Freepik">
            <a:extLst>
              <a:ext uri="{FF2B5EF4-FFF2-40B4-BE49-F238E27FC236}">
                <a16:creationId xmlns:a16="http://schemas.microsoft.com/office/drawing/2014/main" id="{D2F8DEA8-8F87-30EC-C897-87188C97E7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902" y="1362112"/>
            <a:ext cx="2012244" cy="23367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lectrocardiogram (ECG or EKG) - Mayo Clinic">
            <a:extLst>
              <a:ext uri="{FF2B5EF4-FFF2-40B4-BE49-F238E27FC236}">
                <a16:creationId xmlns:a16="http://schemas.microsoft.com/office/drawing/2014/main" id="{47AA61A0-B181-A557-1787-32515448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3145" y="3868493"/>
            <a:ext cx="2555311" cy="262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3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Survey</a:t>
            </a:r>
          </a:p>
        </p:txBody>
      </p:sp>
      <p:sp>
        <p:nvSpPr>
          <p:cNvPr id="3" name="Content Placeholder 2"/>
          <p:cNvSpPr>
            <a:spLocks noGrp="1"/>
          </p:cNvSpPr>
          <p:nvPr>
            <p:ph idx="1"/>
          </p:nvPr>
        </p:nvSpPr>
        <p:spPr>
          <a:xfrm>
            <a:off x="152401" y="1227140"/>
            <a:ext cx="7620000" cy="5060956"/>
          </a:xfrm>
        </p:spPr>
        <p:txBody>
          <a:bodyPr>
            <a:normAutofit/>
          </a:bodyPr>
          <a:lstStyle/>
          <a:p>
            <a:pPr marL="0" indent="0">
              <a:buNone/>
            </a:pPr>
            <a:r>
              <a:rPr lang="en-US" sz="2000" dirty="0"/>
              <a:t>Latest technologies used in ECG data compression:</a:t>
            </a:r>
          </a:p>
          <a:p>
            <a:pPr>
              <a:buFont typeface="+mj-lt"/>
              <a:buAutoNum type="arabicPeriod"/>
            </a:pPr>
            <a:r>
              <a:rPr lang="en-US" sz="2000" b="1" dirty="0"/>
              <a:t>Transform-based Compression</a:t>
            </a:r>
            <a:r>
              <a:rPr lang="en-US" sz="2000" dirty="0"/>
              <a:t>: Techniques like Fourier Transform (FT), Wavelet Transformation (WT), and Discrete Cosine Transform (DCT) help compress ECG data by encoding essential frequency information. While effective, these methods may sacrifice critical signal details and add computational complexity, making them less suitable for real-time portable applications.</a:t>
            </a:r>
          </a:p>
          <a:p>
            <a:pPr>
              <a:buFont typeface="+mj-lt"/>
              <a:buAutoNum type="arabicPeriod"/>
            </a:pPr>
            <a:r>
              <a:rPr lang="en-US" sz="2000" b="1" dirty="0"/>
              <a:t>Binary Convolutional Auto-encoder (BCAE) with Residual Error Compensation (REC)</a:t>
            </a:r>
            <a:r>
              <a:rPr lang="en-US" sz="2000" dirty="0"/>
              <a:t>: The BCAE model introduces binary compressed code generation, boosting compression while preserving quality. Integrated with REC, this approach refines reconstruction accuracy by compensating for errors, making it ideal for portable ECG systems that demand both efficiency and fidelity in data transmission.</a:t>
            </a:r>
          </a:p>
          <a:p>
            <a:pPr>
              <a:buFont typeface="+mj-lt"/>
              <a:buAutoNum type="arabicPeriod"/>
            </a:pPr>
            <a:endParaRPr lang="en-US" sz="2000" dirty="0"/>
          </a:p>
          <a:p>
            <a:pPr>
              <a:buFont typeface="+mj-lt"/>
              <a:buAutoNum type="arabicPeriod"/>
            </a:pPr>
            <a:endParaRPr lang="en-US" sz="2000" dirty="0"/>
          </a:p>
        </p:txBody>
      </p:sp>
      <p:sp>
        <p:nvSpPr>
          <p:cNvPr id="4" name="Footer Placeholder 3"/>
          <p:cNvSpPr>
            <a:spLocks noGrp="1"/>
          </p:cNvSpPr>
          <p:nvPr>
            <p:ph type="ftr" sz="quarter" idx="11"/>
          </p:nvPr>
        </p:nvSpPr>
        <p:spPr>
          <a:xfrm>
            <a:off x="1358901" y="6288096"/>
            <a:ext cx="5207000" cy="501645"/>
          </a:xfrm>
        </p:spPr>
        <p:txBody>
          <a:bodyPr/>
          <a:lstStyle/>
          <a:p>
            <a:r>
              <a:rPr lang="en-US" dirty="0"/>
              <a:t>Digital Communication - Skill based Assessment </a:t>
            </a:r>
          </a:p>
        </p:txBody>
      </p:sp>
      <p:pic>
        <p:nvPicPr>
          <p:cNvPr id="5" name="Picture 4">
            <a:extLst>
              <a:ext uri="{FF2B5EF4-FFF2-40B4-BE49-F238E27FC236}">
                <a16:creationId xmlns:a16="http://schemas.microsoft.com/office/drawing/2014/main" id="{DCE8B9F1-AAAC-FA91-ACEF-04AEC69692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0491" y="1316645"/>
            <a:ext cx="4132909" cy="2112355"/>
          </a:xfrm>
          <a:prstGeom prst="rect">
            <a:avLst/>
          </a:prstGeom>
          <a:noFill/>
          <a:ln>
            <a:noFill/>
          </a:ln>
        </p:spPr>
      </p:pic>
      <p:pic>
        <p:nvPicPr>
          <p:cNvPr id="6" name="Picture 5">
            <a:extLst>
              <a:ext uri="{FF2B5EF4-FFF2-40B4-BE49-F238E27FC236}">
                <a16:creationId xmlns:a16="http://schemas.microsoft.com/office/drawing/2014/main" id="{8FC8D5E5-7435-8E56-4BEC-9621058A9C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0491" y="3757618"/>
            <a:ext cx="4209108" cy="2224683"/>
          </a:xfrm>
          <a:prstGeom prst="rect">
            <a:avLst/>
          </a:prstGeom>
          <a:noFill/>
          <a:ln>
            <a:noFill/>
          </a:ln>
        </p:spPr>
      </p:pic>
    </p:spTree>
    <p:extLst>
      <p:ext uri="{BB962C8B-B14F-4D97-AF65-F5344CB8AC3E}">
        <p14:creationId xmlns:p14="http://schemas.microsoft.com/office/powerpoint/2010/main" val="94435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540C281-49D1-7FAC-EA83-BCFF45D0F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C6848-0307-15F9-3C4D-1BD21305DF51}"/>
              </a:ext>
            </a:extLst>
          </p:cNvPr>
          <p:cNvSpPr>
            <a:spLocks noGrp="1"/>
          </p:cNvSpPr>
          <p:nvPr>
            <p:ph type="title"/>
          </p:nvPr>
        </p:nvSpPr>
        <p:spPr/>
        <p:txBody>
          <a:bodyPr/>
          <a:lstStyle/>
          <a:p>
            <a:r>
              <a:rPr lang="en-US" dirty="0"/>
              <a:t>Market Survey</a:t>
            </a:r>
          </a:p>
        </p:txBody>
      </p:sp>
      <p:sp>
        <p:nvSpPr>
          <p:cNvPr id="3" name="Content Placeholder 2">
            <a:extLst>
              <a:ext uri="{FF2B5EF4-FFF2-40B4-BE49-F238E27FC236}">
                <a16:creationId xmlns:a16="http://schemas.microsoft.com/office/drawing/2014/main" id="{5049E05B-930E-25BA-1072-132B2C464115}"/>
              </a:ext>
            </a:extLst>
          </p:cNvPr>
          <p:cNvSpPr>
            <a:spLocks noGrp="1"/>
          </p:cNvSpPr>
          <p:nvPr>
            <p:ph idx="1"/>
          </p:nvPr>
        </p:nvSpPr>
        <p:spPr>
          <a:xfrm>
            <a:off x="152400" y="1227140"/>
            <a:ext cx="11277599" cy="3268660"/>
          </a:xfrm>
        </p:spPr>
        <p:txBody>
          <a:bodyPr>
            <a:normAutofit/>
          </a:bodyPr>
          <a:lstStyle/>
          <a:p>
            <a:pPr algn="just"/>
            <a:r>
              <a:rPr lang="en-US" sz="2400" b="1" dirty="0"/>
              <a:t>Deep Learning Compression with Auto-encoders</a:t>
            </a:r>
            <a:r>
              <a:rPr lang="en-US" sz="2400" dirty="0"/>
              <a:t>: Deep learning methods, especially those involving convolutional auto-encoders (CAEs), enable end-to-end compression without extensive pre-processing. Auto-encoders learn efficient low-dimensional representations, achieving high compression with minimal signal degradation. However, trade-offs between compression ratio and reconstruction quality remain a concern.</a:t>
            </a:r>
          </a:p>
          <a:p>
            <a:pPr algn="just"/>
            <a:endParaRPr lang="en-IN" sz="2400" b="1" dirty="0"/>
          </a:p>
        </p:txBody>
      </p:sp>
      <p:sp>
        <p:nvSpPr>
          <p:cNvPr id="4" name="Footer Placeholder 3">
            <a:extLst>
              <a:ext uri="{FF2B5EF4-FFF2-40B4-BE49-F238E27FC236}">
                <a16:creationId xmlns:a16="http://schemas.microsoft.com/office/drawing/2014/main" id="{6B65EE55-EC26-F3CD-8FD4-452457C81165}"/>
              </a:ext>
            </a:extLst>
          </p:cNvPr>
          <p:cNvSpPr>
            <a:spLocks noGrp="1"/>
          </p:cNvSpPr>
          <p:nvPr>
            <p:ph type="ftr" sz="quarter" idx="11"/>
          </p:nvPr>
        </p:nvSpPr>
        <p:spPr>
          <a:xfrm>
            <a:off x="0" y="6081717"/>
            <a:ext cx="5207000" cy="501645"/>
          </a:xfrm>
        </p:spPr>
        <p:txBody>
          <a:bodyPr/>
          <a:lstStyle/>
          <a:p>
            <a:r>
              <a:rPr lang="en-US" dirty="0"/>
              <a:t>Digital Communication - Skill based Assessment </a:t>
            </a:r>
          </a:p>
        </p:txBody>
      </p:sp>
      <p:pic>
        <p:nvPicPr>
          <p:cNvPr id="7" name="Picture 6">
            <a:extLst>
              <a:ext uri="{FF2B5EF4-FFF2-40B4-BE49-F238E27FC236}">
                <a16:creationId xmlns:a16="http://schemas.microsoft.com/office/drawing/2014/main" id="{4D91B226-124B-AAA5-6FC2-8A388048CF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5264" y="3505200"/>
            <a:ext cx="6267136" cy="2939498"/>
          </a:xfrm>
          <a:prstGeom prst="rect">
            <a:avLst/>
          </a:prstGeom>
          <a:noFill/>
          <a:ln>
            <a:noFill/>
          </a:ln>
        </p:spPr>
      </p:pic>
    </p:spTree>
    <p:extLst>
      <p:ext uri="{BB962C8B-B14F-4D97-AF65-F5344CB8AC3E}">
        <p14:creationId xmlns:p14="http://schemas.microsoft.com/office/powerpoint/2010/main" val="45472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for Shannon-Fano Coding</a:t>
            </a:r>
          </a:p>
        </p:txBody>
      </p:sp>
      <p:sp>
        <p:nvSpPr>
          <p:cNvPr id="4" name="Footer Placeholder 3"/>
          <p:cNvSpPr>
            <a:spLocks noGrp="1"/>
          </p:cNvSpPr>
          <p:nvPr>
            <p:ph type="ftr" sz="quarter" idx="11"/>
          </p:nvPr>
        </p:nvSpPr>
        <p:spPr>
          <a:xfrm>
            <a:off x="3568700" y="6332539"/>
            <a:ext cx="5207000" cy="501645"/>
          </a:xfrm>
        </p:spPr>
        <p:txBody>
          <a:bodyPr/>
          <a:lstStyle/>
          <a:p>
            <a:r>
              <a:rPr lang="en-US" dirty="0"/>
              <a:t>Digital Communication - Skill based Assessment </a:t>
            </a:r>
          </a:p>
        </p:txBody>
      </p:sp>
      <p:sp>
        <p:nvSpPr>
          <p:cNvPr id="5" name="Rectangle 15">
            <a:extLst>
              <a:ext uri="{FF2B5EF4-FFF2-40B4-BE49-F238E27FC236}">
                <a16:creationId xmlns:a16="http://schemas.microsoft.com/office/drawing/2014/main" id="{39A4FBDD-F3DB-4D4D-61DF-119E74F44C74}"/>
              </a:ext>
            </a:extLst>
          </p:cNvPr>
          <p:cNvSpPr>
            <a:spLocks noChangeArrowheads="1"/>
          </p:cNvSpPr>
          <p:nvPr/>
        </p:nvSpPr>
        <p:spPr bwMode="auto">
          <a:xfrm>
            <a:off x="3246434" y="1476903"/>
            <a:ext cx="5699125" cy="10668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No:1</a:t>
            </a:r>
            <a:endParaRPr kumimoji="0" lang="en-US" altLang="en-US" sz="80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Load ECG DATA</a:t>
            </a:r>
            <a:r>
              <a:rPr kumimoji="0" lang="en-US" altLang="en-US" sz="140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Load the ADC-converted ECG signal data from PhysioNet, with a total sample size of 147,499 representing combined data from 20 people.</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6" name="Arrow: Down 5">
            <a:extLst>
              <a:ext uri="{FF2B5EF4-FFF2-40B4-BE49-F238E27FC236}">
                <a16:creationId xmlns:a16="http://schemas.microsoft.com/office/drawing/2014/main" id="{ADC853F2-7522-C637-A7D7-B7900EA747A8}"/>
              </a:ext>
            </a:extLst>
          </p:cNvPr>
          <p:cNvSpPr/>
          <p:nvPr/>
        </p:nvSpPr>
        <p:spPr>
          <a:xfrm>
            <a:off x="5885812" y="2613228"/>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8">
            <a:extLst>
              <a:ext uri="{FF2B5EF4-FFF2-40B4-BE49-F238E27FC236}">
                <a16:creationId xmlns:a16="http://schemas.microsoft.com/office/drawing/2014/main" id="{CD92CEDC-6BEA-00CF-13C1-E63A4EA8F2B6}"/>
              </a:ext>
            </a:extLst>
          </p:cNvPr>
          <p:cNvSpPr>
            <a:spLocks noChangeArrowheads="1"/>
          </p:cNvSpPr>
          <p:nvPr/>
        </p:nvSpPr>
        <p:spPr bwMode="auto">
          <a:xfrm>
            <a:off x="3246435" y="3228621"/>
            <a:ext cx="5699125" cy="10668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No:2</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Probability Calculation: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Count the occurrences of each unique ADC value in the dataset. Calculate the probability of each ADC value by dividing its occurrence by the total number of samples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rrow: Down 7">
            <a:extLst>
              <a:ext uri="{FF2B5EF4-FFF2-40B4-BE49-F238E27FC236}">
                <a16:creationId xmlns:a16="http://schemas.microsoft.com/office/drawing/2014/main" id="{58918957-3CC4-EC43-398A-7B981F399CCF}"/>
              </a:ext>
            </a:extLst>
          </p:cNvPr>
          <p:cNvSpPr/>
          <p:nvPr/>
        </p:nvSpPr>
        <p:spPr>
          <a:xfrm>
            <a:off x="5893519" y="4354686"/>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7">
            <a:extLst>
              <a:ext uri="{FF2B5EF4-FFF2-40B4-BE49-F238E27FC236}">
                <a16:creationId xmlns:a16="http://schemas.microsoft.com/office/drawing/2014/main" id="{D35A187B-4052-6179-E59E-945E9FB82D1A}"/>
              </a:ext>
            </a:extLst>
          </p:cNvPr>
          <p:cNvSpPr>
            <a:spLocks noChangeArrowheads="1"/>
          </p:cNvSpPr>
          <p:nvPr/>
        </p:nvSpPr>
        <p:spPr bwMode="auto">
          <a:xfrm>
            <a:off x="3246436" y="5015457"/>
            <a:ext cx="5699125" cy="10668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No:3</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Sort Probabilities: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Sort the ADC values in descending order based on their probabilities.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1F458D59-E66E-51AA-1420-97482123C8A4}"/>
              </a:ext>
            </a:extLst>
          </p:cNvPr>
          <p:cNvSpPr/>
          <p:nvPr/>
        </p:nvSpPr>
        <p:spPr>
          <a:xfrm>
            <a:off x="3570605" y="875665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5">
            <a:extLst>
              <a:ext uri="{FF2B5EF4-FFF2-40B4-BE49-F238E27FC236}">
                <a16:creationId xmlns:a16="http://schemas.microsoft.com/office/drawing/2014/main" id="{0E9FBBB1-FC40-1868-020C-1726564EC5D8}"/>
              </a:ext>
            </a:extLst>
          </p:cNvPr>
          <p:cNvSpPr>
            <a:spLocks noChangeArrowheads="1"/>
          </p:cNvSpPr>
          <p:nvPr/>
        </p:nvSpPr>
        <p:spPr bwMode="auto">
          <a:xfrm>
            <a:off x="0" y="8734425"/>
            <a:ext cx="5699125" cy="10922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Assign Binary Codes: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until every ADC value has a unique binary code.</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048ABA44-A40D-123F-C1B3-DCC5BED91C3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2DE0FF91-BC4F-2A12-B055-71B51BA7DBA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4693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8312CE-6D7C-C075-BF36-6DEAE33A0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965A8-E243-537F-7DA0-8E6ADAFE1732}"/>
              </a:ext>
            </a:extLst>
          </p:cNvPr>
          <p:cNvSpPr>
            <a:spLocks noGrp="1"/>
          </p:cNvSpPr>
          <p:nvPr>
            <p:ph type="title"/>
          </p:nvPr>
        </p:nvSpPr>
        <p:spPr/>
        <p:txBody>
          <a:bodyPr/>
          <a:lstStyle/>
          <a:p>
            <a:r>
              <a:rPr lang="en-US" dirty="0"/>
              <a:t>Methodology for Shannon-Fano Coding</a:t>
            </a:r>
          </a:p>
        </p:txBody>
      </p:sp>
      <p:sp>
        <p:nvSpPr>
          <p:cNvPr id="4" name="Footer Placeholder 3">
            <a:extLst>
              <a:ext uri="{FF2B5EF4-FFF2-40B4-BE49-F238E27FC236}">
                <a16:creationId xmlns:a16="http://schemas.microsoft.com/office/drawing/2014/main" id="{C32B7E5E-A3B2-0765-5A35-4E1A9E1630EF}"/>
              </a:ext>
            </a:extLst>
          </p:cNvPr>
          <p:cNvSpPr>
            <a:spLocks noGrp="1"/>
          </p:cNvSpPr>
          <p:nvPr>
            <p:ph type="ftr" sz="quarter" idx="11"/>
          </p:nvPr>
        </p:nvSpPr>
        <p:spPr>
          <a:xfrm>
            <a:off x="3568700" y="6332539"/>
            <a:ext cx="5207000" cy="501645"/>
          </a:xfrm>
        </p:spPr>
        <p:txBody>
          <a:bodyPr/>
          <a:lstStyle/>
          <a:p>
            <a:r>
              <a:rPr lang="en-US" dirty="0"/>
              <a:t>Digital Communication - Skill based Assessment </a:t>
            </a:r>
          </a:p>
        </p:txBody>
      </p:sp>
      <p:sp>
        <p:nvSpPr>
          <p:cNvPr id="8" name="Arrow: Down 7">
            <a:extLst>
              <a:ext uri="{FF2B5EF4-FFF2-40B4-BE49-F238E27FC236}">
                <a16:creationId xmlns:a16="http://schemas.microsoft.com/office/drawing/2014/main" id="{3FEB012F-528B-8FC1-2CF0-8EDC06E20B79}"/>
              </a:ext>
            </a:extLst>
          </p:cNvPr>
          <p:cNvSpPr/>
          <p:nvPr/>
        </p:nvSpPr>
        <p:spPr>
          <a:xfrm>
            <a:off x="5675630" y="456660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Arrow: Down 9">
            <a:extLst>
              <a:ext uri="{FF2B5EF4-FFF2-40B4-BE49-F238E27FC236}">
                <a16:creationId xmlns:a16="http://schemas.microsoft.com/office/drawing/2014/main" id="{A1EA4F87-28A9-139A-5DFC-CAE40AA8FFAB}"/>
              </a:ext>
            </a:extLst>
          </p:cNvPr>
          <p:cNvSpPr/>
          <p:nvPr/>
        </p:nvSpPr>
        <p:spPr>
          <a:xfrm>
            <a:off x="5675306" y="280162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6">
            <a:extLst>
              <a:ext uri="{FF2B5EF4-FFF2-40B4-BE49-F238E27FC236}">
                <a16:creationId xmlns:a16="http://schemas.microsoft.com/office/drawing/2014/main" id="{190E8FCA-14AA-C5FC-AD5A-CF94DD577B5F}"/>
              </a:ext>
            </a:extLst>
          </p:cNvPr>
          <p:cNvSpPr>
            <a:spLocks noChangeArrowheads="1"/>
          </p:cNvSpPr>
          <p:nvPr/>
        </p:nvSpPr>
        <p:spPr bwMode="auto">
          <a:xfrm>
            <a:off x="3139948" y="1359252"/>
            <a:ext cx="5699125" cy="140811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 Shannon-Fano Partition: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Split the sorted list of ADC values into two groups such that the cumulative probabilities of each group are as equal as possible. Assign binary codes: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values in the first group and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values in the second group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A21972C0-F007-579D-6789-2D08D9CDFF44}"/>
              </a:ext>
            </a:extLst>
          </p:cNvPr>
          <p:cNvSpPr/>
          <p:nvPr/>
        </p:nvSpPr>
        <p:spPr>
          <a:xfrm>
            <a:off x="3570605" y="875665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5">
            <a:extLst>
              <a:ext uri="{FF2B5EF4-FFF2-40B4-BE49-F238E27FC236}">
                <a16:creationId xmlns:a16="http://schemas.microsoft.com/office/drawing/2014/main" id="{6029EC87-5355-AC34-1C72-D964D50B0963}"/>
              </a:ext>
            </a:extLst>
          </p:cNvPr>
          <p:cNvSpPr>
            <a:spLocks noChangeArrowheads="1"/>
          </p:cNvSpPr>
          <p:nvPr/>
        </p:nvSpPr>
        <p:spPr bwMode="auto">
          <a:xfrm>
            <a:off x="0" y="8734425"/>
            <a:ext cx="5699125" cy="10922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Assign Binary Codes: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until every ADC value has a unique binary code.</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38B07182-4186-69AC-5FC5-D83F14CB190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E088A92F-41D8-40AD-AC90-DE55AF436D6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2224BE61-9B9C-C4C5-1EC7-53CC0D95A1E4}"/>
              </a:ext>
            </a:extLst>
          </p:cNvPr>
          <p:cNvSpPr/>
          <p:nvPr/>
        </p:nvSpPr>
        <p:spPr>
          <a:xfrm>
            <a:off x="3140583" y="5190990"/>
            <a:ext cx="5698490" cy="10655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Step No:6</a:t>
            </a:r>
            <a:endParaRPr lang="en-IN" sz="1100">
              <a:effectLst/>
              <a:ea typeface="Calibri" panose="020F0502020204030204" pitchFamily="34" charset="0"/>
              <a:cs typeface="Times New Roman" panose="02020603050405020304" pitchFamily="18" charset="0"/>
            </a:endParaRPr>
          </a:p>
          <a:p>
            <a:pPr algn="ctr">
              <a:lnSpc>
                <a:spcPct val="115000"/>
              </a:lnSpc>
              <a:spcAft>
                <a:spcPts val="1000"/>
              </a:spcAft>
            </a:pPr>
            <a:r>
              <a:rPr lang="en-US" sz="1400" b="1" u="sng">
                <a:effectLst/>
                <a:latin typeface="Times New Roman" panose="02020603050405020304" pitchFamily="18" charset="0"/>
                <a:ea typeface="Calibri" panose="020F0502020204030204" pitchFamily="34" charset="0"/>
                <a:cs typeface="Times New Roman" panose="02020603050405020304" pitchFamily="18" charset="0"/>
              </a:rPr>
              <a:t>Encode the ECG Signals</a:t>
            </a:r>
            <a:r>
              <a:rPr lang="en-IN" sz="1400" b="1" u="sng">
                <a:effectLst/>
                <a:latin typeface="Times New Roman" panose="02020603050405020304" pitchFamily="18" charset="0"/>
                <a:ea typeface="Calibri" panose="020F0502020204030204" pitchFamily="34" charset="0"/>
                <a:cs typeface="Times New Roman" panose="02020603050405020304" pitchFamily="18" charset="0"/>
              </a:rPr>
              <a:t>: </a:t>
            </a:r>
            <a:r>
              <a:rPr lang="en-US" sz="1400">
                <a:effectLst/>
                <a:latin typeface="Times New Roman" panose="02020603050405020304" pitchFamily="18" charset="0"/>
                <a:ea typeface="Calibri" panose="020F0502020204030204" pitchFamily="34" charset="0"/>
                <a:cs typeface="Times New Roman" panose="02020603050405020304" pitchFamily="18" charset="0"/>
              </a:rPr>
              <a:t>Replace each ADC value in the dataset with its corresponding Shannon Fano code</a:t>
            </a:r>
            <a:endParaRPr lang="en-IN"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99FF8B59-FA4E-10B3-7862-74BD261302C8}"/>
              </a:ext>
            </a:extLst>
          </p:cNvPr>
          <p:cNvSpPr/>
          <p:nvPr/>
        </p:nvSpPr>
        <p:spPr>
          <a:xfrm>
            <a:off x="3152791" y="3477736"/>
            <a:ext cx="5698490" cy="10655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1000"/>
              </a:spcAft>
            </a:pPr>
            <a:endParaRPr lang="en-IN" sz="1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Assign Binary Codes</a:t>
            </a: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‘0’ and ‘1’ until every ADC value has a unique binary code.</a:t>
            </a:r>
            <a:endParaRPr lang="en-IN" sz="11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58646728-DC18-2C40-3656-7E8C9BF1140F}"/>
              </a:ext>
            </a:extLst>
          </p:cNvPr>
          <p:cNvSpPr txBox="1"/>
          <p:nvPr/>
        </p:nvSpPr>
        <p:spPr>
          <a:xfrm>
            <a:off x="2935308" y="3457247"/>
            <a:ext cx="6108404" cy="30777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6754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0F56929-DF5B-EBCD-7D46-A9A219C7B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24AAE-E269-12A4-9FBD-22B7D8CEB38B}"/>
              </a:ext>
            </a:extLst>
          </p:cNvPr>
          <p:cNvSpPr>
            <a:spLocks noGrp="1"/>
          </p:cNvSpPr>
          <p:nvPr>
            <p:ph type="title"/>
          </p:nvPr>
        </p:nvSpPr>
        <p:spPr/>
        <p:txBody>
          <a:bodyPr/>
          <a:lstStyle/>
          <a:p>
            <a:r>
              <a:rPr lang="en-US" dirty="0"/>
              <a:t>Methodology for Shannon-Fano Coding</a:t>
            </a:r>
          </a:p>
        </p:txBody>
      </p:sp>
      <p:sp>
        <p:nvSpPr>
          <p:cNvPr id="4" name="Footer Placeholder 3">
            <a:extLst>
              <a:ext uri="{FF2B5EF4-FFF2-40B4-BE49-F238E27FC236}">
                <a16:creationId xmlns:a16="http://schemas.microsoft.com/office/drawing/2014/main" id="{F829E09E-F072-7E6D-C691-A08801753EFF}"/>
              </a:ext>
            </a:extLst>
          </p:cNvPr>
          <p:cNvSpPr>
            <a:spLocks noGrp="1"/>
          </p:cNvSpPr>
          <p:nvPr>
            <p:ph type="ftr" sz="quarter" idx="11"/>
          </p:nvPr>
        </p:nvSpPr>
        <p:spPr>
          <a:xfrm>
            <a:off x="3568700" y="6332539"/>
            <a:ext cx="5207000" cy="501645"/>
          </a:xfrm>
        </p:spPr>
        <p:txBody>
          <a:bodyPr/>
          <a:lstStyle/>
          <a:p>
            <a:r>
              <a:rPr lang="en-US" dirty="0"/>
              <a:t>Digital Communication - Skill based Assessment </a:t>
            </a:r>
          </a:p>
        </p:txBody>
      </p:sp>
      <p:sp>
        <p:nvSpPr>
          <p:cNvPr id="10" name="Arrow: Down 9">
            <a:extLst>
              <a:ext uri="{FF2B5EF4-FFF2-40B4-BE49-F238E27FC236}">
                <a16:creationId xmlns:a16="http://schemas.microsoft.com/office/drawing/2014/main" id="{AC247CA8-7926-B997-2629-715390417AA8}"/>
              </a:ext>
            </a:extLst>
          </p:cNvPr>
          <p:cNvSpPr/>
          <p:nvPr/>
        </p:nvSpPr>
        <p:spPr>
          <a:xfrm>
            <a:off x="5404867" y="2286353"/>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Down 11">
            <a:extLst>
              <a:ext uri="{FF2B5EF4-FFF2-40B4-BE49-F238E27FC236}">
                <a16:creationId xmlns:a16="http://schemas.microsoft.com/office/drawing/2014/main" id="{01BA6295-FD09-BABE-F8AA-7EA1706C4ABC}"/>
              </a:ext>
            </a:extLst>
          </p:cNvPr>
          <p:cNvSpPr/>
          <p:nvPr/>
        </p:nvSpPr>
        <p:spPr>
          <a:xfrm>
            <a:off x="3570605" y="875665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5">
            <a:extLst>
              <a:ext uri="{FF2B5EF4-FFF2-40B4-BE49-F238E27FC236}">
                <a16:creationId xmlns:a16="http://schemas.microsoft.com/office/drawing/2014/main" id="{EBED0353-14F6-70AE-FCDC-E9D7D9774979}"/>
              </a:ext>
            </a:extLst>
          </p:cNvPr>
          <p:cNvSpPr>
            <a:spLocks noChangeArrowheads="1"/>
          </p:cNvSpPr>
          <p:nvPr/>
        </p:nvSpPr>
        <p:spPr bwMode="auto">
          <a:xfrm>
            <a:off x="0" y="8734425"/>
            <a:ext cx="5699125" cy="10922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Assign Binary Codes: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until every ADC value has a unique binary code.</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60E474FC-31D7-F502-31B5-AC89300635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ED00D78E-E8BA-6030-AC56-E5526EA9C6A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D0AFAFCE-B950-9527-FA2C-30AB31283B75}"/>
              </a:ext>
            </a:extLst>
          </p:cNvPr>
          <p:cNvSpPr/>
          <p:nvPr/>
        </p:nvSpPr>
        <p:spPr>
          <a:xfrm>
            <a:off x="2848927" y="1212338"/>
            <a:ext cx="5698490" cy="10655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Step No:7</a:t>
            </a:r>
            <a:endParaRPr lang="en-IN" sz="1100">
              <a:effectLst/>
              <a:ea typeface="Calibri" panose="020F0502020204030204" pitchFamily="34" charset="0"/>
              <a:cs typeface="Times New Roman" panose="02020603050405020304" pitchFamily="18" charset="0"/>
            </a:endParaRPr>
          </a:p>
          <a:p>
            <a:pPr algn="ctr">
              <a:lnSpc>
                <a:spcPct val="115000"/>
              </a:lnSpc>
              <a:spcAft>
                <a:spcPts val="1000"/>
              </a:spcAft>
            </a:pPr>
            <a:r>
              <a:rPr lang="en-US" sz="1400" b="1" u="sng">
                <a:effectLst/>
                <a:latin typeface="Times New Roman" panose="02020603050405020304" pitchFamily="18" charset="0"/>
                <a:ea typeface="Calibri" panose="020F0502020204030204" pitchFamily="34" charset="0"/>
                <a:cs typeface="Times New Roman" panose="02020603050405020304" pitchFamily="18" charset="0"/>
              </a:rPr>
              <a:t>Store Encoded Data</a:t>
            </a:r>
            <a:r>
              <a:rPr lang="en-IN" sz="1400" b="1" u="sng">
                <a:effectLst/>
                <a:latin typeface="Times New Roman" panose="02020603050405020304" pitchFamily="18" charset="0"/>
                <a:ea typeface="Calibri" panose="020F0502020204030204" pitchFamily="34" charset="0"/>
                <a:cs typeface="Times New Roman" panose="02020603050405020304" pitchFamily="18" charset="0"/>
              </a:rPr>
              <a:t>: </a:t>
            </a:r>
            <a:r>
              <a:rPr lang="en-US" sz="1400">
                <a:effectLst/>
                <a:latin typeface="Times New Roman" panose="02020603050405020304" pitchFamily="18" charset="0"/>
                <a:ea typeface="Calibri" panose="020F0502020204030204" pitchFamily="34" charset="0"/>
                <a:cs typeface="Times New Roman" panose="02020603050405020304" pitchFamily="18" charset="0"/>
              </a:rPr>
              <a:t>Store the encoded ECG signals in an Excel file, with each row representing the encoded signals for each sample</a:t>
            </a:r>
            <a:endParaRPr lang="en-IN" sz="110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7079610-E37D-8F72-9A0E-E8F68113DAC2}"/>
              </a:ext>
            </a:extLst>
          </p:cNvPr>
          <p:cNvSpPr/>
          <p:nvPr/>
        </p:nvSpPr>
        <p:spPr>
          <a:xfrm>
            <a:off x="2848927" y="2950899"/>
            <a:ext cx="5698490" cy="10655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Step No:8</a:t>
            </a:r>
            <a:endParaRPr lang="en-IN" sz="1100">
              <a:effectLst/>
              <a:ea typeface="Calibri" panose="020F0502020204030204" pitchFamily="34" charset="0"/>
              <a:cs typeface="Times New Roman" panose="02020603050405020304" pitchFamily="18" charset="0"/>
            </a:endParaRPr>
          </a:p>
          <a:p>
            <a:pPr algn="ctr">
              <a:lnSpc>
                <a:spcPct val="115000"/>
              </a:lnSpc>
              <a:spcAft>
                <a:spcPts val="1000"/>
              </a:spcAft>
            </a:pPr>
            <a:r>
              <a:rPr lang="en-US" sz="1400" b="1" u="sng">
                <a:effectLst/>
                <a:latin typeface="Times New Roman" panose="02020603050405020304" pitchFamily="18" charset="0"/>
                <a:ea typeface="Calibri" panose="020F0502020204030204" pitchFamily="34" charset="0"/>
                <a:cs typeface="Times New Roman" panose="02020603050405020304" pitchFamily="18" charset="0"/>
              </a:rPr>
              <a:t>Calculate Compression Metrics</a:t>
            </a:r>
            <a:r>
              <a:rPr lang="en-IN" sz="1400" b="1" u="sng">
                <a:effectLst/>
                <a:latin typeface="Times New Roman" panose="02020603050405020304" pitchFamily="18" charset="0"/>
                <a:ea typeface="Calibri" panose="020F0502020204030204" pitchFamily="34" charset="0"/>
                <a:cs typeface="Times New Roman" panose="02020603050405020304" pitchFamily="18" charset="0"/>
              </a:rPr>
              <a:t>: </a:t>
            </a:r>
            <a:r>
              <a:rPr lang="en-US" sz="1400">
                <a:effectLst/>
                <a:latin typeface="Times New Roman" panose="02020603050405020304" pitchFamily="18" charset="0"/>
                <a:ea typeface="Calibri" panose="020F0502020204030204" pitchFamily="34" charset="0"/>
                <a:cs typeface="Times New Roman" panose="02020603050405020304" pitchFamily="18" charset="0"/>
              </a:rPr>
              <a:t>Entropy(H), Average code word length, Efficiency (</a:t>
            </a:r>
            <a:r>
              <a:rPr lang="el-GR" sz="1400">
                <a:effectLst/>
                <a:latin typeface="Times New Roman" panose="02020603050405020304" pitchFamily="18" charset="0"/>
                <a:ea typeface="Calibri" panose="020F0502020204030204" pitchFamily="34" charset="0"/>
                <a:cs typeface="Times New Roman" panose="02020603050405020304" pitchFamily="18" charset="0"/>
              </a:rPr>
              <a:t>η)</a:t>
            </a:r>
            <a:r>
              <a:rPr lang="en-US" sz="1400">
                <a:effectLst/>
                <a:latin typeface="Times New Roman" panose="02020603050405020304" pitchFamily="18" charset="0"/>
                <a:ea typeface="Calibri" panose="020F0502020204030204" pitchFamily="34" charset="0"/>
                <a:cs typeface="Times New Roman" panose="02020603050405020304" pitchFamily="18" charset="0"/>
              </a:rPr>
              <a:t>,   Variance of Code Lengths (σ²).</a:t>
            </a:r>
            <a:endParaRPr lang="en-IN" sz="1100">
              <a:effectLst/>
              <a:ea typeface="Calibri" panose="020F0502020204030204" pitchFamily="34" charset="0"/>
              <a:cs typeface="Times New Roman" panose="02020603050405020304" pitchFamily="18" charset="0"/>
            </a:endParaRPr>
          </a:p>
        </p:txBody>
      </p:sp>
      <p:sp>
        <p:nvSpPr>
          <p:cNvPr id="7" name="Arrow: Down 6">
            <a:extLst>
              <a:ext uri="{FF2B5EF4-FFF2-40B4-BE49-F238E27FC236}">
                <a16:creationId xmlns:a16="http://schemas.microsoft.com/office/drawing/2014/main" id="{9050BA35-1F81-03E0-1542-5C0850B6B4FF}"/>
              </a:ext>
            </a:extLst>
          </p:cNvPr>
          <p:cNvSpPr/>
          <p:nvPr/>
        </p:nvSpPr>
        <p:spPr>
          <a:xfrm>
            <a:off x="5404867" y="4053632"/>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13C5287B-5F34-9B2C-8D85-845872852554}"/>
              </a:ext>
            </a:extLst>
          </p:cNvPr>
          <p:cNvSpPr/>
          <p:nvPr/>
        </p:nvSpPr>
        <p:spPr>
          <a:xfrm>
            <a:off x="2848927" y="4671359"/>
            <a:ext cx="5699125" cy="162401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Step No :9</a:t>
            </a:r>
          </a:p>
          <a:p>
            <a:pPr algn="ctr">
              <a:lnSpc>
                <a:spcPct val="115000"/>
              </a:lnSpc>
              <a:spcAft>
                <a:spcPts val="1000"/>
              </a:spcAft>
            </a:pPr>
            <a:r>
              <a:rPr lang="en-US" sz="1400" b="1" u="sng"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 Metrics as Number of People Increases: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Start with the ECG data of 1 person and incrementally add more people to the dataset. At each step, calculate the metrics: entropy, average code word length, efficiency, and variance. Record the metrics for 1 person, 2 people, and so on, up to 20 people.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group</a:t>
            </a:r>
            <a:r>
              <a:rPr lang="en-IN" sz="1400" dirty="0">
                <a:effectLst/>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62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13E7696-AD36-6613-17C8-BC0304E76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494189-110E-2CD7-BE76-E0B864439AF0}"/>
              </a:ext>
            </a:extLst>
          </p:cNvPr>
          <p:cNvSpPr>
            <a:spLocks noGrp="1"/>
          </p:cNvSpPr>
          <p:nvPr>
            <p:ph type="title"/>
          </p:nvPr>
        </p:nvSpPr>
        <p:spPr/>
        <p:txBody>
          <a:bodyPr/>
          <a:lstStyle/>
          <a:p>
            <a:r>
              <a:rPr lang="en-US" dirty="0"/>
              <a:t>Methodology for Shannon-Fano Coding</a:t>
            </a:r>
          </a:p>
        </p:txBody>
      </p:sp>
      <p:sp>
        <p:nvSpPr>
          <p:cNvPr id="4" name="Footer Placeholder 3">
            <a:extLst>
              <a:ext uri="{FF2B5EF4-FFF2-40B4-BE49-F238E27FC236}">
                <a16:creationId xmlns:a16="http://schemas.microsoft.com/office/drawing/2014/main" id="{D9D5E42E-4DDB-79CB-24D4-891D49F15539}"/>
              </a:ext>
            </a:extLst>
          </p:cNvPr>
          <p:cNvSpPr>
            <a:spLocks noGrp="1"/>
          </p:cNvSpPr>
          <p:nvPr>
            <p:ph type="ftr" sz="quarter" idx="11"/>
          </p:nvPr>
        </p:nvSpPr>
        <p:spPr>
          <a:xfrm>
            <a:off x="3568700" y="6332539"/>
            <a:ext cx="5207000" cy="501645"/>
          </a:xfrm>
        </p:spPr>
        <p:txBody>
          <a:bodyPr/>
          <a:lstStyle/>
          <a:p>
            <a:r>
              <a:rPr lang="en-US" dirty="0"/>
              <a:t>Digital Communication - Skill based Assessment </a:t>
            </a:r>
          </a:p>
        </p:txBody>
      </p:sp>
      <p:sp>
        <p:nvSpPr>
          <p:cNvPr id="10" name="Arrow: Down 9">
            <a:extLst>
              <a:ext uri="{FF2B5EF4-FFF2-40B4-BE49-F238E27FC236}">
                <a16:creationId xmlns:a16="http://schemas.microsoft.com/office/drawing/2014/main" id="{415A20E0-B09D-BB95-61F7-7DA27CE714D2}"/>
              </a:ext>
            </a:extLst>
          </p:cNvPr>
          <p:cNvSpPr/>
          <p:nvPr/>
        </p:nvSpPr>
        <p:spPr>
          <a:xfrm>
            <a:off x="5495229" y="132778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Arrow: Down 11">
            <a:extLst>
              <a:ext uri="{FF2B5EF4-FFF2-40B4-BE49-F238E27FC236}">
                <a16:creationId xmlns:a16="http://schemas.microsoft.com/office/drawing/2014/main" id="{676D5FC3-5916-77C9-82BF-FA9B880AD310}"/>
              </a:ext>
            </a:extLst>
          </p:cNvPr>
          <p:cNvSpPr/>
          <p:nvPr/>
        </p:nvSpPr>
        <p:spPr>
          <a:xfrm>
            <a:off x="3570605" y="8756650"/>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5">
            <a:extLst>
              <a:ext uri="{FF2B5EF4-FFF2-40B4-BE49-F238E27FC236}">
                <a16:creationId xmlns:a16="http://schemas.microsoft.com/office/drawing/2014/main" id="{8B7263D2-EE9B-0E0F-BC34-7AD86686835E}"/>
              </a:ext>
            </a:extLst>
          </p:cNvPr>
          <p:cNvSpPr>
            <a:spLocks noChangeArrowheads="1"/>
          </p:cNvSpPr>
          <p:nvPr/>
        </p:nvSpPr>
        <p:spPr bwMode="auto">
          <a:xfrm>
            <a:off x="0" y="8734425"/>
            <a:ext cx="5699125" cy="10922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No:5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Assign Binary Codes: </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Recursively divide the groups, assigning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until every ADC value has a unique binary code.</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99109E1F-11FA-AF1F-8CD5-FE5639369E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95BFFC1D-00F7-9AC6-0FB3-45B404A77CE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Arrow: Down 6">
            <a:extLst>
              <a:ext uri="{FF2B5EF4-FFF2-40B4-BE49-F238E27FC236}">
                <a16:creationId xmlns:a16="http://schemas.microsoft.com/office/drawing/2014/main" id="{190DDEDC-017C-8883-3A57-2C96908EE0DD}"/>
              </a:ext>
            </a:extLst>
          </p:cNvPr>
          <p:cNvSpPr/>
          <p:nvPr/>
        </p:nvSpPr>
        <p:spPr>
          <a:xfrm>
            <a:off x="5487987" y="3300583"/>
            <a:ext cx="420370" cy="62738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2">
            <a:extLst>
              <a:ext uri="{FF2B5EF4-FFF2-40B4-BE49-F238E27FC236}">
                <a16:creationId xmlns:a16="http://schemas.microsoft.com/office/drawing/2014/main" id="{180A8898-8F17-A6D9-7117-BBC0552FD6F1}"/>
              </a:ext>
            </a:extLst>
          </p:cNvPr>
          <p:cNvSpPr/>
          <p:nvPr/>
        </p:nvSpPr>
        <p:spPr>
          <a:xfrm>
            <a:off x="2855851" y="2042871"/>
            <a:ext cx="5699125" cy="119563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Step No:10</a:t>
            </a:r>
            <a:endParaRPr lang="en-IN" sz="1100" dirty="0">
              <a:effectLst/>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Store Results in Excel</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Save the calculated metrics and graphical results in    an Excel file for further analysis. </a:t>
            </a:r>
            <a:endParaRPr lang="en-IN" sz="1100" dirty="0">
              <a:effectLst/>
              <a:ea typeface="Calibri" panose="020F0502020204030204" pitchFamily="34" charset="0"/>
              <a:cs typeface="Times New Roman" panose="02020603050405020304" pitchFamily="18" charset="0"/>
            </a:endParaRPr>
          </a:p>
          <a:p>
            <a:pPr marL="457200">
              <a:lnSpc>
                <a:spcPct val="115000"/>
              </a:lnSpc>
              <a:spcAft>
                <a:spcPts val="1000"/>
              </a:spcAft>
            </a:pPr>
            <a:endParaRPr lang="en-IN" sz="1100" dirty="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FACC592-B743-4BAE-6EF9-7F5A09F9FF38}"/>
              </a:ext>
            </a:extLst>
          </p:cNvPr>
          <p:cNvSpPr/>
          <p:nvPr/>
        </p:nvSpPr>
        <p:spPr>
          <a:xfrm>
            <a:off x="2849562" y="3943112"/>
            <a:ext cx="5926138" cy="153271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Step No:11</a:t>
            </a:r>
            <a:endParaRPr lang="en-IN" sz="1100">
              <a:effectLst/>
              <a:ea typeface="Calibri" panose="020F0502020204030204" pitchFamily="34" charset="0"/>
              <a:cs typeface="Times New Roman" panose="02020603050405020304" pitchFamily="18" charset="0"/>
            </a:endParaRPr>
          </a:p>
          <a:p>
            <a:pPr algn="ctr">
              <a:lnSpc>
                <a:spcPct val="115000"/>
              </a:lnSpc>
              <a:spcAft>
                <a:spcPts val="1000"/>
              </a:spcAft>
            </a:pPr>
            <a:r>
              <a:rPr lang="en-US" sz="1400" b="1" u="sng">
                <a:effectLst/>
                <a:latin typeface="Times New Roman" panose="02020603050405020304" pitchFamily="18" charset="0"/>
                <a:ea typeface="Calibri" panose="020F0502020204030204" pitchFamily="34" charset="0"/>
                <a:cs typeface="Times New Roman" panose="02020603050405020304" pitchFamily="18" charset="0"/>
              </a:rPr>
              <a:t>Generate Graphical Results</a:t>
            </a:r>
            <a:r>
              <a:rPr lang="en-IN" sz="1400" b="1" u="sng">
                <a:effectLst/>
                <a:latin typeface="Times New Roman" panose="02020603050405020304" pitchFamily="18" charset="0"/>
                <a:ea typeface="Calibri" panose="020F0502020204030204" pitchFamily="34" charset="0"/>
                <a:cs typeface="Times New Roman" panose="02020603050405020304" pitchFamily="18" charset="0"/>
              </a:rPr>
              <a:t>: </a:t>
            </a:r>
            <a:r>
              <a:rPr lang="en-US" sz="1400">
                <a:effectLst/>
                <a:latin typeface="Times New Roman" panose="02020603050405020304" pitchFamily="18" charset="0"/>
                <a:ea typeface="Calibri" panose="020F0502020204030204" pitchFamily="34" charset="0"/>
                <a:cs typeface="Times New Roman" panose="02020603050405020304" pitchFamily="18" charset="0"/>
              </a:rPr>
              <a:t>Plot the following graphs: 1. Entropy vs. number of people. 2. Average code word length vs. number of people. 3. Efficiency vs. number of people. 4. Variance of code word lengths vs. number of people.</a:t>
            </a:r>
            <a:endParaRPr lang="en-IN"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7761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1841</TotalTime>
  <Words>1456</Words>
  <Application>Microsoft Office PowerPoint</Application>
  <PresentationFormat>Widescreen</PresentationFormat>
  <Paragraphs>117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Google Sans</vt:lpstr>
      <vt:lpstr>Roboto</vt:lpstr>
      <vt:lpstr>Times New Roman</vt:lpstr>
      <vt:lpstr>Office Theme</vt:lpstr>
      <vt:lpstr>IMPLEMENTATION OF SHANNON- FANO CODING IN AN ECG SIGNAL</vt:lpstr>
      <vt:lpstr>Outline</vt:lpstr>
      <vt:lpstr>Introduction</vt:lpstr>
      <vt:lpstr>Market Survey</vt:lpstr>
      <vt:lpstr>Market Survey</vt:lpstr>
      <vt:lpstr>Methodology for Shannon-Fano Coding</vt:lpstr>
      <vt:lpstr>Methodology for Shannon-Fano Coding</vt:lpstr>
      <vt:lpstr>Methodology for Shannon-Fano Coding</vt:lpstr>
      <vt:lpstr>Methodology for Shannon-Fano Coding</vt:lpstr>
      <vt:lpstr>Methodology for Shannon-Fano Coding</vt:lpstr>
      <vt:lpstr>Results and Discussions</vt:lpstr>
      <vt:lpstr>Results and Discussions</vt:lpstr>
      <vt:lpstr>Results and Discussions</vt:lpstr>
      <vt:lpstr>Conclusions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jamesbondaten@outlook.com</cp:lastModifiedBy>
  <cp:revision>26</cp:revision>
  <dcterms:created xsi:type="dcterms:W3CDTF">2013-10-09T21:01:30Z</dcterms:created>
  <dcterms:modified xsi:type="dcterms:W3CDTF">2024-10-27T05:51:03Z</dcterms:modified>
</cp:coreProperties>
</file>