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78" r:id="rId3"/>
    <p:sldId id="281" r:id="rId4"/>
    <p:sldId id="293" r:id="rId5"/>
    <p:sldId id="295" r:id="rId6"/>
    <p:sldId id="284" r:id="rId7"/>
    <p:sldId id="283" r:id="rId8"/>
    <p:sldId id="297" r:id="rId9"/>
    <p:sldId id="296" r:id="rId10"/>
    <p:sldId id="292" r:id="rId11"/>
    <p:sldId id="294" r:id="rId12"/>
    <p:sldId id="288" r:id="rId13"/>
    <p:sldId id="280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86" y="-8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3B235-A356-4EDD-B661-3740227078CF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20817-5D4E-404A-A632-196827EAD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05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20817-5D4E-404A-A632-196827EAD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66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20817-5D4E-404A-A632-196827EAD3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95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  <p:pic>
        <p:nvPicPr>
          <p:cNvPr id="12" name="Picture 11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  <p:pic>
        <p:nvPicPr>
          <p:cNvPr id="8" name="Picture 7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98000"/>
            <a:lum/>
          </a:blip>
          <a:srcRect/>
          <a:stretch>
            <a:fillRect l="87000" t="2000" r="1000" b="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  <p:pic>
        <p:nvPicPr>
          <p:cNvPr id="11" name="Picture 10" descr="IEEE logo.eps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>
    <p:wipe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ce-fet.com/common/library/books/34/1314_%5bMarina_Bosi,__Richard_E._Goldberg__(auth.)%5d_Intro(b-ok.org).pdf" TargetMode="External"/><Relationship Id="rId2" Type="http://schemas.openxmlformats.org/officeDocument/2006/relationships/hyperlink" Target="https://elenacamuffo.github.io/download/MC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533400"/>
            <a:ext cx="7772400" cy="1066801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Of Audio Coding Using DPCM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895600" y="3276600"/>
            <a:ext cx="64008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 </a:t>
            </a:r>
            <a:r>
              <a:rPr lang="en-US" sz="2400" dirty="0" err="1"/>
              <a:t>Franclin</a:t>
            </a:r>
            <a:r>
              <a:rPr lang="en-US" sz="2400" dirty="0"/>
              <a:t> – URK22EC2001, ECE</a:t>
            </a:r>
          </a:p>
          <a:p>
            <a:r>
              <a:rPr lang="en-US" sz="2400" dirty="0"/>
              <a:t>M Joel Raj – URK22EC4024, ECE</a:t>
            </a:r>
          </a:p>
          <a:p>
            <a:endParaRPr lang="en-US" sz="24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429000" y="6356355"/>
            <a:ext cx="5283200" cy="365125"/>
          </a:xfrm>
        </p:spPr>
        <p:txBody>
          <a:bodyPr/>
          <a:lstStyle/>
          <a:p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Digital Communication - Skill based Assessment 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15400" y="5562600"/>
            <a:ext cx="2844800" cy="365125"/>
          </a:xfrm>
        </p:spPr>
        <p:txBody>
          <a:bodyPr/>
          <a:lstStyle/>
          <a:p>
            <a:pPr algn="r"/>
            <a:r>
              <a:rPr lang="en-US" dirty="0">
                <a:noFill/>
              </a:rPr>
              <a:t>Your logo here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038600"/>
            <a:ext cx="1441649" cy="20324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7" t="12607" r="10813"/>
          <a:stretch/>
        </p:blipFill>
        <p:spPr>
          <a:xfrm>
            <a:off x="3948157" y="4086350"/>
            <a:ext cx="1766843" cy="19990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14794" y="2032337"/>
            <a:ext cx="3833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Guided By: </a:t>
            </a:r>
            <a:r>
              <a:rPr lang="en-US" sz="2000" dirty="0" err="1"/>
              <a:t>Dr</a:t>
            </a:r>
            <a:r>
              <a:rPr lang="en-US" sz="2000" dirty="0"/>
              <a:t> .Merlin Gilbert Raj S</a:t>
            </a:r>
            <a:r>
              <a:rPr lang="en-US" sz="2000" dirty="0" smtClean="0"/>
              <a:t>,</a:t>
            </a:r>
            <a:endParaRPr lang="en-US" sz="2000" dirty="0"/>
          </a:p>
          <a:p>
            <a:pPr algn="ctr"/>
            <a:r>
              <a:rPr lang="en-US" sz="2000" dirty="0"/>
              <a:t>Associative </a:t>
            </a:r>
            <a:r>
              <a:rPr lang="en-US" sz="2000" dirty="0" smtClean="0"/>
              <a:t>Professor</a:t>
            </a:r>
            <a:endParaRPr lang="en-US" sz="2000" dirty="0"/>
          </a:p>
          <a:p>
            <a:pPr algn="ctr"/>
            <a:r>
              <a:rPr lang="en-US" sz="2000" dirty="0" err="1"/>
              <a:t>Dept</a:t>
            </a:r>
            <a:r>
              <a:rPr lang="en-US" sz="2000" dirty="0"/>
              <a:t> ECE, KITS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8197068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10972800" cy="1143000"/>
          </a:xfrm>
        </p:spPr>
        <p:txBody>
          <a:bodyPr/>
          <a:lstStyle/>
          <a:p>
            <a:r>
              <a:rPr lang="en-IN" dirty="0"/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10972800" cy="5105400"/>
              </a:xfrm>
            </p:spPr>
            <p:txBody>
              <a:bodyPr>
                <a:noAutofit/>
              </a:bodyPr>
              <a:lstStyle/>
              <a:p>
                <a:pPr algn="just">
                  <a:buFont typeface="Wingdings" pitchFamily="2" charset="2"/>
                  <a:buChar char="Ø"/>
                </a:pPr>
                <a:r>
                  <a:rPr lang="en-US" sz="2400" b="1" dirty="0"/>
                  <a:t>Signal-to-Quantization Noise Ratio </a:t>
                </a:r>
                <a:r>
                  <a:rPr lang="en-US" sz="2400" dirty="0"/>
                  <a:t>: </a:t>
                </a:r>
              </a:p>
              <a:p>
                <a:pPr algn="just"/>
                <a:r>
                  <a:rPr lang="en-IN" sz="2400" dirty="0"/>
                  <a:t>SQNR = 10 ⋅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IN" sz="24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r>
                          <a:rPr lang="en-IN" sz="2400" i="1">
                            <a:latin typeface="Cambria Math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IN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/>
                                        <a:ea typeface="Cambria Math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IN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IN" sz="2400" dirty="0"/>
                  <a:t> dB = </a:t>
                </a:r>
                <a:r>
                  <a:rPr lang="en-US" sz="2400" dirty="0"/>
                  <a:t>0.33 dB</a:t>
                </a:r>
              </a:p>
              <a:p>
                <a:pPr marL="400050" lvl="1" indent="0">
                  <a:buNone/>
                </a:pPr>
                <a:r>
                  <a:rPr lang="en-US" sz="2400" dirty="0"/>
                  <a:t>where:</a:t>
                </a:r>
              </a:p>
              <a:p>
                <a:pPr marL="857250" lvl="1" indent="-45720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400" b="0" i="1" dirty="0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</m:e>
                      <m:sup>
                        <m:r>
                          <a:rPr lang="en-IN" sz="24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​ is the variance of the input signal to the </a:t>
                </a:r>
                <a:r>
                  <a:rPr lang="en-US" sz="2400" dirty="0" err="1"/>
                  <a:t>quantizer</a:t>
                </a:r>
                <a:r>
                  <a:rPr lang="en-US" sz="2400" dirty="0"/>
                  <a:t>.</a:t>
                </a:r>
              </a:p>
              <a:p>
                <a:pPr marL="857250" lvl="1" indent="-45720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400" b="0" i="1" dirty="0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e>
                      <m:sup>
                        <m:r>
                          <a:rPr lang="en-IN" sz="24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​ is the variance of the quantization noise introduced by the </a:t>
                </a:r>
                <a:r>
                  <a:rPr lang="en-US" sz="2400" dirty="0" err="1"/>
                  <a:t>quantizer</a:t>
                </a:r>
                <a:r>
                  <a:rPr lang="en-US" sz="2400" dirty="0"/>
                  <a:t>.</a:t>
                </a:r>
              </a:p>
              <a:p>
                <a:pPr algn="just"/>
                <a:r>
                  <a:rPr lang="en-US" sz="2400" dirty="0"/>
                  <a:t>SQNR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IN" sz="2400" i="1">
                        <a:latin typeface="Cambria Math"/>
                        <a:ea typeface="Cambria Math"/>
                      </a:rPr>
                      <m:t>6.02</m:t>
                    </m:r>
                    <m:r>
                      <a:rPr lang="en-IN" sz="2400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en-IN" sz="2400" i="1"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nor/>
                      </m:rPr>
                      <a:rPr lang="en-IN" sz="2400" dirty="0"/>
                      <m:t>10 ⋅ </m:t>
                    </m:r>
                    <m:func>
                      <m:funcPr>
                        <m:ctrlPr>
                          <a:rPr lang="en-IN" sz="24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IN" sz="24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r>
                          <a:rPr lang="en-IN" sz="2400" i="1">
                            <a:latin typeface="Cambria Math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IN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/>
                                        <a:ea typeface="Cambria Math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IN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m:rPr>
                        <m:nor/>
                      </m:rPr>
                      <a:rPr lang="en-IN" sz="2400" dirty="0"/>
                      <m:t> </m:t>
                    </m:r>
                    <m:r>
                      <m:rPr>
                        <m:nor/>
                      </m:rPr>
                      <a:rPr lang="en-IN" sz="2400" dirty="0"/>
                      <m:t>dB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10972800" cy="5105400"/>
              </a:xfrm>
              <a:blipFill rotWithShape="1">
                <a:blip r:embed="rId2"/>
                <a:stretch>
                  <a:fillRect l="-833" t="-8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z="1400" dirty="0"/>
              <a:t>Digital Communication - Skill based Assessment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248400"/>
            <a:ext cx="2514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55887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10972800" cy="1143000"/>
          </a:xfrm>
        </p:spPr>
        <p:txBody>
          <a:bodyPr/>
          <a:lstStyle/>
          <a:p>
            <a:r>
              <a:rPr lang="en-IN" dirty="0"/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47800"/>
                <a:ext cx="10972800" cy="3733800"/>
              </a:xfrm>
            </p:spPr>
            <p:txBody>
              <a:bodyPr>
                <a:noAutofit/>
              </a:bodyPr>
              <a:lstStyle/>
              <a:p>
                <a:pPr algn="just"/>
                <a:endParaRPr lang="en-US" sz="2000" dirty="0"/>
              </a:p>
              <a:p>
                <a:pPr algn="just">
                  <a:buFont typeface="Wingdings" pitchFamily="2" charset="2"/>
                  <a:buChar char="Ø"/>
                </a:pPr>
                <a:r>
                  <a:rPr lang="en-US" sz="2000" b="1" dirty="0"/>
                  <a:t>Mean Squared Error </a:t>
                </a:r>
                <a:r>
                  <a:rPr lang="en-US" sz="2000" dirty="0"/>
                  <a:t>: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IN" sz="2000" i="1" dirty="0">
                        <a:latin typeface="Cambria Math"/>
                      </a:rPr>
                      <m:t>𝑀𝑆𝐸</m:t>
                    </m:r>
                    <m:r>
                      <a:rPr lang="en-IN" sz="2000" i="1" dirty="0">
                        <a:latin typeface="Cambria Math"/>
                      </a:rPr>
                      <m:t>=​</m:t>
                    </m:r>
                    <m:sSubSup>
                      <m:sSubSupPr>
                        <m:ctrlPr>
                          <a:rPr lang="en-IN" sz="2000" i="1" dirty="0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IN" sz="2000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IN" sz="2000" i="1" dirty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IN" sz="2000" i="1" dirty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IN" sz="2000" i="1" dirty="0">
                            <a:latin typeface="Cambria Math"/>
                          </a:rPr>
                          <m:t>𝑞</m:t>
                        </m:r>
                      </m:sub>
                      <m:sup/>
                    </m:sSubSup>
                    <m:r>
                      <a:rPr lang="en-IN" sz="2000" i="1" dirty="0">
                        <a:latin typeface="Cambria Math"/>
                        <a:ea typeface="Cambria Math"/>
                      </a:rPr>
                      <m:t>≈</m:t>
                    </m:r>
                    <m:f>
                      <m:fPr>
                        <m:ctrlPr>
                          <a:rPr lang="el-GR" sz="2000" i="1" dirty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l-GR" sz="2000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l-GR" sz="2000" i="1" dirty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</m:e>
                          <m:sup>
                            <m:r>
                              <a:rPr lang="en-IN" sz="2000" i="1" dirty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2000" i="1" dirty="0">
                            <a:latin typeface="Cambria Math"/>
                            <a:ea typeface="Cambria Math"/>
                          </a:rPr>
                          <m:t>12</m:t>
                        </m:r>
                      </m:den>
                    </m:f>
                    <m:r>
                      <a:rPr lang="el-GR" sz="2000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l-GR" sz="2000" i="1" dirty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l-GR" sz="2000" i="1" dirty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l-GR" sz="2000" i="1" dirty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l-GR" sz="2000" i="1" dirty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sz="2000" i="1" dirty="0">
                                    <a:latin typeface="Cambria Math"/>
                                    <a:ea typeface="Cambria Math"/>
                                  </a:rPr>
                                  <m:t>𝑞</m:t>
                                </m:r>
                              </m:sub>
                            </m:sSub>
                          </m:e>
                          <m:sup>
                            <m:r>
                              <a:rPr lang="en-IN" sz="20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2000" i="1" dirty="0">
                            <a:latin typeface="Cambria Math"/>
                          </a:rPr>
                          <m:t>12</m:t>
                        </m:r>
                        <m:sSup>
                          <m:sSupPr>
                            <m:ctrlPr>
                              <a:rPr lang="en-IN" sz="20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sz="2000" i="1" dirty="0">
                                <a:latin typeface="Cambria Math"/>
                              </a:rPr>
                              <m:t>.2</m:t>
                            </m:r>
                          </m:e>
                          <m:sup>
                            <m:r>
                              <a:rPr lang="en-IN" sz="2000" i="1" dirty="0">
                                <a:latin typeface="Cambria Math"/>
                              </a:rPr>
                              <m:t>2</m:t>
                            </m:r>
                            <m:r>
                              <a:rPr lang="en-IN" sz="2000" i="1" dirty="0">
                                <a:latin typeface="Cambria Math"/>
                              </a:rPr>
                              <m:t>𝐵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000" dirty="0"/>
                  <a:t>​​ = </a:t>
                </a:r>
                <a:r>
                  <a:rPr lang="en-US" sz="2000" dirty="0"/>
                  <a:t>0.00</a:t>
                </a:r>
                <a:endParaRPr lang="en-IN" sz="2000" dirty="0"/>
              </a:p>
              <a:p>
                <a:pPr marL="400050" lvl="1" indent="0">
                  <a:buNone/>
                </a:pPr>
                <a:r>
                  <a:rPr lang="en-IN" sz="2000" dirty="0"/>
                  <a:t>where: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e>
                      <m:sup>
                        <m:r>
                          <a:rPr lang="en-IN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000" dirty="0"/>
                  <a:t> is the variance of the quantization noise (the MSE in DPCM).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l-GR" sz="2000" dirty="0"/>
                  <a:t>Δ </a:t>
                </a:r>
                <a:r>
                  <a:rPr lang="en-IN" sz="2000" dirty="0"/>
                  <a:t>is the quantization step size.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sz="200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l-G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200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e>
                      <m:sup>
                        <m:r>
                          <a:rPr lang="en-IN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000" dirty="0"/>
                  <a:t>​ is the variance of the prediction error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/>
                      </a:rPr>
                      <m:t>	</m:t>
                    </m:r>
                    <m:r>
                      <a:rPr lang="en-IN" sz="2000" b="0" i="1" dirty="0" smtClean="0">
                        <a:latin typeface="Cambria Math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IN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sz="2000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IN" sz="2000" b="0" i="1" dirty="0" smtClean="0">
                        <a:latin typeface="Cambria Math"/>
                      </a:rPr>
                      <m:t>=</m:t>
                    </m:r>
                    <m:r>
                      <a:rPr lang="en-IN" sz="2000" b="0" i="1" dirty="0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sz="2000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IN" sz="2000" b="0" i="1" dirty="0" smtClean="0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IN" sz="2000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IN" sz="2000" b="0" i="1" dirty="0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IN" sz="2000" b="0" i="1" dirty="0" smtClean="0">
                        <a:latin typeface="Cambria Math"/>
                      </a:rPr>
                      <m:t>[</m:t>
                    </m:r>
                    <m:r>
                      <a:rPr lang="en-IN" sz="2000" b="0" i="1" dirty="0" smtClean="0">
                        <a:latin typeface="Cambria Math"/>
                      </a:rPr>
                      <m:t>𝑛</m:t>
                    </m:r>
                    <m:r>
                      <a:rPr lang="en-IN" sz="2000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IN" sz="2000" dirty="0"/>
                  <a:t> 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IN" sz="2000" dirty="0"/>
                  <a:t>B is the number of bits used for quantization.</a:t>
                </a:r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47800"/>
                <a:ext cx="10972800" cy="3733800"/>
              </a:xfrm>
              <a:blipFill rotWithShape="1">
                <a:blip r:embed="rId2"/>
                <a:stretch>
                  <a:fillRect l="-556" t="-6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z="1400" dirty="0"/>
              <a:t>Digital Communication - Skill based Assessment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248400"/>
            <a:ext cx="2514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99556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304800"/>
            <a:ext cx="9829798" cy="2286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sz="2000" dirty="0"/>
          </a:p>
          <a:p>
            <a:pPr marL="34290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/>
              <a:t>DPCM compresses audio by encoding differences between samples, making it efficient for low-bandwidth applications like telecommunications.</a:t>
            </a:r>
          </a:p>
          <a:p>
            <a:pPr marL="34290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/>
              <a:t>It balances simplicity and moderate quality but is less suitable for high-fidelity audio compared to advanced codecs.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0800" y="6384920"/>
            <a:ext cx="4826000" cy="396880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2" y="-31750"/>
            <a:ext cx="9829797" cy="79375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Results and Discussions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096000"/>
            <a:ext cx="2438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4"/>
          <a:stretch/>
        </p:blipFill>
        <p:spPr>
          <a:xfrm>
            <a:off x="0" y="2286000"/>
            <a:ext cx="12190445" cy="4585996"/>
          </a:xfrm>
        </p:spPr>
      </p:pic>
    </p:spTree>
    <p:extLst>
      <p:ext uri="{BB962C8B-B14F-4D97-AF65-F5344CB8AC3E}">
        <p14:creationId xmlns:p14="http://schemas.microsoft.com/office/powerpoint/2010/main" val="287422675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DPCM effectively compresses audio by encoding sample differences, making it useful in applications needing moderate quality with low complexity, like telecom and embedded systems. </a:t>
            </a:r>
          </a:p>
          <a:p>
            <a:pPr algn="just"/>
            <a:r>
              <a:rPr lang="en-US" sz="2800" dirty="0"/>
              <a:t>Its simplicity and efficiency keep it relevant for bandwidth-constrained uses.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16675"/>
            <a:ext cx="5054600" cy="36512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</p:spTree>
    <p:extLst>
      <p:ext uri="{BB962C8B-B14F-4D97-AF65-F5344CB8AC3E}">
        <p14:creationId xmlns:p14="http://schemas.microsoft.com/office/powerpoint/2010/main" val="204130973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5"/>
            <a:ext cx="11734800" cy="4525963"/>
          </a:xfrm>
        </p:spPr>
        <p:txBody>
          <a:bodyPr>
            <a:normAutofit/>
          </a:bodyPr>
          <a:lstStyle/>
          <a:p>
            <a:pPr algn="just"/>
            <a:r>
              <a:rPr lang="en-IN" sz="2000" dirty="0">
                <a:hlinkClick r:id="rId2"/>
              </a:rPr>
              <a:t>https://elenacamuffo.github.io/download/MC.pdf</a:t>
            </a:r>
            <a:endParaRPr lang="en-IN" sz="2000" dirty="0"/>
          </a:p>
          <a:p>
            <a:pPr algn="just"/>
            <a:r>
              <a:rPr lang="en-IN" sz="2000" dirty="0">
                <a:hlinkClick r:id="rId3"/>
              </a:rPr>
              <a:t>https://</a:t>
            </a:r>
            <a:r>
              <a:rPr lang="en-IN" sz="2000" dirty="0" smtClean="0">
                <a:hlinkClick r:id="rId3"/>
              </a:rPr>
              <a:t>www.pce-fet.com/common/library/books/34/1314</a:t>
            </a:r>
            <a:r>
              <a:rPr lang="en-IN" sz="2000" dirty="0">
                <a:hlinkClick r:id="rId3"/>
              </a:rPr>
              <a:t>_[Marina_Bosi,__Richard_E._Goldberg__(auth.)]_Intro(b-ok.org).</a:t>
            </a:r>
            <a:r>
              <a:rPr lang="en-IN" sz="2000" dirty="0" smtClean="0">
                <a:hlinkClick r:id="rId3"/>
              </a:rPr>
              <a:t>pdf</a:t>
            </a:r>
            <a:endParaRPr lang="en-IN" sz="2000" dirty="0" smtClean="0"/>
          </a:p>
          <a:p>
            <a:pPr algn="just"/>
            <a:endParaRPr lang="en-I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400800"/>
            <a:ext cx="5283200" cy="34924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</p:spTree>
    <p:extLst>
      <p:ext uri="{BB962C8B-B14F-4D97-AF65-F5344CB8AC3E}">
        <p14:creationId xmlns:p14="http://schemas.microsoft.com/office/powerpoint/2010/main" val="11319676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Introduction </a:t>
            </a:r>
          </a:p>
          <a:p>
            <a:pPr>
              <a:lnSpc>
                <a:spcPct val="120000"/>
              </a:lnSpc>
            </a:pPr>
            <a:r>
              <a:rPr lang="en-US" dirty="0"/>
              <a:t>Problem Statement</a:t>
            </a:r>
          </a:p>
          <a:p>
            <a:pPr>
              <a:lnSpc>
                <a:spcPct val="120000"/>
              </a:lnSpc>
            </a:pPr>
            <a:r>
              <a:rPr lang="en-US" dirty="0"/>
              <a:t>DPCM Block Diagram</a:t>
            </a:r>
          </a:p>
          <a:p>
            <a:pPr>
              <a:lnSpc>
                <a:spcPct val="120000"/>
              </a:lnSpc>
            </a:pPr>
            <a:r>
              <a:rPr lang="en-US" dirty="0"/>
              <a:t>Market Survey</a:t>
            </a:r>
          </a:p>
          <a:p>
            <a:pPr>
              <a:lnSpc>
                <a:spcPct val="120000"/>
              </a:lnSpc>
            </a:pPr>
            <a:r>
              <a:rPr lang="en-US" dirty="0"/>
              <a:t>Implementation Of Audio Coding Using DPCM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Source Data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Flowchart</a:t>
            </a:r>
          </a:p>
          <a:p>
            <a:pPr>
              <a:lnSpc>
                <a:spcPct val="120000"/>
              </a:lnSpc>
            </a:pPr>
            <a:r>
              <a:rPr lang="en-US" dirty="0"/>
              <a:t>Performance Analysis</a:t>
            </a:r>
          </a:p>
          <a:p>
            <a:pPr>
              <a:lnSpc>
                <a:spcPct val="120000"/>
              </a:lnSpc>
            </a:pPr>
            <a:r>
              <a:rPr lang="en-US" dirty="0"/>
              <a:t>Results and Discussions</a:t>
            </a:r>
          </a:p>
          <a:p>
            <a:pPr>
              <a:lnSpc>
                <a:spcPct val="120000"/>
              </a:lnSpc>
            </a:pPr>
            <a:r>
              <a:rPr lang="en-US" dirty="0"/>
              <a:t>Conclusions</a:t>
            </a:r>
          </a:p>
          <a:p>
            <a:pPr>
              <a:lnSpc>
                <a:spcPct val="120000"/>
              </a:lnSpc>
            </a:pPr>
            <a:r>
              <a:rPr lang="en-US" dirty="0"/>
              <a:t>References</a:t>
            </a:r>
          </a:p>
          <a:p>
            <a:pPr>
              <a:lnSpc>
                <a:spcPct val="120000"/>
              </a:lnSpc>
            </a:pPr>
            <a:r>
              <a:rPr lang="en-US" dirty="0"/>
              <a:t>Acknowledgements </a:t>
            </a:r>
          </a:p>
          <a:p>
            <a:pPr>
              <a:lnSpc>
                <a:spcPct val="120000"/>
              </a:lnSpc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5"/>
            <a:ext cx="5207000" cy="50164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</p:spTree>
    <p:extLst>
      <p:ext uri="{BB962C8B-B14F-4D97-AF65-F5344CB8AC3E}">
        <p14:creationId xmlns:p14="http://schemas.microsoft.com/office/powerpoint/2010/main" val="3159064733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Differential Pulse Code Modulation (DPCM) is a compression technique that encodes the difference between consecutive audio samples instead of each sample’s absolute value. </a:t>
            </a:r>
          </a:p>
          <a:p>
            <a:pPr algn="just"/>
            <a:r>
              <a:rPr lang="en-US" sz="2800" dirty="0"/>
              <a:t>By predicting each sample based on the previous one, DPCM efficiently reduces data size since differences between samples are typically smaller and need fewer bits. </a:t>
            </a:r>
          </a:p>
          <a:p>
            <a:pPr algn="just"/>
            <a:r>
              <a:rPr lang="en-US" sz="2800" dirty="0"/>
              <a:t>This approach is commonly used in audio and video compression to save bandwidth and storage while maintaining a reasonable quality level.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5"/>
            <a:ext cx="5207000" cy="50164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</p:spTree>
    <p:extLst>
      <p:ext uri="{BB962C8B-B14F-4D97-AF65-F5344CB8AC3E}">
        <p14:creationId xmlns:p14="http://schemas.microsoft.com/office/powerpoint/2010/main" val="238533336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906969"/>
          </a:xfrm>
        </p:spPr>
        <p:txBody>
          <a:bodyPr>
            <a:noAutofit/>
          </a:bodyPr>
          <a:lstStyle/>
          <a:p>
            <a:r>
              <a:rPr lang="en-US" sz="2800" dirty="0"/>
              <a:t>With growing demand for efficient audio transmission and storage, audio coding techniques are needed to reduce data size without quality loss. </a:t>
            </a:r>
          </a:p>
          <a:p>
            <a:r>
              <a:rPr lang="en-US" sz="2800" dirty="0"/>
              <a:t>Traditional PCM requires high bit rates, which limits its use in low-bandwidth or low-power applications. </a:t>
            </a:r>
          </a:p>
          <a:p>
            <a:r>
              <a:rPr lang="en-US" sz="2800" dirty="0"/>
              <a:t>DPCM offers a solution by encoding only the differences between samples, reducing redundancy. </a:t>
            </a:r>
          </a:p>
          <a:p>
            <a:r>
              <a:rPr lang="en-US" sz="2800" dirty="0"/>
              <a:t>This research evaluates DPCM's effectiveness in achieving efficient compression while maintaining quality, especially for bandwidth- and resource-limited applications.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6172200"/>
            <a:ext cx="2209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05092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DPCM Block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589349"/>
            <a:ext cx="7696200" cy="478452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51200" y="6492875"/>
            <a:ext cx="4978400" cy="36512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248400"/>
            <a:ext cx="2438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904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5029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700" dirty="0" smtClean="0"/>
              <a:t>Before </a:t>
            </a:r>
            <a:r>
              <a:rPr lang="en-IN" sz="2700" dirty="0"/>
              <a:t>DPCM, audio coding often used PCM </a:t>
            </a:r>
            <a:r>
              <a:rPr lang="en-IN" sz="2700" dirty="0" smtClean="0"/>
              <a:t>(Pulse </a:t>
            </a:r>
            <a:r>
              <a:rPr lang="en-IN" sz="2700" dirty="0"/>
              <a:t>Code </a:t>
            </a:r>
            <a:r>
              <a:rPr lang="en-IN" sz="2700" dirty="0" smtClean="0"/>
              <a:t>Modulation) </a:t>
            </a:r>
            <a:r>
              <a:rPr lang="en-IN" sz="2700" dirty="0"/>
              <a:t>for raw waveform representation, along with </a:t>
            </a:r>
            <a:r>
              <a:rPr lang="en-IN" sz="2700" dirty="0" smtClean="0"/>
              <a:t>pre-emphasis </a:t>
            </a:r>
            <a:r>
              <a:rPr lang="en-IN" sz="2700" dirty="0"/>
              <a:t>filtering and adaptive quantization to optimize data</a:t>
            </a:r>
            <a:r>
              <a:rPr lang="en-IN" sz="27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700" dirty="0" smtClean="0"/>
              <a:t> </a:t>
            </a:r>
            <a:r>
              <a:rPr lang="en-IN" sz="2700" dirty="0"/>
              <a:t>During and after DPCM, ADPCM (Adaptive DPCM) improved efficiency by dynamically adjusting predictions and quantization</a:t>
            </a:r>
            <a:r>
              <a:rPr lang="en-IN" sz="27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700" dirty="0" smtClean="0"/>
              <a:t>Modern </a:t>
            </a:r>
            <a:r>
              <a:rPr lang="en-IN" sz="2700" dirty="0"/>
              <a:t>codecs now build on DPCM principles, integrating complex prediction and compression models for higher-quality audio.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356355"/>
            <a:ext cx="5207000" cy="50164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</p:spTree>
    <p:extLst>
      <p:ext uri="{BB962C8B-B14F-4D97-AF65-F5344CB8AC3E}">
        <p14:creationId xmlns:p14="http://schemas.microsoft.com/office/powerpoint/2010/main" val="94435015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Implementation Of Audio Coding Using DPCM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5259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20000"/>
              </a:lnSpc>
            </a:pPr>
            <a:r>
              <a:rPr lang="en-US" sz="2800" dirty="0"/>
              <a:t>Here, we have used “</a:t>
            </a:r>
            <a:r>
              <a:rPr lang="en-US" sz="2800" b="1" dirty="0"/>
              <a:t>.wav</a:t>
            </a:r>
            <a:r>
              <a:rPr lang="en-US" sz="2800" dirty="0"/>
              <a:t>” sample audio file.</a:t>
            </a:r>
          </a:p>
          <a:p>
            <a:pPr algn="just">
              <a:lnSpc>
                <a:spcPct val="120000"/>
              </a:lnSpc>
            </a:pPr>
            <a:r>
              <a:rPr lang="en-US" sz="2800" dirty="0" smtClean="0"/>
              <a:t>In DPCM audio coding, each sample(</a:t>
            </a:r>
            <a:r>
              <a:rPr lang="en-US" sz="2800" b="1" dirty="0" smtClean="0"/>
              <a:t>.wav file</a:t>
            </a:r>
            <a:r>
              <a:rPr lang="en-US" sz="2800" dirty="0" smtClean="0"/>
              <a:t>) is predicted from previous samples, and only the difference between the predicted and actual sample is encoded. </a:t>
            </a:r>
          </a:p>
          <a:p>
            <a:pPr algn="just">
              <a:lnSpc>
                <a:spcPct val="120000"/>
              </a:lnSpc>
            </a:pPr>
            <a:r>
              <a:rPr lang="en-US" sz="2800" dirty="0" smtClean="0"/>
              <a:t>This </a:t>
            </a:r>
            <a:r>
              <a:rPr lang="en-US" sz="2800" dirty="0"/>
              <a:t>difference is quantized to reduce data size, then encoded and stored. </a:t>
            </a:r>
          </a:p>
          <a:p>
            <a:pPr algn="just">
              <a:lnSpc>
                <a:spcPct val="120000"/>
              </a:lnSpc>
            </a:pPr>
            <a:r>
              <a:rPr lang="en-US" sz="2800" dirty="0"/>
              <a:t>During decoding, these differences are added back to reconstruct the audio signal, achieving compression by encoding smaller values.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400800"/>
            <a:ext cx="5207000" cy="457200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</p:spTree>
    <p:extLst>
      <p:ext uri="{BB962C8B-B14F-4D97-AF65-F5344CB8AC3E}">
        <p14:creationId xmlns:p14="http://schemas.microsoft.com/office/powerpoint/2010/main" val="384693616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/>
              <a:t>In DPCM audio coding, the </a:t>
            </a:r>
            <a:r>
              <a:rPr lang="en-US" sz="2400" b="1" dirty="0"/>
              <a:t>source data</a:t>
            </a:r>
            <a:r>
              <a:rPr lang="en-US" sz="2400" dirty="0"/>
              <a:t> is typically a raw audio signal in Pulse Code Modulation (PCM) format, such as a .wav file. </a:t>
            </a:r>
            <a:endParaRPr lang="en-US" sz="2400" dirty="0" smtClean="0"/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Here, 11sec of the sample audio is used for sampling.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This </a:t>
            </a:r>
            <a:r>
              <a:rPr lang="en-US" sz="2400" dirty="0"/>
              <a:t>PCM data represents the amplitude of the audio waveform at fixed intervals, using uniform sampling. </a:t>
            </a:r>
            <a:endParaRPr lang="en-US" sz="2400" dirty="0" smtClean="0"/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DPCM process then takes each of these PCM samples and predicts their values based on previous samples. 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16675"/>
            <a:ext cx="4368800" cy="365125"/>
          </a:xfrm>
        </p:spPr>
        <p:txBody>
          <a:bodyPr/>
          <a:lstStyle/>
          <a:p>
            <a:r>
              <a:rPr lang="en-US" sz="1600" dirty="0" smtClean="0"/>
              <a:t>Digital Communication - Skill based Assessment 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0" y="6248400"/>
            <a:ext cx="2438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05900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10972800" cy="1143000"/>
          </a:xfrm>
        </p:spPr>
        <p:txBody>
          <a:bodyPr/>
          <a:lstStyle/>
          <a:p>
            <a:r>
              <a:rPr lang="en-US" dirty="0"/>
              <a:t>Flowchart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05200" y="6531429"/>
            <a:ext cx="4775200" cy="36512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6248400"/>
            <a:ext cx="23622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86CBEC51-32EF-6766-B64F-33BB98767AA8}"/>
              </a:ext>
            </a:extLst>
          </p:cNvPr>
          <p:cNvGrpSpPr/>
          <p:nvPr/>
        </p:nvGrpSpPr>
        <p:grpSpPr>
          <a:xfrm>
            <a:off x="4020491" y="4179941"/>
            <a:ext cx="1123359" cy="1447798"/>
            <a:chOff x="7200230" y="1924901"/>
            <a:chExt cx="571276" cy="676159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="" xmlns:a16="http://schemas.microsoft.com/office/drawing/2014/main" id="{F5B4DFA8-5327-529F-A0BF-234BFAE0C130}"/>
                </a:ext>
              </a:extLst>
            </p:cNvPr>
            <p:cNvSpPr/>
            <p:nvPr/>
          </p:nvSpPr>
          <p:spPr>
            <a:xfrm>
              <a:off x="7200230" y="1924901"/>
              <a:ext cx="571276" cy="67615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ectangle: Rounded Corners 14">
              <a:extLst>
                <a:ext uri="{FF2B5EF4-FFF2-40B4-BE49-F238E27FC236}">
                  <a16:creationId xmlns="" xmlns:a16="http://schemas.microsoft.com/office/drawing/2014/main" id="{61238BA9-F2A7-6C5F-43E6-7682057DA0B0}"/>
                </a:ext>
              </a:extLst>
            </p:cNvPr>
            <p:cNvSpPr txBox="1"/>
            <p:nvPr/>
          </p:nvSpPr>
          <p:spPr>
            <a:xfrm>
              <a:off x="7216962" y="1941633"/>
              <a:ext cx="537812" cy="6426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600" kern="1200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F6D317C2-B94B-944B-2B48-B1040F2EC3D7}"/>
              </a:ext>
            </a:extLst>
          </p:cNvPr>
          <p:cNvGrpSpPr/>
          <p:nvPr/>
        </p:nvGrpSpPr>
        <p:grpSpPr>
          <a:xfrm rot="5400000">
            <a:off x="10337267" y="3666728"/>
            <a:ext cx="627850" cy="304800"/>
            <a:chOff x="8741099" y="1179543"/>
            <a:chExt cx="228704" cy="267541"/>
          </a:xfrm>
        </p:grpSpPr>
        <p:sp>
          <p:nvSpPr>
            <p:cNvPr id="96" name="Arrow: Right 95">
              <a:extLst>
                <a:ext uri="{FF2B5EF4-FFF2-40B4-BE49-F238E27FC236}">
                  <a16:creationId xmlns="" xmlns:a16="http://schemas.microsoft.com/office/drawing/2014/main" id="{E2B3ECB4-D377-B3B7-066B-05472AFB6639}"/>
                </a:ext>
              </a:extLst>
            </p:cNvPr>
            <p:cNvSpPr/>
            <p:nvPr/>
          </p:nvSpPr>
          <p:spPr>
            <a:xfrm>
              <a:off x="8741099" y="1179543"/>
              <a:ext cx="228704" cy="26754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Arrow: Right 4">
              <a:extLst>
                <a:ext uri="{FF2B5EF4-FFF2-40B4-BE49-F238E27FC236}">
                  <a16:creationId xmlns="" xmlns:a16="http://schemas.microsoft.com/office/drawing/2014/main" id="{92B95B00-224A-C4E3-E9FF-DC25F7FA865A}"/>
                </a:ext>
              </a:extLst>
            </p:cNvPr>
            <p:cNvSpPr txBox="1"/>
            <p:nvPr/>
          </p:nvSpPr>
          <p:spPr>
            <a:xfrm>
              <a:off x="8741099" y="1233051"/>
              <a:ext cx="160093" cy="1605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100" kern="1200" dirty="0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167AB0FC-6289-6413-2C35-3AC51636164C}"/>
              </a:ext>
            </a:extLst>
          </p:cNvPr>
          <p:cNvSpPr txBox="1"/>
          <p:nvPr/>
        </p:nvSpPr>
        <p:spPr>
          <a:xfrm>
            <a:off x="1301851" y="4691056"/>
            <a:ext cx="60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END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="" xmlns:a16="http://schemas.microsoft.com/office/drawing/2014/main" id="{B1DD7C39-F307-8A47-60A5-6FB0F7CCF61E}"/>
              </a:ext>
            </a:extLst>
          </p:cNvPr>
          <p:cNvGrpSpPr/>
          <p:nvPr/>
        </p:nvGrpSpPr>
        <p:grpSpPr>
          <a:xfrm>
            <a:off x="951769" y="4133053"/>
            <a:ext cx="10249627" cy="1505748"/>
            <a:chOff x="1055715" y="4191002"/>
            <a:chExt cx="10454169" cy="1505748"/>
          </a:xfrm>
        </p:grpSpPr>
        <p:grpSp>
          <p:nvGrpSpPr>
            <p:cNvPr id="53" name="Group 52">
              <a:extLst>
                <a:ext uri="{FF2B5EF4-FFF2-40B4-BE49-F238E27FC236}">
                  <a16:creationId xmlns="" xmlns:a16="http://schemas.microsoft.com/office/drawing/2014/main" id="{DA1DEEC8-5B89-7041-0D63-2DF1F29A72FC}"/>
                </a:ext>
              </a:extLst>
            </p:cNvPr>
            <p:cNvGrpSpPr/>
            <p:nvPr/>
          </p:nvGrpSpPr>
          <p:grpSpPr>
            <a:xfrm>
              <a:off x="1055715" y="4191002"/>
              <a:ext cx="1205415" cy="1447798"/>
              <a:chOff x="5617390" y="1924901"/>
              <a:chExt cx="613005" cy="676159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="" xmlns:a16="http://schemas.microsoft.com/office/drawing/2014/main" id="{D71B92E7-DD0E-E24D-9B64-FFE68BC7A5C2}"/>
                  </a:ext>
                </a:extLst>
              </p:cNvPr>
              <p:cNvSpPr/>
              <p:nvPr/>
            </p:nvSpPr>
            <p:spPr>
              <a:xfrm>
                <a:off x="5659119" y="1924901"/>
                <a:ext cx="571276" cy="6761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1" name="Rectangle: Rounded Corners 6">
                <a:extLst>
                  <a:ext uri="{FF2B5EF4-FFF2-40B4-BE49-F238E27FC236}">
                    <a16:creationId xmlns="" xmlns:a16="http://schemas.microsoft.com/office/drawing/2014/main" id="{C682CD7B-868C-A180-325B-93365E5D373B}"/>
                  </a:ext>
                </a:extLst>
              </p:cNvPr>
              <p:cNvSpPr txBox="1"/>
              <p:nvPr/>
            </p:nvSpPr>
            <p:spPr>
              <a:xfrm>
                <a:off x="5617390" y="1941633"/>
                <a:ext cx="537812" cy="6426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6670" tIns="26670" rIns="26670" bIns="26670" numCol="1" spcCol="1270" anchor="ctr" anchorCtr="0">
                <a:noAutofit/>
              </a:bodyPr>
              <a:lstStyle/>
              <a:p>
                <a:pPr marL="0" lvl="0" indent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1600" kern="1200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="" xmlns:a16="http://schemas.microsoft.com/office/drawing/2014/main" id="{0CA9EC17-E382-12F6-4B4A-3E56DB52B3BD}"/>
                </a:ext>
              </a:extLst>
            </p:cNvPr>
            <p:cNvGrpSpPr/>
            <p:nvPr/>
          </p:nvGrpSpPr>
          <p:grpSpPr>
            <a:xfrm flipH="1">
              <a:off x="2258504" y="4763223"/>
              <a:ext cx="238151" cy="303358"/>
              <a:chOff x="6229059" y="2192143"/>
              <a:chExt cx="121110" cy="141676"/>
            </a:xfrm>
          </p:grpSpPr>
          <p:sp>
            <p:nvSpPr>
              <p:cNvPr id="88" name="Arrow: Right 87">
                <a:extLst>
                  <a:ext uri="{FF2B5EF4-FFF2-40B4-BE49-F238E27FC236}">
                    <a16:creationId xmlns="" xmlns:a16="http://schemas.microsoft.com/office/drawing/2014/main" id="{C9299D8B-239D-9F33-03E3-AFECBC91E4BB}"/>
                  </a:ext>
                </a:extLst>
              </p:cNvPr>
              <p:cNvSpPr/>
              <p:nvPr/>
            </p:nvSpPr>
            <p:spPr>
              <a:xfrm>
                <a:off x="6229059" y="2192143"/>
                <a:ext cx="121110" cy="14167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9" name="Arrow: Right 8">
                <a:extLst>
                  <a:ext uri="{FF2B5EF4-FFF2-40B4-BE49-F238E27FC236}">
                    <a16:creationId xmlns="" xmlns:a16="http://schemas.microsoft.com/office/drawing/2014/main" id="{83727079-66AD-E315-19F4-93C11D9F0BAF}"/>
                  </a:ext>
                </a:extLst>
              </p:cNvPr>
              <p:cNvSpPr txBox="1"/>
              <p:nvPr/>
            </p:nvSpPr>
            <p:spPr>
              <a:xfrm>
                <a:off x="6229059" y="2220478"/>
                <a:ext cx="84777" cy="850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600" kern="120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="" xmlns:a16="http://schemas.microsoft.com/office/drawing/2014/main" id="{ED87EB80-C22C-2AA3-5C0C-44B2E4C908C6}"/>
                </a:ext>
              </a:extLst>
            </p:cNvPr>
            <p:cNvGrpSpPr/>
            <p:nvPr/>
          </p:nvGrpSpPr>
          <p:grpSpPr>
            <a:xfrm>
              <a:off x="2628408" y="4191002"/>
              <a:ext cx="1144686" cy="1447798"/>
              <a:chOff x="6417174" y="1924901"/>
              <a:chExt cx="582122" cy="676159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="" xmlns:a16="http://schemas.microsoft.com/office/drawing/2014/main" id="{66D1EE93-5D62-A5FE-F837-26312A8F73AD}"/>
                  </a:ext>
                </a:extLst>
              </p:cNvPr>
              <p:cNvSpPr/>
              <p:nvPr/>
            </p:nvSpPr>
            <p:spPr>
              <a:xfrm>
                <a:off x="6428020" y="1924901"/>
                <a:ext cx="571276" cy="6761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7" name="Rectangle: Rounded Corners 10">
                <a:extLst>
                  <a:ext uri="{FF2B5EF4-FFF2-40B4-BE49-F238E27FC236}">
                    <a16:creationId xmlns="" xmlns:a16="http://schemas.microsoft.com/office/drawing/2014/main" id="{D4535867-CE6F-41EE-416C-2D11A1826037}"/>
                  </a:ext>
                </a:extLst>
              </p:cNvPr>
              <p:cNvSpPr txBox="1"/>
              <p:nvPr/>
            </p:nvSpPr>
            <p:spPr>
              <a:xfrm>
                <a:off x="6417174" y="1941633"/>
                <a:ext cx="537812" cy="6426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6670" tIns="26670" rIns="26670" bIns="26670" numCol="1" spcCol="1270" anchor="ctr" anchorCtr="0">
                <a:noAutofit/>
              </a:bodyPr>
              <a:lstStyle/>
              <a:p>
                <a:pPr marL="0" lvl="0" indent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400" kern="1200" dirty="0"/>
                  <a:t>Plot original, sampled, quantized, encoded and decoded signals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="" xmlns:a16="http://schemas.microsoft.com/office/drawing/2014/main" id="{352DD9CD-B889-5C06-12FD-4808CC805937}"/>
                </a:ext>
              </a:extLst>
            </p:cNvPr>
            <p:cNvGrpSpPr/>
            <p:nvPr/>
          </p:nvGrpSpPr>
          <p:grpSpPr>
            <a:xfrm flipH="1">
              <a:off x="3831211" y="4763223"/>
              <a:ext cx="238151" cy="303358"/>
              <a:chOff x="7028847" y="2192143"/>
              <a:chExt cx="121110" cy="141676"/>
            </a:xfrm>
          </p:grpSpPr>
          <p:sp>
            <p:nvSpPr>
              <p:cNvPr id="84" name="Arrow: Right 83">
                <a:extLst>
                  <a:ext uri="{FF2B5EF4-FFF2-40B4-BE49-F238E27FC236}">
                    <a16:creationId xmlns="" xmlns:a16="http://schemas.microsoft.com/office/drawing/2014/main" id="{CCD05220-6576-EC14-EA8D-E9B554506CCC}"/>
                  </a:ext>
                </a:extLst>
              </p:cNvPr>
              <p:cNvSpPr/>
              <p:nvPr/>
            </p:nvSpPr>
            <p:spPr>
              <a:xfrm>
                <a:off x="7028847" y="2192143"/>
                <a:ext cx="121110" cy="14167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Arrow: Right 12">
                <a:extLst>
                  <a:ext uri="{FF2B5EF4-FFF2-40B4-BE49-F238E27FC236}">
                    <a16:creationId xmlns="" xmlns:a16="http://schemas.microsoft.com/office/drawing/2014/main" id="{051669C4-0BBE-528C-D4FE-0ED51AAF8192}"/>
                  </a:ext>
                </a:extLst>
              </p:cNvPr>
              <p:cNvSpPr txBox="1"/>
              <p:nvPr/>
            </p:nvSpPr>
            <p:spPr>
              <a:xfrm>
                <a:off x="7028847" y="2220478"/>
                <a:ext cx="84777" cy="850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600" kern="120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="" xmlns:a16="http://schemas.microsoft.com/office/drawing/2014/main" id="{16432285-6361-CC08-0B7F-40FC3A645BA3}"/>
                </a:ext>
              </a:extLst>
            </p:cNvPr>
            <p:cNvGrpSpPr/>
            <p:nvPr/>
          </p:nvGrpSpPr>
          <p:grpSpPr>
            <a:xfrm flipH="1">
              <a:off x="5403915" y="4763223"/>
              <a:ext cx="238151" cy="303358"/>
              <a:chOff x="7828634" y="2192143"/>
              <a:chExt cx="121110" cy="141676"/>
            </a:xfrm>
          </p:grpSpPr>
          <p:sp>
            <p:nvSpPr>
              <p:cNvPr id="80" name="Arrow: Right 79">
                <a:extLst>
                  <a:ext uri="{FF2B5EF4-FFF2-40B4-BE49-F238E27FC236}">
                    <a16:creationId xmlns="" xmlns:a16="http://schemas.microsoft.com/office/drawing/2014/main" id="{16225DA0-4C29-2613-626F-733D9AB42432}"/>
                  </a:ext>
                </a:extLst>
              </p:cNvPr>
              <p:cNvSpPr/>
              <p:nvPr/>
            </p:nvSpPr>
            <p:spPr>
              <a:xfrm>
                <a:off x="7828634" y="2192143"/>
                <a:ext cx="121110" cy="14167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1" name="Arrow: Right 16">
                <a:extLst>
                  <a:ext uri="{FF2B5EF4-FFF2-40B4-BE49-F238E27FC236}">
                    <a16:creationId xmlns="" xmlns:a16="http://schemas.microsoft.com/office/drawing/2014/main" id="{6F927586-27E9-4DCE-DC5C-B3A73A0FDDD5}"/>
                  </a:ext>
                </a:extLst>
              </p:cNvPr>
              <p:cNvSpPr txBox="1"/>
              <p:nvPr/>
            </p:nvSpPr>
            <p:spPr>
              <a:xfrm>
                <a:off x="7828634" y="2220478"/>
                <a:ext cx="84777" cy="850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600" kern="1200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="" xmlns:a16="http://schemas.microsoft.com/office/drawing/2014/main" id="{D15DE013-9D6D-38FA-B693-9222C0861EDA}"/>
                </a:ext>
              </a:extLst>
            </p:cNvPr>
            <p:cNvGrpSpPr/>
            <p:nvPr/>
          </p:nvGrpSpPr>
          <p:grpSpPr>
            <a:xfrm>
              <a:off x="5740923" y="4244404"/>
              <a:ext cx="1123359" cy="1452346"/>
              <a:chOff x="8000017" y="1949841"/>
              <a:chExt cx="571276" cy="678283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="" xmlns:a16="http://schemas.microsoft.com/office/drawing/2014/main" id="{C754FB95-ED2F-0676-E0AB-0FF38D791066}"/>
                  </a:ext>
                </a:extLst>
              </p:cNvPr>
              <p:cNvSpPr/>
              <p:nvPr/>
            </p:nvSpPr>
            <p:spPr>
              <a:xfrm>
                <a:off x="8000017" y="1951965"/>
                <a:ext cx="571276" cy="6761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9" name="Rectangle: Rounded Corners 18">
                <a:extLst>
                  <a:ext uri="{FF2B5EF4-FFF2-40B4-BE49-F238E27FC236}">
                    <a16:creationId xmlns="" xmlns:a16="http://schemas.microsoft.com/office/drawing/2014/main" id="{D00A1967-67DC-4C0B-5CF0-E0F70EBFBB79}"/>
                  </a:ext>
                </a:extLst>
              </p:cNvPr>
              <p:cNvSpPr txBox="1"/>
              <p:nvPr/>
            </p:nvSpPr>
            <p:spPr>
              <a:xfrm>
                <a:off x="8016749" y="1949841"/>
                <a:ext cx="537812" cy="65638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6670" tIns="26670" rIns="26670" bIns="26670" numCol="1" spcCol="1270" anchor="ctr" anchorCtr="0">
                <a:noAutofit/>
              </a:bodyPr>
              <a:lstStyle/>
              <a:p>
                <a:pPr marL="0" lvl="0" indent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600" kern="1200" dirty="0"/>
                  <a:t>Save Successful 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="" xmlns:a16="http://schemas.microsoft.com/office/drawing/2014/main" id="{31FE154A-7989-842D-B2D8-D4799F5AD79A}"/>
                </a:ext>
              </a:extLst>
            </p:cNvPr>
            <p:cNvGrpSpPr/>
            <p:nvPr/>
          </p:nvGrpSpPr>
          <p:grpSpPr>
            <a:xfrm flipH="1">
              <a:off x="6976622" y="4763223"/>
              <a:ext cx="238151" cy="303358"/>
              <a:chOff x="8628422" y="2192143"/>
              <a:chExt cx="121110" cy="141676"/>
            </a:xfrm>
          </p:grpSpPr>
          <p:sp>
            <p:nvSpPr>
              <p:cNvPr id="76" name="Arrow: Right 75">
                <a:extLst>
                  <a:ext uri="{FF2B5EF4-FFF2-40B4-BE49-F238E27FC236}">
                    <a16:creationId xmlns="" xmlns:a16="http://schemas.microsoft.com/office/drawing/2014/main" id="{9F9488A0-CFCF-4D92-0899-7D3D77D57D2C}"/>
                  </a:ext>
                </a:extLst>
              </p:cNvPr>
              <p:cNvSpPr/>
              <p:nvPr/>
            </p:nvSpPr>
            <p:spPr>
              <a:xfrm>
                <a:off x="8628422" y="2192143"/>
                <a:ext cx="121110" cy="14167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Arrow: Right 20">
                <a:extLst>
                  <a:ext uri="{FF2B5EF4-FFF2-40B4-BE49-F238E27FC236}">
                    <a16:creationId xmlns="" xmlns:a16="http://schemas.microsoft.com/office/drawing/2014/main" id="{A9E8318E-2081-5CE7-31D0-0C95392A8352}"/>
                  </a:ext>
                </a:extLst>
              </p:cNvPr>
              <p:cNvSpPr txBox="1"/>
              <p:nvPr/>
            </p:nvSpPr>
            <p:spPr>
              <a:xfrm flipH="1" flipV="1">
                <a:off x="8628422" y="2220478"/>
                <a:ext cx="84777" cy="850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600" kern="12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="" xmlns:a16="http://schemas.microsoft.com/office/drawing/2014/main" id="{42436DBB-9DA8-DF0A-C526-6BE91BA3704F}"/>
                </a:ext>
              </a:extLst>
            </p:cNvPr>
            <p:cNvGrpSpPr/>
            <p:nvPr/>
          </p:nvGrpSpPr>
          <p:grpSpPr>
            <a:xfrm>
              <a:off x="7313630" y="4248952"/>
              <a:ext cx="1123359" cy="1447798"/>
              <a:chOff x="8799805" y="1951965"/>
              <a:chExt cx="571276" cy="676159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="" xmlns:a16="http://schemas.microsoft.com/office/drawing/2014/main" id="{00CEC813-58DE-BE84-E25B-117E7D1C24C4}"/>
                  </a:ext>
                </a:extLst>
              </p:cNvPr>
              <p:cNvSpPr/>
              <p:nvPr/>
            </p:nvSpPr>
            <p:spPr>
              <a:xfrm>
                <a:off x="8799805" y="1951965"/>
                <a:ext cx="571276" cy="6761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5" name="Rectangle: Rounded Corners 22">
                <a:extLst>
                  <a:ext uri="{FF2B5EF4-FFF2-40B4-BE49-F238E27FC236}">
                    <a16:creationId xmlns="" xmlns:a16="http://schemas.microsoft.com/office/drawing/2014/main" id="{39BD6F37-7BE1-4A61-2175-7F3195AFCD40}"/>
                  </a:ext>
                </a:extLst>
              </p:cNvPr>
              <p:cNvSpPr txBox="1"/>
              <p:nvPr/>
            </p:nvSpPr>
            <p:spPr>
              <a:xfrm>
                <a:off x="8816537" y="1958365"/>
                <a:ext cx="537812" cy="6426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6670" tIns="26670" rIns="26670" bIns="26670" numCol="1" spcCol="1270" anchor="ctr" anchorCtr="0">
                <a:noAutofit/>
              </a:bodyPr>
              <a:lstStyle/>
              <a:p>
                <a:pPr marL="0" lvl="0" indent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600" kern="1200" dirty="0"/>
                  <a:t>Calculate SQNR and MSE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="" xmlns:a16="http://schemas.microsoft.com/office/drawing/2014/main" id="{CC319EED-3403-4CEF-DB7D-690FF9C724FB}"/>
                </a:ext>
              </a:extLst>
            </p:cNvPr>
            <p:cNvGrpSpPr/>
            <p:nvPr/>
          </p:nvGrpSpPr>
          <p:grpSpPr>
            <a:xfrm rot="10800000">
              <a:off x="8549326" y="4763223"/>
              <a:ext cx="238151" cy="303358"/>
              <a:chOff x="9428209" y="2192143"/>
              <a:chExt cx="121110" cy="141676"/>
            </a:xfrm>
          </p:grpSpPr>
          <p:sp>
            <p:nvSpPr>
              <p:cNvPr id="72" name="Arrow: Right 71">
                <a:extLst>
                  <a:ext uri="{FF2B5EF4-FFF2-40B4-BE49-F238E27FC236}">
                    <a16:creationId xmlns="" xmlns:a16="http://schemas.microsoft.com/office/drawing/2014/main" id="{92685624-5653-63E0-D7C7-9EA4152F188A}"/>
                  </a:ext>
                </a:extLst>
              </p:cNvPr>
              <p:cNvSpPr/>
              <p:nvPr/>
            </p:nvSpPr>
            <p:spPr>
              <a:xfrm>
                <a:off x="9428209" y="2192143"/>
                <a:ext cx="121110" cy="14167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Arrow: Right 24">
                <a:extLst>
                  <a:ext uri="{FF2B5EF4-FFF2-40B4-BE49-F238E27FC236}">
                    <a16:creationId xmlns="" xmlns:a16="http://schemas.microsoft.com/office/drawing/2014/main" id="{64030FCB-35C7-701B-D1D4-DD35B3F73072}"/>
                  </a:ext>
                </a:extLst>
              </p:cNvPr>
              <p:cNvSpPr txBox="1"/>
              <p:nvPr/>
            </p:nvSpPr>
            <p:spPr>
              <a:xfrm>
                <a:off x="9428209" y="2220478"/>
                <a:ext cx="84777" cy="850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600" kern="1200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="" xmlns:a16="http://schemas.microsoft.com/office/drawing/2014/main" id="{1ABC6A4F-B72F-FDDD-42D1-A63E69296B65}"/>
                </a:ext>
              </a:extLst>
            </p:cNvPr>
            <p:cNvGrpSpPr/>
            <p:nvPr/>
          </p:nvGrpSpPr>
          <p:grpSpPr>
            <a:xfrm>
              <a:off x="8886334" y="4226829"/>
              <a:ext cx="1123359" cy="1469921"/>
              <a:chOff x="9599592" y="1941633"/>
              <a:chExt cx="571276" cy="686491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="" xmlns:a16="http://schemas.microsoft.com/office/drawing/2014/main" id="{9FC28094-7573-5136-6555-7E098DC00A45}"/>
                  </a:ext>
                </a:extLst>
              </p:cNvPr>
              <p:cNvSpPr/>
              <p:nvPr/>
            </p:nvSpPr>
            <p:spPr>
              <a:xfrm>
                <a:off x="9599592" y="1951965"/>
                <a:ext cx="571276" cy="6761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1" name="Rectangle: Rounded Corners 26">
                <a:extLst>
                  <a:ext uri="{FF2B5EF4-FFF2-40B4-BE49-F238E27FC236}">
                    <a16:creationId xmlns="" xmlns:a16="http://schemas.microsoft.com/office/drawing/2014/main" id="{81EBA5F2-9317-1A0C-E0C0-129F1E0DD398}"/>
                  </a:ext>
                </a:extLst>
              </p:cNvPr>
              <p:cNvSpPr txBox="1"/>
              <p:nvPr/>
            </p:nvSpPr>
            <p:spPr>
              <a:xfrm>
                <a:off x="9616324" y="1941633"/>
                <a:ext cx="537812" cy="6426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6670" tIns="26670" rIns="26670" bIns="26670" numCol="1" spcCol="1270" anchor="ctr" anchorCtr="0">
                <a:noAutofit/>
              </a:bodyPr>
              <a:lstStyle/>
              <a:p>
                <a:pPr marL="0" lvl="0" indent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600" kern="1200" dirty="0"/>
                  <a:t>DPCM Encoding and Decoding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="" xmlns:a16="http://schemas.microsoft.com/office/drawing/2014/main" id="{BE7D0AC0-9DFA-E3E9-1419-5C7AF26A0E5F}"/>
                </a:ext>
              </a:extLst>
            </p:cNvPr>
            <p:cNvGrpSpPr/>
            <p:nvPr/>
          </p:nvGrpSpPr>
          <p:grpSpPr>
            <a:xfrm rot="10800000">
              <a:off x="10122032" y="4763223"/>
              <a:ext cx="238151" cy="303358"/>
              <a:chOff x="10227997" y="2192143"/>
              <a:chExt cx="121110" cy="141676"/>
            </a:xfrm>
          </p:grpSpPr>
          <p:sp>
            <p:nvSpPr>
              <p:cNvPr id="68" name="Arrow: Right 67">
                <a:extLst>
                  <a:ext uri="{FF2B5EF4-FFF2-40B4-BE49-F238E27FC236}">
                    <a16:creationId xmlns="" xmlns:a16="http://schemas.microsoft.com/office/drawing/2014/main" id="{5A69BD8A-42B4-75F1-310A-F984EAC93B1E}"/>
                  </a:ext>
                </a:extLst>
              </p:cNvPr>
              <p:cNvSpPr/>
              <p:nvPr/>
            </p:nvSpPr>
            <p:spPr>
              <a:xfrm>
                <a:off x="10227997" y="2192143"/>
                <a:ext cx="121110" cy="14167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9" name="Arrow: Right 28">
                <a:extLst>
                  <a:ext uri="{FF2B5EF4-FFF2-40B4-BE49-F238E27FC236}">
                    <a16:creationId xmlns="" xmlns:a16="http://schemas.microsoft.com/office/drawing/2014/main" id="{3AFEF885-566D-A423-D7E6-9744368B6C76}"/>
                  </a:ext>
                </a:extLst>
              </p:cNvPr>
              <p:cNvSpPr txBox="1"/>
              <p:nvPr/>
            </p:nvSpPr>
            <p:spPr>
              <a:xfrm>
                <a:off x="10236208" y="2220478"/>
                <a:ext cx="84777" cy="850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600" kern="120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="" xmlns:a16="http://schemas.microsoft.com/office/drawing/2014/main" id="{F91AC662-7C5D-D97C-9880-560FB6F4B454}"/>
                </a:ext>
              </a:extLst>
            </p:cNvPr>
            <p:cNvGrpSpPr/>
            <p:nvPr/>
          </p:nvGrpSpPr>
          <p:grpSpPr>
            <a:xfrm>
              <a:off x="10386524" y="4248952"/>
              <a:ext cx="1123360" cy="1447798"/>
              <a:chOff x="10362493" y="1951965"/>
              <a:chExt cx="571276" cy="67615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="" xmlns:a16="http://schemas.microsoft.com/office/drawing/2014/main" id="{5C82B71D-1905-4EA7-2EEF-D39157B8B481}"/>
                  </a:ext>
                </a:extLst>
              </p:cNvPr>
              <p:cNvSpPr/>
              <p:nvPr/>
            </p:nvSpPr>
            <p:spPr>
              <a:xfrm>
                <a:off x="10362493" y="1951965"/>
                <a:ext cx="571276" cy="6761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7" name="Rectangle: Rounded Corners 30">
                <a:extLst>
                  <a:ext uri="{FF2B5EF4-FFF2-40B4-BE49-F238E27FC236}">
                    <a16:creationId xmlns="" xmlns:a16="http://schemas.microsoft.com/office/drawing/2014/main" id="{5DF8373C-6146-6BF1-53DB-E66CE8E6E66D}"/>
                  </a:ext>
                </a:extLst>
              </p:cNvPr>
              <p:cNvSpPr txBox="1"/>
              <p:nvPr/>
            </p:nvSpPr>
            <p:spPr>
              <a:xfrm>
                <a:off x="10380430" y="1985428"/>
                <a:ext cx="537812" cy="6426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6670" tIns="26670" rIns="26670" bIns="26670" numCol="1" spcCol="1270" anchor="ctr" anchorCtr="0">
                <a:noAutofit/>
              </a:bodyPr>
              <a:lstStyle/>
              <a:p>
                <a:pPr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1600" kern="1200" dirty="0"/>
                  <a:t>Quantizing the audio</a:t>
                </a:r>
              </a:p>
              <a:p>
                <a:pPr marL="0" lvl="0" indent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1600" kern="1200" dirty="0"/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475E086E-0162-A808-F031-634022638707}"/>
                </a:ext>
              </a:extLst>
            </p:cNvPr>
            <p:cNvSpPr txBox="1"/>
            <p:nvPr/>
          </p:nvSpPr>
          <p:spPr>
            <a:xfrm>
              <a:off x="4238063" y="4432341"/>
              <a:ext cx="10541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Display SQNR and MSE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44E5F9FD-A0CD-EC7B-1833-D09F2B62CDD7}"/>
              </a:ext>
            </a:extLst>
          </p:cNvPr>
          <p:cNvSpPr txBox="1"/>
          <p:nvPr/>
        </p:nvSpPr>
        <p:spPr>
          <a:xfrm>
            <a:off x="1295400" y="4646317"/>
            <a:ext cx="58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7" name="Group 6"/>
          <p:cNvGrpSpPr/>
          <p:nvPr/>
        </p:nvGrpSpPr>
        <p:grpSpPr>
          <a:xfrm>
            <a:off x="1032080" y="2319552"/>
            <a:ext cx="10127839" cy="1108524"/>
            <a:chOff x="1032080" y="2319552"/>
            <a:chExt cx="10127839" cy="110852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032080" y="2319552"/>
              <a:ext cx="1078796" cy="1102395"/>
              <a:chOff x="15695" y="755987"/>
              <a:chExt cx="1078796" cy="1102395"/>
            </a:xfrm>
          </p:grpSpPr>
          <p:sp>
            <p:nvSpPr>
              <p:cNvPr id="173" name="Rounded Rectangle 172"/>
              <p:cNvSpPr/>
              <p:nvPr/>
            </p:nvSpPr>
            <p:spPr>
              <a:xfrm>
                <a:off x="15695" y="755987"/>
                <a:ext cx="1078796" cy="110239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4" name="Rounded Rectangle 4"/>
              <p:cNvSpPr/>
              <p:nvPr/>
            </p:nvSpPr>
            <p:spPr>
              <a:xfrm>
                <a:off x="47292" y="787584"/>
                <a:ext cx="1015602" cy="103920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1600" kern="1200" dirty="0"/>
                  <a:t>Start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218756" y="2736978"/>
              <a:ext cx="228704" cy="267541"/>
              <a:chOff x="1202371" y="1173413"/>
              <a:chExt cx="228704" cy="267541"/>
            </a:xfrm>
          </p:grpSpPr>
          <p:sp>
            <p:nvSpPr>
              <p:cNvPr id="171" name="Right Arrow 170"/>
              <p:cNvSpPr/>
              <p:nvPr/>
            </p:nvSpPr>
            <p:spPr>
              <a:xfrm>
                <a:off x="1202371" y="1173413"/>
                <a:ext cx="228704" cy="267541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2" name="Right Arrow 6"/>
              <p:cNvSpPr/>
              <p:nvPr/>
            </p:nvSpPr>
            <p:spPr>
              <a:xfrm>
                <a:off x="1202371" y="1226921"/>
                <a:ext cx="160093" cy="1605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1100" kern="120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542395" y="2319552"/>
              <a:ext cx="1078796" cy="1102395"/>
              <a:chOff x="1526010" y="755987"/>
              <a:chExt cx="1078796" cy="1102395"/>
            </a:xfrm>
          </p:grpSpPr>
          <p:sp>
            <p:nvSpPr>
              <p:cNvPr id="169" name="Rounded Rectangle 168"/>
              <p:cNvSpPr/>
              <p:nvPr/>
            </p:nvSpPr>
            <p:spPr>
              <a:xfrm>
                <a:off x="1526010" y="755987"/>
                <a:ext cx="1078796" cy="110239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0" name="Rounded Rectangle 8"/>
              <p:cNvSpPr/>
              <p:nvPr/>
            </p:nvSpPr>
            <p:spPr>
              <a:xfrm>
                <a:off x="1557607" y="787584"/>
                <a:ext cx="1015602" cy="103920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1600" kern="1200" dirty="0"/>
                  <a:t>Load the Audio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725858" y="2740069"/>
              <a:ext cx="221898" cy="267541"/>
              <a:chOff x="2709473" y="1176504"/>
              <a:chExt cx="221898" cy="267541"/>
            </a:xfrm>
          </p:grpSpPr>
          <p:sp>
            <p:nvSpPr>
              <p:cNvPr id="167" name="Right Arrow 166"/>
              <p:cNvSpPr/>
              <p:nvPr/>
            </p:nvSpPr>
            <p:spPr>
              <a:xfrm rot="14071">
                <a:off x="2709473" y="1176504"/>
                <a:ext cx="221898" cy="267541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8" name="Right Arrow 10"/>
              <p:cNvSpPr/>
              <p:nvPr/>
            </p:nvSpPr>
            <p:spPr>
              <a:xfrm rot="14071">
                <a:off x="2709473" y="1229876"/>
                <a:ext cx="155329" cy="1605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1100" kern="120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039863" y="2325681"/>
              <a:ext cx="1078796" cy="1102395"/>
              <a:chOff x="3023478" y="762116"/>
              <a:chExt cx="1078796" cy="1102395"/>
            </a:xfrm>
          </p:grpSpPr>
          <p:sp>
            <p:nvSpPr>
              <p:cNvPr id="165" name="Rounded Rectangle 164"/>
              <p:cNvSpPr/>
              <p:nvPr/>
            </p:nvSpPr>
            <p:spPr>
              <a:xfrm>
                <a:off x="3023478" y="762116"/>
                <a:ext cx="1078796" cy="110239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6" name="Rounded Rectangle 12"/>
              <p:cNvSpPr/>
              <p:nvPr/>
            </p:nvSpPr>
            <p:spPr>
              <a:xfrm>
                <a:off x="3055075" y="793713"/>
                <a:ext cx="1015602" cy="103920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1600" kern="1200" dirty="0"/>
                  <a:t>File Exist</a:t>
                </a: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5226539" y="2743108"/>
              <a:ext cx="228704" cy="267541"/>
              <a:chOff x="4210154" y="1179543"/>
              <a:chExt cx="228704" cy="267541"/>
            </a:xfrm>
          </p:grpSpPr>
          <p:sp>
            <p:nvSpPr>
              <p:cNvPr id="163" name="Right Arrow 162"/>
              <p:cNvSpPr/>
              <p:nvPr/>
            </p:nvSpPr>
            <p:spPr>
              <a:xfrm>
                <a:off x="4210154" y="1179543"/>
                <a:ext cx="228704" cy="267541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4" name="Right Arrow 14"/>
              <p:cNvSpPr/>
              <p:nvPr/>
            </p:nvSpPr>
            <p:spPr>
              <a:xfrm>
                <a:off x="4210154" y="1233051"/>
                <a:ext cx="160093" cy="1605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1100" kern="120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550178" y="2325681"/>
              <a:ext cx="1078796" cy="1102395"/>
              <a:chOff x="4533793" y="762116"/>
              <a:chExt cx="1078796" cy="1102395"/>
            </a:xfrm>
          </p:grpSpPr>
          <p:sp>
            <p:nvSpPr>
              <p:cNvPr id="161" name="Rounded Rectangle 160"/>
              <p:cNvSpPr/>
              <p:nvPr/>
            </p:nvSpPr>
            <p:spPr>
              <a:xfrm>
                <a:off x="4533793" y="762116"/>
                <a:ext cx="1078796" cy="110239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2" name="Rounded Rectangle 16"/>
              <p:cNvSpPr/>
              <p:nvPr/>
            </p:nvSpPr>
            <p:spPr>
              <a:xfrm>
                <a:off x="4565390" y="793713"/>
                <a:ext cx="1015602" cy="103920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1600" kern="1200" dirty="0"/>
                  <a:t>Read sample rate and audio data</a:t>
                </a: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6736854" y="2743108"/>
              <a:ext cx="228704" cy="267541"/>
              <a:chOff x="5720469" y="1179543"/>
              <a:chExt cx="228704" cy="267541"/>
            </a:xfrm>
          </p:grpSpPr>
          <p:sp>
            <p:nvSpPr>
              <p:cNvPr id="159" name="Right Arrow 158"/>
              <p:cNvSpPr/>
              <p:nvPr/>
            </p:nvSpPr>
            <p:spPr>
              <a:xfrm>
                <a:off x="5720469" y="1179543"/>
                <a:ext cx="228704" cy="267541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0" name="Right Arrow 18"/>
              <p:cNvSpPr/>
              <p:nvPr/>
            </p:nvSpPr>
            <p:spPr>
              <a:xfrm>
                <a:off x="5720469" y="1233051"/>
                <a:ext cx="160093" cy="1605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1100" kern="1200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7060493" y="2325681"/>
              <a:ext cx="1078796" cy="1102395"/>
              <a:chOff x="6044108" y="762116"/>
              <a:chExt cx="1078796" cy="1102395"/>
            </a:xfrm>
          </p:grpSpPr>
          <p:sp>
            <p:nvSpPr>
              <p:cNvPr id="157" name="Rounded Rectangle 156"/>
              <p:cNvSpPr/>
              <p:nvPr/>
            </p:nvSpPr>
            <p:spPr>
              <a:xfrm>
                <a:off x="6044108" y="762116"/>
                <a:ext cx="1078796" cy="110239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8" name="Rounded Rectangle 20"/>
              <p:cNvSpPr/>
              <p:nvPr/>
            </p:nvSpPr>
            <p:spPr>
              <a:xfrm>
                <a:off x="6075705" y="793713"/>
                <a:ext cx="1015602" cy="103920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1600" kern="1200" dirty="0"/>
                  <a:t>Audio format is int16</a:t>
                </a: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8247169" y="2743108"/>
              <a:ext cx="228704" cy="267541"/>
              <a:chOff x="7230784" y="1179543"/>
              <a:chExt cx="228704" cy="267541"/>
            </a:xfrm>
          </p:grpSpPr>
          <p:sp>
            <p:nvSpPr>
              <p:cNvPr id="155" name="Right Arrow 154"/>
              <p:cNvSpPr/>
              <p:nvPr/>
            </p:nvSpPr>
            <p:spPr>
              <a:xfrm>
                <a:off x="7230784" y="1179543"/>
                <a:ext cx="228704" cy="267541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6" name="Right Arrow 22"/>
              <p:cNvSpPr/>
              <p:nvPr/>
            </p:nvSpPr>
            <p:spPr>
              <a:xfrm>
                <a:off x="7230784" y="1233051"/>
                <a:ext cx="160093" cy="1605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1100" kern="1200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8570808" y="2325681"/>
              <a:ext cx="1078796" cy="1102395"/>
              <a:chOff x="7554423" y="762116"/>
              <a:chExt cx="1078796" cy="1102395"/>
            </a:xfrm>
          </p:grpSpPr>
          <p:sp>
            <p:nvSpPr>
              <p:cNvPr id="153" name="Rounded Rectangle 152"/>
              <p:cNvSpPr/>
              <p:nvPr/>
            </p:nvSpPr>
            <p:spPr>
              <a:xfrm>
                <a:off x="7554423" y="762116"/>
                <a:ext cx="1078796" cy="110239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4" name="Rounded Rectangle 24"/>
              <p:cNvSpPr/>
              <p:nvPr/>
            </p:nvSpPr>
            <p:spPr>
              <a:xfrm>
                <a:off x="7586020" y="793713"/>
                <a:ext cx="1015602" cy="103920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1600" kern="1200" dirty="0"/>
                  <a:t>Normalize audio to int16 format</a:t>
                </a: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9757484" y="2743108"/>
              <a:ext cx="228704" cy="267541"/>
              <a:chOff x="8741099" y="1179543"/>
              <a:chExt cx="228704" cy="267541"/>
            </a:xfrm>
          </p:grpSpPr>
          <p:sp>
            <p:nvSpPr>
              <p:cNvPr id="151" name="Right Arrow 150"/>
              <p:cNvSpPr/>
              <p:nvPr/>
            </p:nvSpPr>
            <p:spPr>
              <a:xfrm>
                <a:off x="8741099" y="1179543"/>
                <a:ext cx="228704" cy="267541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2" name="Right Arrow 26"/>
              <p:cNvSpPr/>
              <p:nvPr/>
            </p:nvSpPr>
            <p:spPr>
              <a:xfrm>
                <a:off x="8741099" y="1233051"/>
                <a:ext cx="160093" cy="1605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1100" kern="1200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10081123" y="2325681"/>
              <a:ext cx="1078796" cy="1102395"/>
              <a:chOff x="9064738" y="762116"/>
              <a:chExt cx="1078796" cy="1102395"/>
            </a:xfrm>
          </p:grpSpPr>
          <p:sp>
            <p:nvSpPr>
              <p:cNvPr id="149" name="Rounded Rectangle 148"/>
              <p:cNvSpPr/>
              <p:nvPr/>
            </p:nvSpPr>
            <p:spPr>
              <a:xfrm>
                <a:off x="9064738" y="762116"/>
                <a:ext cx="1078796" cy="110239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0" name="Rounded Rectangle 28"/>
              <p:cNvSpPr/>
              <p:nvPr/>
            </p:nvSpPr>
            <p:spPr>
              <a:xfrm>
                <a:off x="9096335" y="793713"/>
                <a:ext cx="1015602" cy="103920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1600" kern="1200" dirty="0"/>
                  <a:t>Sampling the audio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03279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875</Words>
  <Application>Microsoft Office PowerPoint</Application>
  <PresentationFormat>Custom</PresentationFormat>
  <Paragraphs>102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Implementation Of Audio Coding Using DPCM</vt:lpstr>
      <vt:lpstr>Outline</vt:lpstr>
      <vt:lpstr>Introduction</vt:lpstr>
      <vt:lpstr>Problem Statement </vt:lpstr>
      <vt:lpstr>DPCM Block Diagram</vt:lpstr>
      <vt:lpstr>Market Survey</vt:lpstr>
      <vt:lpstr>Implementation Of Audio Coding Using DPCM</vt:lpstr>
      <vt:lpstr>Source Data</vt:lpstr>
      <vt:lpstr>Flowchart</vt:lpstr>
      <vt:lpstr>Performance Analysis</vt:lpstr>
      <vt:lpstr>Performance Analysis</vt:lpstr>
      <vt:lpstr>Results and Discussions</vt:lpstr>
      <vt:lpstr>Conclusions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CC-MAIN</dc:creator>
  <cp:lastModifiedBy>Admin</cp:lastModifiedBy>
  <cp:revision>58</cp:revision>
  <dcterms:created xsi:type="dcterms:W3CDTF">2013-10-09T21:01:30Z</dcterms:created>
  <dcterms:modified xsi:type="dcterms:W3CDTF">2024-10-26T17:03:21Z</dcterms:modified>
</cp:coreProperties>
</file>