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78" r:id="rId3"/>
    <p:sldId id="281" r:id="rId4"/>
    <p:sldId id="284" r:id="rId5"/>
    <p:sldId id="292" r:id="rId6"/>
    <p:sldId id="283" r:id="rId7"/>
    <p:sldId id="293" r:id="rId8"/>
    <p:sldId id="290" r:id="rId9"/>
    <p:sldId id="291" r:id="rId10"/>
    <p:sldId id="280"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82" y="-43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pPr/>
              <a:t>10/28/2024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pPr/>
              <a:t>‹#›</a:t>
            </a:fld>
            <a:endParaRPr lang="en-US"/>
          </a:p>
        </p:txBody>
      </p:sp>
    </p:spTree>
    <p:extLst>
      <p:ext uri="{BB962C8B-B14F-4D97-AF65-F5344CB8AC3E}">
        <p14:creationId xmlns=""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pPr/>
              <a:t>1</a:t>
            </a:fld>
            <a:endParaRPr lang="en-US"/>
          </a:p>
        </p:txBody>
      </p:sp>
    </p:spTree>
    <p:extLst>
      <p:ext uri="{BB962C8B-B14F-4D97-AF65-F5344CB8AC3E}">
        <p14:creationId xmlns="" xmlns:p14="http://schemas.microsoft.com/office/powerpoint/2010/main"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smtClean="0"/>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smtClean="0"/>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smtClean="0"/>
              <a:t>Your logo here</a:t>
            </a:r>
            <a:endParaRPr lang="en-US" dirty="0"/>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6910" y="1285860"/>
            <a:ext cx="7772400" cy="914400"/>
          </a:xfrm>
        </p:spPr>
        <p:txBody>
          <a:bodyPr>
            <a:normAutofit fontScale="90000"/>
          </a:bodyPr>
          <a:lstStyle/>
          <a:p>
            <a:r>
              <a:rPr lang="en-GB" dirty="0" smtClean="0"/>
              <a:t>Detection of Composite signal using CDMA  </a:t>
            </a:r>
            <a:r>
              <a:rPr lang="en-GB" dirty="0" smtClean="0"/>
              <a:t>Transmitter</a:t>
            </a:r>
            <a:endParaRPr lang="en-US" dirty="0"/>
          </a:p>
        </p:txBody>
      </p:sp>
      <p:sp>
        <p:nvSpPr>
          <p:cNvPr id="6" name="Subtitle 2"/>
          <p:cNvSpPr txBox="1">
            <a:spLocks/>
          </p:cNvSpPr>
          <p:nvPr/>
        </p:nvSpPr>
        <p:spPr>
          <a:xfrm>
            <a:off x="1095340" y="2357430"/>
            <a:ext cx="10287072" cy="161925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000" dirty="0" smtClean="0">
                <a:latin typeface="Times New Roman" pitchFamily="18" charset="0"/>
                <a:cs typeface="Times New Roman" pitchFamily="18" charset="0"/>
              </a:rPr>
              <a:t>Guided By: Dr. </a:t>
            </a:r>
            <a:r>
              <a:rPr lang="en-IN" sz="2000" dirty="0" smtClean="0">
                <a:solidFill>
                  <a:srgbClr val="3C4043"/>
                </a:solidFill>
                <a:latin typeface="Times New Roman" pitchFamily="18" charset="0"/>
                <a:cs typeface="Times New Roman" pitchFamily="18" charset="0"/>
              </a:rPr>
              <a:t>MERLIN GILBERT RAJ S</a:t>
            </a:r>
          </a:p>
          <a:p>
            <a:r>
              <a:rPr lang="en-IN" sz="2000" dirty="0" smtClean="0">
                <a:solidFill>
                  <a:srgbClr val="3C4043"/>
                </a:solidFill>
                <a:latin typeface="Times New Roman" pitchFamily="18" charset="0"/>
                <a:cs typeface="Times New Roman" pitchFamily="18" charset="0"/>
              </a:rPr>
              <a:t>           Associate Professor</a:t>
            </a:r>
          </a:p>
          <a:p>
            <a:r>
              <a:rPr lang="en-IN" sz="2000" dirty="0" smtClean="0">
                <a:solidFill>
                  <a:srgbClr val="3C4043"/>
                </a:solidFill>
                <a:latin typeface="Times New Roman" pitchFamily="18" charset="0"/>
                <a:cs typeface="Times New Roman" pitchFamily="18" charset="0"/>
              </a:rPr>
              <a:t>Dept ECE</a:t>
            </a:r>
          </a:p>
          <a:p>
            <a:r>
              <a:rPr lang="en-IN" sz="2000" dirty="0" smtClean="0">
                <a:solidFill>
                  <a:srgbClr val="3C4043"/>
                </a:solidFill>
                <a:latin typeface="Times New Roman" pitchFamily="18" charset="0"/>
                <a:cs typeface="Times New Roman" pitchFamily="18" charset="0"/>
              </a:rPr>
              <a:t>KITS</a:t>
            </a:r>
            <a:endParaRPr lang="en-US" sz="2000" dirty="0">
              <a:latin typeface="Times New Roman" pitchFamily="18" charset="0"/>
              <a:cs typeface="Times New Roman" pitchFamily="18" charset="0"/>
            </a:endParaRPr>
          </a:p>
        </p:txBody>
      </p:sp>
      <p:sp>
        <p:nvSpPr>
          <p:cNvPr id="7" name="Subtitle 2"/>
          <p:cNvSpPr txBox="1">
            <a:spLocks/>
          </p:cNvSpPr>
          <p:nvPr/>
        </p:nvSpPr>
        <p:spPr>
          <a:xfrm>
            <a:off x="809588" y="4143380"/>
            <a:ext cx="6200812" cy="1071570"/>
          </a:xfrm>
          <a:prstGeom prst="rect">
            <a:avLst/>
          </a:prstGeom>
        </p:spPr>
        <p:txBody>
          <a:bodyPr vert="horz" lIns="91440" tIns="45720" rIns="91440" bIns="45720" rtlCol="0">
            <a:normAutofit/>
          </a:bodyPr>
          <a:lstStyle/>
          <a:p>
            <a:r>
              <a:rPr lang="en-IN" sz="2000" dirty="0" smtClean="0"/>
              <a:t>Prepared BY:</a:t>
            </a:r>
          </a:p>
          <a:p>
            <a:r>
              <a:rPr lang="en-IN" sz="2000" dirty="0" smtClean="0"/>
              <a:t>Sanjay Prabu M V – URK22EC1062</a:t>
            </a:r>
          </a:p>
          <a:p>
            <a:r>
              <a:rPr lang="en-IN" sz="2000" dirty="0" smtClean="0"/>
              <a:t>Bavin B                   – URK22EC1038</a:t>
            </a:r>
          </a:p>
          <a:p>
            <a:endParaRPr lang="en-IN" sz="2000" dirty="0" smtClean="0"/>
          </a:p>
          <a:p>
            <a:pPr algn="ctr">
              <a:spcBef>
                <a:spcPct val="20000"/>
              </a:spcBef>
              <a:defRPr/>
            </a:pPr>
            <a:endParaRPr lang="en-US" sz="2000" dirty="0" smtClean="0">
              <a:solidFill>
                <a:schemeClr val="tx1">
                  <a:tint val="75000"/>
                </a:schemeClr>
              </a:solidFill>
              <a:latin typeface="Arial" pitchFamily="34" charset="0"/>
              <a:cs typeface="Arial" pitchFamily="34" charset="0"/>
            </a:endParaRPr>
          </a:p>
          <a:p>
            <a:pPr algn="ctr">
              <a:spcBef>
                <a:spcPct val="20000"/>
              </a:spcBef>
              <a:defRPr/>
            </a:pPr>
            <a:endParaRPr lang="en-US" sz="2000" dirty="0">
              <a:solidFill>
                <a:schemeClr val="tx1">
                  <a:tint val="75000"/>
                </a:schemeClr>
              </a:solidFill>
              <a:latin typeface="Arial" pitchFamily="34" charset="0"/>
              <a:cs typeface="Arial" pitchFamily="34" charset="0"/>
            </a:endParaRPr>
          </a:p>
        </p:txBody>
      </p:sp>
      <p:sp>
        <p:nvSpPr>
          <p:cNvPr id="10" name="Footer Placeholder 9"/>
          <p:cNvSpPr>
            <a:spLocks noGrp="1"/>
          </p:cNvSpPr>
          <p:nvPr>
            <p:ph type="ftr" sz="quarter" idx="11"/>
          </p:nvPr>
        </p:nvSpPr>
        <p:spPr>
          <a:xfrm>
            <a:off x="4165600" y="6356355"/>
            <a:ext cx="5283200" cy="365125"/>
          </a:xfrm>
        </p:spPr>
        <p:txBody>
          <a:bodyPr/>
          <a:lstStyle/>
          <a:p>
            <a:r>
              <a:rPr lang="en-US" b="1" smtClean="0">
                <a:solidFill>
                  <a:schemeClr val="accent3">
                    <a:lumMod val="50000"/>
                  </a:schemeClr>
                </a:solidFill>
              </a:rPr>
              <a:t>Digital Communication - Skill based Assessment </a:t>
            </a:r>
            <a:endParaRPr lang="en-US" b="1" dirty="0">
              <a:solidFill>
                <a:schemeClr val="accent3">
                  <a:lumMod val="50000"/>
                </a:schemeClr>
              </a:solidFill>
            </a:endParaRPr>
          </a:p>
        </p:txBody>
      </p:sp>
      <p:sp>
        <p:nvSpPr>
          <p:cNvPr id="3" name="Slide Number Placeholder 2"/>
          <p:cNvSpPr>
            <a:spLocks noGrp="1"/>
          </p:cNvSpPr>
          <p:nvPr>
            <p:ph type="sldNum" sz="quarter" idx="12"/>
          </p:nvPr>
        </p:nvSpPr>
        <p:spPr/>
        <p:txBody>
          <a:bodyPr/>
          <a:lstStyle/>
          <a:p>
            <a:pPr algn="r"/>
            <a:r>
              <a:rPr lang="en-US" dirty="0" smtClean="0">
                <a:noFill/>
              </a:rPr>
              <a:t>Your logo here</a:t>
            </a:r>
            <a:endParaRPr lang="en-US" dirty="0">
              <a:noFill/>
            </a:endParaRPr>
          </a:p>
        </p:txBody>
      </p:sp>
    </p:spTree>
    <p:extLst>
      <p:ext uri="{BB962C8B-B14F-4D97-AF65-F5344CB8AC3E}">
        <p14:creationId xmlns="" xmlns:p14="http://schemas.microsoft.com/office/powerpoint/2010/main" val="78197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IN" dirty="0"/>
          </a:p>
        </p:txBody>
      </p:sp>
      <p:sp>
        <p:nvSpPr>
          <p:cNvPr id="3" name="Content Placeholder 2"/>
          <p:cNvSpPr>
            <a:spLocks noGrp="1"/>
          </p:cNvSpPr>
          <p:nvPr>
            <p:ph idx="1"/>
          </p:nvPr>
        </p:nvSpPr>
        <p:spPr/>
        <p:txBody>
          <a:bodyPr/>
          <a:lstStyle/>
          <a:p>
            <a:r>
              <a:rPr lang="en-US" dirty="0" smtClean="0"/>
              <a:t>In conclusion, the CDMA transmitter allows multiple users to share bandwidth using unique pseudo-noise (PN) sequences, ensuring accurate data recovery and minimal interference. This efficiency underscores CDMA's value in wireless communication, though maintaining orthogonality of spreading codes is crucial to avoid multi-user interference.</a:t>
            </a:r>
            <a:endParaRPr lang="en-IN" dirty="0"/>
          </a:p>
        </p:txBody>
      </p:sp>
      <p:sp>
        <p:nvSpPr>
          <p:cNvPr id="4" name="Footer Placeholder 3"/>
          <p:cNvSpPr>
            <a:spLocks noGrp="1"/>
          </p:cNvSpPr>
          <p:nvPr>
            <p:ph type="ftr" sz="quarter" idx="11"/>
          </p:nvPr>
        </p:nvSpPr>
        <p:spPr>
          <a:xfrm>
            <a:off x="4165600" y="6356355"/>
            <a:ext cx="5054600" cy="365125"/>
          </a:xfrm>
        </p:spPr>
        <p:txBody>
          <a:bodyPr/>
          <a:lstStyle/>
          <a:p>
            <a:r>
              <a:rPr lang="en-US" dirty="0" smtClean="0"/>
              <a:t>Digital Communication - Skill based Assessment </a:t>
            </a:r>
            <a:endParaRPr lang="en-US" dirty="0"/>
          </a:p>
        </p:txBody>
      </p:sp>
    </p:spTree>
    <p:extLst>
      <p:ext uri="{BB962C8B-B14F-4D97-AF65-F5344CB8AC3E}">
        <p14:creationId xmlns="" xmlns:p14="http://schemas.microsoft.com/office/powerpoint/2010/main" val="2041309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a:bodyPr>
          <a:lstStyle/>
          <a:p>
            <a:r>
              <a:rPr lang="en-US" sz="2800" dirty="0" smtClean="0"/>
              <a:t>Proakis, J. G., &amp; Salehi, M. (2007). </a:t>
            </a:r>
            <a:r>
              <a:rPr lang="en-US" sz="2800" i="1" dirty="0" smtClean="0"/>
              <a:t>Digital Communications</a:t>
            </a:r>
            <a:r>
              <a:rPr lang="en-US" sz="2800" dirty="0" smtClean="0"/>
              <a:t> (5th ed.). McGraw-Hill.</a:t>
            </a:r>
          </a:p>
          <a:p>
            <a:r>
              <a:rPr lang="en-US" sz="2800" dirty="0" smtClean="0"/>
              <a:t>Ali, M. A. (2019). "Performance Analysis of CDMA Systems with Different Spreading Codes." Master’s Thesis, University of Technology.</a:t>
            </a:r>
          </a:p>
          <a:p>
            <a:r>
              <a:rPr lang="en-US" sz="2800" dirty="0" smtClean="0"/>
              <a:t>Verma, A. K., &amp; Shukla, S. (2013). "Performance Evaluation of CDMA System Under Various Spreading Codes." </a:t>
            </a:r>
            <a:r>
              <a:rPr lang="en-US" sz="2800" i="1" dirty="0" smtClean="0"/>
              <a:t>International Journal of Computer Applications</a:t>
            </a:r>
            <a:r>
              <a:rPr lang="en-US" sz="2800" dirty="0" smtClean="0"/>
              <a:t>, 71(9), 1-6.</a:t>
            </a:r>
            <a:endParaRPr lang="en-GB" sz="2800" dirty="0" smtClean="0"/>
          </a:p>
        </p:txBody>
      </p:sp>
      <p:sp>
        <p:nvSpPr>
          <p:cNvPr id="4" name="Footer Placeholder 3"/>
          <p:cNvSpPr>
            <a:spLocks noGrp="1"/>
          </p:cNvSpPr>
          <p:nvPr>
            <p:ph type="ftr" sz="quarter" idx="11"/>
          </p:nvPr>
        </p:nvSpPr>
        <p:spPr>
          <a:xfrm>
            <a:off x="4165600" y="6356355"/>
            <a:ext cx="5283200" cy="273045"/>
          </a:xfrm>
        </p:spPr>
        <p:txBody>
          <a:bodyPr/>
          <a:lstStyle/>
          <a:p>
            <a:r>
              <a:rPr lang="en-US" dirty="0" smtClean="0"/>
              <a:t>Digital Communication - Skill based Assessment </a:t>
            </a:r>
            <a:endParaRPr lang="en-US" dirty="0"/>
          </a:p>
        </p:txBody>
      </p:sp>
    </p:spTree>
    <p:extLst>
      <p:ext uri="{BB962C8B-B14F-4D97-AF65-F5344CB8AC3E}">
        <p14:creationId xmlns="" xmlns:p14="http://schemas.microsoft.com/office/powerpoint/2010/main" val="11319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r>
              <a:rPr lang="en-US" dirty="0"/>
              <a:t>Introduction</a:t>
            </a:r>
          </a:p>
          <a:p>
            <a:r>
              <a:rPr lang="en-US" dirty="0"/>
              <a:t>Market Survey</a:t>
            </a:r>
          </a:p>
          <a:p>
            <a:r>
              <a:rPr lang="en-US" dirty="0"/>
              <a:t>Methodology</a:t>
            </a:r>
          </a:p>
          <a:p>
            <a:r>
              <a:rPr lang="en-US" dirty="0"/>
              <a:t>Results and Discussions</a:t>
            </a:r>
          </a:p>
          <a:p>
            <a:r>
              <a:rPr lang="en-US" dirty="0"/>
              <a:t>Conclusions</a:t>
            </a:r>
          </a:p>
          <a:p>
            <a:r>
              <a:rPr lang="en-US" dirty="0" smtClean="0"/>
              <a:t>References</a:t>
            </a:r>
          </a:p>
          <a:p>
            <a:r>
              <a:rPr lang="en-US" dirty="0" smtClean="0"/>
              <a:t>Acknowledgements </a:t>
            </a:r>
            <a:endParaRPr lang="en-US" dirty="0"/>
          </a:p>
          <a:p>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smtClean="0"/>
              <a:t>Digital Communication - Skill based Assessment </a:t>
            </a:r>
            <a:endParaRPr lang="en-US" dirty="0"/>
          </a:p>
        </p:txBody>
      </p:sp>
    </p:spTree>
    <p:extLst>
      <p:ext uri="{BB962C8B-B14F-4D97-AF65-F5344CB8AC3E}">
        <p14:creationId xmlns="" xmlns:p14="http://schemas.microsoft.com/office/powerpoint/2010/main" val="31590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95274" y="2000240"/>
            <a:ext cx="10972800" cy="4525963"/>
          </a:xfrm>
        </p:spPr>
        <p:txBody>
          <a:bodyPr>
            <a:normAutofit/>
          </a:bodyPr>
          <a:lstStyle/>
          <a:p>
            <a:pPr algn="just"/>
            <a:r>
              <a:rPr lang="en-US" b="1" dirty="0" smtClean="0"/>
              <a:t>Code Division Multiple Access (CDMA) </a:t>
            </a:r>
            <a:r>
              <a:rPr lang="en-US" dirty="0" smtClean="0"/>
              <a:t>allows multiple users to share the same communication channel by assigning each user a unique pseudo-noise (PN) sequence or spreading code. This enables simultaneous data transmission over the same frequency band without interference, provided the codes are orthogonal.</a:t>
            </a:r>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smtClean="0"/>
              <a:t>Digital Communication - Skill based Assessment </a:t>
            </a:r>
            <a:endParaRPr lang="en-US" dirty="0"/>
          </a:p>
        </p:txBody>
      </p:sp>
    </p:spTree>
    <p:extLst>
      <p:ext uri="{BB962C8B-B14F-4D97-AF65-F5344CB8AC3E}">
        <p14:creationId xmlns="" xmlns:p14="http://schemas.microsoft.com/office/powerpoint/2010/main" val="2385333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Survey</a:t>
            </a:r>
          </a:p>
        </p:txBody>
      </p:sp>
      <p:sp>
        <p:nvSpPr>
          <p:cNvPr id="3" name="Content Placeholder 2"/>
          <p:cNvSpPr>
            <a:spLocks noGrp="1"/>
          </p:cNvSpPr>
          <p:nvPr>
            <p:ph idx="1"/>
          </p:nvPr>
        </p:nvSpPr>
        <p:spPr>
          <a:xfrm>
            <a:off x="595274" y="1285860"/>
            <a:ext cx="10972800" cy="4525963"/>
          </a:xfrm>
        </p:spPr>
        <p:txBody>
          <a:bodyPr>
            <a:normAutofit/>
          </a:bodyPr>
          <a:lstStyle/>
          <a:p>
            <a:endParaRPr lang="en-US" dirty="0" smtClean="0"/>
          </a:p>
          <a:p>
            <a:pPr algn="just"/>
            <a:r>
              <a:rPr lang="en-US" dirty="0" smtClean="0"/>
              <a:t>The CDMA transmitter market grew in the 3G era, with Qualcomm as a key player, but demand has declined with the shift to 4G LTE and 5G. Telecom operators are phasing out CDMA for newer technologies like OFDMA, though it remains in niche areas like military and satellite communications.</a:t>
            </a:r>
          </a:p>
          <a:p>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smtClean="0"/>
              <a:t>Digital Communication - Skill based Assessment </a:t>
            </a:r>
            <a:endParaRPr lang="en-US" dirty="0"/>
          </a:p>
        </p:txBody>
      </p:sp>
    </p:spTree>
    <p:extLst>
      <p:ext uri="{BB962C8B-B14F-4D97-AF65-F5344CB8AC3E}">
        <p14:creationId xmlns="" xmlns:p14="http://schemas.microsoft.com/office/powerpoint/2010/main" val="94435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US" dirty="0"/>
          </a:p>
        </p:txBody>
      </p:sp>
      <p:sp>
        <p:nvSpPr>
          <p:cNvPr id="3" name="Content Placeholder 2"/>
          <p:cNvSpPr>
            <a:spLocks noGrp="1"/>
          </p:cNvSpPr>
          <p:nvPr>
            <p:ph idx="1"/>
          </p:nvPr>
        </p:nvSpPr>
        <p:spPr/>
        <p:txBody>
          <a:bodyPr/>
          <a:lstStyle/>
          <a:p>
            <a:r>
              <a:rPr lang="en-US" dirty="0" smtClean="0"/>
              <a:t>A secure communication system needs to be designed to transmit data in an environment prone to </a:t>
            </a:r>
            <a:r>
              <a:rPr lang="en-US" b="1" dirty="0" smtClean="0"/>
              <a:t>interference, spying, and jamming</a:t>
            </a:r>
            <a:r>
              <a:rPr lang="en-US" dirty="0" smtClean="0"/>
              <a:t>. The solution should ensure that only the intended </a:t>
            </a:r>
            <a:r>
              <a:rPr lang="en-US" b="1" dirty="0" smtClean="0"/>
              <a:t>transmitter</a:t>
            </a:r>
            <a:r>
              <a:rPr lang="en-US" dirty="0" smtClean="0"/>
              <a:t> and </a:t>
            </a:r>
            <a:r>
              <a:rPr lang="en-US" b="1" dirty="0" smtClean="0"/>
              <a:t>receiver</a:t>
            </a:r>
            <a:r>
              <a:rPr lang="en-US" dirty="0" smtClean="0"/>
              <a:t>, who share a unique spreading code, can successfully exchange information.</a:t>
            </a:r>
            <a:endParaRPr lang="en-IN" dirty="0" smtClean="0"/>
          </a:p>
          <a:p>
            <a:endParaRPr lang="en-US" dirty="0"/>
          </a:p>
        </p:txBody>
      </p:sp>
      <p:sp>
        <p:nvSpPr>
          <p:cNvPr id="4" name="Footer Placeholder 3"/>
          <p:cNvSpPr>
            <a:spLocks noGrp="1"/>
          </p:cNvSpPr>
          <p:nvPr>
            <p:ph type="ftr" sz="quarter" idx="11"/>
          </p:nvPr>
        </p:nvSpPr>
        <p:spPr/>
        <p:txBody>
          <a:bodyPr/>
          <a:lstStyle/>
          <a:p>
            <a:r>
              <a:rPr lang="en-US" smtClean="0"/>
              <a:t>Digital Communication - Skill based Assessment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Footer Placeholder 3"/>
          <p:cNvSpPr>
            <a:spLocks noGrp="1"/>
          </p:cNvSpPr>
          <p:nvPr>
            <p:ph type="ftr" sz="quarter" idx="11"/>
          </p:nvPr>
        </p:nvSpPr>
        <p:spPr>
          <a:xfrm>
            <a:off x="4165600" y="6356355"/>
            <a:ext cx="5207000" cy="501645"/>
          </a:xfrm>
        </p:spPr>
        <p:txBody>
          <a:bodyPr/>
          <a:lstStyle/>
          <a:p>
            <a:r>
              <a:rPr lang="en-US" dirty="0" smtClean="0"/>
              <a:t>Digital Communication - Skill based Assessment </a:t>
            </a:r>
            <a:endParaRPr lang="en-US" dirty="0"/>
          </a:p>
        </p:txBody>
      </p:sp>
      <p:pic>
        <p:nvPicPr>
          <p:cNvPr id="1027" name="Picture 3"/>
          <p:cNvPicPr>
            <a:picLocks noChangeAspect="1" noChangeArrowheads="1"/>
          </p:cNvPicPr>
          <p:nvPr/>
        </p:nvPicPr>
        <p:blipFill>
          <a:blip r:embed="rId2"/>
          <a:srcRect/>
          <a:stretch>
            <a:fillRect/>
          </a:stretch>
        </p:blipFill>
        <p:spPr bwMode="auto">
          <a:xfrm>
            <a:off x="2309786" y="1220626"/>
            <a:ext cx="8599514" cy="5026187"/>
          </a:xfrm>
          <a:prstGeom prst="rect">
            <a:avLst/>
          </a:prstGeom>
          <a:noFill/>
          <a:ln w="9525">
            <a:noFill/>
            <a:miter lim="800000"/>
            <a:headEnd/>
            <a:tailEnd/>
          </a:ln>
          <a:effectLst/>
        </p:spPr>
      </p:pic>
    </p:spTree>
    <p:extLst>
      <p:ext uri="{BB962C8B-B14F-4D97-AF65-F5344CB8AC3E}">
        <p14:creationId xmlns="" xmlns:p14="http://schemas.microsoft.com/office/powerpoint/2010/main" val="3846936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Model</a:t>
            </a:r>
            <a:endParaRPr lang="en-US" dirty="0"/>
          </a:p>
        </p:txBody>
      </p:sp>
      <p:sp>
        <p:nvSpPr>
          <p:cNvPr id="4" name="Footer Placeholder 3"/>
          <p:cNvSpPr>
            <a:spLocks noGrp="1"/>
          </p:cNvSpPr>
          <p:nvPr>
            <p:ph type="ftr" sz="quarter" idx="11"/>
          </p:nvPr>
        </p:nvSpPr>
        <p:spPr/>
        <p:txBody>
          <a:bodyPr/>
          <a:lstStyle/>
          <a:p>
            <a:r>
              <a:rPr lang="en-US" smtClean="0"/>
              <a:t>Digital Communication - Skill based Assessment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52596" y="1214422"/>
            <a:ext cx="7468027" cy="503745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sp>
        <p:nvSpPr>
          <p:cNvPr id="4" name="Footer Placeholder 3"/>
          <p:cNvSpPr>
            <a:spLocks noGrp="1"/>
          </p:cNvSpPr>
          <p:nvPr>
            <p:ph type="ftr" sz="quarter" idx="11"/>
          </p:nvPr>
        </p:nvSpPr>
        <p:spPr/>
        <p:txBody>
          <a:bodyPr/>
          <a:lstStyle/>
          <a:p>
            <a:r>
              <a:rPr lang="en-US" smtClean="0"/>
              <a:t>Digital Communication - Skill based Assessment </a:t>
            </a:r>
            <a:endParaRPr lang="en-US" dirty="0"/>
          </a:p>
        </p:txBody>
      </p:sp>
      <p:pic>
        <p:nvPicPr>
          <p:cNvPr id="8" name="Content Placeholder 7" descr="Screenshot 2024-10-25 193554.png"/>
          <p:cNvPicPr>
            <a:picLocks noGrp="1" noChangeAspect="1"/>
          </p:cNvPicPr>
          <p:nvPr>
            <p:ph idx="1"/>
          </p:nvPr>
        </p:nvPicPr>
        <p:blipFill>
          <a:blip r:embed="rId2"/>
          <a:stretch>
            <a:fillRect/>
          </a:stretch>
        </p:blipFill>
        <p:spPr>
          <a:xfrm>
            <a:off x="1238216" y="1714488"/>
            <a:ext cx="4563112" cy="3400900"/>
          </a:xfrm>
        </p:spPr>
      </p:pic>
      <p:pic>
        <p:nvPicPr>
          <p:cNvPr id="9" name="Picture 8" descr="Screenshot 2024-10-25 193615.png"/>
          <p:cNvPicPr>
            <a:picLocks noChangeAspect="1"/>
          </p:cNvPicPr>
          <p:nvPr/>
        </p:nvPicPr>
        <p:blipFill>
          <a:blip r:embed="rId3"/>
          <a:stretch>
            <a:fillRect/>
          </a:stretch>
        </p:blipFill>
        <p:spPr>
          <a:xfrm>
            <a:off x="6238876" y="1785926"/>
            <a:ext cx="4563112" cy="3400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pic>
        <p:nvPicPr>
          <p:cNvPr id="6" name="Content Placeholder 5" descr="Screenshot 2024-10-25 193626.png"/>
          <p:cNvPicPr>
            <a:picLocks noGrp="1" noChangeAspect="1"/>
          </p:cNvPicPr>
          <p:nvPr>
            <p:ph idx="1"/>
          </p:nvPr>
        </p:nvPicPr>
        <p:blipFill>
          <a:blip r:embed="rId2"/>
          <a:stretch>
            <a:fillRect/>
          </a:stretch>
        </p:blipFill>
        <p:spPr>
          <a:xfrm>
            <a:off x="1309654" y="2000240"/>
            <a:ext cx="4525007" cy="3400900"/>
          </a:xfrm>
        </p:spPr>
      </p:pic>
      <p:sp>
        <p:nvSpPr>
          <p:cNvPr id="4" name="Footer Placeholder 3"/>
          <p:cNvSpPr>
            <a:spLocks noGrp="1"/>
          </p:cNvSpPr>
          <p:nvPr>
            <p:ph type="ftr" sz="quarter" idx="11"/>
          </p:nvPr>
        </p:nvSpPr>
        <p:spPr/>
        <p:txBody>
          <a:bodyPr/>
          <a:lstStyle/>
          <a:p>
            <a:r>
              <a:rPr lang="en-US" smtClean="0"/>
              <a:t>Digital Communication - Skill based Assessment </a:t>
            </a:r>
            <a:endParaRPr lang="en-US" dirty="0"/>
          </a:p>
        </p:txBody>
      </p:sp>
      <p:pic>
        <p:nvPicPr>
          <p:cNvPr id="7" name="Picture 6" descr="Screenshot 2024-10-25 193638.png"/>
          <p:cNvPicPr>
            <a:picLocks noChangeAspect="1"/>
          </p:cNvPicPr>
          <p:nvPr/>
        </p:nvPicPr>
        <p:blipFill>
          <a:blip r:embed="rId3"/>
          <a:stretch>
            <a:fillRect/>
          </a:stretch>
        </p:blipFill>
        <p:spPr>
          <a:xfrm>
            <a:off x="6524628" y="2000240"/>
            <a:ext cx="4572638" cy="3400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417</Words>
  <Application>Microsoft Office PowerPoint</Application>
  <PresentationFormat>Custom</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Detection of Composite signal using CDMA  Transmitter</vt:lpstr>
      <vt:lpstr>Outline</vt:lpstr>
      <vt:lpstr>Introduction</vt:lpstr>
      <vt:lpstr>Market Survey</vt:lpstr>
      <vt:lpstr>Problem Statement</vt:lpstr>
      <vt:lpstr>Methodology</vt:lpstr>
      <vt:lpstr>Mathematical Model</vt:lpstr>
      <vt:lpstr>Results and Discussions</vt:lpstr>
      <vt:lpstr>Results and Discussions</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SANJAY PRABU M V</cp:lastModifiedBy>
  <cp:revision>33</cp:revision>
  <dcterms:created xsi:type="dcterms:W3CDTF">2013-10-09T21:01:30Z</dcterms:created>
  <dcterms:modified xsi:type="dcterms:W3CDTF">2024-10-28T08:33:52Z</dcterms:modified>
</cp:coreProperties>
</file>