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78" r:id="rId5"/>
    <p:sldId id="281" r:id="rId6"/>
    <p:sldId id="289" r:id="rId7"/>
    <p:sldId id="283" r:id="rId8"/>
    <p:sldId id="290" r:id="rId9"/>
    <p:sldId id="284" r:id="rId10"/>
    <p:sldId id="282" r:id="rId11"/>
    <p:sldId id="280"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3B235-A356-4EDD-B661-3740227078CF}"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20817-5D4E-404A-A632-196827EAD30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220817-5D4E-404A-A632-196827EAD30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1"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endParaRPr lang="en-US" dirty="0"/>
          </a:p>
        </p:txBody>
      </p:sp>
      <p:pic>
        <p:nvPicPr>
          <p:cNvPr id="12" name="Picture 11"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8"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9"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endParaRPr lang="en-US" dirty="0"/>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10" name="Picture 9"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11"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2"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pic>
        <p:nvPicPr>
          <p:cNvPr id="6" name="Picture 5"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7"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8"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pic>
        <p:nvPicPr>
          <p:cNvPr id="5" name="Picture 4"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wmf"/><Relationship Id="rId10"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alphaModFix amt="98000"/>
            <a:lum/>
          </a:blip>
          <a:srcRect/>
          <a:stretch>
            <a:fillRect l="87000" t="2000" r="1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Footer Placeholder 5"/>
          <p:cNvSpPr>
            <a:spLocks noGrp="1"/>
          </p:cNvSpPr>
          <p:nvPr>
            <p:ph type="ftr" sz="quarter" idx="3"/>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4"/>
          </p:nvPr>
        </p:nvSpPr>
        <p:spPr>
          <a:xfrm>
            <a:off x="8737600" y="6356355"/>
            <a:ext cx="2844800" cy="365125"/>
          </a:xfrm>
          <a:prstGeom prst="rect">
            <a:avLst/>
          </a:prstGeom>
        </p:spPr>
        <p:txBody>
          <a:bodyPr/>
          <a:lstStyle/>
          <a:p>
            <a:pPr algn="r"/>
            <a:r>
              <a:rPr lang="en-US" dirty="0"/>
              <a:t>Your logo here</a:t>
            </a:r>
            <a:endParaRPr lang="en-US" dirty="0"/>
          </a:p>
        </p:txBody>
      </p:sp>
      <p:pic>
        <p:nvPicPr>
          <p:cNvPr id="11" name="Picture 10" descr="IEEE logo.eps"/>
          <p:cNvPicPr>
            <a:picLocks noChangeAspect="1"/>
          </p:cNvPicPr>
          <p:nvPr userDrawn="1"/>
        </p:nvPicPr>
        <p:blipFill>
          <a:blip r:embed="rId11" cstate="print"/>
          <a:stretch>
            <a:fillRect/>
          </a:stretch>
        </p:blipFill>
        <p:spPr>
          <a:xfrm>
            <a:off x="101600" y="6231871"/>
            <a:ext cx="2336800" cy="6261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ieee-dataport.org/documents/ecg-signals-744-fragmen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8295" y="2101850"/>
            <a:ext cx="8995410" cy="914400"/>
          </a:xfrm>
        </p:spPr>
        <p:txBody>
          <a:bodyPr>
            <a:normAutofit fontScale="90000"/>
          </a:bodyPr>
          <a:lstStyle/>
          <a:p>
            <a:pPr>
              <a:lnSpc>
                <a:spcPct val="100000"/>
              </a:lnSpc>
            </a:pPr>
            <a:r>
              <a:rPr lang="en-US" b="1" dirty="0">
                <a:latin typeface="Arial Bold" panose="020B0604020202020204" charset="0"/>
                <a:cs typeface="Arial Bold" panose="020B0604020202020204" charset="0"/>
              </a:rPr>
              <a:t>IMPLEMENTATION OF AUDIO COMPRESSION AND DECOMPRESSION USING DELTA MODULATION</a:t>
            </a:r>
            <a:endParaRPr lang="en-US" b="1" dirty="0">
              <a:latin typeface="Arial Bold" panose="020B0604020202020204" charset="0"/>
              <a:cs typeface="Arial Bold" panose="020B0604020202020204" charset="0"/>
            </a:endParaRPr>
          </a:p>
        </p:txBody>
      </p:sp>
      <p:sp>
        <p:nvSpPr>
          <p:cNvPr id="6" name="Subtitle 2"/>
          <p:cNvSpPr txBox="1"/>
          <p:nvPr/>
        </p:nvSpPr>
        <p:spPr>
          <a:xfrm>
            <a:off x="2895600" y="3962405"/>
            <a:ext cx="6400800" cy="1143000"/>
          </a:xfrm>
          <a:prstGeom prst="rect">
            <a:avLst/>
          </a:prstGeom>
        </p:spPr>
        <p:txBody>
          <a:bodyPr vert="horz" lIns="91440" tIns="45720" rIns="91440" bIns="45720" rtlCol="0">
            <a:normAutofit fontScale="80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t>JENISH K - URK22EC4020</a:t>
            </a:r>
            <a:endParaRPr lang="en-US" dirty="0"/>
          </a:p>
          <a:p>
            <a:r>
              <a:rPr lang="en-US" dirty="0"/>
              <a:t>JEFFERSON DANIEL - URK22EC 4001</a:t>
            </a:r>
            <a:endParaRPr lang="en-US" dirty="0"/>
          </a:p>
        </p:txBody>
      </p:sp>
      <p:sp>
        <p:nvSpPr>
          <p:cNvPr id="10" name="Footer Placeholder 9"/>
          <p:cNvSpPr>
            <a:spLocks noGrp="1"/>
          </p:cNvSpPr>
          <p:nvPr>
            <p:ph type="ftr" sz="quarter" idx="11"/>
          </p:nvPr>
        </p:nvSpPr>
        <p:spPr>
          <a:xfrm>
            <a:off x="3144520" y="6356350"/>
            <a:ext cx="5903595" cy="365125"/>
          </a:xfrm>
        </p:spPr>
        <p:txBody>
          <a:bodyPr/>
          <a:lstStyle/>
          <a:p>
            <a:r>
              <a:rPr lang="en-US" b="1" dirty="0">
                <a:solidFill>
                  <a:schemeClr val="accent3">
                    <a:lumMod val="50000"/>
                  </a:schemeClr>
                </a:solidFill>
              </a:rPr>
              <a:t>Digital Communication - Skill based Assessment </a:t>
            </a:r>
            <a:endParaRPr lang="en-US" b="1" dirty="0">
              <a:solidFill>
                <a:schemeClr val="accent3">
                  <a:lumMod val="50000"/>
                </a:schemeClr>
              </a:solidFill>
            </a:endParaRPr>
          </a:p>
        </p:txBody>
      </p:sp>
      <p:sp>
        <p:nvSpPr>
          <p:cNvPr id="3" name="Slide Number Placeholder 2"/>
          <p:cNvSpPr>
            <a:spLocks noGrp="1"/>
          </p:cNvSpPr>
          <p:nvPr>
            <p:ph type="sldNum" sz="quarter" idx="12"/>
          </p:nvPr>
        </p:nvSpPr>
        <p:spPr/>
        <p:txBody>
          <a:bodyPr/>
          <a:lstStyle/>
          <a:p>
            <a:pPr algn="r"/>
            <a:r>
              <a:rPr lang="en-US" dirty="0">
                <a:noFill/>
              </a:rPr>
              <a:t>Your lo ere</a:t>
            </a:r>
            <a:endParaRPr lang="en-US" dirty="0">
              <a:no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old" panose="020B0604020202020204" charset="0"/>
                <a:cs typeface="Arial Bold" panose="020B0604020202020204" charset="0"/>
              </a:rPr>
              <a:t>References</a:t>
            </a:r>
            <a:endParaRPr lang="en-IN" b="1" dirty="0">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normAutofit/>
          </a:bodyPr>
          <a:lstStyle/>
          <a:p>
            <a:r>
              <a:rPr lang="en-IN" sz="2800" dirty="0">
                <a:hlinkClick r:id="rId1"/>
              </a:rPr>
              <a:t>https://pysdr.org/content/digital_modulation.html</a:t>
            </a:r>
            <a:endParaRPr lang="en-IN" sz="2800" dirty="0"/>
          </a:p>
        </p:txBody>
      </p:sp>
      <p:sp>
        <p:nvSpPr>
          <p:cNvPr id="4" name="Footer Placeholder 3"/>
          <p:cNvSpPr>
            <a:spLocks noGrp="1"/>
          </p:cNvSpPr>
          <p:nvPr>
            <p:ph type="ftr" sz="quarter" idx="11"/>
          </p:nvPr>
        </p:nvSpPr>
        <p:spPr>
          <a:xfrm>
            <a:off x="4165600" y="6356355"/>
            <a:ext cx="5283200" cy="273045"/>
          </a:xfrm>
        </p:spPr>
        <p:txBody>
          <a:bodyPr/>
          <a:lstStyle/>
          <a:p>
            <a:r>
              <a:rPr lang="en-US" dirty="0"/>
              <a:t>Digital Communication - Skill based Assessment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old" panose="020B0604020202020204" charset="0"/>
                <a:cs typeface="Arial Bold" panose="020B0604020202020204" charset="0"/>
              </a:rPr>
              <a:t>Acknowledgements</a:t>
            </a:r>
            <a:endParaRPr lang="en-IN" b="1" dirty="0">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normAutofit/>
          </a:bodyPr>
          <a:lstStyle/>
          <a:p>
            <a:r>
              <a:rPr lang="en-US" dirty="0"/>
              <a:t>We acknowledge our gratitude and thank to our faculty, friends and my family members for their constant encouragement.</a:t>
            </a:r>
            <a:endParaRPr lang="en-IN" dirty="0"/>
          </a:p>
        </p:txBody>
      </p:sp>
      <p:sp>
        <p:nvSpPr>
          <p:cNvPr id="4" name="Footer Placeholder 3"/>
          <p:cNvSpPr>
            <a:spLocks noGrp="1"/>
          </p:cNvSpPr>
          <p:nvPr>
            <p:ph type="ftr" sz="quarter" idx="11"/>
          </p:nvPr>
        </p:nvSpPr>
        <p:spPr>
          <a:xfrm>
            <a:off x="4165600" y="6356355"/>
            <a:ext cx="5283200" cy="273045"/>
          </a:xfrm>
        </p:spPr>
        <p:txBody>
          <a:bodyPr/>
          <a:lstStyle/>
          <a:p>
            <a:r>
              <a:rPr lang="en-US" dirty="0"/>
              <a:t>Digital Communication - Skill based Assessment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IN" dirty="0"/>
          </a:p>
        </p:txBody>
      </p:sp>
      <p:sp>
        <p:nvSpPr>
          <p:cNvPr id="3" name="Content Placeholder 2"/>
          <p:cNvSpPr>
            <a:spLocks noGrp="1"/>
          </p:cNvSpPr>
          <p:nvPr>
            <p:ph idx="1"/>
          </p:nvPr>
        </p:nvSpPr>
        <p:spPr/>
        <p:txBody>
          <a:bodyPr>
            <a:normAutofit/>
          </a:bodyPr>
          <a:lstStyle/>
          <a:p>
            <a:r>
              <a:rPr lang="en-US" dirty="0"/>
              <a:t>Introduction</a:t>
            </a:r>
            <a:endParaRPr lang="en-US" dirty="0"/>
          </a:p>
          <a:p>
            <a:r>
              <a:rPr lang="en-US" dirty="0"/>
              <a:t>Market Survey</a:t>
            </a:r>
            <a:endParaRPr lang="en-US" dirty="0"/>
          </a:p>
          <a:p>
            <a:r>
              <a:rPr lang="en-US" dirty="0"/>
              <a:t>Methodology</a:t>
            </a:r>
            <a:endParaRPr lang="en-US" dirty="0"/>
          </a:p>
          <a:p>
            <a:r>
              <a:rPr lang="en-US" dirty="0"/>
              <a:t>Results and Discussions</a:t>
            </a:r>
            <a:endParaRPr lang="en-US" dirty="0"/>
          </a:p>
          <a:p>
            <a:r>
              <a:rPr lang="en-US" dirty="0"/>
              <a:t>Conclusions</a:t>
            </a:r>
            <a:endParaRPr lang="en-US" dirty="0"/>
          </a:p>
          <a:p>
            <a:r>
              <a:rPr lang="en-US" dirty="0"/>
              <a:t>References</a:t>
            </a:r>
            <a:endParaRPr lang="en-US" dirty="0"/>
          </a:p>
          <a:p>
            <a:r>
              <a:rPr lang="en-US" dirty="0"/>
              <a:t>Acknowledgements </a:t>
            </a:r>
            <a:endParaRPr lang="en-US" dirty="0"/>
          </a:p>
          <a:p>
            <a:endParaRPr lang="en-IN" dirty="0"/>
          </a:p>
        </p:txBody>
      </p:sp>
      <p:sp>
        <p:nvSpPr>
          <p:cNvPr id="4" name="Footer Placeholder 3"/>
          <p:cNvSpPr>
            <a:spLocks noGrp="1"/>
          </p:cNvSpPr>
          <p:nvPr>
            <p:ph type="ftr" sz="quarter" idx="11"/>
          </p:nvPr>
        </p:nvSpPr>
        <p:spPr>
          <a:xfrm>
            <a:off x="3454401" y="6219835"/>
            <a:ext cx="5207000" cy="501645"/>
          </a:xfrm>
        </p:spPr>
        <p:txBody>
          <a:bodyPr/>
          <a:lstStyle/>
          <a:p>
            <a:r>
              <a:rPr lang="en-US" dirty="0"/>
              <a:t>Digital Communication - Skill based Assessment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old" panose="020B0604020202020204" charset="0"/>
                <a:cs typeface="Arial Bold" panose="020B0604020202020204" charset="0"/>
              </a:rPr>
              <a:t>Introduction</a:t>
            </a:r>
            <a:endParaRPr lang="en-US" b="1" dirty="0">
              <a:latin typeface="Arial Bold" panose="020B0604020202020204" charset="0"/>
              <a:cs typeface="Arial Bold" panose="020B0604020202020204" charset="0"/>
            </a:endParaRPr>
          </a:p>
        </p:txBody>
      </p:sp>
      <p:sp>
        <p:nvSpPr>
          <p:cNvPr id="3" name="Content Placeholder 2"/>
          <p:cNvSpPr>
            <a:spLocks noGrp="1"/>
          </p:cNvSpPr>
          <p:nvPr>
            <p:ph idx="1"/>
          </p:nvPr>
        </p:nvSpPr>
        <p:spPr>
          <a:xfrm>
            <a:off x="609600" y="1600205"/>
            <a:ext cx="7848600" cy="4525963"/>
          </a:xfrm>
        </p:spPr>
        <p:txBody>
          <a:bodyPr>
            <a:noAutofit/>
          </a:bodyPr>
          <a:lstStyle/>
          <a:p>
            <a:r>
              <a:rPr lang="en-IN" sz="2400" dirty="0"/>
              <a:t>Delta Modulation (DM) is a simple form of audio compression where each sample is encoded as a difference (delta) from the previous sample, rather than as an absolute value.</a:t>
            </a:r>
            <a:endParaRPr lang="en-IN" sz="2400" dirty="0"/>
          </a:p>
          <a:p>
            <a:r>
              <a:rPr lang="en-IN" sz="2400" dirty="0"/>
              <a:t>This process can result in significant data compression, especially when the signal has gradual changes.</a:t>
            </a:r>
            <a:endParaRPr lang="en-IN" sz="2400" dirty="0"/>
          </a:p>
          <a:p>
            <a:r>
              <a:rPr lang="en-IN" sz="2400" dirty="0"/>
              <a:t>Audio compression using Delta Modulation in Python involves processing each sample as a delta (difference) from the previous one, then encoding this delta as a single bit.</a:t>
            </a:r>
            <a:endParaRPr lang="en-IN" sz="2400" dirty="0"/>
          </a:p>
          <a:p>
            <a:endParaRPr lang="en-IN" sz="2400"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b="18764"/>
          <a:stretch>
            <a:fillRect/>
          </a:stretch>
        </p:blipFill>
        <p:spPr>
          <a:xfrm>
            <a:off x="7886700" y="1592831"/>
            <a:ext cx="4305300" cy="18361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t"/>
            <a:r>
              <a:rPr lang="en-US" b="1" dirty="0">
                <a:latin typeface="Arial Bold" panose="020B0604020202020204" charset="0"/>
                <a:cs typeface="Arial Bold" panose="020B0604020202020204" charset="0"/>
              </a:rPr>
              <a:t>Problem Statement</a:t>
            </a:r>
            <a:endParaRPr lang="en-US" b="1" dirty="0">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lstStyle/>
          <a:p>
            <a:r>
              <a:rPr lang="en-US" sz="2400" dirty="0"/>
              <a:t>Audio data often requires significant storage and bandwidth.</a:t>
            </a:r>
            <a:endParaRPr lang="en-US" sz="2400" dirty="0"/>
          </a:p>
          <a:p>
            <a:r>
              <a:rPr lang="en-US" sz="2400" dirty="0"/>
              <a:t>Compression techniques, like </a:t>
            </a:r>
            <a:r>
              <a:rPr lang="en-US" sz="2400" b="1" dirty="0">
                <a:latin typeface="Arial Bold" panose="020B0604020202020204" charset="0"/>
                <a:cs typeface="Arial Bold" panose="020B0604020202020204" charset="0"/>
              </a:rPr>
              <a:t>Delta Modulation (DM)</a:t>
            </a:r>
            <a:r>
              <a:rPr lang="en-US" sz="2400" dirty="0"/>
              <a:t> and </a:t>
            </a:r>
            <a:r>
              <a:rPr lang="en-US" sz="2400" b="1" dirty="0">
                <a:latin typeface="Arial Bold" panose="020B0604020202020204" charset="0"/>
                <a:cs typeface="Arial Bold" panose="020B0604020202020204" charset="0"/>
              </a:rPr>
              <a:t>Differential Pulse Code Modulation (DPCM)</a:t>
            </a:r>
            <a:r>
              <a:rPr lang="en-US" sz="2400" dirty="0"/>
              <a:t>, can efficiently reduce file size.</a:t>
            </a:r>
            <a:endParaRPr lang="en-US" sz="2400" dirty="0"/>
          </a:p>
          <a:p>
            <a:r>
              <a:rPr lang="en-US" sz="2400" dirty="0"/>
              <a:t>Delta modulation uses a simpler encoding and decoding process compared to DPCM. Delta Modulation encodes the signal by just tracking changes (whether the signal goes up or down) instead of encoding the full difference from the previous sample.</a:t>
            </a:r>
            <a:endParaRPr lang="en-US" sz="2400" dirty="0"/>
          </a:p>
          <a:p>
            <a:r>
              <a:rPr lang="en-US" sz="2400" dirty="0"/>
              <a:t>Delta modulation only transmits one bit per sample, which can help in reducing bandwidth requirements. In contrast, DPCM often requires more bits to represent the sample difference, especially if the signal changes rapidly.</a:t>
            </a:r>
            <a:endParaRPr lang="en-US" sz="2400"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7500" lnSpcReduction="20000"/>
          </a:bodyPr>
          <a:lstStyle/>
          <a:p>
            <a:pPr marL="457200" indent="-457200" algn="just">
              <a:lnSpc>
                <a:spcPct val="120000"/>
              </a:lnSpc>
              <a:buAutoNum type="arabicPeriod"/>
            </a:pPr>
            <a:r>
              <a:rPr lang="en-US" b="1" dirty="0">
                <a:latin typeface="Arial Bold" panose="020B0604020202020204" charset="0"/>
                <a:cs typeface="Arial Bold" panose="020B0604020202020204" charset="0"/>
              </a:rPr>
              <a:t>Delta Modulation (Compression)</a:t>
            </a:r>
            <a:endParaRPr lang="en-US" b="1" dirty="0">
              <a:latin typeface="Arial Bold" panose="020B0604020202020204" charset="0"/>
              <a:cs typeface="Arial Bold" panose="020B0604020202020204" charset="0"/>
            </a:endParaRPr>
          </a:p>
          <a:p>
            <a:pPr algn="just">
              <a:lnSpc>
                <a:spcPct val="120000"/>
              </a:lnSpc>
            </a:pPr>
            <a:r>
              <a:rPr lang="en-US" dirty="0"/>
              <a:t>For each sample, compute the difference from the previous sample.</a:t>
            </a:r>
            <a:endParaRPr lang="en-US" dirty="0"/>
          </a:p>
          <a:p>
            <a:pPr algn="just">
              <a:lnSpc>
                <a:spcPct val="120000"/>
              </a:lnSpc>
            </a:pPr>
            <a:r>
              <a:rPr lang="en-US" dirty="0"/>
              <a:t>Encode each difference as a binary value (1 for positive change, 0 for negative change), storing only changes, not absolute values.</a:t>
            </a:r>
            <a:endParaRPr lang="en-US" dirty="0"/>
          </a:p>
          <a:p>
            <a:pPr marL="0" indent="0" algn="just">
              <a:lnSpc>
                <a:spcPct val="120000"/>
              </a:lnSpc>
              <a:buNone/>
            </a:pPr>
            <a:r>
              <a:rPr lang="en-US" b="1" dirty="0">
                <a:latin typeface="Arial Bold" panose="020B0604020202020204" charset="0"/>
                <a:cs typeface="Arial Bold" panose="020B0604020202020204" charset="0"/>
              </a:rPr>
              <a:t>2.  Delta Demodulation (Decompression)</a:t>
            </a:r>
            <a:endParaRPr lang="en-US" b="1" dirty="0">
              <a:latin typeface="Arial Bold" panose="020B0604020202020204" charset="0"/>
              <a:cs typeface="Arial Bold" panose="020B0604020202020204" charset="0"/>
            </a:endParaRPr>
          </a:p>
          <a:p>
            <a:pPr algn="just">
              <a:lnSpc>
                <a:spcPct val="120000"/>
              </a:lnSpc>
            </a:pPr>
            <a:r>
              <a:rPr lang="en-US" dirty="0"/>
              <a:t>Using the binary values, reconstruct the audio signal by cumulatively adding or subtracting a fixed step size based on the encoded bit (1 or 0).</a:t>
            </a:r>
            <a:endParaRPr lang="en-US"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endParaRPr lang="en-US" dirty="0"/>
          </a:p>
        </p:txBody>
      </p:sp>
      <p:sp>
        <p:nvSpPr>
          <p:cNvPr id="5" name="TextBox 4"/>
          <p:cNvSpPr txBox="1"/>
          <p:nvPr/>
        </p:nvSpPr>
        <p:spPr>
          <a:xfrm>
            <a:off x="5638800" y="2974258"/>
            <a:ext cx="89768" cy="276999"/>
          </a:xfrm>
          <a:prstGeom prst="rect">
            <a:avLst/>
          </a:prstGeom>
          <a:noFill/>
        </p:spPr>
        <p:txBody>
          <a:bodyPr wrap="none" lIns="0" tIns="0" rIns="0" bIns="0" rtlCol="0">
            <a:spAutoFit/>
          </a:bodyPr>
          <a:lstStyle/>
          <a:p>
            <a:r>
              <a:rPr lang="en-IN" dirty="0"/>
              <a:t>s</a:t>
            </a:r>
            <a:endParaRPr lang="en-IN" dirty="0"/>
          </a:p>
        </p:txBody>
      </p:sp>
      <p:sp>
        <p:nvSpPr>
          <p:cNvPr id="6" name="Title 1"/>
          <p:cNvSpPr>
            <a:spLocks noGrp="1"/>
          </p:cNvSpPr>
          <p:nvPr>
            <p:ph type="title"/>
          </p:nvPr>
        </p:nvSpPr>
        <p:spPr>
          <a:xfrm>
            <a:off x="609600" y="274638"/>
            <a:ext cx="10972800" cy="1143000"/>
          </a:xfrm>
        </p:spPr>
        <p:txBody>
          <a:bodyPr/>
          <a:lstStyle/>
          <a:p>
            <a:pPr fontAlgn="t"/>
            <a:r>
              <a:rPr lang="en-IN" b="1" dirty="0">
                <a:latin typeface="Arial Bold" panose="020B0604020202020204" charset="0"/>
                <a:cs typeface="Arial Bold" panose="020B0604020202020204" charset="0"/>
              </a:rPr>
              <a:t>Implementation</a:t>
            </a:r>
            <a:endParaRPr lang="en-US" b="1" dirty="0">
              <a:latin typeface="Arial Bold" panose="020B0604020202020204" charset="0"/>
              <a:cs typeface="Arial Bold"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20000"/>
              </a:lnSpc>
              <a:buNone/>
            </a:pPr>
            <a:r>
              <a:rPr lang="en-US" dirty="0"/>
              <a:t>The basic expression can be represented as:</a:t>
            </a:r>
            <a:endParaRPr lang="en-US" dirty="0"/>
          </a:p>
          <a:p>
            <a:pPr marL="0" indent="0" algn="ctr">
              <a:lnSpc>
                <a:spcPct val="120000"/>
              </a:lnSpc>
              <a:buNone/>
            </a:pPr>
            <a:r>
              <a:rPr lang="en-US" b="1" dirty="0">
                <a:latin typeface="Arial Bold" panose="020B0604020202020204" charset="0"/>
                <a:cs typeface="Arial Bold" panose="020B0604020202020204" charset="0"/>
              </a:rPr>
              <a:t>𝑠[𝑛]=𝑠[𝑛−1] + </a:t>
            </a:r>
            <a:r>
              <a:rPr lang="el-GR" b="1" dirty="0">
                <a:latin typeface="Arial Bold" panose="020B0604020202020204" charset="0"/>
                <a:cs typeface="Arial Bold" panose="020B0604020202020204" charset="0"/>
              </a:rPr>
              <a:t>Δ⋅𝑑[𝑛]</a:t>
            </a:r>
            <a:r>
              <a:rPr lang="en-US" b="1" dirty="0">
                <a:latin typeface="Arial Bold" panose="020B0604020202020204" charset="0"/>
                <a:cs typeface="Arial Bold" panose="020B0604020202020204" charset="0"/>
              </a:rPr>
              <a:t>𝑠[</a:t>
            </a:r>
            <a:r>
              <a:rPr lang="el-GR" b="1" dirty="0">
                <a:latin typeface="Arial Bold" panose="020B0604020202020204" charset="0"/>
                <a:cs typeface="Arial Bold" panose="020B0604020202020204" charset="0"/>
              </a:rPr>
              <a:t>𝑛</a:t>
            </a:r>
            <a:r>
              <a:rPr lang="en-US" b="1" dirty="0">
                <a:latin typeface="Arial Bold" panose="020B0604020202020204" charset="0"/>
                <a:cs typeface="Arial Bold" panose="020B0604020202020204" charset="0"/>
              </a:rPr>
              <a:t>] = 𝑠[𝑛 −1] + </a:t>
            </a:r>
            <a:r>
              <a:rPr lang="el-GR" b="1" dirty="0">
                <a:latin typeface="Arial Bold" panose="020B0604020202020204" charset="0"/>
                <a:cs typeface="Arial Bold" panose="020B0604020202020204" charset="0"/>
              </a:rPr>
              <a:t>Δ⋅ 𝑑</a:t>
            </a:r>
            <a:r>
              <a:rPr lang="en-US" b="1" dirty="0">
                <a:latin typeface="Arial Bold" panose="020B0604020202020204" charset="0"/>
                <a:cs typeface="Arial Bold" panose="020B0604020202020204" charset="0"/>
              </a:rPr>
              <a:t>[</a:t>
            </a:r>
            <a:r>
              <a:rPr lang="el-GR" b="1" dirty="0">
                <a:latin typeface="Arial Bold" panose="020B0604020202020204" charset="0"/>
                <a:cs typeface="Arial Bold" panose="020B0604020202020204" charset="0"/>
              </a:rPr>
              <a:t>𝑛</a:t>
            </a:r>
            <a:r>
              <a:rPr lang="en-US" b="1" dirty="0">
                <a:latin typeface="Arial Bold" panose="020B0604020202020204" charset="0"/>
                <a:cs typeface="Arial Bold" panose="020B0604020202020204" charset="0"/>
              </a:rPr>
              <a:t>]</a:t>
            </a:r>
            <a:endParaRPr lang="en-US" b="1" dirty="0">
              <a:latin typeface="Arial Bold" panose="020B0604020202020204" charset="0"/>
              <a:cs typeface="Arial Bold" panose="020B0604020202020204" charset="0"/>
            </a:endParaRPr>
          </a:p>
          <a:p>
            <a:pPr marL="0" indent="0" algn="just">
              <a:lnSpc>
                <a:spcPct val="120000"/>
              </a:lnSpc>
              <a:buNone/>
            </a:pPr>
            <a:r>
              <a:rPr lang="en-US" b="1" dirty="0">
                <a:latin typeface="Arial Bold" panose="020B0604020202020204" charset="0"/>
                <a:cs typeface="Arial Bold" panose="020B0604020202020204" charset="0"/>
              </a:rPr>
              <a:t>Where:</a:t>
            </a:r>
            <a:endParaRPr lang="en-US" b="1" dirty="0">
              <a:latin typeface="Arial Bold" panose="020B0604020202020204" charset="0"/>
              <a:cs typeface="Arial Bold" panose="020B0604020202020204" charset="0"/>
            </a:endParaRPr>
          </a:p>
          <a:p>
            <a:pPr marL="0" indent="0" algn="just">
              <a:lnSpc>
                <a:spcPct val="120000"/>
              </a:lnSpc>
              <a:buNone/>
            </a:pPr>
            <a:r>
              <a:rPr lang="en-US" b="1" dirty="0">
                <a:latin typeface="Arial Bold" panose="020B0604020202020204" charset="0"/>
                <a:cs typeface="Arial Bold" panose="020B0604020202020204" charset="0"/>
              </a:rPr>
              <a:t>𝑠[𝑛] =</a:t>
            </a:r>
            <a:r>
              <a:rPr lang="en-US" dirty="0"/>
              <a:t> current sample value</a:t>
            </a:r>
            <a:endParaRPr lang="en-US" dirty="0"/>
          </a:p>
          <a:p>
            <a:pPr marL="0" indent="0" algn="just">
              <a:lnSpc>
                <a:spcPct val="120000"/>
              </a:lnSpc>
              <a:buNone/>
            </a:pPr>
            <a:r>
              <a:rPr lang="en-US" b="1" dirty="0">
                <a:latin typeface="Arial Bold" panose="020B0604020202020204" charset="0"/>
                <a:cs typeface="Arial Bold" panose="020B0604020202020204" charset="0"/>
              </a:rPr>
              <a:t>𝑠[𝑛−1] = </a:t>
            </a:r>
            <a:r>
              <a:rPr lang="en-US" dirty="0"/>
              <a:t>previous sample value</a:t>
            </a:r>
            <a:endParaRPr lang="en-US" dirty="0"/>
          </a:p>
          <a:p>
            <a:pPr marL="0" indent="0" algn="just">
              <a:lnSpc>
                <a:spcPct val="120000"/>
              </a:lnSpc>
              <a:buNone/>
            </a:pPr>
            <a:r>
              <a:rPr lang="en-US" b="1" dirty="0">
                <a:latin typeface="Arial Bold" panose="020B0604020202020204" charset="0"/>
                <a:cs typeface="Arial Bold" panose="020B0604020202020204" charset="0"/>
              </a:rPr>
              <a:t>𝑑[𝑛] = </a:t>
            </a:r>
            <a:r>
              <a:rPr lang="en-US" dirty="0"/>
              <a:t>delta modulation output (1 or 0)</a:t>
            </a:r>
            <a:endParaRPr lang="en-US"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endParaRPr lang="en-US" dirty="0"/>
          </a:p>
        </p:txBody>
      </p:sp>
      <p:sp>
        <p:nvSpPr>
          <p:cNvPr id="6" name="Title 1"/>
          <p:cNvSpPr>
            <a:spLocks noGrp="1"/>
          </p:cNvSpPr>
          <p:nvPr>
            <p:ph type="title"/>
          </p:nvPr>
        </p:nvSpPr>
        <p:spPr>
          <a:xfrm>
            <a:off x="609600" y="274638"/>
            <a:ext cx="10972800" cy="1143000"/>
          </a:xfrm>
        </p:spPr>
        <p:txBody>
          <a:bodyPr/>
          <a:p>
            <a:pPr fontAlgn="t"/>
            <a:r>
              <a:rPr lang="en-US" b="1" dirty="0">
                <a:latin typeface="Arial Bold" panose="020B0604020202020204" charset="0"/>
                <a:cs typeface="Arial Bold" panose="020B0604020202020204" charset="0"/>
              </a:rPr>
              <a:t>Expression</a:t>
            </a:r>
            <a:endParaRPr lang="en-US" b="1" dirty="0">
              <a:latin typeface="Arial Bold" panose="020B0604020202020204" charset="0"/>
              <a:cs typeface="Arial Bold"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old" panose="020B0604020202020204" charset="0"/>
                <a:cs typeface="Arial Bold" panose="020B0604020202020204" charset="0"/>
              </a:rPr>
              <a:t>Market Survey</a:t>
            </a:r>
            <a:endParaRPr lang="en-US" b="1" dirty="0">
              <a:latin typeface="Arial Bold" panose="020B0604020202020204" charset="0"/>
              <a:cs typeface="Arial Bold" panose="020B0604020202020204" charset="0"/>
            </a:endParaRPr>
          </a:p>
        </p:txBody>
      </p:sp>
      <p:sp>
        <p:nvSpPr>
          <p:cNvPr id="3" name="Content Placeholder 2"/>
          <p:cNvSpPr>
            <a:spLocks noGrp="1"/>
          </p:cNvSpPr>
          <p:nvPr>
            <p:ph idx="1"/>
          </p:nvPr>
        </p:nvSpPr>
        <p:spPr>
          <a:xfrm>
            <a:off x="609600" y="1447805"/>
            <a:ext cx="10972800" cy="4525963"/>
          </a:xfrm>
        </p:spPr>
        <p:txBody>
          <a:bodyPr>
            <a:noAutofit/>
          </a:bodyPr>
          <a:lstStyle/>
          <a:p>
            <a:pPr marL="0" indent="0" algn="just">
              <a:lnSpc>
                <a:spcPct val="150000"/>
              </a:lnSpc>
              <a:buNone/>
            </a:pPr>
            <a:r>
              <a:rPr lang="en-US" sz="2000" b="1" dirty="0">
                <a:latin typeface="Arial Bold" panose="020B0604020202020204" charset="0"/>
                <a:cs typeface="Arial Bold" panose="020B0604020202020204" charset="0"/>
              </a:rPr>
              <a:t>Target Sectors :</a:t>
            </a:r>
            <a:endParaRPr lang="en-US" sz="2000" b="1" dirty="0">
              <a:latin typeface="Arial Bold" panose="020B0604020202020204" charset="0"/>
              <a:cs typeface="Arial Bold" panose="020B0604020202020204" charset="0"/>
            </a:endParaRPr>
          </a:p>
          <a:p>
            <a:pPr algn="just"/>
            <a:r>
              <a:rPr lang="en-US" sz="2000" dirty="0"/>
              <a:t>The audio compression market is expanding due to increasing demand for efficient storage, streaming, and real-time audio transmission.</a:t>
            </a:r>
            <a:endParaRPr lang="en-US" sz="2000" dirty="0"/>
          </a:p>
          <a:p>
            <a:pPr algn="just"/>
            <a:r>
              <a:rPr lang="en-US" sz="2000" dirty="0">
                <a:sym typeface="+mn-ea"/>
              </a:rPr>
              <a:t>Companies like Fraunhofer (AAC), Dolby (AC-4), and Qualcomm (AptX) dominate advanced audio compression markets, primarily focusing on high-fidelity audio for music, streaming, and media.</a:t>
            </a:r>
            <a:endParaRPr lang="en-US" sz="2000" dirty="0">
              <a:sym typeface="+mn-ea"/>
            </a:endParaRPr>
          </a:p>
          <a:p>
            <a:pPr algn="just">
              <a:lnSpc>
                <a:spcPct val="100000"/>
              </a:lnSpc>
            </a:pPr>
            <a:endParaRPr lang="en-US" sz="2000" dirty="0"/>
          </a:p>
          <a:p>
            <a:pPr marL="0" indent="0" algn="just">
              <a:buNone/>
            </a:pPr>
            <a:r>
              <a:rPr lang="en-US" sz="2000" b="1" dirty="0">
                <a:latin typeface="Arial Bold" panose="020B0604020202020204" charset="0"/>
                <a:cs typeface="Arial Bold" panose="020B0604020202020204" charset="0"/>
              </a:rPr>
              <a:t>Current Compression Techniques :</a:t>
            </a:r>
            <a:endParaRPr lang="en-US" sz="2000" b="1" dirty="0">
              <a:latin typeface="Arial Bold" panose="020B0604020202020204" charset="0"/>
              <a:cs typeface="Arial Bold" panose="020B0604020202020204" charset="0"/>
            </a:endParaRPr>
          </a:p>
          <a:p>
            <a:pPr algn="just"/>
            <a:r>
              <a:rPr lang="en-US" sz="2000" dirty="0"/>
              <a:t>Lossy compression methods like MP3 and AAC are popular for general audio, using perceptual encoding to reduce file sizes by discarding inaudible data, making them widely used in music streaming and downloads.</a:t>
            </a:r>
            <a:endParaRPr lang="en-US" sz="2000" dirty="0"/>
          </a:p>
          <a:p>
            <a:pPr algn="just"/>
            <a:r>
              <a:rPr lang="en-US" sz="2000" dirty="0"/>
              <a:t>For users seeking high audio fidelity, lossless codecs like FLAC and ALAC offer compression without quality loss, though the files remain larger than their lossy counterparts.</a:t>
            </a:r>
            <a:endParaRPr lang="en-US" sz="2000" dirty="0"/>
          </a:p>
          <a:p>
            <a:pPr marL="0" indent="0" algn="just">
              <a:buNone/>
            </a:pPr>
            <a:endParaRPr lang="en-US" sz="2000"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old" panose="020B0604020202020204" charset="0"/>
                <a:cs typeface="Arial Bold" panose="020B0604020202020204" charset="0"/>
              </a:rPr>
              <a:t>Results and Discussions</a:t>
            </a:r>
            <a:endParaRPr lang="en-US" b="1" dirty="0">
              <a:latin typeface="Arial Bold" panose="020B0604020202020204" charset="0"/>
              <a:cs typeface="Arial Bold" panose="020B0604020202020204" charset="0"/>
            </a:endParaRPr>
          </a:p>
        </p:txBody>
      </p:sp>
      <p:sp>
        <p:nvSpPr>
          <p:cNvPr id="4" name="Footer Placeholder 3"/>
          <p:cNvSpPr>
            <a:spLocks noGrp="1"/>
          </p:cNvSpPr>
          <p:nvPr>
            <p:ph type="ftr" sz="quarter" idx="11"/>
          </p:nvPr>
        </p:nvSpPr>
        <p:spPr>
          <a:xfrm>
            <a:off x="3492500" y="6356355"/>
            <a:ext cx="5207000" cy="501645"/>
          </a:xfrm>
        </p:spPr>
        <p:txBody>
          <a:bodyPr/>
          <a:lstStyle/>
          <a:p>
            <a:r>
              <a:rPr lang="en-US" dirty="0"/>
              <a:t>Digital Communication - Skill based Assessment </a:t>
            </a:r>
            <a:endParaRPr lang="en-US" dirty="0"/>
          </a:p>
        </p:txBody>
      </p:sp>
      <p:pic>
        <p:nvPicPr>
          <p:cNvPr id="5" name="Picture 4"/>
          <p:cNvPicPr>
            <a:picLocks noChangeAspect="1"/>
          </p:cNvPicPr>
          <p:nvPr/>
        </p:nvPicPr>
        <p:blipFill>
          <a:blip r:embed="rId1"/>
          <a:stretch>
            <a:fillRect/>
          </a:stretch>
        </p:blipFill>
        <p:spPr>
          <a:xfrm>
            <a:off x="1447800" y="1371600"/>
            <a:ext cx="9224010" cy="4900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old" panose="020B0604020202020204" charset="0"/>
                <a:cs typeface="Arial Bold" panose="020B0604020202020204" charset="0"/>
              </a:rPr>
              <a:t>Conclusion</a:t>
            </a:r>
            <a:endParaRPr lang="en-IN" b="1" dirty="0">
              <a:latin typeface="Arial Bold" panose="020B0604020202020204" charset="0"/>
              <a:cs typeface="Arial Bold" panose="020B0604020202020204" charset="0"/>
            </a:endParaRPr>
          </a:p>
        </p:txBody>
      </p:sp>
      <p:sp>
        <p:nvSpPr>
          <p:cNvPr id="3" name="Content Placeholder 2"/>
          <p:cNvSpPr>
            <a:spLocks noGrp="1"/>
          </p:cNvSpPr>
          <p:nvPr>
            <p:ph idx="1"/>
          </p:nvPr>
        </p:nvSpPr>
        <p:spPr/>
        <p:txBody>
          <a:bodyPr>
            <a:normAutofit fontScale="92500" lnSpcReduction="10000"/>
          </a:bodyPr>
          <a:lstStyle/>
          <a:p>
            <a:pPr algn="just"/>
            <a:r>
              <a:rPr lang="en-US" dirty="0"/>
              <a:t>Delta Modulation (DM) proves to be a simple yet effective method for audio compression, particularly for signals with gradual changes, such as voice data.</a:t>
            </a:r>
            <a:endParaRPr lang="en-US" dirty="0"/>
          </a:p>
          <a:p>
            <a:pPr algn="just"/>
            <a:r>
              <a:rPr lang="en-US" dirty="0"/>
              <a:t>Its low computational complexity makes it well-suited for embedded systems, real-time applications, and low-power devices.</a:t>
            </a:r>
            <a:endParaRPr lang="en-US" dirty="0"/>
          </a:p>
          <a:p>
            <a:pPr algn="just"/>
            <a:r>
              <a:rPr lang="en-US" dirty="0"/>
              <a:t>Delta Modulation’s efficiency in reducing data size supports storage and transmission needs in scenarios with limited resources, making it valuable for applications like telecommunications and IoT devices.</a:t>
            </a:r>
            <a:endParaRPr lang="en-US" dirty="0"/>
          </a:p>
        </p:txBody>
      </p:sp>
      <p:sp>
        <p:nvSpPr>
          <p:cNvPr id="4" name="Footer Placeholder 3"/>
          <p:cNvSpPr>
            <a:spLocks noGrp="1"/>
          </p:cNvSpPr>
          <p:nvPr>
            <p:ph type="ftr" sz="quarter" idx="11"/>
          </p:nvPr>
        </p:nvSpPr>
        <p:spPr>
          <a:xfrm>
            <a:off x="2823845" y="6324600"/>
            <a:ext cx="6544310" cy="365125"/>
          </a:xfrm>
        </p:spPr>
        <p:txBody>
          <a:bodyPr/>
          <a:lstStyle/>
          <a:p>
            <a:r>
              <a:rPr lang="en-US" dirty="0"/>
              <a:t>Digital Communication - Skill based Assessment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4005</Words>
  <Application>WPS Presentation</Application>
  <PresentationFormat>Widescreen</PresentationFormat>
  <Paragraphs>100</Paragraphs>
  <Slides>11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Arial Bold</vt:lpstr>
      <vt:lpstr>Calibri</vt:lpstr>
      <vt:lpstr>Helvetica Neue</vt:lpstr>
      <vt:lpstr>Microsoft YaHei</vt:lpstr>
      <vt:lpstr>汉仪旗黑</vt:lpstr>
      <vt:lpstr>Arial Unicode MS</vt:lpstr>
      <vt:lpstr>BatangChe</vt:lpstr>
      <vt:lpstr>Apple SD Gothic Neo</vt:lpstr>
      <vt:lpstr>STIX Two Math</vt:lpstr>
      <vt:lpstr>宋体-简</vt:lpstr>
      <vt:lpstr>Office Theme</vt:lpstr>
      <vt:lpstr>AUDIO COMPRESSION AND DECOMPRESSION USING DELTA MODULATION USING PYTHON</vt:lpstr>
      <vt:lpstr>Outline</vt:lpstr>
      <vt:lpstr>Introduction</vt:lpstr>
      <vt:lpstr>Problem Statement</vt:lpstr>
      <vt:lpstr>Implementation</vt:lpstr>
      <vt:lpstr>Implementation</vt:lpstr>
      <vt:lpstr>Market Survey</vt:lpstr>
      <vt:lpstr>Results and Discussions</vt:lpstr>
      <vt:lpstr>Conclusion</vt:lpstr>
      <vt:lpstr>References</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CC-MAIN</dc:creator>
  <cp:lastModifiedBy>jeffersondanielt</cp:lastModifiedBy>
  <cp:revision>34</cp:revision>
  <dcterms:created xsi:type="dcterms:W3CDTF">2024-10-26T11:51:51Z</dcterms:created>
  <dcterms:modified xsi:type="dcterms:W3CDTF">2024-10-26T11:51:51Z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1033-5.7.1.8092</vt:lpwstr>
  </property>
</Properties>
</file>