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78" r:id="rId3"/>
    <p:sldId id="281" r:id="rId4"/>
    <p:sldId id="289" r:id="rId5"/>
    <p:sldId id="284" r:id="rId6"/>
    <p:sldId id="292" r:id="rId7"/>
    <p:sldId id="291" r:id="rId8"/>
    <p:sldId id="283" r:id="rId9"/>
    <p:sldId id="293" r:id="rId10"/>
    <p:sldId id="294" r:id="rId11"/>
    <p:sldId id="295" r:id="rId12"/>
    <p:sldId id="296" r:id="rId13"/>
    <p:sldId id="282" r:id="rId14"/>
    <p:sldId id="290" r:id="rId15"/>
    <p:sldId id="28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B235-A356-4EDD-B661-3740227078C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0817-5D4E-404A-A632-196827EA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0817-5D4E-404A-A632-196827EAD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2" name="Picture 11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98000"/>
            <a:lum/>
          </a:blip>
          <a:srcRect/>
          <a:stretch>
            <a:fillRect l="87000" t="2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1" name="Picture 10" descr="IEEE logo.eps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-dataport.org/documents/ecg-signals-744-frag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169" y="1548414"/>
            <a:ext cx="9220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SHANNON-FANO CODING FOR ECG SIGNALS USING MATLAB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41569" y="2911647"/>
            <a:ext cx="5105400" cy="958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GLADWIN JEBAS J, ECE</a:t>
            </a:r>
          </a:p>
          <a:p>
            <a:r>
              <a:rPr lang="en-US" dirty="0"/>
              <a:t>DANIEL DENCIL J, ECE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0" y="4038600"/>
            <a:ext cx="2438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4401" y="6356354"/>
            <a:ext cx="528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Digital Communication - Skill based Assessment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>
                <a:noFill/>
              </a:rPr>
              <a:t>Your logo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8243D-400B-DA8A-F98B-BA498B0D7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74075"/>
            <a:ext cx="1703269" cy="1703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44DB4-8658-C191-96FE-539C2BA55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5" y="4074075"/>
            <a:ext cx="1703269" cy="17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B0AD33-0A42-B06E-7BFF-4C7D1E85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1D6-5443-8195-B6B6-08798405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7312-2B91-9513-CA30-0DC094D1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ts val="136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9150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(on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2):</a:t>
            </a:r>
            <a:r>
              <a:rPr lang="en-US" sz="18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735" indent="0">
              <a:lnSpc>
                <a:spcPts val="1415"/>
              </a:lnSpc>
              <a:buNone/>
            </a:pPr>
            <a:r>
              <a:rPr lang="en-US" sz="1800" spc="59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(0.4)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735" indent="0">
              <a:lnSpc>
                <a:spcPts val="1420"/>
              </a:lnSpc>
              <a:buNone/>
            </a:pPr>
            <a:r>
              <a:rPr lang="en-US" sz="1800" spc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D, 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(0.2)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735" indent="0">
              <a:lnSpc>
                <a:spcPts val="142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735" indent="0">
              <a:lnSpc>
                <a:spcPts val="142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      Group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2.1: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Code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"10"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B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and "11"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</a:t>
            </a:r>
            <a:endParaRPr lang="en-IN" sz="14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      Group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2.2: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Code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"110"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 and "111"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</a:t>
            </a: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Assign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Each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</a:t>
            </a: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endParaRPr lang="en-IN" sz="14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>
              <a:spcBef>
                <a:spcPts val="15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AE7B-20D7-143D-C245-2BDBBD91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CBE120-8B35-9A51-DF31-2759F5FD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9511"/>
              </p:ext>
            </p:extLst>
          </p:nvPr>
        </p:nvGraphicFramePr>
        <p:xfrm>
          <a:off x="1066800" y="3863184"/>
          <a:ext cx="2133601" cy="14708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1163">
                  <a:extLst>
                    <a:ext uri="{9D8B030D-6E8A-4147-A177-3AD203B41FA5}">
                      <a16:colId xmlns:a16="http://schemas.microsoft.com/office/drawing/2014/main" val="946996896"/>
                    </a:ext>
                  </a:extLst>
                </a:gridCol>
                <a:gridCol w="861411">
                  <a:extLst>
                    <a:ext uri="{9D8B030D-6E8A-4147-A177-3AD203B41FA5}">
                      <a16:colId xmlns:a16="http://schemas.microsoft.com/office/drawing/2014/main" val="2943195037"/>
                    </a:ext>
                  </a:extLst>
                </a:gridCol>
                <a:gridCol w="551027">
                  <a:extLst>
                    <a:ext uri="{9D8B030D-6E8A-4147-A177-3AD203B41FA5}">
                      <a16:colId xmlns:a16="http://schemas.microsoft.com/office/drawing/2014/main" val="3347093384"/>
                    </a:ext>
                  </a:extLst>
                </a:gridCol>
              </a:tblGrid>
              <a:tr h="224459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lang="en-US" sz="1100">
                          <a:effectLst/>
                        </a:rPr>
                        <a:t>Symbol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95"/>
                        </a:lnSpc>
                      </a:pPr>
                      <a:r>
                        <a:rPr lang="en-US" sz="1100">
                          <a:effectLst/>
                        </a:rPr>
                        <a:t>Probability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5"/>
                        </a:lnSpc>
                      </a:pPr>
                      <a:r>
                        <a:rPr lang="en-US" sz="1100">
                          <a:effectLst/>
                        </a:rPr>
                        <a:t>Code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9181931"/>
                  </a:ext>
                </a:extLst>
              </a:tr>
              <a:tr h="252209">
                <a:tc>
                  <a:txBody>
                    <a:bodyPr/>
                    <a:lstStyle/>
                    <a:p>
                      <a:pPr marL="12700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807385"/>
                  </a:ext>
                </a:extLst>
              </a:tr>
              <a:tr h="256291">
                <a:tc>
                  <a:txBody>
                    <a:bodyPr/>
                    <a:lstStyle/>
                    <a:p>
                      <a:pPr marL="12700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9854554"/>
                  </a:ext>
                </a:extLst>
              </a:tr>
              <a:tr h="256291">
                <a:tc>
                  <a:txBody>
                    <a:bodyPr/>
                    <a:lstStyle/>
                    <a:p>
                      <a:pPr marL="12700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7685726"/>
                  </a:ext>
                </a:extLst>
              </a:tr>
              <a:tr h="254658">
                <a:tc>
                  <a:txBody>
                    <a:bodyPr/>
                    <a:lstStyle/>
                    <a:p>
                      <a:pPr marL="12700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0415966"/>
                  </a:ext>
                </a:extLst>
              </a:tr>
              <a:tr h="226907">
                <a:tc>
                  <a:txBody>
                    <a:bodyPr/>
                    <a:lstStyle/>
                    <a:p>
                      <a:pPr marL="127000">
                        <a:lnSpc>
                          <a:spcPts val="119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9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9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640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11D295-1937-CC8A-8D0E-0477E6BF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EE42-C3BF-B92D-1261-1D189FFD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7030-7B09-FFA7-E015-09C39F2A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420"/>
              </a:lnSpc>
              <a:buSzPts val="1000"/>
              <a:buNone/>
              <a:tabLst>
                <a:tab pos="1372235" algn="l"/>
              </a:tabLst>
            </a:pPr>
            <a:endParaRPr lang="en-IN" sz="14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</a:p>
          <a:p>
            <a:pPr>
              <a:spcBef>
                <a:spcPts val="15"/>
              </a:spcBef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 using: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Substituting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3257550" indent="0">
              <a:lnSpc>
                <a:spcPct val="201000"/>
              </a:lnSpc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L= (0.4×1) +(0.2×2) +(0.2×2) +(0.1×3) +(0.1×3)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L=0.4+0.4+0.4+0.3+0.3=1.8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Entropy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</a:p>
          <a:p>
            <a:pPr marL="1143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entropy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theoretical minimum 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length:</a:t>
            </a:r>
          </a:p>
          <a:p>
            <a:pPr marL="114300" indent="0"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66AB-75BD-F18A-B472-68A9F7E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3B3089-A209-DB3B-114B-E831EBB4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952873"/>
            <a:ext cx="10027761" cy="7617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9CA14A-E2F2-71BB-DAEB-3002E379664B}"/>
              </a:ext>
            </a:extLst>
          </p:cNvPr>
          <p:cNvSpPr txBox="1"/>
          <p:nvPr/>
        </p:nvSpPr>
        <p:spPr>
          <a:xfrm>
            <a:off x="1676400" y="2582442"/>
            <a:ext cx="6096000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045">
              <a:lnSpc>
                <a:spcPts val="870"/>
              </a:lnSpc>
            </a:pPr>
            <a:r>
              <a:rPr lang="en-US" sz="1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𝑃(𝑠𝑖)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×length of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54686FA-152F-4C49-16CC-B74E49D3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10200"/>
            <a:ext cx="9601200" cy="3918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49CAE8C-F535-8C06-41A7-F239A5C2D64F}"/>
              </a:ext>
            </a:extLst>
          </p:cNvPr>
          <p:cNvSpPr txBox="1"/>
          <p:nvPr/>
        </p:nvSpPr>
        <p:spPr>
          <a:xfrm>
            <a:off x="1981200" y="5432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">
              <a:spcBef>
                <a:spcPts val="47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𝑃(𝑠𝑖)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(log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)/log2)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95F50E-C990-FF90-49E5-EE84DE42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6838-CB60-82C2-DBE1-AE82272D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C584-57E9-2101-36B4-1E524597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H=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(0.4×log0.4/log2)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(0.2×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log0.2/log2)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(0.2×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log0.2/log2)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(0.1×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log0.1/log2)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(0.1×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log0.1/log2)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calculating each term, we get: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H≈1.85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lnSpc>
                <a:spcPts val="1360"/>
              </a:lnSpc>
              <a:spcBef>
                <a:spcPts val="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6: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</a:p>
          <a:p>
            <a:pPr marL="114300" indent="0">
              <a:lnSpc>
                <a:spcPts val="1360"/>
              </a:lnSpc>
              <a:spcBef>
                <a:spcPts val="5"/>
              </a:spcBef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340614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efficiency of the Shannon-Fano coding is:</a:t>
            </a:r>
          </a:p>
          <a:p>
            <a:pPr marL="114300" marR="340614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Efficiency=H/L=1.85/1.8≈1.03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06B5-3122-4462-91A2-0612CF7A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5600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925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3167B-6982-FA58-8BB0-40694488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3" y="1422554"/>
            <a:ext cx="6033294" cy="4458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11018-A5C6-1732-F82D-01D2C6D4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42" y="1653535"/>
            <a:ext cx="5610558" cy="41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7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6FE2E7-EB0E-623D-8A33-6B5751D01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27B-BA04-4F15-0D41-1582B70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86EF3-D319-61D5-A99D-F5700823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25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3F4FD-6E19-BBE9-4A85-B7CBB8FB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17455"/>
            <a:ext cx="6483384" cy="473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6B458-D7BE-2933-63E2-D7515441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93238"/>
            <a:ext cx="5791199" cy="10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implementation of Shannon-Fano coding for ECG signal compression successfully reduces data storage requirements and transmission costs while preserving signal fidelity and minimizing error. </a:t>
            </a:r>
          </a:p>
          <a:p>
            <a:pPr algn="just"/>
            <a:r>
              <a:rPr lang="en-US" dirty="0"/>
              <a:t>Successful decoding confirms that the reconstructed signal closely matches the original, validating Shannon-Fano coding as a reliable approach for ECG data compression with reduced error. </a:t>
            </a:r>
          </a:p>
          <a:p>
            <a:pPr algn="just"/>
            <a:r>
              <a:rPr lang="en-US" dirty="0"/>
              <a:t>Overall, this project highlights the potential of Shannon-Fano coding to enhance ECG data management and serves as a basis for future research and applications in medical data compression.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054600" cy="36512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04130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2"/>
              </a:rPr>
              <a:t>https://ieee-dataport.org/documents/ecg-signals-744-fragments</a:t>
            </a:r>
            <a:endParaRPr lang="en-IN" sz="2800" dirty="0"/>
          </a:p>
          <a:p>
            <a:r>
              <a:rPr lang="en-IN" sz="2800" dirty="0"/>
              <a:t>Digital Communication System by Simon S </a:t>
            </a:r>
            <a:r>
              <a:rPr lang="en-IN" sz="2800" dirty="0" err="1"/>
              <a:t>Haykin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83200" cy="2730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1131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Market Survey</a:t>
            </a:r>
          </a:p>
          <a:p>
            <a:r>
              <a:rPr lang="en-US" dirty="0"/>
              <a:t>Shannon-Fano algorithm</a:t>
            </a:r>
          </a:p>
          <a:p>
            <a:r>
              <a:rPr lang="en-US"/>
              <a:t>Mathematical Model</a:t>
            </a:r>
            <a:endParaRPr lang="en-US" dirty="0"/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4401" y="621983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1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8827"/>
            <a:ext cx="9296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/>
              <a:t>What is ECG?</a:t>
            </a:r>
          </a:p>
          <a:p>
            <a:r>
              <a:rPr lang="en-US" sz="2500" dirty="0"/>
              <a:t>An electrocardiogram (ECG) is a test that records the heart's electrical activity and rhythm.</a:t>
            </a:r>
          </a:p>
          <a:p>
            <a:r>
              <a:rPr lang="en-IN" sz="2500" dirty="0"/>
              <a:t>The efficient encoding of electrocardiogram (ECG) signals is critical for medical diagnostics, telemedicine, and wearable health devices, where minimizing storage and transmission costs is essential. </a:t>
            </a:r>
          </a:p>
          <a:p>
            <a:r>
              <a:rPr lang="en-IN" sz="2500" dirty="0"/>
              <a:t>This project focuses on implementing Shannon-Fano coding, a foundational entropy-based encoding algorithm, for compressing ECG signals.</a:t>
            </a:r>
          </a:p>
          <a:p>
            <a:r>
              <a:rPr lang="en-IN" sz="2500" dirty="0"/>
              <a:t>Shannon-Fano coding reduces data redundancy by assigning shorter codes to more frequent signal values, making it an ideal approach for compressing ECG data without compromising accuracy.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pic>
        <p:nvPicPr>
          <p:cNvPr id="1028" name="Picture 4" descr="Electrocardiogram Information | Mount Sinai - New York">
            <a:extLst>
              <a:ext uri="{FF2B5EF4-FFF2-40B4-BE49-F238E27FC236}">
                <a16:creationId xmlns:a16="http://schemas.microsoft.com/office/drawing/2014/main" id="{60FCAB98-3BCC-7F52-6FFC-601B2D74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276600"/>
            <a:ext cx="2150090" cy="17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45" y="1295400"/>
            <a:ext cx="9296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Problem Statement:</a:t>
            </a:r>
          </a:p>
          <a:p>
            <a:r>
              <a:rPr lang="en-US" sz="2500" dirty="0"/>
              <a:t>The increasing use of ECG (electrocardiogram) data in health monitoring and diagnostics has led to a significant growth in data storage and transmission requirements. </a:t>
            </a:r>
          </a:p>
          <a:p>
            <a:r>
              <a:rPr lang="en-US" sz="2500" dirty="0"/>
              <a:t>Given that ECG signals are often recorded over extended periods, efficient data compression is crucial to reduce storage costs and enhance transmission speed without compromising signal quality.</a:t>
            </a:r>
            <a:endParaRPr lang="en-IN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pic>
        <p:nvPicPr>
          <p:cNvPr id="1026" name="Picture 2" descr="ECG: MedlinePlus Medical Encyclopedia Image">
            <a:extLst>
              <a:ext uri="{FF2B5EF4-FFF2-40B4-BE49-F238E27FC236}">
                <a16:creationId xmlns:a16="http://schemas.microsoft.com/office/drawing/2014/main" id="{FC1B6007-BDF5-8E49-D96D-6F8C5399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7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With the growing demand for efficient healthcare data management and remote patient monitoring, the compression of ECG data is becoming increasingly important.</a:t>
            </a:r>
          </a:p>
          <a:p>
            <a:pPr algn="just"/>
            <a:r>
              <a:rPr lang="en-US" sz="2500" dirty="0"/>
              <a:t>Traditional ECG systems generate large volumes of data, posing challenges in storage, transmission, and processing costs. </a:t>
            </a:r>
          </a:p>
          <a:p>
            <a:pPr algn="just"/>
            <a:r>
              <a:rPr lang="en-IN" sz="2500" dirty="0"/>
              <a:t>Wavelet Transform-Based Compression, Discrete cosine Transform Compression, are some of the existing encoding techniques in market</a:t>
            </a:r>
          </a:p>
          <a:p>
            <a:pPr algn="just"/>
            <a:r>
              <a:rPr lang="en-US" sz="2500" dirty="0"/>
              <a:t>Shannon-Fano coding is also an encoding technique which is used in this project.</a:t>
            </a:r>
            <a:endParaRPr lang="en-IN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94435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8617C8-0C45-FDF4-FC5E-5EF5C165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D0F-DA39-905B-CF68-F3ABFF3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55"/>
            <a:ext cx="10972800" cy="1143000"/>
          </a:xfrm>
        </p:spPr>
        <p:txBody>
          <a:bodyPr/>
          <a:lstStyle/>
          <a:p>
            <a:r>
              <a:rPr lang="en-US" dirty="0"/>
              <a:t>Market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020D3-D849-EC9C-1ADD-03FEA3723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914400"/>
            <a:ext cx="8991600" cy="544932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CA156-F0E0-86E5-4E25-AAA7AD6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12633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6DA1F9-CAD5-B33A-B9AE-9006A437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FB45-122D-35FC-07B9-3800FC7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Shannon-Fano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539E-2CDD-5B3B-7C32-D9E744DE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B571-BBC6-C5A6-E236-F39FEB9EC2E3}"/>
              </a:ext>
            </a:extLst>
          </p:cNvPr>
          <p:cNvSpPr/>
          <p:nvPr/>
        </p:nvSpPr>
        <p:spPr>
          <a:xfrm>
            <a:off x="95250" y="3048000"/>
            <a:ext cx="1828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163D5-4E43-829D-91D9-4281B2A28038}"/>
              </a:ext>
            </a:extLst>
          </p:cNvPr>
          <p:cNvSpPr/>
          <p:nvPr/>
        </p:nvSpPr>
        <p:spPr>
          <a:xfrm>
            <a:off x="2166886" y="3045542"/>
            <a:ext cx="1828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 the ECG Signal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7F0C4-D8DC-3124-BA49-AF473233F7D1}"/>
              </a:ext>
            </a:extLst>
          </p:cNvPr>
          <p:cNvSpPr/>
          <p:nvPr/>
        </p:nvSpPr>
        <p:spPr>
          <a:xfrm>
            <a:off x="4264742" y="3016045"/>
            <a:ext cx="1828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Probability Calculation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1206E-F010-5E70-DE54-DE11D3681BB1}"/>
              </a:ext>
            </a:extLst>
          </p:cNvPr>
          <p:cNvSpPr/>
          <p:nvPr/>
        </p:nvSpPr>
        <p:spPr>
          <a:xfrm>
            <a:off x="6328696" y="3016045"/>
            <a:ext cx="1828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Shannon-Fano Coding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0BADB-C42D-6624-A976-A122E80D35A4}"/>
              </a:ext>
            </a:extLst>
          </p:cNvPr>
          <p:cNvSpPr/>
          <p:nvPr/>
        </p:nvSpPr>
        <p:spPr>
          <a:xfrm>
            <a:off x="8373294" y="3030793"/>
            <a:ext cx="1828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Compression and Decompression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9A8A3-3008-C068-AC3D-7F622C05DB40}"/>
              </a:ext>
            </a:extLst>
          </p:cNvPr>
          <p:cNvSpPr/>
          <p:nvPr/>
        </p:nvSpPr>
        <p:spPr>
          <a:xfrm>
            <a:off x="10420350" y="3016045"/>
            <a:ext cx="1676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C5A592-2CFD-04E2-8670-8BC0E5FA920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924050" y="3655142"/>
            <a:ext cx="24283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92B4FB-F55F-27EA-FCBF-4C1D633C0753}"/>
              </a:ext>
            </a:extLst>
          </p:cNvPr>
          <p:cNvCxnSpPr/>
          <p:nvPr/>
        </p:nvCxnSpPr>
        <p:spPr>
          <a:xfrm flipV="1">
            <a:off x="4002754" y="3655142"/>
            <a:ext cx="24283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0CE00-5CD3-4466-D6BB-17029317CDB7}"/>
              </a:ext>
            </a:extLst>
          </p:cNvPr>
          <p:cNvCxnSpPr/>
          <p:nvPr/>
        </p:nvCxnSpPr>
        <p:spPr>
          <a:xfrm flipV="1">
            <a:off x="6091084" y="3640393"/>
            <a:ext cx="24283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729BDD-A390-B260-95A4-5AD6918C884F}"/>
              </a:ext>
            </a:extLst>
          </p:cNvPr>
          <p:cNvCxnSpPr/>
          <p:nvPr/>
        </p:nvCxnSpPr>
        <p:spPr>
          <a:xfrm flipV="1">
            <a:off x="8155038" y="3625645"/>
            <a:ext cx="24283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E9A1D-2C2A-9745-5087-C20116C1DBA0}"/>
              </a:ext>
            </a:extLst>
          </p:cNvPr>
          <p:cNvCxnSpPr/>
          <p:nvPr/>
        </p:nvCxnSpPr>
        <p:spPr>
          <a:xfrm flipV="1">
            <a:off x="10179971" y="3633019"/>
            <a:ext cx="242836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7815B4-5909-2206-B371-BCDEC47010E1}"/>
                  </a:ext>
                </a:extLst>
              </p:cNvPr>
              <p:cNvSpPr txBox="1"/>
              <p:nvPr/>
            </p:nvSpPr>
            <p:spPr>
              <a:xfrm>
                <a:off x="4193381" y="5268331"/>
                <a:ext cx="3795406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​×length of C(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​)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7815B4-5909-2206-B371-BCDEC470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81" y="5268331"/>
                <a:ext cx="3795406" cy="384464"/>
              </a:xfrm>
              <a:prstGeom prst="rect">
                <a:avLst/>
              </a:prstGeom>
              <a:blipFill>
                <a:blip r:embed="rId2"/>
                <a:stretch>
                  <a:fillRect l="-2090" t="-111111" b="-1793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FAB837-B7CA-C455-073E-316142E63926}"/>
                  </a:ext>
                </a:extLst>
              </p:cNvPr>
              <p:cNvSpPr txBox="1"/>
              <p:nvPr/>
            </p:nvSpPr>
            <p:spPr>
              <a:xfrm>
                <a:off x="304800" y="5263345"/>
                <a:ext cx="6096000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(log P(</a:t>
                </a:r>
                <a:r>
                  <a:rPr lang="en-IN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)/log2)</a:t>
                </a:r>
                <a:endParaRPr lang="en-IN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FAB837-B7CA-C455-073E-316142E6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63345"/>
                <a:ext cx="6096000" cy="384464"/>
              </a:xfrm>
              <a:prstGeom prst="rect">
                <a:avLst/>
              </a:prstGeom>
              <a:blipFill>
                <a:blip r:embed="rId3"/>
                <a:stretch>
                  <a:fillRect l="-800" t="-111111" b="-1793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2011902-6F1B-2E2B-2BFC-011486FBF5BF}"/>
              </a:ext>
            </a:extLst>
          </p:cNvPr>
          <p:cNvSpPr txBox="1"/>
          <p:nvPr/>
        </p:nvSpPr>
        <p:spPr>
          <a:xfrm>
            <a:off x="8373294" y="5270911"/>
            <a:ext cx="351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Efficiency=H/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C116D-28D6-5AC6-7591-00E36B4BCFBD}"/>
              </a:ext>
            </a:extLst>
          </p:cNvPr>
          <p:cNvSpPr txBox="1"/>
          <p:nvPr/>
        </p:nvSpPr>
        <p:spPr>
          <a:xfrm>
            <a:off x="4150852" y="4860826"/>
            <a:ext cx="41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average code length L 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0811B-9834-4D95-BCB5-4FF328DACC78}"/>
              </a:ext>
            </a:extLst>
          </p:cNvPr>
          <p:cNvSpPr txBox="1"/>
          <p:nvPr/>
        </p:nvSpPr>
        <p:spPr>
          <a:xfrm>
            <a:off x="315451" y="4860826"/>
            <a:ext cx="3702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Entropy H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F946A-768A-5452-27C2-CFBBA0005CCB}"/>
              </a:ext>
            </a:extLst>
          </p:cNvPr>
          <p:cNvSpPr txBox="1"/>
          <p:nvPr/>
        </p:nvSpPr>
        <p:spPr>
          <a:xfrm>
            <a:off x="8373294" y="4866968"/>
            <a:ext cx="255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Shannon-Fano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ECG data is loaded, sampled at 360 Hz, and plotted to observe signal characteristics.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Unique voltage levels (symbols) are identified, and their occurrence probabilities are calculated.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Recursive encoding assigns binary codes based on symbol probabilities, with left groups receiving '0' and right groups '1'.Each ECG symbol is mapped to its binary code, creating a compressed data format.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Entropy and average code length are computed to assess compression efficiency; redundancy is analyzed to gauge optimization potential.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reverse lookup table enables accurate decoding, reconstructing the original ECG data.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8469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BFAD93-C89F-10F7-3331-8265F6BC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4783-AC69-474A-8B2C-8AA0411F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597B-9945-4C6F-C6DA-18AA762A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marR="4900295" indent="0">
              <a:lnSpc>
                <a:spcPct val="201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S={A,B,C,D,E}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probabilities: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P(A)=0.4,P(B)=0.2,P(C)=0.2,P(D)=0.1,P(E)=0.1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Symbols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A:0.4,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B:0.2,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C:0.2,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D:0.1,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E:0.1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Partitioning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915035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Split:</a:t>
            </a:r>
            <a:r>
              <a:rPr lang="en-US" sz="16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groups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near-equal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sums:</a:t>
            </a:r>
          </a:p>
          <a:p>
            <a:pPr marL="0" lvl="0" indent="0">
              <a:buSzPts val="1200"/>
              <a:buNone/>
              <a:tabLst>
                <a:tab pos="915035" algn="l"/>
              </a:tabLs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405"/>
              </a:lnSpc>
              <a:spcBef>
                <a:spcPts val="10"/>
              </a:spcBef>
              <a:spcAft>
                <a:spcPts val="0"/>
              </a:spcAft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  Group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1: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(0.4)</a:t>
            </a:r>
            <a:endParaRPr lang="en-IN" sz="14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Group 2: B,C,D,E(0.6)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marR="3937635" lvl="1" indent="0">
              <a:lnSpc>
                <a:spcPct val="195000"/>
              </a:lnSpc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Assign:</a:t>
            </a:r>
            <a:endParaRPr lang="en-IN" sz="16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457200" lvl="1" indent="0">
              <a:lnSpc>
                <a:spcPts val="1395"/>
              </a:lnSpc>
              <a:spcBef>
                <a:spcPts val="85"/>
              </a:spcBef>
              <a:spcAft>
                <a:spcPts val="0"/>
              </a:spcAft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Group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1: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Code "0"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</a:t>
            </a:r>
            <a:endParaRPr lang="en-IN" sz="16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457200" lvl="1" indent="0">
              <a:lnSpc>
                <a:spcPts val="1380"/>
              </a:lnSpc>
              <a:buSzPts val="1000"/>
              <a:buNone/>
              <a:tabLst>
                <a:tab pos="13722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Group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2: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Code "1"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B,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</a:t>
            </a:r>
            <a:endParaRPr lang="en-IN" sz="16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6AD6-6724-4AC5-2F45-CED829BA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98430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1058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Office Theme</vt:lpstr>
      <vt:lpstr>IMPLEMENTATION OF SHANNON-FANO CODING FOR ECG SIGNALS USING MATLAB</vt:lpstr>
      <vt:lpstr>Outline</vt:lpstr>
      <vt:lpstr>Introduction</vt:lpstr>
      <vt:lpstr>Problem Statement</vt:lpstr>
      <vt:lpstr>Market Survey</vt:lpstr>
      <vt:lpstr>Market Survey</vt:lpstr>
      <vt:lpstr>Shannon-Fano algorithm</vt:lpstr>
      <vt:lpstr>Shannon-Fano algorithm</vt:lpstr>
      <vt:lpstr>Mathematical Model</vt:lpstr>
      <vt:lpstr>Mathematical Model</vt:lpstr>
      <vt:lpstr>Mathematical Model</vt:lpstr>
      <vt:lpstr>Mathematical Model</vt:lpstr>
      <vt:lpstr>Results and Discussions</vt:lpstr>
      <vt:lpstr>Results and Discussions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CC-MAIN</dc:creator>
  <cp:lastModifiedBy>gladwin jebas</cp:lastModifiedBy>
  <cp:revision>30</cp:revision>
  <dcterms:created xsi:type="dcterms:W3CDTF">2013-10-09T21:01:30Z</dcterms:created>
  <dcterms:modified xsi:type="dcterms:W3CDTF">2024-10-28T06:05:18Z</dcterms:modified>
</cp:coreProperties>
</file>