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1" r:id="rId2"/>
    <p:sldId id="295" r:id="rId3"/>
    <p:sldId id="278" r:id="rId4"/>
    <p:sldId id="281" r:id="rId5"/>
    <p:sldId id="288" r:id="rId6"/>
    <p:sldId id="284" r:id="rId7"/>
    <p:sldId id="294" r:id="rId8"/>
    <p:sldId id="289" r:id="rId9"/>
    <p:sldId id="293" r:id="rId10"/>
    <p:sldId id="291" r:id="rId11"/>
    <p:sldId id="282" r:id="rId12"/>
    <p:sldId id="292" r:id="rId13"/>
    <p:sldId id="280" r:id="rId14"/>
    <p:sldId id="287" r:id="rId15"/>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38" autoAdjust="0"/>
    <p:restoredTop sz="94660"/>
  </p:normalViewPr>
  <p:slideViewPr>
    <p:cSldViewPr>
      <p:cViewPr varScale="1">
        <p:scale>
          <a:sx n="67" d="100"/>
          <a:sy n="67" d="100"/>
        </p:scale>
        <p:origin x="-786" y="-9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F693B235-A356-4EDD-B661-3740227078CF}" type="datetimeFigureOut">
              <a:rPr lang="en-US" smtClean="0"/>
              <a:pPr/>
              <a:t>10/27/2024</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AD220817-5D4E-404A-A632-196827EAD30F}" type="slidenum">
              <a:rPr lang="en-US" smtClean="0"/>
              <a:pPr/>
              <a:t>‹#›</a:t>
            </a:fld>
            <a:endParaRPr lang="en-US"/>
          </a:p>
        </p:txBody>
      </p:sp>
    </p:spTree>
    <p:extLst>
      <p:ext uri="{BB962C8B-B14F-4D97-AF65-F5344CB8AC3E}">
        <p14:creationId xmlns:p14="http://schemas.microsoft.com/office/powerpoint/2010/main" xmlns="" val="4012805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D220817-5D4E-404A-A632-196827EAD30F}" type="slidenum">
              <a:rPr lang="en-US" smtClean="0"/>
              <a:pPr/>
              <a:t>1</a:t>
            </a:fld>
            <a:endParaRPr lang="en-US"/>
          </a:p>
        </p:txBody>
      </p:sp>
    </p:spTree>
    <p:extLst>
      <p:ext uri="{BB962C8B-B14F-4D97-AF65-F5344CB8AC3E}">
        <p14:creationId xmlns:p14="http://schemas.microsoft.com/office/powerpoint/2010/main" xmlns="" val="27799665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11"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a:t>Your logo here</a:t>
            </a:r>
          </a:p>
        </p:txBody>
      </p:sp>
      <p:pic>
        <p:nvPicPr>
          <p:cNvPr id="12" name="Picture 11"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
        <p:nvSpPr>
          <p:cNvPr id="9"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10"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a:t>Your logo here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pic>
        <p:nvPicPr>
          <p:cNvPr id="7" name="Picture 6"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
        <p:nvSpPr>
          <p:cNvPr id="8"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9"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a:t>Your logo here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7"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a:t>Your logo here</a:t>
            </a:r>
          </a:p>
        </p:txBody>
      </p:sp>
      <p:pic>
        <p:nvPicPr>
          <p:cNvPr id="8" name="Picture 7"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
        <p:nvSpPr>
          <p:cNvPr id="11"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12"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a:t>Your logo here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6" name="Picture 5"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
        <p:nvSpPr>
          <p:cNvPr id="7"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8"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a:t>Your logo here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5" name="Picture 4"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
        <p:nvSpPr>
          <p:cNvPr id="6"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7"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a:t>Your logo here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8" name="Picture 7"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
        <p:nvSpPr>
          <p:cNvPr id="9"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10"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a:t>Your logo here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8" name="Picture 7"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
        <p:nvSpPr>
          <p:cNvPr id="9"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10"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a:t>Your logo here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cstate="print">
            <a:alphaModFix amt="98000"/>
            <a:lum/>
          </a:blip>
          <a:srcRect/>
          <a:stretch>
            <a:fillRect l="87000" t="2000" r="1000" b="8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5"/>
          <p:cNvSpPr>
            <a:spLocks noGrp="1"/>
          </p:cNvSpPr>
          <p:nvPr>
            <p:ph type="ftr" sz="quarter" idx="3"/>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10" name="Slide Number Placeholder 6"/>
          <p:cNvSpPr>
            <a:spLocks noGrp="1"/>
          </p:cNvSpPr>
          <p:nvPr>
            <p:ph type="sldNum" sz="quarter" idx="4"/>
          </p:nvPr>
        </p:nvSpPr>
        <p:spPr>
          <a:xfrm>
            <a:off x="8737600" y="6356355"/>
            <a:ext cx="2844800" cy="365125"/>
          </a:xfrm>
          <a:prstGeom prst="rect">
            <a:avLst/>
          </a:prstGeom>
        </p:spPr>
        <p:txBody>
          <a:bodyPr/>
          <a:lstStyle/>
          <a:p>
            <a:pPr algn="r"/>
            <a:r>
              <a:rPr lang="en-US" dirty="0"/>
              <a:t>Your logo here</a:t>
            </a:r>
          </a:p>
        </p:txBody>
      </p:sp>
      <p:pic>
        <p:nvPicPr>
          <p:cNvPr id="11" name="Picture 10" descr="IEEE logo.eps"/>
          <p:cNvPicPr>
            <a:picLocks noChangeAspect="1"/>
          </p:cNvPicPr>
          <p:nvPr userDrawn="1"/>
        </p:nvPicPr>
        <p:blipFill>
          <a:blip r:embed="rId12" cstate="print"/>
          <a:stretch>
            <a:fillRect/>
          </a:stretch>
        </p:blipFill>
        <p:spPr>
          <a:xfrm>
            <a:off x="101600" y="6231871"/>
            <a:ext cx="2336800" cy="62613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dt="0"/>
  <p:txStyles>
    <p:titleStyle>
      <a:lvl1pPr algn="ctr" defTabSz="914400" rtl="0" eaLnBrk="1" latinLnBrk="0" hangingPunct="1">
        <a:spcBef>
          <a:spcPct val="0"/>
        </a:spcBef>
        <a:buNone/>
        <a:defRPr sz="4000" kern="120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838200"/>
            <a:ext cx="10744200" cy="1981200"/>
          </a:xfrm>
        </p:spPr>
        <p:txBody>
          <a:bodyPr>
            <a:normAutofit/>
          </a:bodyPr>
          <a:lstStyle/>
          <a:p>
            <a:r>
              <a:rPr lang="en-US" dirty="0" smtClean="0">
                <a:latin typeface="Times New Roman" pitchFamily="18" charset="0"/>
                <a:cs typeface="Times New Roman" pitchFamily="18" charset="0"/>
              </a:rPr>
              <a:t>Implementation of Shannon Fano codec on Lab Images</a:t>
            </a:r>
            <a:endParaRPr lang="en-US" dirty="0">
              <a:latin typeface="Times New Roman" pitchFamily="18" charset="0"/>
              <a:cs typeface="Times New Roman" pitchFamily="18" charset="0"/>
            </a:endParaRPr>
          </a:p>
        </p:txBody>
      </p:sp>
      <p:sp>
        <p:nvSpPr>
          <p:cNvPr id="6" name="Subtitle 2"/>
          <p:cNvSpPr txBox="1">
            <a:spLocks/>
          </p:cNvSpPr>
          <p:nvPr/>
        </p:nvSpPr>
        <p:spPr>
          <a:xfrm>
            <a:off x="2438400" y="4800600"/>
            <a:ext cx="2057400" cy="1066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Arial" pitchFamily="34" charset="0"/>
                <a:ea typeface="+mn-ea"/>
                <a:cs typeface="Arial"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Arial" pitchFamily="34" charset="0"/>
                <a:ea typeface="+mn-ea"/>
                <a:cs typeface="Arial" pitchFamily="34" charset="0"/>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Arial" pitchFamily="34" charset="0"/>
                <a:ea typeface="+mn-ea"/>
                <a:cs typeface="Arial" pitchFamily="34" charset="0"/>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Arial" pitchFamily="34" charset="0"/>
                <a:ea typeface="+mn-ea"/>
                <a:cs typeface="Arial" pitchFamily="34" charset="0"/>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Arial" pitchFamily="34" charset="0"/>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dirty="0" smtClean="0">
                <a:latin typeface="Times New Roman" pitchFamily="18" charset="0"/>
                <a:cs typeface="Times New Roman" pitchFamily="18" charset="0"/>
              </a:rPr>
              <a:t>Aldrin G (Student)</a:t>
            </a:r>
          </a:p>
        </p:txBody>
      </p:sp>
      <p:sp>
        <p:nvSpPr>
          <p:cNvPr id="10" name="Footer Placeholder 9"/>
          <p:cNvSpPr>
            <a:spLocks noGrp="1"/>
          </p:cNvSpPr>
          <p:nvPr>
            <p:ph type="ftr" sz="quarter" idx="11"/>
          </p:nvPr>
        </p:nvSpPr>
        <p:spPr>
          <a:xfrm>
            <a:off x="3581400" y="6324600"/>
            <a:ext cx="5283200" cy="365125"/>
          </a:xfrm>
        </p:spPr>
        <p:txBody>
          <a:bodyPr/>
          <a:lstStyle/>
          <a:p>
            <a:r>
              <a:rPr lang="en-US" b="1" dirty="0">
                <a:solidFill>
                  <a:schemeClr val="accent3">
                    <a:lumMod val="50000"/>
                  </a:schemeClr>
                </a:solidFill>
              </a:rPr>
              <a:t>Digital Communication - Skill based Assessment </a:t>
            </a:r>
          </a:p>
        </p:txBody>
      </p:sp>
      <p:pic>
        <p:nvPicPr>
          <p:cNvPr id="1026" name="Picture 2"/>
          <p:cNvPicPr>
            <a:picLocks noChangeAspect="1" noChangeArrowheads="1"/>
          </p:cNvPicPr>
          <p:nvPr/>
        </p:nvPicPr>
        <p:blipFill>
          <a:blip r:embed="rId3" cstate="print"/>
          <a:srcRect/>
          <a:stretch>
            <a:fillRect/>
          </a:stretch>
        </p:blipFill>
        <p:spPr bwMode="auto">
          <a:xfrm>
            <a:off x="2590800" y="2971800"/>
            <a:ext cx="1828800" cy="181996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8" name="Subtitle 2"/>
          <p:cNvSpPr txBox="1">
            <a:spLocks/>
          </p:cNvSpPr>
          <p:nvPr/>
        </p:nvSpPr>
        <p:spPr>
          <a:xfrm>
            <a:off x="7696200" y="4802440"/>
            <a:ext cx="2362200" cy="9144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Arial" pitchFamily="34" charset="0"/>
                <a:ea typeface="+mn-ea"/>
                <a:cs typeface="Arial"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Arial" pitchFamily="34" charset="0"/>
                <a:ea typeface="+mn-ea"/>
                <a:cs typeface="Arial" pitchFamily="34" charset="0"/>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Arial" pitchFamily="34" charset="0"/>
                <a:ea typeface="+mn-ea"/>
                <a:cs typeface="Arial" pitchFamily="34" charset="0"/>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Arial" pitchFamily="34" charset="0"/>
                <a:ea typeface="+mn-ea"/>
                <a:cs typeface="Arial" pitchFamily="34" charset="0"/>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Arial" pitchFamily="34" charset="0"/>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dirty="0" smtClean="0">
                <a:latin typeface="Times New Roman" pitchFamily="18" charset="0"/>
                <a:cs typeface="Times New Roman" pitchFamily="18" charset="0"/>
              </a:rPr>
              <a:t>Brijin G (Student)</a:t>
            </a:r>
            <a:endParaRPr lang="en-US" sz="2800"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4" cstate="print"/>
          <a:srcRect l="3666" r="8333" b="4167"/>
          <a:stretch>
            <a:fillRect/>
          </a:stretch>
        </p:blipFill>
        <p:spPr bwMode="auto">
          <a:xfrm>
            <a:off x="7924799" y="2973640"/>
            <a:ext cx="1828801" cy="18288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028" name="Picture 4"/>
          <p:cNvPicPr>
            <a:picLocks noChangeAspect="1" noChangeArrowheads="1"/>
          </p:cNvPicPr>
          <p:nvPr/>
        </p:nvPicPr>
        <p:blipFill>
          <a:blip r:embed="rId5" cstate="print"/>
          <a:srcRect l="37500" t="21875" r="34167" b="55625"/>
          <a:stretch>
            <a:fillRect/>
          </a:stretch>
        </p:blipFill>
        <p:spPr bwMode="auto">
          <a:xfrm>
            <a:off x="2590800" y="2973640"/>
            <a:ext cx="1828800" cy="18288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1" name="Title 1"/>
          <p:cNvSpPr txBox="1">
            <a:spLocks/>
          </p:cNvSpPr>
          <p:nvPr/>
        </p:nvSpPr>
        <p:spPr>
          <a:xfrm>
            <a:off x="5334000" y="3811840"/>
            <a:ext cx="1828800" cy="1981200"/>
          </a:xfrm>
          <a:prstGeom prst="rect">
            <a:avLst/>
          </a:prstGeom>
          <a:ln>
            <a:solidFill>
              <a:schemeClr val="bg1"/>
            </a:solidFill>
          </a:ln>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rgbClr val="0070C0"/>
                </a:solidFill>
                <a:effectLst/>
                <a:uLnTx/>
                <a:uFillTx/>
                <a:latin typeface="Times New Roman" pitchFamily="18" charset="0"/>
                <a:ea typeface="+mj-ea"/>
                <a:cs typeface="Times New Roman" pitchFamily="18" charset="0"/>
              </a:rPr>
              <a:t>Guided by</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dirty="0" smtClean="0">
                <a:ln>
                  <a:noFill/>
                </a:ln>
                <a:solidFill>
                  <a:srgbClr val="0070C0"/>
                </a:solidFill>
                <a:effectLst/>
                <a:uLnTx/>
                <a:uFillTx/>
                <a:latin typeface="Times New Roman" pitchFamily="18" charset="0"/>
                <a:ea typeface="+mj-ea"/>
                <a:cs typeface="Times New Roman" pitchFamily="18" charset="0"/>
              </a:rPr>
              <a:t> </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noProof="0" dirty="0" smtClean="0">
                <a:solidFill>
                  <a:srgbClr val="0070C0"/>
                </a:solidFill>
                <a:latin typeface="Times New Roman" pitchFamily="18" charset="0"/>
                <a:ea typeface="+mj-ea"/>
                <a:cs typeface="Times New Roman" pitchFamily="18" charset="0"/>
              </a:rPr>
              <a:t>Dr.Merlin Gilbert</a:t>
            </a:r>
            <a:endParaRPr kumimoji="0" lang="en-US" sz="2400" b="0" i="0" u="none" strike="noStrike" kern="1200" cap="none" spc="0" normalizeH="0" baseline="0" noProof="0" dirty="0">
              <a:ln>
                <a:noFill/>
              </a:ln>
              <a:solidFill>
                <a:srgbClr val="0070C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xmlns="" val="7819706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Results and Discussions</a:t>
            </a:r>
          </a:p>
        </p:txBody>
      </p:sp>
      <p:sp>
        <p:nvSpPr>
          <p:cNvPr id="4" name="Footer Placeholder 3"/>
          <p:cNvSpPr>
            <a:spLocks noGrp="1"/>
          </p:cNvSpPr>
          <p:nvPr>
            <p:ph type="ftr" sz="quarter" idx="11"/>
          </p:nvPr>
        </p:nvSpPr>
        <p:spPr>
          <a:xfrm>
            <a:off x="3657600" y="6356355"/>
            <a:ext cx="5207000" cy="501645"/>
          </a:xfrm>
        </p:spPr>
        <p:txBody>
          <a:bodyPr/>
          <a:lstStyle/>
          <a:p>
            <a:r>
              <a:rPr lang="en-US" dirty="0"/>
              <a:t>Digital Communication - Skill based Assessment </a:t>
            </a:r>
          </a:p>
        </p:txBody>
      </p:sp>
      <p:sp>
        <p:nvSpPr>
          <p:cNvPr id="9" name="Title 1"/>
          <p:cNvSpPr txBox="1">
            <a:spLocks/>
          </p:cNvSpPr>
          <p:nvPr/>
        </p:nvSpPr>
        <p:spPr>
          <a:xfrm>
            <a:off x="533400" y="5257800"/>
            <a:ext cx="5562600" cy="762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dirty="0" smtClean="0">
                <a:latin typeface="Times New Roman" pitchFamily="18" charset="0"/>
                <a:ea typeface="+mj-ea"/>
                <a:cs typeface="Times New Roman" pitchFamily="18" charset="0"/>
              </a:rPr>
              <a:t>Original DICOM Image</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10" name="Title 1"/>
          <p:cNvSpPr txBox="1">
            <a:spLocks/>
          </p:cNvSpPr>
          <p:nvPr/>
        </p:nvSpPr>
        <p:spPr>
          <a:xfrm>
            <a:off x="6172200" y="5334000"/>
            <a:ext cx="5562600" cy="762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dirty="0" smtClean="0">
                <a:latin typeface="Times New Roman" pitchFamily="18" charset="0"/>
                <a:ea typeface="+mj-ea"/>
                <a:cs typeface="Times New Roman" pitchFamily="18" charset="0"/>
              </a:rPr>
              <a:t>Decoded as JPEG after Encoding </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dirty="0" smtClean="0">
                <a:latin typeface="Times New Roman" pitchFamily="18" charset="0"/>
                <a:ea typeface="+mj-ea"/>
                <a:cs typeface="Times New Roman" pitchFamily="18" charset="0"/>
              </a:rPr>
              <a:t>using Shannon-Fano</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1026" name="Picture 2" descr="C:\Users\Aldrin-PC\Desktop\Results2\uncompressed.jpg"/>
          <p:cNvPicPr>
            <a:picLocks noChangeAspect="1" noChangeArrowheads="1"/>
          </p:cNvPicPr>
          <p:nvPr/>
        </p:nvPicPr>
        <p:blipFill>
          <a:blip r:embed="rId2" cstate="print"/>
          <a:srcRect/>
          <a:stretch>
            <a:fillRect/>
          </a:stretch>
        </p:blipFill>
        <p:spPr bwMode="auto">
          <a:xfrm>
            <a:off x="7315200" y="1524000"/>
            <a:ext cx="3276600" cy="3810000"/>
          </a:xfrm>
          <a:prstGeom prst="rect">
            <a:avLst/>
          </a:prstGeom>
          <a:noFill/>
        </p:spPr>
      </p:pic>
      <p:pic>
        <p:nvPicPr>
          <p:cNvPr id="1027" name="Picture 3"/>
          <p:cNvPicPr>
            <a:picLocks noChangeAspect="1" noChangeArrowheads="1"/>
          </p:cNvPicPr>
          <p:nvPr/>
        </p:nvPicPr>
        <p:blipFill>
          <a:blip r:embed="rId3" cstate="print"/>
          <a:srcRect/>
          <a:stretch>
            <a:fillRect/>
          </a:stretch>
        </p:blipFill>
        <p:spPr bwMode="auto">
          <a:xfrm>
            <a:off x="533400" y="1524001"/>
            <a:ext cx="5752353" cy="3809999"/>
          </a:xfrm>
          <a:prstGeom prst="rect">
            <a:avLst/>
          </a:prstGeom>
          <a:noFill/>
          <a:ln w="9525">
            <a:noFill/>
            <a:miter lim="800000"/>
            <a:headEnd/>
            <a:tailEnd/>
          </a:ln>
          <a:effectLst/>
        </p:spPr>
      </p:pic>
    </p:spTree>
    <p:extLst>
      <p:ext uri="{BB962C8B-B14F-4D97-AF65-F5344CB8AC3E}">
        <p14:creationId xmlns:p14="http://schemas.microsoft.com/office/powerpoint/2010/main" xmlns="" val="24402755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Results and Discussions</a:t>
            </a:r>
          </a:p>
        </p:txBody>
      </p:sp>
      <p:sp>
        <p:nvSpPr>
          <p:cNvPr id="3" name="Content Placeholder 2"/>
          <p:cNvSpPr>
            <a:spLocks noGrp="1"/>
          </p:cNvSpPr>
          <p:nvPr>
            <p:ph idx="1"/>
          </p:nvPr>
        </p:nvSpPr>
        <p:spPr/>
        <p:txBody>
          <a:bodyPr/>
          <a:lstStyle/>
          <a:p>
            <a:endParaRPr lang="en-IN" dirty="0"/>
          </a:p>
        </p:txBody>
      </p:sp>
      <p:sp>
        <p:nvSpPr>
          <p:cNvPr id="4" name="Footer Placeholder 3"/>
          <p:cNvSpPr>
            <a:spLocks noGrp="1"/>
          </p:cNvSpPr>
          <p:nvPr>
            <p:ph type="ftr" sz="quarter" idx="11"/>
          </p:nvPr>
        </p:nvSpPr>
        <p:spPr>
          <a:xfrm>
            <a:off x="4165600" y="6356355"/>
            <a:ext cx="5207000" cy="501645"/>
          </a:xfrm>
        </p:spPr>
        <p:txBody>
          <a:bodyPr/>
          <a:lstStyle/>
          <a:p>
            <a:r>
              <a:rPr lang="en-US" dirty="0"/>
              <a:t>Digital Communication - Skill based Assessment </a:t>
            </a:r>
          </a:p>
        </p:txBody>
      </p:sp>
      <p:pic>
        <p:nvPicPr>
          <p:cNvPr id="3073" name="Picture 1" descr="C:\Users\Aldrin-PC\Desktop\Project\Shannon-Fano\RGB\entropy_avg_code_length_ratio.png"/>
          <p:cNvPicPr>
            <a:picLocks noChangeAspect="1" noChangeArrowheads="1"/>
          </p:cNvPicPr>
          <p:nvPr/>
        </p:nvPicPr>
        <p:blipFill>
          <a:blip r:embed="rId2" cstate="print"/>
          <a:srcRect/>
          <a:stretch>
            <a:fillRect/>
          </a:stretch>
        </p:blipFill>
        <p:spPr bwMode="auto">
          <a:xfrm>
            <a:off x="533400" y="1542255"/>
            <a:ext cx="5867400" cy="4553745"/>
          </a:xfrm>
          <a:prstGeom prst="rect">
            <a:avLst/>
          </a:prstGeom>
          <a:noFill/>
        </p:spPr>
      </p:pic>
      <p:pic>
        <p:nvPicPr>
          <p:cNvPr id="3074" name="Picture 2" descr="C:\Users\Aldrin-PC\Desktop\Project\Shannon-Fano\RGB\symbol_count_code_length.png"/>
          <p:cNvPicPr>
            <a:picLocks noChangeAspect="1" noChangeArrowheads="1"/>
          </p:cNvPicPr>
          <p:nvPr/>
        </p:nvPicPr>
        <p:blipFill>
          <a:blip r:embed="rId3" cstate="print"/>
          <a:srcRect/>
          <a:stretch>
            <a:fillRect/>
          </a:stretch>
        </p:blipFill>
        <p:spPr bwMode="auto">
          <a:xfrm>
            <a:off x="5943600" y="1371600"/>
            <a:ext cx="5851525" cy="4724400"/>
          </a:xfrm>
          <a:prstGeom prst="rect">
            <a:avLst/>
          </a:prstGeom>
          <a:noFill/>
        </p:spPr>
      </p:pic>
    </p:spTree>
    <p:extLst>
      <p:ext uri="{BB962C8B-B14F-4D97-AF65-F5344CB8AC3E}">
        <p14:creationId xmlns:p14="http://schemas.microsoft.com/office/powerpoint/2010/main" xmlns="" val="24402755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Results and Discussions</a:t>
            </a:r>
          </a:p>
        </p:txBody>
      </p:sp>
      <p:sp>
        <p:nvSpPr>
          <p:cNvPr id="4" name="Footer Placeholder 3"/>
          <p:cNvSpPr>
            <a:spLocks noGrp="1"/>
          </p:cNvSpPr>
          <p:nvPr>
            <p:ph type="ftr" sz="quarter" idx="11"/>
          </p:nvPr>
        </p:nvSpPr>
        <p:spPr>
          <a:xfrm>
            <a:off x="4165600" y="6356355"/>
            <a:ext cx="5207000" cy="501645"/>
          </a:xfrm>
        </p:spPr>
        <p:txBody>
          <a:bodyPr/>
          <a:lstStyle/>
          <a:p>
            <a:r>
              <a:rPr lang="en-US" dirty="0"/>
              <a:t>Digital Communication - Skill based Assessment </a:t>
            </a:r>
          </a:p>
        </p:txBody>
      </p:sp>
      <p:pic>
        <p:nvPicPr>
          <p:cNvPr id="25602" name="Picture 2"/>
          <p:cNvPicPr>
            <a:picLocks noChangeAspect="1" noChangeArrowheads="1"/>
          </p:cNvPicPr>
          <p:nvPr/>
        </p:nvPicPr>
        <p:blipFill>
          <a:blip r:embed="rId2" cstate="print"/>
          <a:srcRect/>
          <a:stretch>
            <a:fillRect/>
          </a:stretch>
        </p:blipFill>
        <p:spPr bwMode="auto">
          <a:xfrm>
            <a:off x="1143000" y="1447800"/>
            <a:ext cx="4508916" cy="4711673"/>
          </a:xfrm>
          <a:prstGeom prst="rect">
            <a:avLst/>
          </a:prstGeom>
          <a:noFill/>
          <a:ln w="9525">
            <a:noFill/>
            <a:miter lim="800000"/>
            <a:headEnd/>
            <a:tailEnd/>
          </a:ln>
          <a:effectLst/>
        </p:spPr>
      </p:pic>
      <p:pic>
        <p:nvPicPr>
          <p:cNvPr id="25603" name="Picture 3"/>
          <p:cNvPicPr>
            <a:picLocks noChangeAspect="1" noChangeArrowheads="1"/>
          </p:cNvPicPr>
          <p:nvPr/>
        </p:nvPicPr>
        <p:blipFill>
          <a:blip r:embed="rId3" cstate="print"/>
          <a:srcRect/>
          <a:stretch>
            <a:fillRect/>
          </a:stretch>
        </p:blipFill>
        <p:spPr bwMode="auto">
          <a:xfrm>
            <a:off x="6629399" y="1447801"/>
            <a:ext cx="4430273" cy="4724400"/>
          </a:xfrm>
          <a:prstGeom prst="rect">
            <a:avLst/>
          </a:prstGeom>
          <a:noFill/>
          <a:ln w="9525">
            <a:noFill/>
            <a:miter lim="800000"/>
            <a:headEnd/>
            <a:tailEnd/>
          </a:ln>
          <a:effectLst/>
        </p:spPr>
      </p:pic>
    </p:spTree>
    <p:extLst>
      <p:ext uri="{BB962C8B-B14F-4D97-AF65-F5344CB8AC3E}">
        <p14:creationId xmlns:p14="http://schemas.microsoft.com/office/powerpoint/2010/main" xmlns="" val="24402755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Conclusions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pPr algn="just">
              <a:lnSpc>
                <a:spcPct val="150000"/>
              </a:lnSpc>
            </a:pPr>
            <a:r>
              <a:rPr lang="en-US" sz="2800" dirty="0">
                <a:latin typeface="Times New Roman" pitchFamily="18" charset="0"/>
                <a:cs typeface="Times New Roman" pitchFamily="18" charset="0"/>
              </a:rPr>
              <a:t>In this project, we successfully implemented Shannon-Fano coding for RGB images, showcasing its effectiveness as a lossless compression technique. The analysis revealed substantial </a:t>
            </a:r>
            <a:r>
              <a:rPr lang="en-US" sz="2800" dirty="0" smtClean="0">
                <a:latin typeface="Times New Roman" pitchFamily="18" charset="0"/>
                <a:cs typeface="Times New Roman" pitchFamily="18" charset="0"/>
              </a:rPr>
              <a:t>efficiency and compression while </a:t>
            </a:r>
            <a:r>
              <a:rPr lang="en-US" sz="2800" dirty="0">
                <a:latin typeface="Times New Roman" pitchFamily="18" charset="0"/>
                <a:cs typeface="Times New Roman" pitchFamily="18" charset="0"/>
              </a:rPr>
              <a:t>ensuring that the quality of the images remained </a:t>
            </a:r>
            <a:r>
              <a:rPr lang="en-US" sz="2800" dirty="0" smtClean="0">
                <a:latin typeface="Times New Roman" pitchFamily="18" charset="0"/>
                <a:cs typeface="Times New Roman" pitchFamily="18" charset="0"/>
              </a:rPr>
              <a:t>intact</a:t>
            </a:r>
          </a:p>
          <a:p>
            <a:pPr algn="just">
              <a:lnSpc>
                <a:spcPct val="150000"/>
              </a:lnSpc>
              <a:buNone/>
            </a:pPr>
            <a:endParaRPr lang="en-US" sz="1000" dirty="0">
              <a:latin typeface="Times New Roman" pitchFamily="18" charset="0"/>
              <a:cs typeface="Times New Roman" pitchFamily="18" charset="0"/>
            </a:endParaRPr>
          </a:p>
          <a:p>
            <a:pPr algn="just">
              <a:lnSpc>
                <a:spcPct val="150000"/>
              </a:lnSpc>
            </a:pPr>
            <a:r>
              <a:rPr lang="en-US" sz="2800" dirty="0" smtClean="0">
                <a:latin typeface="Times New Roman" pitchFamily="18" charset="0"/>
                <a:cs typeface="Times New Roman" pitchFamily="18" charset="0"/>
              </a:rPr>
              <a:t>We have successfully analysed the results using graphs and charts and also generated the efficiency metrics </a:t>
            </a:r>
          </a:p>
          <a:p>
            <a:pPr algn="just">
              <a:lnSpc>
                <a:spcPct val="150000"/>
              </a:lnSpc>
            </a:pPr>
            <a:endParaRPr lang="en-US" sz="1000" dirty="0" smtClean="0">
              <a:latin typeface="Times New Roman" pitchFamily="18" charset="0"/>
              <a:cs typeface="Times New Roman" pitchFamily="18" charset="0"/>
            </a:endParaRPr>
          </a:p>
          <a:p>
            <a:pPr algn="just">
              <a:lnSpc>
                <a:spcPct val="150000"/>
              </a:lnSpc>
            </a:pPr>
            <a:r>
              <a:rPr lang="en-US" sz="2800" dirty="0" smtClean="0">
                <a:latin typeface="Times New Roman" pitchFamily="18" charset="0"/>
                <a:cs typeface="Times New Roman" pitchFamily="18" charset="0"/>
              </a:rPr>
              <a:t>We have further extended our project for medical images, and futher in study exploring its capabilities and potential exploring further possibilities</a:t>
            </a:r>
            <a:endParaRPr lang="en-IN" sz="2800" dirty="0">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4165600" y="6356355"/>
            <a:ext cx="5054600" cy="365125"/>
          </a:xfrm>
        </p:spPr>
        <p:txBody>
          <a:bodyPr/>
          <a:lstStyle/>
          <a:p>
            <a:r>
              <a:rPr lang="en-US" dirty="0"/>
              <a:t>Digital Communication - Skill based Assessment </a:t>
            </a:r>
          </a:p>
        </p:txBody>
      </p:sp>
    </p:spTree>
    <p:extLst>
      <p:ext uri="{BB962C8B-B14F-4D97-AF65-F5344CB8AC3E}">
        <p14:creationId xmlns:p14="http://schemas.microsoft.com/office/powerpoint/2010/main" xmlns="" val="20413097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References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1800" dirty="0" smtClean="0">
                <a:latin typeface="Times New Roman" pitchFamily="18" charset="0"/>
                <a:cs typeface="Times New Roman" pitchFamily="18" charset="0"/>
              </a:rPr>
              <a:t>https://www.geeksforgeeks.org/shannon-fano-algorithm-for-data-compression/</a:t>
            </a:r>
          </a:p>
          <a:p>
            <a:endParaRPr lang="en-IN" sz="1800" dirty="0" smtClean="0">
              <a:latin typeface="Times New Roman" pitchFamily="18" charset="0"/>
              <a:cs typeface="Times New Roman" pitchFamily="18" charset="0"/>
            </a:endParaRPr>
          </a:p>
          <a:p>
            <a:r>
              <a:rPr lang="en-IN" sz="1800" dirty="0" smtClean="0">
                <a:latin typeface="Times New Roman" pitchFamily="18" charset="0"/>
                <a:cs typeface="Times New Roman" pitchFamily="18" charset="0"/>
              </a:rPr>
              <a:t>https://en.wikipedia.org/wiki/Shannon%E2%80%93Fano_coding</a:t>
            </a:r>
          </a:p>
          <a:p>
            <a:endParaRPr lang="en-IN" sz="1800" dirty="0" smtClean="0">
              <a:latin typeface="Times New Roman" pitchFamily="18" charset="0"/>
              <a:cs typeface="Times New Roman" pitchFamily="18" charset="0"/>
            </a:endParaRPr>
          </a:p>
          <a:p>
            <a:r>
              <a:rPr lang="en-IN" sz="1800" dirty="0" smtClean="0">
                <a:latin typeface="Times New Roman" pitchFamily="18" charset="0"/>
                <a:cs typeface="Times New Roman" pitchFamily="18" charset="0"/>
              </a:rPr>
              <a:t>Reddy, M. &amp; Akshaya, Koganti &amp; Seles, R. &amp; Dhivya, RA &amp; Ravichandran, Kattur Soundarapandian. (2018). Image Compression using Shannon-Fano-Elias Coding and Run Length Encoding. 1-5. 10.1109/ICICCT.2018.8473120. </a:t>
            </a:r>
          </a:p>
          <a:p>
            <a:endParaRPr lang="en-IN" sz="1800" dirty="0" smtClean="0">
              <a:latin typeface="Times New Roman" pitchFamily="18" charset="0"/>
              <a:cs typeface="Times New Roman" pitchFamily="18" charset="0"/>
            </a:endParaRPr>
          </a:p>
          <a:p>
            <a:r>
              <a:rPr lang="en-IN" sz="1800" dirty="0" smtClean="0">
                <a:latin typeface="Times New Roman" pitchFamily="18" charset="0"/>
                <a:cs typeface="Times New Roman" pitchFamily="18" charset="0"/>
              </a:rPr>
              <a:t>Rahman, Md &amp; Mohamed, Mohamed. (2019). Lossless Image Compression Techniques: A State-of-the-Art Survey. Symmetry. 11. 1274. 10.3390/sym11101274. </a:t>
            </a:r>
            <a:endParaRPr lang="en-IN" sz="1800" dirty="0">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4165600" y="6356355"/>
            <a:ext cx="5283200" cy="273045"/>
          </a:xfrm>
        </p:spPr>
        <p:txBody>
          <a:bodyPr/>
          <a:lstStyle/>
          <a:p>
            <a:r>
              <a:rPr lang="en-US" dirty="0"/>
              <a:t>Digital Communication - Skill based Assessment </a:t>
            </a:r>
          </a:p>
        </p:txBody>
      </p:sp>
    </p:spTree>
    <p:extLst>
      <p:ext uri="{BB962C8B-B14F-4D97-AF65-F5344CB8AC3E}">
        <p14:creationId xmlns:p14="http://schemas.microsoft.com/office/powerpoint/2010/main" xmlns="" val="1131967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Outline</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Problem Statement</a:t>
            </a:r>
          </a:p>
          <a:p>
            <a:r>
              <a:rPr lang="en-US" dirty="0" smtClean="0">
                <a:latin typeface="Times New Roman" pitchFamily="18" charset="0"/>
                <a:cs typeface="Times New Roman" pitchFamily="18" charset="0"/>
              </a:rPr>
              <a:t>Introduction</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Market Survey</a:t>
            </a:r>
          </a:p>
          <a:p>
            <a:r>
              <a:rPr lang="en-US" dirty="0">
                <a:latin typeface="Times New Roman" pitchFamily="18" charset="0"/>
                <a:cs typeface="Times New Roman" pitchFamily="18" charset="0"/>
              </a:rPr>
              <a:t>Methodology</a:t>
            </a:r>
          </a:p>
          <a:p>
            <a:r>
              <a:rPr lang="en-US" dirty="0">
                <a:latin typeface="Times New Roman" pitchFamily="18" charset="0"/>
                <a:cs typeface="Times New Roman" pitchFamily="18" charset="0"/>
              </a:rPr>
              <a:t>Results and Discussions</a:t>
            </a:r>
          </a:p>
          <a:p>
            <a:r>
              <a:rPr lang="en-US" dirty="0">
                <a:latin typeface="Times New Roman" pitchFamily="18" charset="0"/>
                <a:cs typeface="Times New Roman" pitchFamily="18" charset="0"/>
              </a:rPr>
              <a:t>Conclusions</a:t>
            </a:r>
          </a:p>
          <a:p>
            <a:r>
              <a:rPr lang="en-US" dirty="0">
                <a:latin typeface="Times New Roman" pitchFamily="18" charset="0"/>
                <a:cs typeface="Times New Roman" pitchFamily="18" charset="0"/>
              </a:rPr>
              <a:t>References</a:t>
            </a:r>
          </a:p>
          <a:p>
            <a:r>
              <a:rPr lang="en-US" dirty="0">
                <a:latin typeface="Times New Roman" pitchFamily="18" charset="0"/>
                <a:cs typeface="Times New Roman" pitchFamily="18" charset="0"/>
              </a:rPr>
              <a:t>Acknowledgements </a:t>
            </a:r>
          </a:p>
          <a:p>
            <a:endParaRPr lang="en-IN" dirty="0">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4165600" y="6356355"/>
            <a:ext cx="5207000" cy="501645"/>
          </a:xfrm>
        </p:spPr>
        <p:txBody>
          <a:bodyPr/>
          <a:lstStyle/>
          <a:p>
            <a:r>
              <a:rPr lang="en-US" dirty="0"/>
              <a:t>Digital Communication - Skill based Assessment </a:t>
            </a:r>
          </a:p>
        </p:txBody>
      </p:sp>
    </p:spTree>
    <p:extLst>
      <p:ext uri="{BB962C8B-B14F-4D97-AF65-F5344CB8AC3E}">
        <p14:creationId xmlns:p14="http://schemas.microsoft.com/office/powerpoint/2010/main" xmlns="" val="31590647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10972800" cy="1143000"/>
          </a:xfrm>
        </p:spPr>
        <p:txBody>
          <a:bodyPr/>
          <a:lstStyle/>
          <a:p>
            <a:r>
              <a:rPr lang="en-US" dirty="0" smtClean="0">
                <a:latin typeface="Times New Roman" pitchFamily="18" charset="0"/>
                <a:cs typeface="Times New Roman" pitchFamily="18" charset="0"/>
              </a:rPr>
              <a:t>Problem Statement</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838200" y="1752600"/>
            <a:ext cx="10972800" cy="4525963"/>
          </a:xfrm>
        </p:spPr>
        <p:txBody>
          <a:bodyPr/>
          <a:lstStyle/>
          <a:p>
            <a:pPr>
              <a:lnSpc>
                <a:spcPct val="150000"/>
              </a:lnSpc>
              <a:buNone/>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"Laboratory imaging systems often produce large data files, leading to high storage and transmission costs. An effective compression method is required to reduce file sizes without compromising the quality needed for accurate analysis</a:t>
            </a:r>
            <a:r>
              <a:rPr lang="en-US"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4165600" y="6356355"/>
            <a:ext cx="5207000" cy="501645"/>
          </a:xfrm>
        </p:spPr>
        <p:txBody>
          <a:bodyPr/>
          <a:lstStyle/>
          <a:p>
            <a:r>
              <a:rPr lang="en-US" dirty="0"/>
              <a:t>Digital Communication - Skill based Assessment </a:t>
            </a:r>
          </a:p>
        </p:txBody>
      </p:sp>
    </p:spTree>
    <p:extLst>
      <p:ext uri="{BB962C8B-B14F-4D97-AF65-F5344CB8AC3E}">
        <p14:creationId xmlns:p14="http://schemas.microsoft.com/office/powerpoint/2010/main" xmlns="" val="31590647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Introduction</a:t>
            </a:r>
          </a:p>
        </p:txBody>
      </p:sp>
      <p:sp>
        <p:nvSpPr>
          <p:cNvPr id="3" name="Content Placeholder 2"/>
          <p:cNvSpPr>
            <a:spLocks noGrp="1"/>
          </p:cNvSpPr>
          <p:nvPr>
            <p:ph idx="1"/>
          </p:nvPr>
        </p:nvSpPr>
        <p:spPr>
          <a:xfrm>
            <a:off x="609600" y="1600199"/>
            <a:ext cx="10972800" cy="4525969"/>
          </a:xfrm>
        </p:spPr>
        <p:txBody>
          <a:bodyPr>
            <a:normAutofit fontScale="92500" lnSpcReduction="20000"/>
          </a:bodyPr>
          <a:lstStyle/>
          <a:p>
            <a:pPr algn="just">
              <a:lnSpc>
                <a:spcPct val="150000"/>
              </a:lnSpc>
            </a:pPr>
            <a:r>
              <a:rPr lang="en-IN" sz="2400" dirty="0" smtClean="0">
                <a:latin typeface="Times New Roman" pitchFamily="18" charset="0"/>
                <a:cs typeface="Times New Roman" pitchFamily="18" charset="0"/>
              </a:rPr>
              <a:t>Shannon–Fano coding, named after Claude Shannon and Robert Fano in the year 1949.</a:t>
            </a:r>
          </a:p>
          <a:p>
            <a:pPr algn="just">
              <a:lnSpc>
                <a:spcPct val="150000"/>
              </a:lnSpc>
            </a:pPr>
            <a:r>
              <a:rPr lang="en-IN" sz="2400" dirty="0" smtClean="0">
                <a:latin typeface="Times New Roman" pitchFamily="18" charset="0"/>
                <a:cs typeface="Times New Roman" pitchFamily="18" charset="0"/>
              </a:rPr>
              <a:t>Our </a:t>
            </a:r>
            <a:r>
              <a:rPr lang="en-IN" sz="2400" dirty="0">
                <a:latin typeface="Times New Roman" pitchFamily="18" charset="0"/>
                <a:cs typeface="Times New Roman" pitchFamily="18" charset="0"/>
              </a:rPr>
              <a:t>project is </a:t>
            </a:r>
            <a:r>
              <a:rPr lang="en-IN" sz="2400" dirty="0" smtClean="0">
                <a:latin typeface="Times New Roman" pitchFamily="18" charset="0"/>
                <a:cs typeface="Times New Roman" pitchFamily="18" charset="0"/>
              </a:rPr>
              <a:t>to Implement Shanon Fano encoding on RGB images but we extended it to medical images which uses DICOM format to explore further capabilities of it.</a:t>
            </a:r>
          </a:p>
          <a:p>
            <a:pPr algn="just">
              <a:lnSpc>
                <a:spcPct val="150000"/>
              </a:lnSpc>
              <a:buNone/>
            </a:pPr>
            <a:endParaRPr lang="en-IN" sz="800" dirty="0">
              <a:latin typeface="Times New Roman" pitchFamily="18" charset="0"/>
              <a:cs typeface="Times New Roman" pitchFamily="18" charset="0"/>
            </a:endParaRPr>
          </a:p>
          <a:p>
            <a:pPr algn="just">
              <a:lnSpc>
                <a:spcPct val="150000"/>
              </a:lnSpc>
            </a:pPr>
            <a:r>
              <a:rPr lang="en-IN" sz="2400" dirty="0">
                <a:latin typeface="Times New Roman" pitchFamily="18" charset="0"/>
                <a:cs typeface="Times New Roman" pitchFamily="18" charset="0"/>
              </a:rPr>
              <a:t>The aim of the project is to reduce the file </a:t>
            </a:r>
            <a:r>
              <a:rPr lang="en-IN" sz="2400" dirty="0" smtClean="0">
                <a:latin typeface="Times New Roman" pitchFamily="18" charset="0"/>
                <a:cs typeface="Times New Roman" pitchFamily="18" charset="0"/>
              </a:rPr>
              <a:t>size </a:t>
            </a:r>
            <a:r>
              <a:rPr lang="en-IN" sz="2400" dirty="0">
                <a:latin typeface="Times New Roman" pitchFamily="18" charset="0"/>
                <a:cs typeface="Times New Roman" pitchFamily="18" charset="0"/>
              </a:rPr>
              <a:t>of the image</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but preserving quality for faster transmission and efficient hardware usage by using lossless encoding technique which assigns </a:t>
            </a:r>
            <a:r>
              <a:rPr lang="en-US" sz="2400" dirty="0">
                <a:latin typeface="Times New Roman" pitchFamily="18" charset="0"/>
                <a:cs typeface="Times New Roman" pitchFamily="18" charset="0"/>
              </a:rPr>
              <a:t>shorter codes to more frequently occurring color combinations</a:t>
            </a:r>
            <a:r>
              <a:rPr lang="en-IN" sz="2400" dirty="0" smtClean="0">
                <a:latin typeface="Times New Roman" pitchFamily="18" charset="0"/>
                <a:cs typeface="Times New Roman" pitchFamily="18" charset="0"/>
              </a:rPr>
              <a:t>.</a:t>
            </a:r>
          </a:p>
          <a:p>
            <a:pPr algn="just">
              <a:lnSpc>
                <a:spcPct val="150000"/>
              </a:lnSpc>
            </a:pPr>
            <a:endParaRPr lang="en-IN" sz="600" dirty="0">
              <a:latin typeface="Times New Roman" pitchFamily="18" charset="0"/>
              <a:cs typeface="Times New Roman" pitchFamily="18" charset="0"/>
            </a:endParaRPr>
          </a:p>
          <a:p>
            <a:pPr algn="just">
              <a:lnSpc>
                <a:spcPct val="150000"/>
              </a:lnSpc>
            </a:pPr>
            <a:r>
              <a:rPr lang="en-IN" sz="2400" dirty="0" smtClean="0">
                <a:latin typeface="Times New Roman" pitchFamily="18" charset="0"/>
                <a:cs typeface="Times New Roman" pitchFamily="18" charset="0"/>
              </a:rPr>
              <a:t> This Project also focusses on making a on study on the capabilities of Shannon Fano encoding by displaying each step of the process and visualizing different parameters such as entropy, avg code word length, efficiency and PSNR ratio using graphs and charts</a:t>
            </a:r>
          </a:p>
        </p:txBody>
      </p:sp>
      <p:sp>
        <p:nvSpPr>
          <p:cNvPr id="4" name="Footer Placeholder 3"/>
          <p:cNvSpPr>
            <a:spLocks noGrp="1"/>
          </p:cNvSpPr>
          <p:nvPr>
            <p:ph type="ftr" sz="quarter" idx="11"/>
          </p:nvPr>
        </p:nvSpPr>
        <p:spPr>
          <a:xfrm>
            <a:off x="4165600" y="6356355"/>
            <a:ext cx="5207000" cy="501645"/>
          </a:xfrm>
        </p:spPr>
        <p:txBody>
          <a:bodyPr/>
          <a:lstStyle/>
          <a:p>
            <a:r>
              <a:rPr lang="en-US" dirty="0"/>
              <a:t>Digital Communication - Skill based Assessment </a:t>
            </a:r>
          </a:p>
        </p:txBody>
      </p:sp>
    </p:spTree>
    <p:extLst>
      <p:ext uri="{BB962C8B-B14F-4D97-AF65-F5344CB8AC3E}">
        <p14:creationId xmlns:p14="http://schemas.microsoft.com/office/powerpoint/2010/main" xmlns="" val="23853333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Market Survey</a:t>
            </a:r>
          </a:p>
        </p:txBody>
      </p:sp>
      <p:sp>
        <p:nvSpPr>
          <p:cNvPr id="3" name="Content Placeholder 2"/>
          <p:cNvSpPr>
            <a:spLocks noGrp="1"/>
          </p:cNvSpPr>
          <p:nvPr>
            <p:ph idx="1"/>
          </p:nvPr>
        </p:nvSpPr>
        <p:spPr>
          <a:xfrm>
            <a:off x="609600" y="1447801"/>
            <a:ext cx="10972800" cy="4678368"/>
          </a:xfrm>
        </p:spPr>
        <p:txBody>
          <a:bodyPr>
            <a:normAutofit fontScale="85000" lnSpcReduction="20000"/>
          </a:bodyPr>
          <a:lstStyle/>
          <a:p>
            <a:pPr>
              <a:buNone/>
            </a:pPr>
            <a:r>
              <a:rPr lang="en-IN" sz="2400" b="1" dirty="0" smtClean="0">
                <a:latin typeface="Times New Roman" pitchFamily="18" charset="0"/>
                <a:cs typeface="Times New Roman" pitchFamily="18" charset="0"/>
              </a:rPr>
              <a:t>Target Sectors: </a:t>
            </a:r>
          </a:p>
          <a:p>
            <a:pPr>
              <a:buNone/>
            </a:pPr>
            <a:r>
              <a:rPr lang="en-IN" sz="2400" dirty="0" smtClean="0">
                <a:latin typeface="Times New Roman" pitchFamily="18" charset="0"/>
                <a:cs typeface="Times New Roman" pitchFamily="18" charset="0"/>
              </a:rPr>
              <a:t>	Hospitals and Medical Centers, Radiology Departments, </a:t>
            </a:r>
          </a:p>
          <a:p>
            <a:pPr>
              <a:buNone/>
            </a:pPr>
            <a:r>
              <a:rPr lang="en-IN" sz="2400" dirty="0" smtClean="0">
                <a:latin typeface="Times New Roman" pitchFamily="18" charset="0"/>
                <a:cs typeface="Times New Roman" pitchFamily="18" charset="0"/>
              </a:rPr>
              <a:t>Medical Device    Manufacturers</a:t>
            </a:r>
          </a:p>
          <a:p>
            <a:pPr>
              <a:buNone/>
            </a:pPr>
            <a:endParaRPr lang="en-IN" sz="2400" b="1" dirty="0" smtClean="0">
              <a:latin typeface="Times New Roman" pitchFamily="18" charset="0"/>
              <a:cs typeface="Times New Roman" pitchFamily="18" charset="0"/>
            </a:endParaRPr>
          </a:p>
          <a:p>
            <a:pPr>
              <a:buNone/>
            </a:pPr>
            <a:r>
              <a:rPr lang="en-IN" sz="2400" b="1" dirty="0" smtClean="0">
                <a:latin typeface="Times New Roman" pitchFamily="18" charset="0"/>
                <a:cs typeface="Times New Roman" pitchFamily="18" charset="0"/>
              </a:rPr>
              <a:t>Current Challenges:</a:t>
            </a:r>
          </a:p>
          <a:p>
            <a:pPr>
              <a:buNone/>
            </a:pPr>
            <a:r>
              <a:rPr lang="en-IN" sz="2400" dirty="0" smtClean="0">
                <a:latin typeface="Times New Roman" pitchFamily="18" charset="0"/>
                <a:cs typeface="Times New Roman" pitchFamily="18" charset="0"/>
              </a:rPr>
              <a:t>	Very large Data Volume, High Storage Costs,</a:t>
            </a:r>
          </a:p>
          <a:p>
            <a:pPr>
              <a:buNone/>
            </a:pPr>
            <a:r>
              <a:rPr lang="en-IN" sz="2400" dirty="0" smtClean="0">
                <a:latin typeface="Times New Roman" pitchFamily="18" charset="0"/>
                <a:cs typeface="Times New Roman" pitchFamily="18" charset="0"/>
              </a:rPr>
              <a:t> Image Quality Preservation</a:t>
            </a:r>
          </a:p>
          <a:p>
            <a:pPr>
              <a:buNone/>
            </a:pPr>
            <a:endParaRPr lang="en-IN" sz="2200" dirty="0" smtClean="0">
              <a:latin typeface="Times New Roman" pitchFamily="18" charset="0"/>
              <a:cs typeface="Times New Roman" pitchFamily="18" charset="0"/>
            </a:endParaRPr>
          </a:p>
          <a:p>
            <a:pPr>
              <a:buNone/>
            </a:pPr>
            <a:r>
              <a:rPr lang="en-IN" sz="2400" b="1" dirty="0" smtClean="0">
                <a:latin typeface="Times New Roman" pitchFamily="18" charset="0"/>
                <a:cs typeface="Times New Roman" pitchFamily="18" charset="0"/>
              </a:rPr>
              <a:t>Current Compression Techniques:</a:t>
            </a:r>
          </a:p>
          <a:p>
            <a:r>
              <a:rPr lang="en-IN" sz="2400" b="1" dirty="0" smtClean="0">
                <a:latin typeface="Times New Roman" pitchFamily="18" charset="0"/>
                <a:cs typeface="Times New Roman" pitchFamily="18" charset="0"/>
              </a:rPr>
              <a:t>JPEG2000 and Lossless JPEG:</a:t>
            </a:r>
            <a:r>
              <a:rPr lang="en-IN" sz="2400" dirty="0" smtClean="0">
                <a:latin typeface="Times New Roman" pitchFamily="18" charset="0"/>
                <a:cs typeface="Times New Roman" pitchFamily="18" charset="0"/>
              </a:rPr>
              <a:t> Widely used, particularly in DICOM, but they have limitations in terms of computational efficiency and compression ratio.</a:t>
            </a:r>
          </a:p>
          <a:p>
            <a:pPr>
              <a:buNone/>
            </a:pPr>
            <a:endParaRPr lang="en-IN" sz="900" dirty="0" smtClean="0">
              <a:latin typeface="Times New Roman" pitchFamily="18" charset="0"/>
              <a:cs typeface="Times New Roman" pitchFamily="18" charset="0"/>
            </a:endParaRPr>
          </a:p>
          <a:p>
            <a:r>
              <a:rPr lang="en-IN" sz="2400" b="1" dirty="0" smtClean="0">
                <a:latin typeface="Times New Roman" pitchFamily="18" charset="0"/>
                <a:cs typeface="Times New Roman" pitchFamily="18" charset="0"/>
              </a:rPr>
              <a:t>Other Coding Techniques:</a:t>
            </a:r>
            <a:r>
              <a:rPr lang="en-IN" sz="2400" dirty="0" smtClean="0">
                <a:latin typeface="Times New Roman" pitchFamily="18" charset="0"/>
                <a:cs typeface="Times New Roman" pitchFamily="18" charset="0"/>
              </a:rPr>
              <a:t> Often used but could be inefficient for certain types of data.</a:t>
            </a:r>
          </a:p>
          <a:p>
            <a:pPr>
              <a:buNone/>
            </a:pPr>
            <a:endParaRPr lang="en-IN" sz="900" dirty="0" smtClean="0">
              <a:latin typeface="Times New Roman" pitchFamily="18" charset="0"/>
              <a:cs typeface="Times New Roman" pitchFamily="18" charset="0"/>
            </a:endParaRPr>
          </a:p>
          <a:p>
            <a:r>
              <a:rPr lang="en-IN" sz="2400" b="1" dirty="0" smtClean="0">
                <a:latin typeface="Times New Roman" pitchFamily="18" charset="0"/>
                <a:cs typeface="Times New Roman" pitchFamily="18" charset="0"/>
              </a:rPr>
              <a:t>Proprietary Compression Algorithms:</a:t>
            </a:r>
            <a:r>
              <a:rPr lang="en-IN" sz="2400" dirty="0" smtClean="0">
                <a:latin typeface="Times New Roman" pitchFamily="18" charset="0"/>
                <a:cs typeface="Times New Roman" pitchFamily="18" charset="0"/>
              </a:rPr>
              <a:t> Some organisations use their own compression techniques, making integration with other systems difficult.</a:t>
            </a:r>
          </a:p>
        </p:txBody>
      </p:sp>
      <p:sp>
        <p:nvSpPr>
          <p:cNvPr id="4" name="Footer Placeholder 3"/>
          <p:cNvSpPr>
            <a:spLocks noGrp="1"/>
          </p:cNvSpPr>
          <p:nvPr>
            <p:ph type="ftr" sz="quarter" idx="11"/>
          </p:nvPr>
        </p:nvSpPr>
        <p:spPr>
          <a:xfrm>
            <a:off x="4165600" y="6356355"/>
            <a:ext cx="5207000" cy="501645"/>
          </a:xfrm>
        </p:spPr>
        <p:txBody>
          <a:bodyPr/>
          <a:lstStyle/>
          <a:p>
            <a:r>
              <a:rPr lang="en-US" dirty="0"/>
              <a:t>Digital Communication - Skill based Assessment </a:t>
            </a:r>
          </a:p>
        </p:txBody>
      </p:sp>
      <p:pic>
        <p:nvPicPr>
          <p:cNvPr id="11266" name="Picture 2" descr="https://www.citiscan.com.au/_content_data/_images/large/citiscan-110920-674-1.jpg"/>
          <p:cNvPicPr>
            <a:picLocks noChangeAspect="1" noChangeArrowheads="1"/>
          </p:cNvPicPr>
          <p:nvPr/>
        </p:nvPicPr>
        <p:blipFill>
          <a:blip r:embed="rId2" cstate="print"/>
          <a:srcRect/>
          <a:stretch>
            <a:fillRect/>
          </a:stretch>
        </p:blipFill>
        <p:spPr bwMode="auto">
          <a:xfrm>
            <a:off x="7239000" y="1524000"/>
            <a:ext cx="3810000" cy="2438400"/>
          </a:xfrm>
          <a:prstGeom prst="roundRect">
            <a:avLst/>
          </a:prstGeom>
          <a:noFill/>
        </p:spPr>
      </p:pic>
    </p:spTree>
    <p:extLst>
      <p:ext uri="{BB962C8B-B14F-4D97-AF65-F5344CB8AC3E}">
        <p14:creationId xmlns:p14="http://schemas.microsoft.com/office/powerpoint/2010/main" xmlns="" val="9443501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Market Survey</a:t>
            </a:r>
          </a:p>
        </p:txBody>
      </p:sp>
      <p:sp>
        <p:nvSpPr>
          <p:cNvPr id="3" name="Content Placeholder 2"/>
          <p:cNvSpPr>
            <a:spLocks noGrp="1"/>
          </p:cNvSpPr>
          <p:nvPr>
            <p:ph idx="1"/>
          </p:nvPr>
        </p:nvSpPr>
        <p:spPr>
          <a:xfrm>
            <a:off x="609600" y="1447801"/>
            <a:ext cx="10972800" cy="4678368"/>
          </a:xfrm>
        </p:spPr>
        <p:txBody>
          <a:bodyPr>
            <a:normAutofit/>
          </a:bodyPr>
          <a:lstStyle/>
          <a:p>
            <a:pPr>
              <a:buNone/>
            </a:pPr>
            <a:r>
              <a:rPr lang="en-IN" sz="2800" b="1" dirty="0" smtClean="0">
                <a:latin typeface="Times New Roman" pitchFamily="18" charset="0"/>
                <a:cs typeface="Times New Roman" pitchFamily="18" charset="0"/>
              </a:rPr>
              <a:t>Shannon-Fano Encoding as a Solution:</a:t>
            </a:r>
          </a:p>
          <a:p>
            <a:pPr>
              <a:buNone/>
            </a:pPr>
            <a:endParaRPr lang="en-IN" sz="2400" b="1" dirty="0" smtClean="0">
              <a:latin typeface="Times New Roman" pitchFamily="18" charset="0"/>
              <a:cs typeface="Times New Roman" pitchFamily="18" charset="0"/>
            </a:endParaRPr>
          </a:p>
          <a:p>
            <a:r>
              <a:rPr lang="en-IN" sz="2400" b="1" dirty="0" smtClean="0">
                <a:latin typeface="Times New Roman" pitchFamily="18" charset="0"/>
                <a:cs typeface="Times New Roman" pitchFamily="18" charset="0"/>
              </a:rPr>
              <a:t>Efficiency in Compression:</a:t>
            </a:r>
            <a:r>
              <a:rPr lang="en-IN" sz="2400" dirty="0" smtClean="0">
                <a:latin typeface="Times New Roman" pitchFamily="18" charset="0"/>
                <a:cs typeface="Times New Roman" pitchFamily="18" charset="0"/>
              </a:rPr>
              <a:t> Shannon-Fano offers a method of entropy-based compression that may provide better compression ratios for certain types of medical images without significant loss.</a:t>
            </a:r>
          </a:p>
          <a:p>
            <a:endParaRPr lang="en-IN" sz="1050" dirty="0" smtClean="0">
              <a:latin typeface="Times New Roman" pitchFamily="18" charset="0"/>
              <a:cs typeface="Times New Roman" pitchFamily="18" charset="0"/>
            </a:endParaRPr>
          </a:p>
          <a:p>
            <a:r>
              <a:rPr lang="en-IN" sz="2400" b="1" dirty="0" smtClean="0">
                <a:latin typeface="Times New Roman" pitchFamily="18" charset="0"/>
                <a:cs typeface="Times New Roman" pitchFamily="18" charset="0"/>
              </a:rPr>
              <a:t>Cost-Effective:</a:t>
            </a:r>
            <a:r>
              <a:rPr lang="en-IN" sz="2400" dirty="0" smtClean="0">
                <a:latin typeface="Times New Roman" pitchFamily="18" charset="0"/>
                <a:cs typeface="Times New Roman" pitchFamily="18" charset="0"/>
              </a:rPr>
              <a:t> May reduce storage and transmission costs when handling large DICOM and RAW image datasets.</a:t>
            </a:r>
          </a:p>
          <a:p>
            <a:endParaRPr lang="en-IN" sz="1050" dirty="0" smtClean="0">
              <a:latin typeface="Times New Roman" pitchFamily="18" charset="0"/>
              <a:cs typeface="Times New Roman" pitchFamily="18" charset="0"/>
            </a:endParaRPr>
          </a:p>
          <a:p>
            <a:r>
              <a:rPr lang="en-IN" sz="2400" b="1" dirty="0" smtClean="0">
                <a:latin typeface="Times New Roman" pitchFamily="18" charset="0"/>
                <a:cs typeface="Times New Roman" pitchFamily="18" charset="0"/>
              </a:rPr>
              <a:t>Computational Requirements:</a:t>
            </a:r>
            <a:r>
              <a:rPr lang="en-IN" sz="2400" dirty="0" smtClean="0">
                <a:latin typeface="Times New Roman" pitchFamily="18" charset="0"/>
                <a:cs typeface="Times New Roman" pitchFamily="18" charset="0"/>
              </a:rPr>
              <a:t> Its lightweight computational nature might make it suitable for integration into real-time or near-real-time medical imaging systems.</a:t>
            </a:r>
            <a:endParaRPr lang="en-IN"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4165600" y="6356355"/>
            <a:ext cx="5207000" cy="501645"/>
          </a:xfrm>
        </p:spPr>
        <p:txBody>
          <a:bodyPr/>
          <a:lstStyle/>
          <a:p>
            <a:r>
              <a:rPr lang="en-US" dirty="0"/>
              <a:t>Digital Communication - Skill based Assessment </a:t>
            </a:r>
          </a:p>
        </p:txBody>
      </p:sp>
    </p:spTree>
    <p:extLst>
      <p:ext uri="{BB962C8B-B14F-4D97-AF65-F5344CB8AC3E}">
        <p14:creationId xmlns:p14="http://schemas.microsoft.com/office/powerpoint/2010/main" xmlns="" val="9443501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9982200" cy="868362"/>
          </a:xfrm>
        </p:spPr>
        <p:txBody>
          <a:bodyPr>
            <a:normAutofit fontScale="90000"/>
          </a:bodyPr>
          <a:lstStyle/>
          <a:p>
            <a:r>
              <a:rPr lang="en-US" b="1" dirty="0" smtClean="0">
                <a:latin typeface="Times New Roman" pitchFamily="18" charset="0"/>
                <a:cs typeface="Times New Roman" pitchFamily="18" charset="0"/>
              </a:rPr>
              <a:t>Methodology to implement Shannon-Fano Coding</a:t>
            </a:r>
            <a:endParaRPr lang="en-US" b="1" dirty="0">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4165600" y="6356355"/>
            <a:ext cx="5207000" cy="501645"/>
          </a:xfrm>
        </p:spPr>
        <p:txBody>
          <a:bodyPr/>
          <a:lstStyle/>
          <a:p>
            <a:r>
              <a:rPr lang="en-US" dirty="0"/>
              <a:t>Digital Communication - Skill based Assessment </a:t>
            </a:r>
          </a:p>
        </p:txBody>
      </p:sp>
      <p:sp>
        <p:nvSpPr>
          <p:cNvPr id="5" name="Content Placeholder 4"/>
          <p:cNvSpPr>
            <a:spLocks noGrp="1"/>
          </p:cNvSpPr>
          <p:nvPr>
            <p:ph idx="1"/>
          </p:nvPr>
        </p:nvSpPr>
        <p:spPr/>
        <p:txBody>
          <a:bodyPr/>
          <a:lstStyle/>
          <a:p>
            <a:endParaRPr lang="en-IN"/>
          </a:p>
        </p:txBody>
      </p:sp>
      <p:pic>
        <p:nvPicPr>
          <p:cNvPr id="2055" name="Picture 7" descr="C:\Users\Aldrin-PC\Downloads\Brown Pastel Flowchart Diagram Graph Template\1.png"/>
          <p:cNvPicPr>
            <a:picLocks noChangeAspect="1" noChangeArrowheads="1"/>
          </p:cNvPicPr>
          <p:nvPr/>
        </p:nvPicPr>
        <p:blipFill>
          <a:blip r:embed="rId2" cstate="print"/>
          <a:srcRect/>
          <a:stretch>
            <a:fillRect/>
          </a:stretch>
        </p:blipFill>
        <p:spPr bwMode="auto">
          <a:xfrm>
            <a:off x="-1" y="1466865"/>
            <a:ext cx="6274121" cy="4705335"/>
          </a:xfrm>
          <a:prstGeom prst="rect">
            <a:avLst/>
          </a:prstGeom>
          <a:noFill/>
        </p:spPr>
      </p:pic>
      <p:pic>
        <p:nvPicPr>
          <p:cNvPr id="2052" name="Picture 4" descr="C:\Users\Aldrin-PC\Downloads\Brown Pastel Flowchart Diagram Graph Template\2.png"/>
          <p:cNvPicPr>
            <a:picLocks noChangeAspect="1" noChangeArrowheads="1"/>
          </p:cNvPicPr>
          <p:nvPr/>
        </p:nvPicPr>
        <p:blipFill>
          <a:blip r:embed="rId3" cstate="print"/>
          <a:srcRect/>
          <a:stretch>
            <a:fillRect/>
          </a:stretch>
        </p:blipFill>
        <p:spPr bwMode="auto">
          <a:xfrm>
            <a:off x="5562600" y="1524001"/>
            <a:ext cx="6629400" cy="4876800"/>
          </a:xfrm>
          <a:prstGeom prst="rect">
            <a:avLst/>
          </a:prstGeom>
          <a:noFill/>
        </p:spPr>
      </p:pic>
    </p:spTree>
    <p:extLst>
      <p:ext uri="{BB962C8B-B14F-4D97-AF65-F5344CB8AC3E}">
        <p14:creationId xmlns:p14="http://schemas.microsoft.com/office/powerpoint/2010/main" xmlns="" val="384693616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Methodology</a:t>
            </a:r>
          </a:p>
        </p:txBody>
      </p:sp>
      <p:sp>
        <p:nvSpPr>
          <p:cNvPr id="3" name="Content Placeholder 2"/>
          <p:cNvSpPr>
            <a:spLocks noGrp="1"/>
          </p:cNvSpPr>
          <p:nvPr>
            <p:ph idx="1"/>
          </p:nvPr>
        </p:nvSpPr>
        <p:spPr>
          <a:xfrm>
            <a:off x="685800" y="1447800"/>
            <a:ext cx="10972800" cy="4373563"/>
          </a:xfrm>
        </p:spPr>
        <p:txBody>
          <a:bodyPr>
            <a:normAutofit/>
          </a:bodyPr>
          <a:lstStyle/>
          <a:p>
            <a:pPr marL="514350" indent="-514350" algn="just">
              <a:buNone/>
            </a:pPr>
            <a:r>
              <a:rPr lang="en-IN" sz="2400" dirty="0" smtClean="0">
                <a:latin typeface="Times New Roman" pitchFamily="18" charset="0"/>
                <a:cs typeface="Times New Roman" pitchFamily="18" charset="0"/>
              </a:rPr>
              <a:t>Working of Shannon Fano Encoding:</a:t>
            </a:r>
            <a:endParaRPr lang="en-IN"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4165600" y="6356355"/>
            <a:ext cx="5207000" cy="501645"/>
          </a:xfrm>
        </p:spPr>
        <p:txBody>
          <a:bodyPr/>
          <a:lstStyle/>
          <a:p>
            <a:r>
              <a:rPr lang="en-US" dirty="0"/>
              <a:t>Digital Communication - Skill based Assessment </a:t>
            </a:r>
          </a:p>
        </p:txBody>
      </p:sp>
      <p:pic>
        <p:nvPicPr>
          <p:cNvPr id="5122" name="Picture 2" descr="Ec"/>
          <p:cNvPicPr>
            <a:picLocks noChangeAspect="1" noChangeArrowheads="1"/>
          </p:cNvPicPr>
          <p:nvPr/>
        </p:nvPicPr>
        <p:blipFill>
          <a:blip r:embed="rId2" cstate="print"/>
          <a:srcRect/>
          <a:stretch>
            <a:fillRect/>
          </a:stretch>
        </p:blipFill>
        <p:spPr bwMode="auto">
          <a:xfrm>
            <a:off x="1371600" y="1828800"/>
            <a:ext cx="9677400" cy="4419600"/>
          </a:xfrm>
          <a:prstGeom prst="rect">
            <a:avLst/>
          </a:prstGeom>
          <a:noFill/>
        </p:spPr>
      </p:pic>
    </p:spTree>
    <p:extLst>
      <p:ext uri="{BB962C8B-B14F-4D97-AF65-F5344CB8AC3E}">
        <p14:creationId xmlns:p14="http://schemas.microsoft.com/office/powerpoint/2010/main" xmlns="" val="38469361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Metrics for Shannon-Fano Encoding</a:t>
            </a:r>
            <a:endParaRPr lang="en-US" b="1" dirty="0">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4165600" y="6356355"/>
            <a:ext cx="5207000" cy="501645"/>
          </a:xfrm>
        </p:spPr>
        <p:txBody>
          <a:bodyPr/>
          <a:lstStyle/>
          <a:p>
            <a:r>
              <a:rPr lang="en-US" dirty="0">
                <a:solidFill>
                  <a:srgbClr val="00B050"/>
                </a:solidFill>
              </a:rPr>
              <a:t>Digital Communication - Skill based Assessment </a:t>
            </a:r>
          </a:p>
        </p:txBody>
      </p:sp>
      <p:pic>
        <p:nvPicPr>
          <p:cNvPr id="1026" name="Picture 2"/>
          <p:cNvPicPr>
            <a:picLocks noGrp="1" noChangeAspect="1" noChangeArrowheads="1"/>
          </p:cNvPicPr>
          <p:nvPr>
            <p:ph idx="1"/>
          </p:nvPr>
        </p:nvPicPr>
        <p:blipFill>
          <a:blip r:embed="rId2" cstate="print"/>
          <a:srcRect/>
          <a:stretch>
            <a:fillRect/>
          </a:stretch>
        </p:blipFill>
        <p:spPr bwMode="auto">
          <a:xfrm>
            <a:off x="2667000" y="1338378"/>
            <a:ext cx="7620000" cy="4828865"/>
          </a:xfrm>
          <a:prstGeom prst="rect">
            <a:avLst/>
          </a:prstGeom>
          <a:noFill/>
          <a:ln w="9525">
            <a:noFill/>
            <a:miter lim="800000"/>
            <a:headEnd/>
            <a:tailEnd/>
          </a:ln>
          <a:effectLst/>
        </p:spPr>
      </p:pic>
    </p:spTree>
    <p:extLst>
      <p:ext uri="{BB962C8B-B14F-4D97-AF65-F5344CB8AC3E}">
        <p14:creationId xmlns:p14="http://schemas.microsoft.com/office/powerpoint/2010/main" xmlns="" val="38469361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1929</TotalTime>
  <Words>558</Words>
  <Application>Microsoft Office PowerPoint</Application>
  <PresentationFormat>Custom</PresentationFormat>
  <Paragraphs>86</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Implementation of Shannon Fano codec on Lab Images</vt:lpstr>
      <vt:lpstr>Outline</vt:lpstr>
      <vt:lpstr>Problem Statement</vt:lpstr>
      <vt:lpstr>Introduction</vt:lpstr>
      <vt:lpstr>Market Survey</vt:lpstr>
      <vt:lpstr>Market Survey</vt:lpstr>
      <vt:lpstr>Methodology to implement Shannon-Fano Coding</vt:lpstr>
      <vt:lpstr>Methodology</vt:lpstr>
      <vt:lpstr>Metrics for Shannon-Fano Encoding</vt:lpstr>
      <vt:lpstr>Results and Discussions</vt:lpstr>
      <vt:lpstr>Results and Discussions</vt:lpstr>
      <vt:lpstr>Results and Discussions</vt:lpstr>
      <vt:lpstr>Conclusions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CC-MAIN</dc:creator>
  <cp:lastModifiedBy>ALDRIN ‪</cp:lastModifiedBy>
  <cp:revision>69</cp:revision>
  <dcterms:created xsi:type="dcterms:W3CDTF">2013-10-09T21:01:30Z</dcterms:created>
  <dcterms:modified xsi:type="dcterms:W3CDTF">2024-10-27T14:25:42Z</dcterms:modified>
</cp:coreProperties>
</file>