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61" r:id="rId2"/>
    <p:sldId id="278" r:id="rId3"/>
    <p:sldId id="281" r:id="rId4"/>
    <p:sldId id="289" r:id="rId5"/>
    <p:sldId id="293" r:id="rId6"/>
    <p:sldId id="284" r:id="rId7"/>
    <p:sldId id="283" r:id="rId8"/>
    <p:sldId id="292" r:id="rId9"/>
    <p:sldId id="295" r:id="rId10"/>
    <p:sldId id="296" r:id="rId11"/>
    <p:sldId id="297" r:id="rId12"/>
    <p:sldId id="298" r:id="rId13"/>
    <p:sldId id="299" r:id="rId14"/>
    <p:sldId id="282" r:id="rId15"/>
    <p:sldId id="300" r:id="rId16"/>
    <p:sldId id="291" r:id="rId17"/>
    <p:sldId id="294" r:id="rId18"/>
    <p:sldId id="280" r:id="rId19"/>
    <p:sldId id="287" r:id="rId20"/>
    <p:sldId id="29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drin Infant Raj F" userId="b7fd32f987ed9fe5" providerId="LiveId" clId="{99DA2329-05FD-403E-ADC8-FB22DC6EFA8D}"/>
    <pc:docChg chg="custSel modSld">
      <pc:chgData name="Aldrin Infant Raj F" userId="b7fd32f987ed9fe5" providerId="LiveId" clId="{99DA2329-05FD-403E-ADC8-FB22DC6EFA8D}" dt="2024-10-27T05:29:30.312" v="17" actId="478"/>
      <pc:docMkLst>
        <pc:docMk/>
      </pc:docMkLst>
      <pc:sldChg chg="delSp modSp mod">
        <pc:chgData name="Aldrin Infant Raj F" userId="b7fd32f987ed9fe5" providerId="LiveId" clId="{99DA2329-05FD-403E-ADC8-FB22DC6EFA8D}" dt="2024-10-27T05:29:30.312" v="17" actId="478"/>
        <pc:sldMkLst>
          <pc:docMk/>
          <pc:sldMk cId="781970682" sldId="261"/>
        </pc:sldMkLst>
        <pc:spChg chg="mod">
          <ac:chgData name="Aldrin Infant Raj F" userId="b7fd32f987ed9fe5" providerId="LiveId" clId="{99DA2329-05FD-403E-ADC8-FB22DC6EFA8D}" dt="2024-10-27T05:18:52.696" v="16" actId="20577"/>
          <ac:spMkLst>
            <pc:docMk/>
            <pc:sldMk cId="781970682" sldId="261"/>
            <ac:spMk id="2" creationId="{00000000-0000-0000-0000-000000000000}"/>
          </ac:spMkLst>
        </pc:spChg>
        <pc:spChg chg="del">
          <ac:chgData name="Aldrin Infant Raj F" userId="b7fd32f987ed9fe5" providerId="LiveId" clId="{99DA2329-05FD-403E-ADC8-FB22DC6EFA8D}" dt="2024-10-27T05:29:30.312" v="17" actId="478"/>
          <ac:spMkLst>
            <pc:docMk/>
            <pc:sldMk cId="781970682" sldId="261"/>
            <ac:spMk id="3" creationId="{00000000-0000-0000-0000-000000000000}"/>
          </ac:spMkLst>
        </pc:spChg>
      </pc:sldChg>
      <pc:sldChg chg="delSp mod">
        <pc:chgData name="Aldrin Infant Raj F" userId="b7fd32f987ed9fe5" providerId="LiveId" clId="{99DA2329-05FD-403E-ADC8-FB22DC6EFA8D}" dt="2024-10-27T05:05:57.712" v="0" actId="478"/>
        <pc:sldMkLst>
          <pc:docMk/>
          <pc:sldMk cId="3159064733" sldId="278"/>
        </pc:sldMkLst>
        <pc:spChg chg="del">
          <ac:chgData name="Aldrin Infant Raj F" userId="b7fd32f987ed9fe5" providerId="LiveId" clId="{99DA2329-05FD-403E-ADC8-FB22DC6EFA8D}" dt="2024-10-27T05:05:57.712" v="0" actId="478"/>
          <ac:spMkLst>
            <pc:docMk/>
            <pc:sldMk cId="3159064733" sldId="278"/>
            <ac:spMk id="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93B235-A356-4EDD-B661-3740227078CF}" type="datetimeFigureOut">
              <a:rPr lang="en-US" smtClean="0"/>
              <a:t>10/27/2024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220817-5D4E-404A-A632-196827EAD30F}" type="slidenum">
              <a:rPr lang="en-US" smtClean="0"/>
              <a:t>‹#›</a:t>
            </a:fld>
            <a:endParaRPr lang="en-US"/>
          </a:p>
        </p:txBody>
      </p:sp>
    </p:spTree>
    <p:extLst>
      <p:ext uri="{BB962C8B-B14F-4D97-AF65-F5344CB8AC3E}">
        <p14:creationId xmlns:p14="http://schemas.microsoft.com/office/powerpoint/2010/main" val="40128054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D220817-5D4E-404A-A632-196827EAD30F}" type="slidenum">
              <a:rPr lang="en-US" smtClean="0"/>
              <a:t>1</a:t>
            </a:fld>
            <a:endParaRPr lang="en-US"/>
          </a:p>
        </p:txBody>
      </p:sp>
    </p:spTree>
    <p:extLst>
      <p:ext uri="{BB962C8B-B14F-4D97-AF65-F5344CB8AC3E}">
        <p14:creationId xmlns:p14="http://schemas.microsoft.com/office/powerpoint/2010/main" val="27799665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0"/>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 name="Footer Placeholder 5"/>
          <p:cNvSpPr>
            <a:spLocks noGrp="1"/>
          </p:cNvSpPr>
          <p:nvPr>
            <p:ph type="ftr" sz="quarter" idx="11"/>
          </p:nvPr>
        </p:nvSpPr>
        <p:spPr>
          <a:xfrm>
            <a:off x="4165600" y="6356355"/>
            <a:ext cx="3860800" cy="365125"/>
          </a:xfrm>
          <a:prstGeom prst="rect">
            <a:avLst/>
          </a:prstGeom>
        </p:spPr>
        <p:txBody>
          <a:bodyPr/>
          <a:lstStyle>
            <a:lvl1pPr algn="ctr">
              <a:defRPr/>
            </a:lvl1pPr>
          </a:lstStyle>
          <a:p>
            <a:r>
              <a:rPr lang="en-US"/>
              <a:t>Digital Communication - Skill based Assessment </a:t>
            </a:r>
            <a:endParaRPr lang="en-US" dirty="0"/>
          </a:p>
        </p:txBody>
      </p:sp>
      <p:sp>
        <p:nvSpPr>
          <p:cNvPr id="11" name="Slide Number Placeholder 6"/>
          <p:cNvSpPr>
            <a:spLocks noGrp="1"/>
          </p:cNvSpPr>
          <p:nvPr>
            <p:ph type="sldNum" sz="quarter" idx="12"/>
          </p:nvPr>
        </p:nvSpPr>
        <p:spPr>
          <a:xfrm>
            <a:off x="8737600" y="6356355"/>
            <a:ext cx="2844800" cy="365125"/>
          </a:xfrm>
          <a:prstGeom prst="rect">
            <a:avLst/>
          </a:prstGeom>
        </p:spPr>
        <p:txBody>
          <a:bodyPr/>
          <a:lstStyle/>
          <a:p>
            <a:pPr algn="r"/>
            <a:r>
              <a:rPr lang="en-US" dirty="0"/>
              <a:t>Your logo here</a:t>
            </a:r>
          </a:p>
        </p:txBody>
      </p:sp>
      <p:pic>
        <p:nvPicPr>
          <p:cNvPr id="12" name="Picture 11" descr="IEEE logo.eps"/>
          <p:cNvPicPr>
            <a:picLocks noChangeAspect="1"/>
          </p:cNvPicPr>
          <p:nvPr userDrawn="1"/>
        </p:nvPicPr>
        <p:blipFill>
          <a:blip r:embed="rId2" cstate="print"/>
          <a:stretch>
            <a:fillRect/>
          </a:stretch>
        </p:blipFill>
        <p:spPr>
          <a:xfrm>
            <a:off x="101600" y="6231871"/>
            <a:ext cx="2336800" cy="626133"/>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descr="IEEE logo.eps"/>
          <p:cNvPicPr>
            <a:picLocks noChangeAspect="1"/>
          </p:cNvPicPr>
          <p:nvPr userDrawn="1"/>
        </p:nvPicPr>
        <p:blipFill>
          <a:blip r:embed="rId2" cstate="print"/>
          <a:stretch>
            <a:fillRect/>
          </a:stretch>
        </p:blipFill>
        <p:spPr>
          <a:xfrm>
            <a:off x="101600" y="6231871"/>
            <a:ext cx="2336800" cy="626133"/>
          </a:xfrm>
          <a:prstGeom prst="rect">
            <a:avLst/>
          </a:prstGeom>
        </p:spPr>
      </p:pic>
      <p:sp>
        <p:nvSpPr>
          <p:cNvPr id="9" name="Footer Placeholder 5"/>
          <p:cNvSpPr>
            <a:spLocks noGrp="1"/>
          </p:cNvSpPr>
          <p:nvPr>
            <p:ph type="ftr" sz="quarter" idx="11"/>
          </p:nvPr>
        </p:nvSpPr>
        <p:spPr>
          <a:xfrm>
            <a:off x="4165600" y="6356355"/>
            <a:ext cx="3860800" cy="365125"/>
          </a:xfrm>
          <a:prstGeom prst="rect">
            <a:avLst/>
          </a:prstGeom>
        </p:spPr>
        <p:txBody>
          <a:bodyPr/>
          <a:lstStyle>
            <a:lvl1pPr algn="ctr">
              <a:defRPr/>
            </a:lvl1pPr>
          </a:lstStyle>
          <a:p>
            <a:r>
              <a:rPr lang="en-US"/>
              <a:t>Digital Communication - Skill based Assessment </a:t>
            </a:r>
            <a:endParaRPr lang="en-US" dirty="0"/>
          </a:p>
        </p:txBody>
      </p:sp>
      <p:sp>
        <p:nvSpPr>
          <p:cNvPr id="10" name="Slide Number Placeholder 6"/>
          <p:cNvSpPr>
            <a:spLocks noGrp="1"/>
          </p:cNvSpPr>
          <p:nvPr>
            <p:ph type="sldNum" sz="quarter" idx="12"/>
          </p:nvPr>
        </p:nvSpPr>
        <p:spPr>
          <a:xfrm>
            <a:off x="8737600" y="6356355"/>
            <a:ext cx="2844800" cy="365125"/>
          </a:xfrm>
          <a:prstGeom prst="rect">
            <a:avLst/>
          </a:prstGeom>
        </p:spPr>
        <p:txBody>
          <a:bodyPr/>
          <a:lstStyle/>
          <a:p>
            <a:pPr algn="r"/>
            <a:r>
              <a:rPr lang="en-US" dirty="0"/>
              <a:t>Your logo here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5"/>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pic>
        <p:nvPicPr>
          <p:cNvPr id="7" name="Picture 6" descr="IEEE logo.eps"/>
          <p:cNvPicPr>
            <a:picLocks noChangeAspect="1"/>
          </p:cNvPicPr>
          <p:nvPr userDrawn="1"/>
        </p:nvPicPr>
        <p:blipFill>
          <a:blip r:embed="rId2" cstate="print"/>
          <a:stretch>
            <a:fillRect/>
          </a:stretch>
        </p:blipFill>
        <p:spPr>
          <a:xfrm>
            <a:off x="101600" y="6231871"/>
            <a:ext cx="2336800" cy="626133"/>
          </a:xfrm>
          <a:prstGeom prst="rect">
            <a:avLst/>
          </a:prstGeom>
        </p:spPr>
      </p:pic>
      <p:sp>
        <p:nvSpPr>
          <p:cNvPr id="8" name="Footer Placeholder 5"/>
          <p:cNvSpPr>
            <a:spLocks noGrp="1"/>
          </p:cNvSpPr>
          <p:nvPr>
            <p:ph type="ftr" sz="quarter" idx="11"/>
          </p:nvPr>
        </p:nvSpPr>
        <p:spPr>
          <a:xfrm>
            <a:off x="4165600" y="6356355"/>
            <a:ext cx="3860800" cy="365125"/>
          </a:xfrm>
          <a:prstGeom prst="rect">
            <a:avLst/>
          </a:prstGeom>
        </p:spPr>
        <p:txBody>
          <a:bodyPr/>
          <a:lstStyle>
            <a:lvl1pPr algn="ctr">
              <a:defRPr/>
            </a:lvl1pPr>
          </a:lstStyle>
          <a:p>
            <a:r>
              <a:rPr lang="en-US"/>
              <a:t>Digital Communication - Skill based Assessment </a:t>
            </a:r>
            <a:endParaRPr lang="en-US" dirty="0"/>
          </a:p>
        </p:txBody>
      </p:sp>
      <p:sp>
        <p:nvSpPr>
          <p:cNvPr id="9" name="Slide Number Placeholder 6"/>
          <p:cNvSpPr>
            <a:spLocks noGrp="1"/>
          </p:cNvSpPr>
          <p:nvPr>
            <p:ph type="sldNum" sz="quarter" idx="12"/>
          </p:nvPr>
        </p:nvSpPr>
        <p:spPr>
          <a:xfrm>
            <a:off x="8737600" y="6356355"/>
            <a:ext cx="2844800" cy="365125"/>
          </a:xfrm>
          <a:prstGeom prst="rect">
            <a:avLst/>
          </a:prstGeom>
        </p:spPr>
        <p:txBody>
          <a:bodyPr/>
          <a:lstStyle/>
          <a:p>
            <a:pPr algn="r"/>
            <a:r>
              <a:rPr lang="en-US" dirty="0"/>
              <a:t>Your logo here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5"/>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5"/>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a:xfrm>
            <a:off x="4165600" y="6356355"/>
            <a:ext cx="3860800" cy="365125"/>
          </a:xfrm>
          <a:prstGeom prst="rect">
            <a:avLst/>
          </a:prstGeom>
        </p:spPr>
        <p:txBody>
          <a:bodyPr/>
          <a:lstStyle>
            <a:lvl1pPr algn="ctr">
              <a:defRPr/>
            </a:lvl1pPr>
          </a:lstStyle>
          <a:p>
            <a:r>
              <a:rPr lang="en-US"/>
              <a:t>Digital Communication - Skill based Assessment </a:t>
            </a:r>
            <a:endParaRPr lang="en-US" dirty="0"/>
          </a:p>
        </p:txBody>
      </p:sp>
      <p:sp>
        <p:nvSpPr>
          <p:cNvPr id="7" name="Slide Number Placeholder 6"/>
          <p:cNvSpPr>
            <a:spLocks noGrp="1"/>
          </p:cNvSpPr>
          <p:nvPr>
            <p:ph type="sldNum" sz="quarter" idx="12"/>
          </p:nvPr>
        </p:nvSpPr>
        <p:spPr>
          <a:xfrm>
            <a:off x="8737600" y="6356355"/>
            <a:ext cx="2844800" cy="365125"/>
          </a:xfrm>
          <a:prstGeom prst="rect">
            <a:avLst/>
          </a:prstGeom>
        </p:spPr>
        <p:txBody>
          <a:bodyPr/>
          <a:lstStyle/>
          <a:p>
            <a:pPr algn="r"/>
            <a:r>
              <a:rPr lang="en-US" dirty="0"/>
              <a:t>Your logo here</a:t>
            </a:r>
          </a:p>
        </p:txBody>
      </p:sp>
      <p:pic>
        <p:nvPicPr>
          <p:cNvPr id="8" name="Picture 7" descr="IEEE logo.eps"/>
          <p:cNvPicPr>
            <a:picLocks noChangeAspect="1"/>
          </p:cNvPicPr>
          <p:nvPr userDrawn="1"/>
        </p:nvPicPr>
        <p:blipFill>
          <a:blip r:embed="rId2" cstate="print"/>
          <a:stretch>
            <a:fillRect/>
          </a:stretch>
        </p:blipFill>
        <p:spPr>
          <a:xfrm>
            <a:off x="101600" y="6231871"/>
            <a:ext cx="2336800" cy="62613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0"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descr="IEEE logo.eps"/>
          <p:cNvPicPr>
            <a:picLocks noChangeAspect="1"/>
          </p:cNvPicPr>
          <p:nvPr userDrawn="1"/>
        </p:nvPicPr>
        <p:blipFill>
          <a:blip r:embed="rId2" cstate="print"/>
          <a:stretch>
            <a:fillRect/>
          </a:stretch>
        </p:blipFill>
        <p:spPr>
          <a:xfrm>
            <a:off x="101600" y="6231871"/>
            <a:ext cx="2336800" cy="626133"/>
          </a:xfrm>
          <a:prstGeom prst="rect">
            <a:avLst/>
          </a:prstGeom>
        </p:spPr>
      </p:pic>
      <p:sp>
        <p:nvSpPr>
          <p:cNvPr id="11" name="Footer Placeholder 5"/>
          <p:cNvSpPr>
            <a:spLocks noGrp="1"/>
          </p:cNvSpPr>
          <p:nvPr>
            <p:ph type="ftr" sz="quarter" idx="11"/>
          </p:nvPr>
        </p:nvSpPr>
        <p:spPr>
          <a:xfrm>
            <a:off x="4165600" y="6356355"/>
            <a:ext cx="3860800" cy="365125"/>
          </a:xfrm>
          <a:prstGeom prst="rect">
            <a:avLst/>
          </a:prstGeom>
        </p:spPr>
        <p:txBody>
          <a:bodyPr/>
          <a:lstStyle>
            <a:lvl1pPr algn="ctr">
              <a:defRPr/>
            </a:lvl1pPr>
          </a:lstStyle>
          <a:p>
            <a:r>
              <a:rPr lang="en-US"/>
              <a:t>Digital Communication - Skill based Assessment </a:t>
            </a:r>
            <a:endParaRPr lang="en-US" dirty="0"/>
          </a:p>
        </p:txBody>
      </p:sp>
      <p:sp>
        <p:nvSpPr>
          <p:cNvPr id="12" name="Slide Number Placeholder 6"/>
          <p:cNvSpPr>
            <a:spLocks noGrp="1"/>
          </p:cNvSpPr>
          <p:nvPr>
            <p:ph type="sldNum" sz="quarter" idx="12"/>
          </p:nvPr>
        </p:nvSpPr>
        <p:spPr>
          <a:xfrm>
            <a:off x="8737600" y="6356355"/>
            <a:ext cx="2844800" cy="365125"/>
          </a:xfrm>
          <a:prstGeom prst="rect">
            <a:avLst/>
          </a:prstGeom>
        </p:spPr>
        <p:txBody>
          <a:bodyPr/>
          <a:lstStyle/>
          <a:p>
            <a:pPr algn="r"/>
            <a:r>
              <a:rPr lang="en-US" dirty="0"/>
              <a:t>Your logo here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6" name="Picture 5" descr="IEEE logo.eps"/>
          <p:cNvPicPr>
            <a:picLocks noChangeAspect="1"/>
          </p:cNvPicPr>
          <p:nvPr userDrawn="1"/>
        </p:nvPicPr>
        <p:blipFill>
          <a:blip r:embed="rId2" cstate="print"/>
          <a:stretch>
            <a:fillRect/>
          </a:stretch>
        </p:blipFill>
        <p:spPr>
          <a:xfrm>
            <a:off x="101600" y="6231871"/>
            <a:ext cx="2336800" cy="626133"/>
          </a:xfrm>
          <a:prstGeom prst="rect">
            <a:avLst/>
          </a:prstGeom>
        </p:spPr>
      </p:pic>
      <p:sp>
        <p:nvSpPr>
          <p:cNvPr id="7" name="Footer Placeholder 5"/>
          <p:cNvSpPr>
            <a:spLocks noGrp="1"/>
          </p:cNvSpPr>
          <p:nvPr>
            <p:ph type="ftr" sz="quarter" idx="11"/>
          </p:nvPr>
        </p:nvSpPr>
        <p:spPr>
          <a:xfrm>
            <a:off x="4165600" y="6356355"/>
            <a:ext cx="3860800" cy="365125"/>
          </a:xfrm>
          <a:prstGeom prst="rect">
            <a:avLst/>
          </a:prstGeom>
        </p:spPr>
        <p:txBody>
          <a:bodyPr/>
          <a:lstStyle>
            <a:lvl1pPr algn="ctr">
              <a:defRPr/>
            </a:lvl1pPr>
          </a:lstStyle>
          <a:p>
            <a:r>
              <a:rPr lang="en-US"/>
              <a:t>Digital Communication - Skill based Assessment </a:t>
            </a:r>
            <a:endParaRPr lang="en-US" dirty="0"/>
          </a:p>
        </p:txBody>
      </p:sp>
      <p:sp>
        <p:nvSpPr>
          <p:cNvPr id="8" name="Slide Number Placeholder 6"/>
          <p:cNvSpPr>
            <a:spLocks noGrp="1"/>
          </p:cNvSpPr>
          <p:nvPr>
            <p:ph type="sldNum" sz="quarter" idx="12"/>
          </p:nvPr>
        </p:nvSpPr>
        <p:spPr>
          <a:xfrm>
            <a:off x="8737600" y="6356355"/>
            <a:ext cx="2844800" cy="365125"/>
          </a:xfrm>
          <a:prstGeom prst="rect">
            <a:avLst/>
          </a:prstGeom>
        </p:spPr>
        <p:txBody>
          <a:bodyPr/>
          <a:lstStyle/>
          <a:p>
            <a:pPr algn="r"/>
            <a:r>
              <a:rPr lang="en-US" dirty="0"/>
              <a:t>Your logo here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5" name="Picture 4" descr="IEEE logo.eps"/>
          <p:cNvPicPr>
            <a:picLocks noChangeAspect="1"/>
          </p:cNvPicPr>
          <p:nvPr userDrawn="1"/>
        </p:nvPicPr>
        <p:blipFill>
          <a:blip r:embed="rId2" cstate="print"/>
          <a:stretch>
            <a:fillRect/>
          </a:stretch>
        </p:blipFill>
        <p:spPr>
          <a:xfrm>
            <a:off x="101600" y="6231871"/>
            <a:ext cx="2336800" cy="626133"/>
          </a:xfrm>
          <a:prstGeom prst="rect">
            <a:avLst/>
          </a:prstGeom>
        </p:spPr>
      </p:pic>
      <p:sp>
        <p:nvSpPr>
          <p:cNvPr id="6" name="Footer Placeholder 5"/>
          <p:cNvSpPr>
            <a:spLocks noGrp="1"/>
          </p:cNvSpPr>
          <p:nvPr>
            <p:ph type="ftr" sz="quarter" idx="11"/>
          </p:nvPr>
        </p:nvSpPr>
        <p:spPr>
          <a:xfrm>
            <a:off x="4165600" y="6356355"/>
            <a:ext cx="3860800" cy="365125"/>
          </a:xfrm>
          <a:prstGeom prst="rect">
            <a:avLst/>
          </a:prstGeom>
        </p:spPr>
        <p:txBody>
          <a:bodyPr/>
          <a:lstStyle>
            <a:lvl1pPr algn="ctr">
              <a:defRPr/>
            </a:lvl1pPr>
          </a:lstStyle>
          <a:p>
            <a:r>
              <a:rPr lang="en-US"/>
              <a:t>Digital Communication - Skill based Assessment </a:t>
            </a:r>
            <a:endParaRPr lang="en-US" dirty="0"/>
          </a:p>
        </p:txBody>
      </p:sp>
      <p:sp>
        <p:nvSpPr>
          <p:cNvPr id="7" name="Slide Number Placeholder 6"/>
          <p:cNvSpPr>
            <a:spLocks noGrp="1"/>
          </p:cNvSpPr>
          <p:nvPr>
            <p:ph type="sldNum" sz="quarter" idx="12"/>
          </p:nvPr>
        </p:nvSpPr>
        <p:spPr>
          <a:xfrm>
            <a:off x="8737600" y="6356355"/>
            <a:ext cx="2844800" cy="365125"/>
          </a:xfrm>
          <a:prstGeom prst="rect">
            <a:avLst/>
          </a:prstGeom>
        </p:spPr>
        <p:txBody>
          <a:bodyPr/>
          <a:lstStyle/>
          <a:p>
            <a:pPr algn="r"/>
            <a:r>
              <a:rPr lang="en-US" dirty="0"/>
              <a:t>Your logo here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pic>
        <p:nvPicPr>
          <p:cNvPr id="8" name="Picture 7" descr="IEEE logo.eps"/>
          <p:cNvPicPr>
            <a:picLocks noChangeAspect="1"/>
          </p:cNvPicPr>
          <p:nvPr userDrawn="1"/>
        </p:nvPicPr>
        <p:blipFill>
          <a:blip r:embed="rId2" cstate="print"/>
          <a:stretch>
            <a:fillRect/>
          </a:stretch>
        </p:blipFill>
        <p:spPr>
          <a:xfrm>
            <a:off x="101600" y="6231871"/>
            <a:ext cx="2336800" cy="626133"/>
          </a:xfrm>
          <a:prstGeom prst="rect">
            <a:avLst/>
          </a:prstGeom>
        </p:spPr>
      </p:pic>
      <p:sp>
        <p:nvSpPr>
          <p:cNvPr id="9" name="Footer Placeholder 5"/>
          <p:cNvSpPr>
            <a:spLocks noGrp="1"/>
          </p:cNvSpPr>
          <p:nvPr>
            <p:ph type="ftr" sz="quarter" idx="11"/>
          </p:nvPr>
        </p:nvSpPr>
        <p:spPr>
          <a:xfrm>
            <a:off x="4165600" y="6356355"/>
            <a:ext cx="3860800" cy="365125"/>
          </a:xfrm>
          <a:prstGeom prst="rect">
            <a:avLst/>
          </a:prstGeom>
        </p:spPr>
        <p:txBody>
          <a:bodyPr/>
          <a:lstStyle>
            <a:lvl1pPr algn="ctr">
              <a:defRPr/>
            </a:lvl1pPr>
          </a:lstStyle>
          <a:p>
            <a:r>
              <a:rPr lang="en-US"/>
              <a:t>Digital Communication - Skill based Assessment </a:t>
            </a:r>
            <a:endParaRPr lang="en-US" dirty="0"/>
          </a:p>
        </p:txBody>
      </p:sp>
      <p:sp>
        <p:nvSpPr>
          <p:cNvPr id="10" name="Slide Number Placeholder 6"/>
          <p:cNvSpPr>
            <a:spLocks noGrp="1"/>
          </p:cNvSpPr>
          <p:nvPr>
            <p:ph type="sldNum" sz="quarter" idx="12"/>
          </p:nvPr>
        </p:nvSpPr>
        <p:spPr>
          <a:xfrm>
            <a:off x="8737600" y="6356355"/>
            <a:ext cx="2844800" cy="365125"/>
          </a:xfrm>
          <a:prstGeom prst="rect">
            <a:avLst/>
          </a:prstGeom>
        </p:spPr>
        <p:txBody>
          <a:bodyPr/>
          <a:lstStyle/>
          <a:p>
            <a:pPr algn="r"/>
            <a:r>
              <a:rPr lang="en-US" dirty="0"/>
              <a:t>Your logo here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pic>
        <p:nvPicPr>
          <p:cNvPr id="8" name="Picture 7" descr="IEEE logo.eps"/>
          <p:cNvPicPr>
            <a:picLocks noChangeAspect="1"/>
          </p:cNvPicPr>
          <p:nvPr userDrawn="1"/>
        </p:nvPicPr>
        <p:blipFill>
          <a:blip r:embed="rId2" cstate="print"/>
          <a:stretch>
            <a:fillRect/>
          </a:stretch>
        </p:blipFill>
        <p:spPr>
          <a:xfrm>
            <a:off x="101600" y="6231871"/>
            <a:ext cx="2336800" cy="626133"/>
          </a:xfrm>
          <a:prstGeom prst="rect">
            <a:avLst/>
          </a:prstGeom>
        </p:spPr>
      </p:pic>
      <p:sp>
        <p:nvSpPr>
          <p:cNvPr id="9" name="Footer Placeholder 5"/>
          <p:cNvSpPr>
            <a:spLocks noGrp="1"/>
          </p:cNvSpPr>
          <p:nvPr>
            <p:ph type="ftr" sz="quarter" idx="11"/>
          </p:nvPr>
        </p:nvSpPr>
        <p:spPr>
          <a:xfrm>
            <a:off x="4165600" y="6356355"/>
            <a:ext cx="3860800" cy="365125"/>
          </a:xfrm>
          <a:prstGeom prst="rect">
            <a:avLst/>
          </a:prstGeom>
        </p:spPr>
        <p:txBody>
          <a:bodyPr/>
          <a:lstStyle>
            <a:lvl1pPr algn="ctr">
              <a:defRPr/>
            </a:lvl1pPr>
          </a:lstStyle>
          <a:p>
            <a:r>
              <a:rPr lang="en-US"/>
              <a:t>Digital Communication - Skill based Assessment </a:t>
            </a:r>
            <a:endParaRPr lang="en-US" dirty="0"/>
          </a:p>
        </p:txBody>
      </p:sp>
      <p:sp>
        <p:nvSpPr>
          <p:cNvPr id="10" name="Slide Number Placeholder 6"/>
          <p:cNvSpPr>
            <a:spLocks noGrp="1"/>
          </p:cNvSpPr>
          <p:nvPr>
            <p:ph type="sldNum" sz="quarter" idx="12"/>
          </p:nvPr>
        </p:nvSpPr>
        <p:spPr>
          <a:xfrm>
            <a:off x="8737600" y="6356355"/>
            <a:ext cx="2844800" cy="365125"/>
          </a:xfrm>
          <a:prstGeom prst="rect">
            <a:avLst/>
          </a:prstGeom>
        </p:spPr>
        <p:txBody>
          <a:bodyPr/>
          <a:lstStyle/>
          <a:p>
            <a:pPr algn="r"/>
            <a:r>
              <a:rPr lang="en-US" dirty="0"/>
              <a:t>Your logo here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w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alphaModFix amt="98000"/>
            <a:lum/>
          </a:blip>
          <a:srcRect/>
          <a:stretch>
            <a:fillRect l="87000" t="2000" r="1000" b="83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5"/>
            <a:ext cx="109728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5"/>
          <p:cNvSpPr>
            <a:spLocks noGrp="1"/>
          </p:cNvSpPr>
          <p:nvPr>
            <p:ph type="ftr" sz="quarter" idx="3"/>
          </p:nvPr>
        </p:nvSpPr>
        <p:spPr>
          <a:xfrm>
            <a:off x="4165600" y="6356355"/>
            <a:ext cx="3860800" cy="365125"/>
          </a:xfrm>
          <a:prstGeom prst="rect">
            <a:avLst/>
          </a:prstGeom>
        </p:spPr>
        <p:txBody>
          <a:bodyPr/>
          <a:lstStyle>
            <a:lvl1pPr algn="ctr">
              <a:defRPr/>
            </a:lvl1pPr>
          </a:lstStyle>
          <a:p>
            <a:r>
              <a:rPr lang="en-US"/>
              <a:t>Digital Communication - Skill based Assessment </a:t>
            </a:r>
            <a:endParaRPr lang="en-US" dirty="0"/>
          </a:p>
        </p:txBody>
      </p:sp>
      <p:sp>
        <p:nvSpPr>
          <p:cNvPr id="10" name="Slide Number Placeholder 6"/>
          <p:cNvSpPr>
            <a:spLocks noGrp="1"/>
          </p:cNvSpPr>
          <p:nvPr>
            <p:ph type="sldNum" sz="quarter" idx="4"/>
          </p:nvPr>
        </p:nvSpPr>
        <p:spPr>
          <a:xfrm>
            <a:off x="8737600" y="6356355"/>
            <a:ext cx="2844800" cy="365125"/>
          </a:xfrm>
          <a:prstGeom prst="rect">
            <a:avLst/>
          </a:prstGeom>
        </p:spPr>
        <p:txBody>
          <a:bodyPr/>
          <a:lstStyle/>
          <a:p>
            <a:pPr algn="r"/>
            <a:r>
              <a:rPr lang="en-US" dirty="0"/>
              <a:t>Your logo here</a:t>
            </a:r>
          </a:p>
        </p:txBody>
      </p:sp>
      <p:pic>
        <p:nvPicPr>
          <p:cNvPr id="11" name="Picture 10" descr="IEEE logo.eps"/>
          <p:cNvPicPr>
            <a:picLocks noChangeAspect="1"/>
          </p:cNvPicPr>
          <p:nvPr userDrawn="1"/>
        </p:nvPicPr>
        <p:blipFill>
          <a:blip r:embed="rId12" cstate="print"/>
          <a:stretch>
            <a:fillRect/>
          </a:stretch>
        </p:blipFill>
        <p:spPr>
          <a:xfrm>
            <a:off x="101600" y="6231871"/>
            <a:ext cx="2336800" cy="62613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dt="0"/>
  <p:txStyles>
    <p:titleStyle>
      <a:lvl1pPr algn="ctr" defTabSz="914400" rtl="0" eaLnBrk="1" latinLnBrk="0" hangingPunct="1">
        <a:spcBef>
          <a:spcPct val="0"/>
        </a:spcBef>
        <a:buNone/>
        <a:defRPr sz="4000" kern="120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physionet.org/content/butqdb/1.0.0/100001/#files-panel" TargetMode="External"/><Relationship Id="rId2" Type="http://schemas.openxmlformats.org/officeDocument/2006/relationships/hyperlink" Target="https://ieee-dataport.org/documents/ecg-signals-744-fragment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6.jpe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1523999"/>
            <a:ext cx="7772400" cy="797005"/>
          </a:xfrm>
        </p:spPr>
        <p:txBody>
          <a:bodyPr>
            <a:normAutofit fontScale="90000"/>
          </a:bodyPr>
          <a:lstStyle/>
          <a:p>
            <a:r>
              <a:rPr lang="en-US"/>
              <a:t>Implementation </a:t>
            </a:r>
            <a:r>
              <a:rPr lang="en-US" dirty="0"/>
              <a:t>of Huffman Method (As High As Possible) for ECG Signal in MATLAB</a:t>
            </a:r>
          </a:p>
        </p:txBody>
      </p:sp>
      <p:sp>
        <p:nvSpPr>
          <p:cNvPr id="6" name="Subtitle 2"/>
          <p:cNvSpPr txBox="1">
            <a:spLocks/>
          </p:cNvSpPr>
          <p:nvPr/>
        </p:nvSpPr>
        <p:spPr>
          <a:xfrm>
            <a:off x="2895600" y="2851155"/>
            <a:ext cx="6400800" cy="1143000"/>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Arial" pitchFamily="34" charset="0"/>
                <a:ea typeface="+mn-ea"/>
                <a:cs typeface="Arial" pitchFamily="34" charset="0"/>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Arial" pitchFamily="34" charset="0"/>
                <a:ea typeface="+mn-ea"/>
                <a:cs typeface="Arial" pitchFamily="34" charset="0"/>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Arial" pitchFamily="34" charset="0"/>
                <a:ea typeface="+mn-ea"/>
                <a:cs typeface="Arial" pitchFamily="34" charset="0"/>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Arial" pitchFamily="34" charset="0"/>
                <a:ea typeface="+mn-ea"/>
                <a:cs typeface="Arial" pitchFamily="34" charset="0"/>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Arial" pitchFamily="34" charset="0"/>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a:t>Godwin Sagai V, ECE</a:t>
            </a:r>
          </a:p>
          <a:p>
            <a:r>
              <a:rPr lang="en-US" dirty="0"/>
              <a:t>Aldrin Infant Raj F, ECE</a:t>
            </a:r>
          </a:p>
        </p:txBody>
      </p:sp>
      <p:sp>
        <p:nvSpPr>
          <p:cNvPr id="7" name="Subtitle 2"/>
          <p:cNvSpPr txBox="1">
            <a:spLocks/>
          </p:cNvSpPr>
          <p:nvPr/>
        </p:nvSpPr>
        <p:spPr>
          <a:xfrm>
            <a:off x="4572000" y="4038600"/>
            <a:ext cx="2438400" cy="1981200"/>
          </a:xfrm>
          <a:prstGeom prst="rect">
            <a:avLst/>
          </a:prstGeom>
        </p:spPr>
        <p:txBody>
          <a:bodyPr vert="horz" lIns="91440" tIns="45720" rIns="91440" bIns="45720" rtlCol="0">
            <a:normAutofit/>
          </a:bodyPr>
          <a:lstStyle/>
          <a:p>
            <a:pPr algn="ctr">
              <a:spcBef>
                <a:spcPct val="20000"/>
              </a:spcBef>
              <a:defRPr/>
            </a:pPr>
            <a:endParaRPr lang="en-US" sz="3200" dirty="0">
              <a:solidFill>
                <a:schemeClr val="tx1">
                  <a:tint val="75000"/>
                </a:schemeClr>
              </a:solidFill>
              <a:latin typeface="Arial" pitchFamily="34" charset="0"/>
              <a:cs typeface="Arial" pitchFamily="34" charset="0"/>
            </a:endParaRPr>
          </a:p>
        </p:txBody>
      </p:sp>
      <p:sp>
        <p:nvSpPr>
          <p:cNvPr id="10" name="Footer Placeholder 9"/>
          <p:cNvSpPr>
            <a:spLocks noGrp="1"/>
          </p:cNvSpPr>
          <p:nvPr>
            <p:ph type="ftr" sz="quarter" idx="11"/>
          </p:nvPr>
        </p:nvSpPr>
        <p:spPr>
          <a:xfrm>
            <a:off x="3454401" y="6356354"/>
            <a:ext cx="5283200" cy="365125"/>
          </a:xfrm>
        </p:spPr>
        <p:txBody>
          <a:bodyPr/>
          <a:lstStyle/>
          <a:p>
            <a:r>
              <a:rPr lang="en-US" b="1" dirty="0">
                <a:solidFill>
                  <a:schemeClr val="accent3">
                    <a:lumMod val="50000"/>
                  </a:schemeClr>
                </a:solidFill>
              </a:rPr>
              <a:t>Digital Communication - Skill based Assessment </a:t>
            </a:r>
          </a:p>
        </p:txBody>
      </p:sp>
      <p:pic>
        <p:nvPicPr>
          <p:cNvPr id="8" name="Picture 7">
            <a:extLst>
              <a:ext uri="{FF2B5EF4-FFF2-40B4-BE49-F238E27FC236}">
                <a16:creationId xmlns:a16="http://schemas.microsoft.com/office/drawing/2014/main" id="{5B935424-90FE-E2C4-13ED-9DE006F359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7200" y="4038599"/>
            <a:ext cx="1300767" cy="1671517"/>
          </a:xfrm>
          <a:prstGeom prst="rect">
            <a:avLst/>
          </a:prstGeom>
        </p:spPr>
      </p:pic>
      <p:pic>
        <p:nvPicPr>
          <p:cNvPr id="9" name="Picture 8">
            <a:extLst>
              <a:ext uri="{FF2B5EF4-FFF2-40B4-BE49-F238E27FC236}">
                <a16:creationId xmlns:a16="http://schemas.microsoft.com/office/drawing/2014/main" id="{867E0CB4-D396-248A-DB45-3B65EE124BC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03920" y="4226065"/>
            <a:ext cx="1158424" cy="1484051"/>
          </a:xfrm>
          <a:prstGeom prst="rect">
            <a:avLst/>
          </a:prstGeom>
        </p:spPr>
      </p:pic>
    </p:spTree>
    <p:extLst>
      <p:ext uri="{BB962C8B-B14F-4D97-AF65-F5344CB8AC3E}">
        <p14:creationId xmlns:p14="http://schemas.microsoft.com/office/powerpoint/2010/main" val="781970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B97997F3-511C-4372-523C-973A0BDFC8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2B4995-262F-B4E9-3EAC-12A5B6E60FCC}"/>
              </a:ext>
            </a:extLst>
          </p:cNvPr>
          <p:cNvSpPr>
            <a:spLocks noGrp="1"/>
          </p:cNvSpPr>
          <p:nvPr>
            <p:ph type="title"/>
          </p:nvPr>
        </p:nvSpPr>
        <p:spPr/>
        <p:txBody>
          <a:bodyPr/>
          <a:lstStyle/>
          <a:p>
            <a:r>
              <a:rPr lang="en-US" dirty="0"/>
              <a:t>Mathematical Model</a:t>
            </a:r>
          </a:p>
        </p:txBody>
      </p:sp>
      <p:sp>
        <p:nvSpPr>
          <p:cNvPr id="5" name="Footer Placeholder 3">
            <a:extLst>
              <a:ext uri="{FF2B5EF4-FFF2-40B4-BE49-F238E27FC236}">
                <a16:creationId xmlns:a16="http://schemas.microsoft.com/office/drawing/2014/main" id="{78DEC7BD-2423-B8FB-BF15-3336158D37AC}"/>
              </a:ext>
            </a:extLst>
          </p:cNvPr>
          <p:cNvSpPr txBox="1">
            <a:spLocks/>
          </p:cNvSpPr>
          <p:nvPr/>
        </p:nvSpPr>
        <p:spPr>
          <a:xfrm>
            <a:off x="3492500" y="6356355"/>
            <a:ext cx="5207000" cy="501645"/>
          </a:xfrm>
          <a:prstGeom prst="rect">
            <a:avLst/>
          </a:prstGeom>
        </p:spPr>
        <p:txBody>
          <a:bodyPr/>
          <a:lstStyle>
            <a:defPPr>
              <a:defRPr lang="en-US"/>
            </a:defPPr>
            <a:lvl1pPr marL="0" algn="ctr"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Digital Communication - Skill based Assessment </a:t>
            </a:r>
            <a:endParaRPr lang="en-US" dirty="0"/>
          </a:p>
        </p:txBody>
      </p:sp>
      <mc:AlternateContent xmlns:mc="http://schemas.openxmlformats.org/markup-compatibility/2006" xmlns:a14="http://schemas.microsoft.com/office/drawing/2010/main">
        <mc:Choice Requires="a14">
          <p:sp>
            <p:nvSpPr>
              <p:cNvPr id="15" name="Content Placeholder 14">
                <a:extLst>
                  <a:ext uri="{FF2B5EF4-FFF2-40B4-BE49-F238E27FC236}">
                    <a16:creationId xmlns:a16="http://schemas.microsoft.com/office/drawing/2014/main" id="{6D0E2CAE-E01D-75CF-F6BB-7FD91542F9D5}"/>
                  </a:ext>
                </a:extLst>
              </p:cNvPr>
              <p:cNvSpPr>
                <a:spLocks noGrp="1"/>
              </p:cNvSpPr>
              <p:nvPr>
                <p:ph idx="1"/>
              </p:nvPr>
            </p:nvSpPr>
            <p:spPr/>
            <p:txBody>
              <a:bodyPr>
                <a:noAutofit/>
              </a:bodyPr>
              <a:lstStyle/>
              <a:p>
                <a:pPr marL="0" indent="0" algn="just">
                  <a:lnSpc>
                    <a:spcPct val="115000"/>
                  </a:lnSpc>
                  <a:spcAft>
                    <a:spcPts val="1000"/>
                  </a:spcAft>
                  <a:buNone/>
                  <a:tabLst>
                    <a:tab pos="1621790" algn="l"/>
                  </a:tabLs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Average Codeword Length:</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1000"/>
                  </a:spcAft>
                  <a:buNone/>
                  <a:tabLst>
                    <a:tab pos="162179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Formula: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15000"/>
                  </a:lnSpc>
                  <a:spcAft>
                    <a:spcPts val="1000"/>
                  </a:spcAft>
                  <a:buNone/>
                  <a:tabLst>
                    <a:tab pos="1621790" algn="l"/>
                  </a:tabLst>
                </a:pPr>
                <a14:m>
                  <m:oMathPara xmlns:m="http://schemas.openxmlformats.org/officeDocument/2006/math">
                    <m:oMathParaPr>
                      <m:jc m:val="centerGroup"/>
                    </m:oMathParaPr>
                    <m:oMath xmlns:m="http://schemas.openxmlformats.org/officeDocument/2006/math">
                      <m:acc>
                        <m:accPr>
                          <m:chr m:val="̅"/>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accPr>
                        <m:e>
                          <m:sSub>
                            <m:sSubP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b="1" i="1">
                                  <a:effectLst/>
                                  <a:latin typeface="Cambria Math" panose="02040503050406030204" pitchFamily="18" charset="0"/>
                                  <a:ea typeface="Calibri" panose="020F0502020204030204" pitchFamily="34" charset="0"/>
                                  <a:cs typeface="Times New Roman" panose="02020603050405020304" pitchFamily="18" charset="0"/>
                                </a:rPr>
                                <m:t>𝐋</m:t>
                              </m:r>
                            </m:e>
                            <m:sub>
                              <m:r>
                                <a:rPr lang="en-US" sz="1800" b="1" i="1">
                                  <a:effectLst/>
                                  <a:latin typeface="Cambria Math" panose="02040503050406030204" pitchFamily="18" charset="0"/>
                                  <a:ea typeface="Calibri" panose="020F0502020204030204" pitchFamily="34" charset="0"/>
                                  <a:cs typeface="Times New Roman" panose="02020603050405020304" pitchFamily="18" charset="0"/>
                                </a:rPr>
                                <m:t>𝐚𝐯𝐠</m:t>
                              </m:r>
                            </m:sub>
                          </m:sSub>
                        </m:e>
                      </m:acc>
                      <m:r>
                        <a:rPr lang="en-US" sz="1800" b="1">
                          <a:effectLst/>
                          <a:latin typeface="Cambria Math" panose="02040503050406030204" pitchFamily="18" charset="0"/>
                          <a:ea typeface="Calibri" panose="020F0502020204030204" pitchFamily="34" charset="0"/>
                          <a:cs typeface="Times New Roman" panose="02020603050405020304" pitchFamily="18" charset="0"/>
                        </a:rPr>
                        <m:t> = </m:t>
                      </m:r>
                      <m:nary>
                        <m:naryPr>
                          <m:chr m:val="∑"/>
                          <m:limLoc m:val="undOv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1800" b="1" i="1">
                              <a:effectLst/>
                              <a:latin typeface="Cambria Math" panose="02040503050406030204" pitchFamily="18" charset="0"/>
                              <a:ea typeface="Calibri" panose="020F0502020204030204" pitchFamily="34" charset="0"/>
                              <a:cs typeface="Times New Roman" panose="02020603050405020304" pitchFamily="18" charset="0"/>
                            </a:rPr>
                            <m:t>𝐢</m:t>
                          </m:r>
                          <m:r>
                            <a:rPr lang="en-US" sz="1800" b="1">
                              <a:effectLst/>
                              <a:latin typeface="Cambria Math" panose="02040503050406030204" pitchFamily="18" charset="0"/>
                              <a:ea typeface="Calibri" panose="020F0502020204030204" pitchFamily="34" charset="0"/>
                              <a:cs typeface="Times New Roman" panose="02020603050405020304" pitchFamily="18" charset="0"/>
                            </a:rPr>
                            <m:t>=</m:t>
                          </m:r>
                          <m:r>
                            <a:rPr lang="en-US" sz="1800" b="1" i="1">
                              <a:effectLst/>
                              <a:latin typeface="Cambria Math" panose="02040503050406030204" pitchFamily="18" charset="0"/>
                              <a:ea typeface="Calibri" panose="020F0502020204030204" pitchFamily="34" charset="0"/>
                              <a:cs typeface="Times New Roman" panose="02020603050405020304" pitchFamily="18" charset="0"/>
                            </a:rPr>
                            <m:t>𝟏</m:t>
                          </m:r>
                        </m:sub>
                        <m:sup>
                          <m:r>
                            <a:rPr lang="en-US" sz="1800" b="1" i="1">
                              <a:effectLst/>
                              <a:latin typeface="Cambria Math" panose="02040503050406030204" pitchFamily="18" charset="0"/>
                              <a:ea typeface="Calibri" panose="020F0502020204030204" pitchFamily="34" charset="0"/>
                              <a:cs typeface="Times New Roman" panose="02020603050405020304" pitchFamily="18" charset="0"/>
                            </a:rPr>
                            <m:t>𝐍</m:t>
                          </m:r>
                        </m:sup>
                        <m:e>
                          <m:r>
                            <a:rPr lang="en-US" sz="1800" b="1" i="1">
                              <a:effectLst/>
                              <a:latin typeface="Cambria Math" panose="02040503050406030204" pitchFamily="18" charset="0"/>
                              <a:ea typeface="Calibri" panose="020F0502020204030204" pitchFamily="34" charset="0"/>
                              <a:cs typeface="Times New Roman" panose="02020603050405020304" pitchFamily="18" charset="0"/>
                            </a:rPr>
                            <m:t>𝐏</m:t>
                          </m:r>
                          <m:r>
                            <a:rPr lang="en-US" sz="1800" b="1">
                              <a:effectLst/>
                              <a:latin typeface="Cambria Math" panose="02040503050406030204" pitchFamily="18" charset="0"/>
                              <a:ea typeface="Calibri" panose="020F0502020204030204" pitchFamily="34" charset="0"/>
                              <a:cs typeface="Times New Roman" panose="02020603050405020304" pitchFamily="18" charset="0"/>
                            </a:rPr>
                            <m:t>(</m:t>
                          </m:r>
                          <m:r>
                            <a:rPr lang="en-US" sz="1800" b="1" i="1">
                              <a:effectLst/>
                              <a:latin typeface="Cambria Math" panose="02040503050406030204" pitchFamily="18" charset="0"/>
                              <a:ea typeface="Calibri" panose="020F0502020204030204" pitchFamily="34" charset="0"/>
                              <a:cs typeface="Times New Roman" panose="02020603050405020304" pitchFamily="18" charset="0"/>
                            </a:rPr>
                            <m:t>𝐒𝐢</m:t>
                          </m:r>
                          <m:r>
                            <a:rPr lang="en-US" sz="1800" b="1">
                              <a:effectLst/>
                              <a:latin typeface="Cambria Math" panose="02040503050406030204" pitchFamily="18" charset="0"/>
                              <a:ea typeface="Calibri" panose="020F0502020204030204" pitchFamily="34" charset="0"/>
                              <a:cs typeface="Times New Roman" panose="02020603050405020304" pitchFamily="18" charset="0"/>
                            </a:rPr>
                            <m:t>)</m:t>
                          </m:r>
                        </m:e>
                      </m:nary>
                      <m:r>
                        <a:rPr lang="en-US" sz="1800" b="1">
                          <a:effectLst/>
                          <a:latin typeface="Cambria Math" panose="02040503050406030204" pitchFamily="18" charset="0"/>
                          <a:ea typeface="Calibri" panose="020F0502020204030204" pitchFamily="34" charset="0"/>
                          <a:cs typeface="Times New Roman" panose="02020603050405020304" pitchFamily="18" charset="0"/>
                        </a:rPr>
                        <m:t>×</m:t>
                      </m:r>
                      <m:r>
                        <a:rPr lang="en-US" sz="1800" b="1" i="1">
                          <a:effectLst/>
                          <a:latin typeface="Cambria Math" panose="02040503050406030204" pitchFamily="18" charset="0"/>
                          <a:ea typeface="Calibri" panose="020F0502020204030204" pitchFamily="34" charset="0"/>
                          <a:cs typeface="Times New Roman" panose="02020603050405020304" pitchFamily="18" charset="0"/>
                        </a:rPr>
                        <m:t>𝐋</m:t>
                      </m:r>
                      <m:r>
                        <a:rPr lang="en-US" sz="1800" b="1">
                          <a:effectLst/>
                          <a:latin typeface="Cambria Math" panose="02040503050406030204" pitchFamily="18" charset="0"/>
                          <a:ea typeface="Calibri" panose="020F0502020204030204" pitchFamily="34" charset="0"/>
                          <a:cs typeface="Times New Roman" panose="02020603050405020304" pitchFamily="18" charset="0"/>
                        </a:rPr>
                        <m:t>(</m:t>
                      </m:r>
                      <m:r>
                        <a:rPr lang="en-US" sz="1800" b="1" i="1">
                          <a:effectLst/>
                          <a:latin typeface="Cambria Math" panose="02040503050406030204" pitchFamily="18" charset="0"/>
                          <a:ea typeface="Calibri" panose="020F0502020204030204" pitchFamily="34" charset="0"/>
                          <a:cs typeface="Times New Roman" panose="02020603050405020304" pitchFamily="18" charset="0"/>
                        </a:rPr>
                        <m:t>𝐒𝐢</m:t>
                      </m:r>
                      <m:r>
                        <a:rPr lang="en-US" sz="1800" b="1">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1000"/>
                  </a:spcAft>
                  <a:buNone/>
                  <a:tabLst>
                    <a:tab pos="162179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Substituting values: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15000"/>
                  </a:lnSpc>
                  <a:spcAft>
                    <a:spcPts val="1000"/>
                  </a:spcAft>
                  <a:buNone/>
                  <a:tabLst>
                    <a:tab pos="1621790" algn="l"/>
                  </a:tabLst>
                </a:pPr>
                <a14:m>
                  <m:oMath xmlns:m="http://schemas.openxmlformats.org/officeDocument/2006/math">
                    <m:acc>
                      <m:accPr>
                        <m:chr m:val="̅"/>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accPr>
                      <m:e>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L</m:t>
                            </m:r>
                          </m:e>
                          <m:sub>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avg</m:t>
                            </m:r>
                          </m:sub>
                        </m:sSub>
                      </m:e>
                    </m:acc>
                  </m:oMath>
                </a14:m>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(0.4×2) +(0.2×2) +(0.2×2) +(0.1×3) +(0.1×3)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15000"/>
                  </a:lnSpc>
                  <a:spcAft>
                    <a:spcPts val="1000"/>
                  </a:spcAft>
                  <a:buNone/>
                  <a:tabLst>
                    <a:tab pos="1621790" algn="l"/>
                  </a:tabLst>
                </a:pPr>
                <a14:m>
                  <m:oMath xmlns:m="http://schemas.openxmlformats.org/officeDocument/2006/math">
                    <m:acc>
                      <m:accPr>
                        <m:chr m:val="̅"/>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accPr>
                      <m:e>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L</m:t>
                            </m:r>
                          </m:e>
                          <m:sub>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avg</m:t>
                            </m:r>
                          </m:sub>
                        </m:sSub>
                      </m:e>
                    </m:acc>
                  </m:oMath>
                </a14:m>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0.8+0.4+0.4+0.3+0.3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15000"/>
                  </a:lnSpc>
                  <a:spcAft>
                    <a:spcPts val="1000"/>
                  </a:spcAft>
                  <a:buNone/>
                  <a:tabLst>
                    <a:tab pos="1621790" algn="l"/>
                  </a:tabLst>
                </a:pPr>
                <a14:m>
                  <m:oMath xmlns:m="http://schemas.openxmlformats.org/officeDocument/2006/math">
                    <m:acc>
                      <m:accPr>
                        <m:chr m:val="̅"/>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accPr>
                      <m:e>
                        <m:sSub>
                          <m:sSubP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b="1" i="1">
                                <a:effectLst/>
                                <a:latin typeface="Cambria Math" panose="02040503050406030204" pitchFamily="18" charset="0"/>
                                <a:ea typeface="Calibri" panose="020F0502020204030204" pitchFamily="34" charset="0"/>
                                <a:cs typeface="Times New Roman" panose="02020603050405020304" pitchFamily="18" charset="0"/>
                              </a:rPr>
                              <m:t>𝐋</m:t>
                            </m:r>
                          </m:e>
                          <m:sub>
                            <m:r>
                              <a:rPr lang="en-US" sz="1800" b="1" i="1">
                                <a:effectLst/>
                                <a:latin typeface="Cambria Math" panose="02040503050406030204" pitchFamily="18" charset="0"/>
                                <a:ea typeface="Calibri" panose="020F0502020204030204" pitchFamily="34" charset="0"/>
                                <a:cs typeface="Times New Roman" panose="02020603050405020304" pitchFamily="18" charset="0"/>
                              </a:rPr>
                              <m:t>𝐚𝐯𝐠</m:t>
                            </m:r>
                          </m:sub>
                        </m:sSub>
                      </m:e>
                    </m:acc>
                  </m:oMath>
                </a14:m>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 2.2 bits / symbol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1000"/>
                  </a:spcAft>
                  <a:buNone/>
                  <a:tabLst>
                    <a:tab pos="162179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p:txBody>
          </p:sp>
        </mc:Choice>
        <mc:Fallback xmlns="">
          <p:sp>
            <p:nvSpPr>
              <p:cNvPr id="15" name="Content Placeholder 14">
                <a:extLst>
                  <a:ext uri="{FF2B5EF4-FFF2-40B4-BE49-F238E27FC236}">
                    <a16:creationId xmlns:a16="http://schemas.microsoft.com/office/drawing/2014/main" id="{6D0E2CAE-E01D-75CF-F6BB-7FD91542F9D5}"/>
                  </a:ext>
                </a:extLst>
              </p:cNvPr>
              <p:cNvSpPr>
                <a:spLocks noGrp="1" noRot="1" noChangeAspect="1" noMove="1" noResize="1" noEditPoints="1" noAdjustHandles="1" noChangeArrowheads="1" noChangeShapeType="1" noTextEdit="1"/>
              </p:cNvSpPr>
              <p:nvPr>
                <p:ph idx="1"/>
              </p:nvPr>
            </p:nvSpPr>
            <p:spPr>
              <a:blipFill>
                <a:blip r:embed="rId2"/>
                <a:stretch>
                  <a:fillRect l="-444" t="-404"/>
                </a:stretch>
              </a:blipFill>
            </p:spPr>
            <p:txBody>
              <a:bodyPr/>
              <a:lstStyle/>
              <a:p>
                <a:r>
                  <a:rPr lang="en-IN">
                    <a:noFill/>
                  </a:rPr>
                  <a:t> </a:t>
                </a:r>
              </a:p>
            </p:txBody>
          </p:sp>
        </mc:Fallback>
      </mc:AlternateContent>
    </p:spTree>
    <p:extLst>
      <p:ext uri="{BB962C8B-B14F-4D97-AF65-F5344CB8AC3E}">
        <p14:creationId xmlns:p14="http://schemas.microsoft.com/office/powerpoint/2010/main" val="2851038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58D597C6-725F-27F6-547C-E4C405EC32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A9D4C1-32FB-FF8F-F917-72CC170AD236}"/>
              </a:ext>
            </a:extLst>
          </p:cNvPr>
          <p:cNvSpPr>
            <a:spLocks noGrp="1"/>
          </p:cNvSpPr>
          <p:nvPr>
            <p:ph type="title"/>
          </p:nvPr>
        </p:nvSpPr>
        <p:spPr/>
        <p:txBody>
          <a:bodyPr/>
          <a:lstStyle/>
          <a:p>
            <a:r>
              <a:rPr lang="en-US" dirty="0"/>
              <a:t>Mathematical Model</a:t>
            </a:r>
          </a:p>
        </p:txBody>
      </p:sp>
      <p:sp>
        <p:nvSpPr>
          <p:cNvPr id="5" name="Footer Placeholder 3">
            <a:extLst>
              <a:ext uri="{FF2B5EF4-FFF2-40B4-BE49-F238E27FC236}">
                <a16:creationId xmlns:a16="http://schemas.microsoft.com/office/drawing/2014/main" id="{3C2B7889-9D4D-82E1-D294-4A4ADF3FDC32}"/>
              </a:ext>
            </a:extLst>
          </p:cNvPr>
          <p:cNvSpPr txBox="1">
            <a:spLocks/>
          </p:cNvSpPr>
          <p:nvPr/>
        </p:nvSpPr>
        <p:spPr>
          <a:xfrm>
            <a:off x="3492500" y="6356355"/>
            <a:ext cx="5207000" cy="501645"/>
          </a:xfrm>
          <a:prstGeom prst="rect">
            <a:avLst/>
          </a:prstGeom>
        </p:spPr>
        <p:txBody>
          <a:bodyPr/>
          <a:lstStyle>
            <a:defPPr>
              <a:defRPr lang="en-US"/>
            </a:defPPr>
            <a:lvl1pPr marL="0" algn="ctr"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Digital Communication - Skill based Assessment </a:t>
            </a:r>
            <a:endParaRPr lang="en-US" dirty="0"/>
          </a:p>
        </p:txBody>
      </p:sp>
      <mc:AlternateContent xmlns:mc="http://schemas.openxmlformats.org/markup-compatibility/2006" xmlns:a14="http://schemas.microsoft.com/office/drawing/2010/main">
        <mc:Choice Requires="a14">
          <p:sp>
            <p:nvSpPr>
              <p:cNvPr id="15" name="Content Placeholder 14">
                <a:extLst>
                  <a:ext uri="{FF2B5EF4-FFF2-40B4-BE49-F238E27FC236}">
                    <a16:creationId xmlns:a16="http://schemas.microsoft.com/office/drawing/2014/main" id="{5F692BA1-F62C-9B00-0DD0-6DCDA5D027E6}"/>
                  </a:ext>
                </a:extLst>
              </p:cNvPr>
              <p:cNvSpPr>
                <a:spLocks noGrp="1"/>
              </p:cNvSpPr>
              <p:nvPr>
                <p:ph idx="1"/>
              </p:nvPr>
            </p:nvSpPr>
            <p:spPr/>
            <p:txBody>
              <a:bodyPr>
                <a:noAutofit/>
              </a:bodyPr>
              <a:lstStyle/>
              <a:p>
                <a:pPr marL="0" indent="0" algn="just">
                  <a:lnSpc>
                    <a:spcPct val="115000"/>
                  </a:lnSpc>
                  <a:spcAft>
                    <a:spcPts val="1000"/>
                  </a:spcAft>
                  <a:buNone/>
                  <a:tabLst>
                    <a:tab pos="1621790" algn="l"/>
                  </a:tabLs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Entropy: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1000"/>
                  </a:spcAft>
                  <a:buNone/>
                  <a:tabLst>
                    <a:tab pos="162179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Formula: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1000"/>
                  </a:spcAft>
                  <a:buNone/>
                  <a:tabLst>
                    <a:tab pos="1621790" algn="l"/>
                  </a:tabLst>
                </a:pPr>
                <a14:m>
                  <m:oMathPara xmlns:m="http://schemas.openxmlformats.org/officeDocument/2006/math">
                    <m:oMathParaPr>
                      <m:jc m:val="centerGroup"/>
                    </m:oMathParaPr>
                    <m:oMath xmlns:m="http://schemas.openxmlformats.org/officeDocument/2006/math">
                      <m:r>
                        <a:rPr lang="en-IN" sz="1800" b="1" i="1">
                          <a:effectLst/>
                          <a:latin typeface="Cambria Math" panose="02040503050406030204" pitchFamily="18" charset="0"/>
                          <a:ea typeface="Calibri" panose="020F0502020204030204" pitchFamily="34" charset="0"/>
                          <a:cs typeface="Times New Roman" panose="02020603050405020304" pitchFamily="18" charset="0"/>
                        </a:rPr>
                        <m:t>𝐇</m:t>
                      </m:r>
                      <m:r>
                        <a:rPr lang="en-IN" sz="1800" b="1">
                          <a:effectLst/>
                          <a:latin typeface="Cambria Math" panose="02040503050406030204" pitchFamily="18" charset="0"/>
                          <a:ea typeface="Calibri" panose="020F0502020204030204" pitchFamily="34" charset="0"/>
                          <a:cs typeface="Times New Roman" panose="02020603050405020304" pitchFamily="18" charset="0"/>
                        </a:rPr>
                        <m:t>= </m:t>
                      </m:r>
                      <m:nary>
                        <m:naryPr>
                          <m:chr m:val="∑"/>
                          <m:limLoc m:val="undOv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IN" sz="1800" b="1" i="1">
                              <a:effectLst/>
                              <a:latin typeface="Cambria Math" panose="02040503050406030204" pitchFamily="18" charset="0"/>
                              <a:ea typeface="Calibri" panose="020F0502020204030204" pitchFamily="34" charset="0"/>
                              <a:cs typeface="Times New Roman" panose="02020603050405020304" pitchFamily="18" charset="0"/>
                            </a:rPr>
                            <m:t>𝐢</m:t>
                          </m:r>
                          <m:r>
                            <a:rPr lang="en-IN" sz="1800" b="1">
                              <a:effectLst/>
                              <a:latin typeface="Cambria Math" panose="02040503050406030204" pitchFamily="18" charset="0"/>
                              <a:ea typeface="Calibri" panose="020F0502020204030204" pitchFamily="34" charset="0"/>
                              <a:cs typeface="Times New Roman" panose="02020603050405020304" pitchFamily="18" charset="0"/>
                            </a:rPr>
                            <m:t>=</m:t>
                          </m:r>
                          <m:r>
                            <a:rPr lang="en-IN" sz="1800" b="1" i="1">
                              <a:effectLst/>
                              <a:latin typeface="Cambria Math" panose="02040503050406030204" pitchFamily="18" charset="0"/>
                              <a:ea typeface="Calibri" panose="020F0502020204030204" pitchFamily="34" charset="0"/>
                              <a:cs typeface="Times New Roman" panose="02020603050405020304" pitchFamily="18" charset="0"/>
                            </a:rPr>
                            <m:t>𝟏</m:t>
                          </m:r>
                        </m:sub>
                        <m:sup>
                          <m:r>
                            <a:rPr lang="en-IN" sz="1800" b="1" i="1">
                              <a:effectLst/>
                              <a:latin typeface="Cambria Math" panose="02040503050406030204" pitchFamily="18" charset="0"/>
                              <a:ea typeface="Calibri" panose="020F0502020204030204" pitchFamily="34" charset="0"/>
                              <a:cs typeface="Times New Roman" panose="02020603050405020304" pitchFamily="18" charset="0"/>
                            </a:rPr>
                            <m:t>𝐍</m:t>
                          </m:r>
                        </m:sup>
                        <m:e>
                          <m:r>
                            <a:rPr lang="en-IN" sz="1800" b="1" i="1">
                              <a:effectLst/>
                              <a:latin typeface="Cambria Math" panose="02040503050406030204" pitchFamily="18" charset="0"/>
                              <a:ea typeface="Calibri" panose="020F0502020204030204" pitchFamily="34" charset="0"/>
                              <a:cs typeface="Times New Roman" panose="02020603050405020304" pitchFamily="18" charset="0"/>
                            </a:rPr>
                            <m:t>𝐏</m:t>
                          </m:r>
                          <m:r>
                            <a:rPr lang="en-IN" sz="1800" b="1">
                              <a:effectLst/>
                              <a:latin typeface="Cambria Math" panose="02040503050406030204" pitchFamily="18" charset="0"/>
                              <a:ea typeface="Calibri" panose="020F0502020204030204" pitchFamily="34" charset="0"/>
                              <a:cs typeface="Times New Roman" panose="02020603050405020304" pitchFamily="18" charset="0"/>
                            </a:rPr>
                            <m:t>(</m:t>
                          </m:r>
                          <m:r>
                            <a:rPr lang="en-IN" sz="1800" b="1" i="1">
                              <a:effectLst/>
                              <a:latin typeface="Cambria Math" panose="02040503050406030204" pitchFamily="18" charset="0"/>
                              <a:ea typeface="Calibri" panose="020F0502020204030204" pitchFamily="34" charset="0"/>
                              <a:cs typeface="Times New Roman" panose="02020603050405020304" pitchFamily="18" charset="0"/>
                            </a:rPr>
                            <m:t>𝐒𝐢</m:t>
                          </m:r>
                          <m:r>
                            <a:rPr lang="en-IN" sz="1800" b="1">
                              <a:effectLst/>
                              <a:latin typeface="Cambria Math" panose="02040503050406030204" pitchFamily="18" charset="0"/>
                              <a:ea typeface="Calibri" panose="020F0502020204030204" pitchFamily="34" charset="0"/>
                              <a:cs typeface="Times New Roman" panose="02020603050405020304" pitchFamily="18" charset="0"/>
                            </a:rPr>
                            <m:t>)</m:t>
                          </m:r>
                          <m:func>
                            <m:funcP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funcPr>
                            <m:fName>
                              <m:sSub>
                                <m:sSubP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b="1" i="1">
                                      <a:effectLst/>
                                      <a:latin typeface="Cambria Math" panose="02040503050406030204" pitchFamily="18" charset="0"/>
                                      <a:ea typeface="Calibri" panose="020F0502020204030204" pitchFamily="34" charset="0"/>
                                      <a:cs typeface="Times New Roman" panose="02020603050405020304" pitchFamily="18" charset="0"/>
                                    </a:rPr>
                                    <m:t>𝐥𝐨𝐠</m:t>
                                  </m:r>
                                </m:e>
                                <m:sub>
                                  <m:r>
                                    <a:rPr lang="en-IN" sz="1800" b="1" i="1">
                                      <a:effectLst/>
                                      <a:latin typeface="Cambria Math" panose="02040503050406030204" pitchFamily="18" charset="0"/>
                                      <a:ea typeface="Calibri" panose="020F0502020204030204" pitchFamily="34" charset="0"/>
                                      <a:cs typeface="Times New Roman" panose="02020603050405020304" pitchFamily="18" charset="0"/>
                                    </a:rPr>
                                    <m:t>𝟐</m:t>
                                  </m:r>
                                </m:sub>
                              </m:sSub>
                            </m:fName>
                            <m:e>
                              <m:d>
                                <m:dP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fPr>
                                    <m:num>
                                      <m:r>
                                        <a:rPr lang="en-IN" sz="1800" b="1" i="1">
                                          <a:effectLst/>
                                          <a:latin typeface="Cambria Math" panose="02040503050406030204" pitchFamily="18" charset="0"/>
                                          <a:ea typeface="Calibri" panose="020F0502020204030204" pitchFamily="34" charset="0"/>
                                          <a:cs typeface="Times New Roman" panose="02020603050405020304" pitchFamily="18" charset="0"/>
                                        </a:rPr>
                                        <m:t>𝟏</m:t>
                                      </m:r>
                                    </m:num>
                                    <m:den>
                                      <m:r>
                                        <a:rPr lang="en-IN" sz="1800" b="1" i="1">
                                          <a:effectLst/>
                                          <a:latin typeface="Cambria Math" panose="02040503050406030204" pitchFamily="18" charset="0"/>
                                          <a:ea typeface="Calibri" panose="020F0502020204030204" pitchFamily="34" charset="0"/>
                                          <a:cs typeface="Times New Roman" panose="02020603050405020304" pitchFamily="18" charset="0"/>
                                        </a:rPr>
                                        <m:t>𝐏</m:t>
                                      </m:r>
                                      <m:d>
                                        <m:dP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dPr>
                                        <m:e>
                                          <m:r>
                                            <a:rPr lang="en-IN" sz="1800" b="1" i="1">
                                              <a:effectLst/>
                                              <a:latin typeface="Cambria Math" panose="02040503050406030204" pitchFamily="18" charset="0"/>
                                              <a:ea typeface="Calibri" panose="020F0502020204030204" pitchFamily="34" charset="0"/>
                                              <a:cs typeface="Times New Roman" panose="02020603050405020304" pitchFamily="18" charset="0"/>
                                            </a:rPr>
                                            <m:t>𝐒𝐢</m:t>
                                          </m:r>
                                        </m:e>
                                      </m:d>
                                    </m:den>
                                  </m:f>
                                </m:e>
                              </m:d>
                            </m:e>
                          </m:func>
                        </m:e>
                      </m:nary>
                    </m:oMath>
                  </m:oMathPara>
                </a14:m>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1000"/>
                  </a:spcAft>
                  <a:buNone/>
                  <a:tabLst>
                    <a:tab pos="162179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Substituting values: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15000"/>
                  </a:lnSpc>
                  <a:spcAft>
                    <a:spcPts val="1000"/>
                  </a:spcAft>
                  <a:buNone/>
                  <a:tabLst>
                    <a:tab pos="1621790" algn="l"/>
                  </a:tabLst>
                </a:pPr>
                <a14:m>
                  <m:oMathPara xmlns:m="http://schemas.openxmlformats.org/officeDocument/2006/math">
                    <m:oMathParaPr>
                      <m:jc m:val="centerGroup"/>
                    </m:oMathParaPr>
                    <m:oMath xmlns:m="http://schemas.openxmlformats.org/officeDocument/2006/math">
                      <m:r>
                        <m:rPr>
                          <m:sty m:val="p"/>
                        </m:rPr>
                        <a:rPr lang="en-IN" sz="1800">
                          <a:effectLst/>
                          <a:latin typeface="Cambria Math" panose="02040503050406030204" pitchFamily="18" charset="0"/>
                          <a:ea typeface="Calibri" panose="020F0502020204030204" pitchFamily="34" charset="0"/>
                          <a:cs typeface="Times New Roman" panose="02020603050405020304" pitchFamily="18" charset="0"/>
                        </a:rPr>
                        <m:t>H</m:t>
                      </m:r>
                      <m:r>
                        <a:rPr lang="en-IN" sz="1800">
                          <a:effectLst/>
                          <a:latin typeface="Cambria Math" panose="02040503050406030204" pitchFamily="18" charset="0"/>
                          <a:ea typeface="Calibri" panose="020F0502020204030204" pitchFamily="34" charset="0"/>
                          <a:cs typeface="Times New Roman" panose="02020603050405020304" pitchFamily="18" charset="0"/>
                        </a:rPr>
                        <m:t>= 0.4</m:t>
                      </m:r>
                      <m:func>
                        <m:func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funcPr>
                        <m:fName>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log</m:t>
                              </m:r>
                            </m:e>
                            <m:sub>
                              <m:r>
                                <a:rPr lang="en-IN" sz="1800">
                                  <a:effectLst/>
                                  <a:latin typeface="Cambria Math" panose="02040503050406030204" pitchFamily="18" charset="0"/>
                                  <a:ea typeface="Calibri" panose="020F0502020204030204" pitchFamily="34" charset="0"/>
                                  <a:cs typeface="Times New Roman" panose="02020603050405020304" pitchFamily="18" charset="0"/>
                                </a:rPr>
                                <m:t>2</m:t>
                              </m:r>
                            </m:sub>
                          </m:sSub>
                        </m:fName>
                        <m:e>
                          <m:d>
                            <m:d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IN" sz="1800">
                                      <a:effectLst/>
                                      <a:latin typeface="Cambria Math" panose="02040503050406030204" pitchFamily="18" charset="0"/>
                                      <a:ea typeface="Calibri" panose="020F0502020204030204" pitchFamily="34" charset="0"/>
                                      <a:cs typeface="Times New Roman" panose="02020603050405020304" pitchFamily="18" charset="0"/>
                                    </a:rPr>
                                    <m:t>1</m:t>
                                  </m:r>
                                </m:num>
                                <m:den>
                                  <m:r>
                                    <a:rPr lang="en-IN" sz="1800">
                                      <a:effectLst/>
                                      <a:latin typeface="Cambria Math" panose="02040503050406030204" pitchFamily="18" charset="0"/>
                                      <a:ea typeface="Calibri" panose="020F0502020204030204" pitchFamily="34" charset="0"/>
                                      <a:cs typeface="Times New Roman" panose="02020603050405020304" pitchFamily="18" charset="0"/>
                                    </a:rPr>
                                    <m:t>0.4</m:t>
                                  </m:r>
                                </m:den>
                              </m:f>
                            </m:e>
                          </m:d>
                        </m:e>
                      </m:func>
                      <m:r>
                        <a:rPr lang="en-IN" sz="1800">
                          <a:effectLst/>
                          <a:latin typeface="Cambria Math" panose="02040503050406030204" pitchFamily="18" charset="0"/>
                          <a:ea typeface="Calibri" panose="020F0502020204030204" pitchFamily="34" charset="0"/>
                          <a:cs typeface="Times New Roman" panose="02020603050405020304" pitchFamily="18" charset="0"/>
                        </a:rPr>
                        <m:t>+ 0.2</m:t>
                      </m:r>
                      <m:func>
                        <m:func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funcPr>
                        <m:fName>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log</m:t>
                              </m:r>
                            </m:e>
                            <m:sub>
                              <m:r>
                                <a:rPr lang="en-IN" sz="1800">
                                  <a:effectLst/>
                                  <a:latin typeface="Cambria Math" panose="02040503050406030204" pitchFamily="18" charset="0"/>
                                  <a:ea typeface="Calibri" panose="020F0502020204030204" pitchFamily="34" charset="0"/>
                                  <a:cs typeface="Times New Roman" panose="02020603050405020304" pitchFamily="18" charset="0"/>
                                </a:rPr>
                                <m:t>2</m:t>
                              </m:r>
                            </m:sub>
                          </m:sSub>
                        </m:fName>
                        <m:e>
                          <m:d>
                            <m:d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IN" sz="1800">
                                      <a:effectLst/>
                                      <a:latin typeface="Cambria Math" panose="02040503050406030204" pitchFamily="18" charset="0"/>
                                      <a:ea typeface="Calibri" panose="020F0502020204030204" pitchFamily="34" charset="0"/>
                                      <a:cs typeface="Times New Roman" panose="02020603050405020304" pitchFamily="18" charset="0"/>
                                    </a:rPr>
                                    <m:t>1</m:t>
                                  </m:r>
                                </m:num>
                                <m:den>
                                  <m:r>
                                    <a:rPr lang="en-IN" sz="1800">
                                      <a:effectLst/>
                                      <a:latin typeface="Cambria Math" panose="02040503050406030204" pitchFamily="18" charset="0"/>
                                      <a:ea typeface="Calibri" panose="020F0502020204030204" pitchFamily="34" charset="0"/>
                                      <a:cs typeface="Times New Roman" panose="02020603050405020304" pitchFamily="18" charset="0"/>
                                    </a:rPr>
                                    <m:t>0.2</m:t>
                                  </m:r>
                                </m:den>
                              </m:f>
                            </m:e>
                          </m:d>
                        </m:e>
                      </m:func>
                      <m:r>
                        <a:rPr lang="en-IN" sz="1800">
                          <a:effectLst/>
                          <a:latin typeface="Cambria Math" panose="02040503050406030204" pitchFamily="18" charset="0"/>
                          <a:ea typeface="Calibri" panose="020F0502020204030204" pitchFamily="34" charset="0"/>
                          <a:cs typeface="Times New Roman" panose="02020603050405020304" pitchFamily="18" charset="0"/>
                        </a:rPr>
                        <m:t>+ 0.2</m:t>
                      </m:r>
                      <m:func>
                        <m:func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funcPr>
                        <m:fName>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log</m:t>
                              </m:r>
                            </m:e>
                            <m:sub>
                              <m:r>
                                <a:rPr lang="en-IN" sz="1800">
                                  <a:effectLst/>
                                  <a:latin typeface="Cambria Math" panose="02040503050406030204" pitchFamily="18" charset="0"/>
                                  <a:ea typeface="Calibri" panose="020F0502020204030204" pitchFamily="34" charset="0"/>
                                  <a:cs typeface="Times New Roman" panose="02020603050405020304" pitchFamily="18" charset="0"/>
                                </a:rPr>
                                <m:t>2</m:t>
                              </m:r>
                            </m:sub>
                          </m:sSub>
                        </m:fName>
                        <m:e>
                          <m:d>
                            <m:d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IN" sz="1800">
                                      <a:effectLst/>
                                      <a:latin typeface="Cambria Math" panose="02040503050406030204" pitchFamily="18" charset="0"/>
                                      <a:ea typeface="Calibri" panose="020F0502020204030204" pitchFamily="34" charset="0"/>
                                      <a:cs typeface="Times New Roman" panose="02020603050405020304" pitchFamily="18" charset="0"/>
                                    </a:rPr>
                                    <m:t>1</m:t>
                                  </m:r>
                                </m:num>
                                <m:den>
                                  <m:r>
                                    <a:rPr lang="en-IN" sz="1800">
                                      <a:effectLst/>
                                      <a:latin typeface="Cambria Math" panose="02040503050406030204" pitchFamily="18" charset="0"/>
                                      <a:ea typeface="Calibri" panose="020F0502020204030204" pitchFamily="34" charset="0"/>
                                      <a:cs typeface="Times New Roman" panose="02020603050405020304" pitchFamily="18" charset="0"/>
                                    </a:rPr>
                                    <m:t>0.2</m:t>
                                  </m:r>
                                </m:den>
                              </m:f>
                            </m:e>
                          </m:d>
                        </m:e>
                      </m:func>
                      <m:r>
                        <a:rPr lang="en-IN" sz="1800">
                          <a:effectLst/>
                          <a:latin typeface="Cambria Math" panose="02040503050406030204" pitchFamily="18" charset="0"/>
                          <a:ea typeface="Calibri" panose="020F0502020204030204" pitchFamily="34" charset="0"/>
                          <a:cs typeface="Times New Roman" panose="02020603050405020304" pitchFamily="18" charset="0"/>
                        </a:rPr>
                        <m:t>+ 0.1</m:t>
                      </m:r>
                      <m:func>
                        <m:func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funcPr>
                        <m:fName>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log</m:t>
                              </m:r>
                            </m:e>
                            <m:sub>
                              <m:r>
                                <a:rPr lang="en-IN" sz="1800">
                                  <a:effectLst/>
                                  <a:latin typeface="Cambria Math" panose="02040503050406030204" pitchFamily="18" charset="0"/>
                                  <a:ea typeface="Calibri" panose="020F0502020204030204" pitchFamily="34" charset="0"/>
                                  <a:cs typeface="Times New Roman" panose="02020603050405020304" pitchFamily="18" charset="0"/>
                                </a:rPr>
                                <m:t>2</m:t>
                              </m:r>
                            </m:sub>
                          </m:sSub>
                        </m:fName>
                        <m:e>
                          <m:d>
                            <m:d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IN" sz="1800">
                                      <a:effectLst/>
                                      <a:latin typeface="Cambria Math" panose="02040503050406030204" pitchFamily="18" charset="0"/>
                                      <a:ea typeface="Calibri" panose="020F0502020204030204" pitchFamily="34" charset="0"/>
                                      <a:cs typeface="Times New Roman" panose="02020603050405020304" pitchFamily="18" charset="0"/>
                                    </a:rPr>
                                    <m:t>1</m:t>
                                  </m:r>
                                </m:num>
                                <m:den>
                                  <m:r>
                                    <a:rPr lang="en-IN" sz="1800">
                                      <a:effectLst/>
                                      <a:latin typeface="Cambria Math" panose="02040503050406030204" pitchFamily="18" charset="0"/>
                                      <a:ea typeface="Calibri" panose="020F0502020204030204" pitchFamily="34" charset="0"/>
                                      <a:cs typeface="Times New Roman" panose="02020603050405020304" pitchFamily="18" charset="0"/>
                                    </a:rPr>
                                    <m:t>0.1</m:t>
                                  </m:r>
                                </m:den>
                              </m:f>
                            </m:e>
                          </m:d>
                        </m:e>
                      </m:func>
                      <m:r>
                        <a:rPr lang="en-IN" sz="1800">
                          <a:effectLst/>
                          <a:latin typeface="Cambria Math" panose="02040503050406030204" pitchFamily="18" charset="0"/>
                          <a:ea typeface="Calibri" panose="020F0502020204030204" pitchFamily="34" charset="0"/>
                          <a:cs typeface="Times New Roman" panose="02020603050405020304" pitchFamily="18" charset="0"/>
                        </a:rPr>
                        <m:t>+ 0.1</m:t>
                      </m:r>
                      <m:func>
                        <m:func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funcPr>
                        <m:fName>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log</m:t>
                              </m:r>
                            </m:e>
                            <m:sub>
                              <m:r>
                                <a:rPr lang="en-IN" sz="1800">
                                  <a:effectLst/>
                                  <a:latin typeface="Cambria Math" panose="02040503050406030204" pitchFamily="18" charset="0"/>
                                  <a:ea typeface="Calibri" panose="020F0502020204030204" pitchFamily="34" charset="0"/>
                                  <a:cs typeface="Times New Roman" panose="02020603050405020304" pitchFamily="18" charset="0"/>
                                </a:rPr>
                                <m:t>2</m:t>
                              </m:r>
                            </m:sub>
                          </m:sSub>
                        </m:fName>
                        <m:e>
                          <m:d>
                            <m:d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IN" sz="1800">
                                      <a:effectLst/>
                                      <a:latin typeface="Cambria Math" panose="02040503050406030204" pitchFamily="18" charset="0"/>
                                      <a:ea typeface="Calibri" panose="020F0502020204030204" pitchFamily="34" charset="0"/>
                                      <a:cs typeface="Times New Roman" panose="02020603050405020304" pitchFamily="18" charset="0"/>
                                    </a:rPr>
                                    <m:t>1</m:t>
                                  </m:r>
                                </m:num>
                                <m:den>
                                  <m:r>
                                    <a:rPr lang="en-IN" sz="1800">
                                      <a:effectLst/>
                                      <a:latin typeface="Cambria Math" panose="02040503050406030204" pitchFamily="18" charset="0"/>
                                      <a:ea typeface="Calibri" panose="020F0502020204030204" pitchFamily="34" charset="0"/>
                                      <a:cs typeface="Times New Roman" panose="02020603050405020304" pitchFamily="18" charset="0"/>
                                    </a:rPr>
                                    <m:t>0.1</m:t>
                                  </m:r>
                                </m:den>
                              </m:f>
                            </m:e>
                          </m:d>
                        </m:e>
                      </m:func>
                    </m:oMath>
                  </m:oMathPara>
                </a14:m>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15000"/>
                  </a:lnSpc>
                  <a:spcAft>
                    <a:spcPts val="1000"/>
                  </a:spcAft>
                  <a:buNone/>
                  <a:tabLst>
                    <a:tab pos="1621790" algn="l"/>
                  </a:tabLs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H = 2.1219 bits / Symbol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15000"/>
                  </a:lnSpc>
                  <a:spcAft>
                    <a:spcPts val="1000"/>
                  </a:spcAft>
                  <a:buNone/>
                  <a:tabLst>
                    <a:tab pos="162179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0"/>
                  </a:spcAft>
                  <a:buNone/>
                  <a:tabLst>
                    <a:tab pos="1621790" algn="l"/>
                  </a:tabLs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5" name="Content Placeholder 14">
                <a:extLst>
                  <a:ext uri="{FF2B5EF4-FFF2-40B4-BE49-F238E27FC236}">
                    <a16:creationId xmlns:a16="http://schemas.microsoft.com/office/drawing/2014/main" id="{5F692BA1-F62C-9B00-0DD0-6DCDA5D027E6}"/>
                  </a:ext>
                </a:extLst>
              </p:cNvPr>
              <p:cNvSpPr>
                <a:spLocks noGrp="1" noRot="1" noChangeAspect="1" noMove="1" noResize="1" noEditPoints="1" noAdjustHandles="1" noChangeArrowheads="1" noChangeShapeType="1" noTextEdit="1"/>
              </p:cNvSpPr>
              <p:nvPr>
                <p:ph idx="1"/>
              </p:nvPr>
            </p:nvSpPr>
            <p:spPr>
              <a:blipFill>
                <a:blip r:embed="rId2"/>
                <a:stretch>
                  <a:fillRect l="-444" t="-404"/>
                </a:stretch>
              </a:blipFill>
            </p:spPr>
            <p:txBody>
              <a:bodyPr/>
              <a:lstStyle/>
              <a:p>
                <a:r>
                  <a:rPr lang="en-IN">
                    <a:noFill/>
                  </a:rPr>
                  <a:t> </a:t>
                </a:r>
              </a:p>
            </p:txBody>
          </p:sp>
        </mc:Fallback>
      </mc:AlternateContent>
    </p:spTree>
    <p:extLst>
      <p:ext uri="{BB962C8B-B14F-4D97-AF65-F5344CB8AC3E}">
        <p14:creationId xmlns:p14="http://schemas.microsoft.com/office/powerpoint/2010/main" val="2832250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12A3C307-215B-D4CB-DF9A-5468F7D0A0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84FD9E-B9EB-0C93-0C09-43757B88FD92}"/>
              </a:ext>
            </a:extLst>
          </p:cNvPr>
          <p:cNvSpPr>
            <a:spLocks noGrp="1"/>
          </p:cNvSpPr>
          <p:nvPr>
            <p:ph type="title"/>
          </p:nvPr>
        </p:nvSpPr>
        <p:spPr/>
        <p:txBody>
          <a:bodyPr/>
          <a:lstStyle/>
          <a:p>
            <a:r>
              <a:rPr lang="en-US" dirty="0"/>
              <a:t>Mathematical Model</a:t>
            </a:r>
          </a:p>
        </p:txBody>
      </p:sp>
      <p:sp>
        <p:nvSpPr>
          <p:cNvPr id="5" name="Footer Placeholder 3">
            <a:extLst>
              <a:ext uri="{FF2B5EF4-FFF2-40B4-BE49-F238E27FC236}">
                <a16:creationId xmlns:a16="http://schemas.microsoft.com/office/drawing/2014/main" id="{62020F79-9A84-78D5-89FA-D40C42030197}"/>
              </a:ext>
            </a:extLst>
          </p:cNvPr>
          <p:cNvSpPr txBox="1">
            <a:spLocks/>
          </p:cNvSpPr>
          <p:nvPr/>
        </p:nvSpPr>
        <p:spPr>
          <a:xfrm>
            <a:off x="3492500" y="6356355"/>
            <a:ext cx="5207000" cy="501645"/>
          </a:xfrm>
          <a:prstGeom prst="rect">
            <a:avLst/>
          </a:prstGeom>
        </p:spPr>
        <p:txBody>
          <a:bodyPr/>
          <a:lstStyle>
            <a:defPPr>
              <a:defRPr lang="en-US"/>
            </a:defPPr>
            <a:lvl1pPr marL="0" algn="ctr"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Digital Communication - Skill based Assessment </a:t>
            </a:r>
            <a:endParaRPr lang="en-US" dirty="0"/>
          </a:p>
        </p:txBody>
      </p:sp>
      <mc:AlternateContent xmlns:mc="http://schemas.openxmlformats.org/markup-compatibility/2006" xmlns:a14="http://schemas.microsoft.com/office/drawing/2010/main">
        <mc:Choice Requires="a14">
          <p:sp>
            <p:nvSpPr>
              <p:cNvPr id="15" name="Content Placeholder 14">
                <a:extLst>
                  <a:ext uri="{FF2B5EF4-FFF2-40B4-BE49-F238E27FC236}">
                    <a16:creationId xmlns:a16="http://schemas.microsoft.com/office/drawing/2014/main" id="{2B52EDC2-BA17-1654-BE7E-17E757BDAB91}"/>
                  </a:ext>
                </a:extLst>
              </p:cNvPr>
              <p:cNvSpPr>
                <a:spLocks noGrp="1"/>
              </p:cNvSpPr>
              <p:nvPr>
                <p:ph idx="1"/>
              </p:nvPr>
            </p:nvSpPr>
            <p:spPr/>
            <p:txBody>
              <a:bodyPr>
                <a:noAutofit/>
              </a:bodyPr>
              <a:lstStyle/>
              <a:p>
                <a:pPr marL="0" indent="0">
                  <a:lnSpc>
                    <a:spcPct val="115000"/>
                  </a:lnSpc>
                  <a:spcAft>
                    <a:spcPts val="1000"/>
                  </a:spcAft>
                  <a:buNone/>
                  <a:tabLst>
                    <a:tab pos="1621790" algn="l"/>
                  </a:tabLs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Coding Efficiency: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15000"/>
                  </a:lnSpc>
                  <a:spcAft>
                    <a:spcPts val="1000"/>
                  </a:spcAft>
                  <a:buNone/>
                  <a:tabLst>
                    <a:tab pos="1621790" algn="l"/>
                  </a:tabLst>
                </a:pPr>
                <a14:m>
                  <m:oMathPara xmlns:m="http://schemas.openxmlformats.org/officeDocument/2006/math">
                    <m:oMathParaPr>
                      <m:jc m:val="centerGroup"/>
                    </m:oMathParaPr>
                    <m:oMath xmlns:m="http://schemas.openxmlformats.org/officeDocument/2006/math">
                      <m:r>
                        <a:rPr lang="en-IN" sz="1800" b="1" i="1">
                          <a:effectLst/>
                          <a:latin typeface="Cambria Math" panose="02040503050406030204" pitchFamily="18" charset="0"/>
                          <a:ea typeface="Calibri" panose="020F0502020204030204" pitchFamily="34" charset="0"/>
                          <a:cs typeface="Times New Roman" panose="02020603050405020304" pitchFamily="18" charset="0"/>
                        </a:rPr>
                        <m:t>𝛈</m:t>
                      </m:r>
                      <m:r>
                        <a:rPr lang="en-IN" sz="1800" b="1">
                          <a:effectLst/>
                          <a:latin typeface="Cambria Math" panose="02040503050406030204" pitchFamily="18" charset="0"/>
                          <a:ea typeface="Calibri" panose="020F0502020204030204" pitchFamily="34" charset="0"/>
                          <a:cs typeface="Times New Roman" panose="02020603050405020304" pitchFamily="18" charset="0"/>
                        </a:rPr>
                        <m:t>=</m:t>
                      </m:r>
                      <m:d>
                        <m:dP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fPr>
                            <m:num>
                              <m:r>
                                <a:rPr lang="en-IN" sz="1800" b="1" i="1">
                                  <a:effectLst/>
                                  <a:latin typeface="Cambria Math" panose="02040503050406030204" pitchFamily="18" charset="0"/>
                                  <a:ea typeface="Calibri" panose="020F0502020204030204" pitchFamily="34" charset="0"/>
                                  <a:cs typeface="Times New Roman" panose="02020603050405020304" pitchFamily="18" charset="0"/>
                                </a:rPr>
                                <m:t>𝐇</m:t>
                              </m:r>
                            </m:num>
                            <m:den>
                              <m:acc>
                                <m:accPr>
                                  <m:chr m:val="̅"/>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accPr>
                                <m:e>
                                  <m:sSub>
                                    <m:sSubP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b="1" i="1">
                                          <a:effectLst/>
                                          <a:latin typeface="Cambria Math" panose="02040503050406030204" pitchFamily="18" charset="0"/>
                                          <a:ea typeface="Calibri" panose="020F0502020204030204" pitchFamily="34" charset="0"/>
                                          <a:cs typeface="Times New Roman" panose="02020603050405020304" pitchFamily="18" charset="0"/>
                                        </a:rPr>
                                        <m:t>𝐋</m:t>
                                      </m:r>
                                    </m:e>
                                    <m:sub>
                                      <m:r>
                                        <a:rPr lang="en-US" sz="1800" b="1" i="1">
                                          <a:effectLst/>
                                          <a:latin typeface="Cambria Math" panose="02040503050406030204" pitchFamily="18" charset="0"/>
                                          <a:ea typeface="Calibri" panose="020F0502020204030204" pitchFamily="34" charset="0"/>
                                          <a:cs typeface="Times New Roman" panose="02020603050405020304" pitchFamily="18" charset="0"/>
                                        </a:rPr>
                                        <m:t>𝐚𝐯𝐠</m:t>
                                      </m:r>
                                    </m:sub>
                                  </m:sSub>
                                </m:e>
                              </m:acc>
                              <m:r>
                                <a:rPr lang="en-US" sz="1800" b="1">
                                  <a:effectLst/>
                                  <a:latin typeface="Cambria Math" panose="02040503050406030204" pitchFamily="18" charset="0"/>
                                  <a:ea typeface="Calibri" panose="020F0502020204030204" pitchFamily="34" charset="0"/>
                                  <a:cs typeface="Times New Roman" panose="02020603050405020304" pitchFamily="18" charset="0"/>
                                </a:rPr>
                                <m:t> </m:t>
                              </m:r>
                            </m:den>
                          </m:f>
                        </m:e>
                      </m:d>
                      <m:r>
                        <a:rPr lang="en-IN" sz="1800" b="1">
                          <a:effectLst/>
                          <a:latin typeface="Cambria Math" panose="02040503050406030204" pitchFamily="18" charset="0"/>
                          <a:ea typeface="Calibri" panose="020F0502020204030204" pitchFamily="34" charset="0"/>
                          <a:cs typeface="Times New Roman" panose="02020603050405020304" pitchFamily="18" charset="0"/>
                        </a:rPr>
                        <m:t>×</m:t>
                      </m:r>
                      <m:r>
                        <a:rPr lang="en-IN" sz="1800" b="1" i="1">
                          <a:effectLst/>
                          <a:latin typeface="Cambria Math" panose="02040503050406030204" pitchFamily="18" charset="0"/>
                          <a:ea typeface="Calibri" panose="020F0502020204030204" pitchFamily="34" charset="0"/>
                          <a:cs typeface="Times New Roman" panose="02020603050405020304" pitchFamily="18" charset="0"/>
                        </a:rPr>
                        <m:t>𝟏𝟎𝟎</m:t>
                      </m:r>
                    </m:oMath>
                  </m:oMathPara>
                </a14:m>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1000"/>
                  </a:spcAft>
                  <a:buNone/>
                  <a:tabLst>
                    <a:tab pos="162179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Substituting values: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15000"/>
                  </a:lnSpc>
                  <a:spcAft>
                    <a:spcPts val="1000"/>
                  </a:spcAft>
                  <a:buNone/>
                  <a:tabLst>
                    <a:tab pos="1621790" algn="l"/>
                  </a:tabLst>
                </a:pPr>
                <a14:m>
                  <m:oMathPara xmlns:m="http://schemas.openxmlformats.org/officeDocument/2006/math">
                    <m:oMathParaPr>
                      <m:jc m:val="centerGroup"/>
                    </m:oMathParaPr>
                    <m:oMath xmlns:m="http://schemas.openxmlformats.org/officeDocument/2006/math">
                      <m:r>
                        <m:rPr>
                          <m:sty m:val="p"/>
                        </m:rPr>
                        <a:rPr lang="en-IN" sz="1800">
                          <a:effectLst/>
                          <a:latin typeface="Cambria Math" panose="02040503050406030204" pitchFamily="18" charset="0"/>
                          <a:ea typeface="Calibri" panose="020F0502020204030204" pitchFamily="34" charset="0"/>
                          <a:cs typeface="Times New Roman" panose="02020603050405020304" pitchFamily="18" charset="0"/>
                        </a:rPr>
                        <m:t>η</m:t>
                      </m:r>
                      <m:r>
                        <a:rPr lang="en-IN" sz="1800">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IN" sz="1800">
                              <a:effectLst/>
                              <a:latin typeface="Cambria Math" panose="02040503050406030204" pitchFamily="18" charset="0"/>
                              <a:ea typeface="Calibri" panose="020F0502020204030204" pitchFamily="34" charset="0"/>
                              <a:cs typeface="Times New Roman" panose="02020603050405020304" pitchFamily="18" charset="0"/>
                            </a:rPr>
                            <m:t>2.1219</m:t>
                          </m:r>
                        </m:num>
                        <m:den>
                          <m:r>
                            <a:rPr lang="en-US" sz="1800">
                              <a:effectLst/>
                              <a:latin typeface="Cambria Math" panose="02040503050406030204" pitchFamily="18" charset="0"/>
                              <a:ea typeface="Calibri" panose="020F0502020204030204" pitchFamily="34" charset="0"/>
                              <a:cs typeface="Times New Roman" panose="02020603050405020304" pitchFamily="18" charset="0"/>
                            </a:rPr>
                            <m:t>2.2</m:t>
                          </m:r>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den>
                      </m:f>
                      <m:r>
                        <a:rPr lang="en-IN" sz="1800">
                          <a:effectLst/>
                          <a:latin typeface="Cambria Math" panose="02040503050406030204" pitchFamily="18" charset="0"/>
                          <a:ea typeface="Calibri" panose="020F0502020204030204" pitchFamily="34" charset="0"/>
                          <a:cs typeface="Times New Roman" panose="02020603050405020304" pitchFamily="18" charset="0"/>
                        </a:rPr>
                        <m:t>×100</m:t>
                      </m:r>
                    </m:oMath>
                  </m:oMathPara>
                </a14:m>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15000"/>
                  </a:lnSpc>
                  <a:spcAft>
                    <a:spcPts val="1000"/>
                  </a:spcAft>
                  <a:buNone/>
                  <a:tabLst>
                    <a:tab pos="1621790" algn="l"/>
                  </a:tabLst>
                </a:pPr>
                <a14:m>
                  <m:oMathPara xmlns:m="http://schemas.openxmlformats.org/officeDocument/2006/math">
                    <m:oMathParaPr>
                      <m:jc m:val="centerGroup"/>
                    </m:oMathParaPr>
                    <m:oMath xmlns:m="http://schemas.openxmlformats.org/officeDocument/2006/math">
                      <m:r>
                        <a:rPr lang="en-IN" sz="1800" b="1" i="1">
                          <a:effectLst/>
                          <a:latin typeface="Cambria Math" panose="02040503050406030204" pitchFamily="18" charset="0"/>
                          <a:ea typeface="Calibri" panose="020F0502020204030204" pitchFamily="34" charset="0"/>
                          <a:cs typeface="Times New Roman" panose="02020603050405020304" pitchFamily="18" charset="0"/>
                        </a:rPr>
                        <m:t>𝛈</m:t>
                      </m:r>
                      <m:r>
                        <a:rPr lang="en-IN" sz="1800" b="1">
                          <a:effectLst/>
                          <a:latin typeface="Cambria Math" panose="02040503050406030204" pitchFamily="18" charset="0"/>
                          <a:ea typeface="Calibri" panose="020F0502020204030204" pitchFamily="34" charset="0"/>
                          <a:cs typeface="Times New Roman" panose="02020603050405020304" pitchFamily="18" charset="0"/>
                        </a:rPr>
                        <m:t>=</m:t>
                      </m:r>
                      <m:r>
                        <a:rPr lang="en-IN" sz="1800" b="1" i="1">
                          <a:effectLst/>
                          <a:latin typeface="Cambria Math" panose="02040503050406030204" pitchFamily="18" charset="0"/>
                          <a:ea typeface="Calibri" panose="020F0502020204030204" pitchFamily="34" charset="0"/>
                          <a:cs typeface="Times New Roman" panose="02020603050405020304" pitchFamily="18" charset="0"/>
                        </a:rPr>
                        <m:t>𝟗𝟔</m:t>
                      </m:r>
                      <m:r>
                        <a:rPr lang="en-IN" sz="1800" b="1">
                          <a:effectLst/>
                          <a:latin typeface="Cambria Math" panose="02040503050406030204" pitchFamily="18" charset="0"/>
                          <a:ea typeface="Calibri" panose="020F0502020204030204" pitchFamily="34" charset="0"/>
                          <a:cs typeface="Times New Roman" panose="02020603050405020304" pitchFamily="18" charset="0"/>
                        </a:rPr>
                        <m:t>.</m:t>
                      </m:r>
                      <m:r>
                        <a:rPr lang="en-IN" sz="1800" b="1" i="1">
                          <a:effectLst/>
                          <a:latin typeface="Cambria Math" panose="02040503050406030204" pitchFamily="18" charset="0"/>
                          <a:ea typeface="Calibri" panose="020F0502020204030204" pitchFamily="34" charset="0"/>
                          <a:cs typeface="Times New Roman" panose="02020603050405020304" pitchFamily="18" charset="0"/>
                        </a:rPr>
                        <m:t>𝟒𝟓</m:t>
                      </m:r>
                      <m:r>
                        <a:rPr lang="en-IN" sz="1800" b="1">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5" name="Content Placeholder 14">
                <a:extLst>
                  <a:ext uri="{FF2B5EF4-FFF2-40B4-BE49-F238E27FC236}">
                    <a16:creationId xmlns:a16="http://schemas.microsoft.com/office/drawing/2014/main" id="{2B52EDC2-BA17-1654-BE7E-17E757BDAB91}"/>
                  </a:ext>
                </a:extLst>
              </p:cNvPr>
              <p:cNvSpPr>
                <a:spLocks noGrp="1" noRot="1" noChangeAspect="1" noMove="1" noResize="1" noEditPoints="1" noAdjustHandles="1" noChangeArrowheads="1" noChangeShapeType="1" noTextEdit="1"/>
              </p:cNvSpPr>
              <p:nvPr>
                <p:ph idx="1"/>
              </p:nvPr>
            </p:nvSpPr>
            <p:spPr>
              <a:blipFill>
                <a:blip r:embed="rId2"/>
                <a:stretch>
                  <a:fillRect l="-444" t="-404"/>
                </a:stretch>
              </a:blipFill>
            </p:spPr>
            <p:txBody>
              <a:bodyPr/>
              <a:lstStyle/>
              <a:p>
                <a:r>
                  <a:rPr lang="en-IN">
                    <a:noFill/>
                  </a:rPr>
                  <a:t> </a:t>
                </a:r>
              </a:p>
            </p:txBody>
          </p:sp>
        </mc:Fallback>
      </mc:AlternateContent>
    </p:spTree>
    <p:extLst>
      <p:ext uri="{BB962C8B-B14F-4D97-AF65-F5344CB8AC3E}">
        <p14:creationId xmlns:p14="http://schemas.microsoft.com/office/powerpoint/2010/main" val="4088120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D3A7A2FB-B1C8-BDFD-B095-F2EFF67E96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F28168-6F09-347E-D436-016CD9CFA544}"/>
              </a:ext>
            </a:extLst>
          </p:cNvPr>
          <p:cNvSpPr>
            <a:spLocks noGrp="1"/>
          </p:cNvSpPr>
          <p:nvPr>
            <p:ph type="title"/>
          </p:nvPr>
        </p:nvSpPr>
        <p:spPr/>
        <p:txBody>
          <a:bodyPr/>
          <a:lstStyle/>
          <a:p>
            <a:r>
              <a:rPr lang="en-US" dirty="0"/>
              <a:t>Mathematical Model</a:t>
            </a:r>
          </a:p>
        </p:txBody>
      </p:sp>
      <p:sp>
        <p:nvSpPr>
          <p:cNvPr id="5" name="Footer Placeholder 3">
            <a:extLst>
              <a:ext uri="{FF2B5EF4-FFF2-40B4-BE49-F238E27FC236}">
                <a16:creationId xmlns:a16="http://schemas.microsoft.com/office/drawing/2014/main" id="{E34F0BB7-C1E7-D9C0-2CE8-900DB92EAC7B}"/>
              </a:ext>
            </a:extLst>
          </p:cNvPr>
          <p:cNvSpPr txBox="1">
            <a:spLocks/>
          </p:cNvSpPr>
          <p:nvPr/>
        </p:nvSpPr>
        <p:spPr>
          <a:xfrm>
            <a:off x="3492500" y="6356355"/>
            <a:ext cx="5207000" cy="501645"/>
          </a:xfrm>
          <a:prstGeom prst="rect">
            <a:avLst/>
          </a:prstGeom>
        </p:spPr>
        <p:txBody>
          <a:bodyPr/>
          <a:lstStyle>
            <a:defPPr>
              <a:defRPr lang="en-US"/>
            </a:defPPr>
            <a:lvl1pPr marL="0" algn="ctr"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Digital Communication - Skill based Assessment </a:t>
            </a:r>
            <a:endParaRPr lang="en-US" dirty="0"/>
          </a:p>
        </p:txBody>
      </p:sp>
      <mc:AlternateContent xmlns:mc="http://schemas.openxmlformats.org/markup-compatibility/2006" xmlns:a14="http://schemas.microsoft.com/office/drawing/2010/main">
        <mc:Choice Requires="a14">
          <p:sp>
            <p:nvSpPr>
              <p:cNvPr id="15" name="Content Placeholder 14">
                <a:extLst>
                  <a:ext uri="{FF2B5EF4-FFF2-40B4-BE49-F238E27FC236}">
                    <a16:creationId xmlns:a16="http://schemas.microsoft.com/office/drawing/2014/main" id="{29EFB34C-816B-3F62-559B-E9A87F5CA9A7}"/>
                  </a:ext>
                </a:extLst>
              </p:cNvPr>
              <p:cNvSpPr>
                <a:spLocks noGrp="1"/>
              </p:cNvSpPr>
              <p:nvPr>
                <p:ph idx="1"/>
              </p:nvPr>
            </p:nvSpPr>
            <p:spPr/>
            <p:txBody>
              <a:bodyPr>
                <a:normAutofit/>
              </a:bodyPr>
              <a:lstStyle/>
              <a:p>
                <a:pPr marL="0" indent="0">
                  <a:lnSpc>
                    <a:spcPct val="115000"/>
                  </a:lnSpc>
                  <a:spcAft>
                    <a:spcPts val="1000"/>
                  </a:spcAft>
                  <a:buNone/>
                  <a:tabLst>
                    <a:tab pos="1621790" algn="l"/>
                  </a:tabLs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Variance: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15000"/>
                  </a:lnSpc>
                  <a:spcAft>
                    <a:spcPts val="1000"/>
                  </a:spcAft>
                  <a:buNone/>
                  <a:tabLst>
                    <a:tab pos="1621790" algn="l"/>
                  </a:tabLst>
                </a:pPr>
                <a14:m>
                  <m:oMathPara xmlns:m="http://schemas.openxmlformats.org/officeDocument/2006/math">
                    <m:oMathParaPr>
                      <m:jc m:val="centerGroup"/>
                    </m:oMathParaPr>
                    <m:oMath xmlns:m="http://schemas.openxmlformats.org/officeDocument/2006/math">
                      <m:sSup>
                        <m:sSupP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sSupPr>
                        <m:e>
                          <m:r>
                            <a:rPr lang="en-IN" sz="1800" b="1" i="1">
                              <a:effectLst/>
                              <a:latin typeface="Cambria Math" panose="02040503050406030204" pitchFamily="18" charset="0"/>
                              <a:ea typeface="Calibri" panose="020F0502020204030204" pitchFamily="34" charset="0"/>
                              <a:cs typeface="Times New Roman" panose="02020603050405020304" pitchFamily="18" charset="0"/>
                            </a:rPr>
                            <m:t>𝛔</m:t>
                          </m:r>
                        </m:e>
                        <m:sup>
                          <m:r>
                            <a:rPr lang="en-IN" sz="1800" b="1" i="1">
                              <a:effectLst/>
                              <a:latin typeface="Cambria Math" panose="02040503050406030204" pitchFamily="18" charset="0"/>
                              <a:ea typeface="Calibri" panose="020F0502020204030204" pitchFamily="34" charset="0"/>
                              <a:cs typeface="Times New Roman" panose="02020603050405020304" pitchFamily="18" charset="0"/>
                            </a:rPr>
                            <m:t>𝟐</m:t>
                          </m:r>
                        </m:sup>
                      </m:sSup>
                      <m:r>
                        <a:rPr lang="en-IN" sz="1800" b="1">
                          <a:effectLst/>
                          <a:latin typeface="Cambria Math" panose="02040503050406030204" pitchFamily="18" charset="0"/>
                          <a:ea typeface="Calibri" panose="020F0502020204030204" pitchFamily="34" charset="0"/>
                          <a:cs typeface="Times New Roman" panose="02020603050405020304" pitchFamily="18" charset="0"/>
                        </a:rPr>
                        <m:t>= </m:t>
                      </m:r>
                      <m:nary>
                        <m:naryPr>
                          <m:chr m:val="∑"/>
                          <m:limLoc m:val="undOv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IN" sz="1800" b="1" i="1">
                              <a:effectLst/>
                              <a:latin typeface="Cambria Math" panose="02040503050406030204" pitchFamily="18" charset="0"/>
                              <a:ea typeface="Calibri" panose="020F0502020204030204" pitchFamily="34" charset="0"/>
                              <a:cs typeface="Times New Roman" panose="02020603050405020304" pitchFamily="18" charset="0"/>
                            </a:rPr>
                            <m:t>𝐢</m:t>
                          </m:r>
                          <m:r>
                            <a:rPr lang="en-IN" sz="1800" b="1">
                              <a:effectLst/>
                              <a:latin typeface="Cambria Math" panose="02040503050406030204" pitchFamily="18" charset="0"/>
                              <a:ea typeface="Calibri" panose="020F0502020204030204" pitchFamily="34" charset="0"/>
                              <a:cs typeface="Times New Roman" panose="02020603050405020304" pitchFamily="18" charset="0"/>
                            </a:rPr>
                            <m:t>=</m:t>
                          </m:r>
                          <m:r>
                            <a:rPr lang="en-IN" sz="1800" b="1" i="1">
                              <a:effectLst/>
                              <a:latin typeface="Cambria Math" panose="02040503050406030204" pitchFamily="18" charset="0"/>
                              <a:ea typeface="Calibri" panose="020F0502020204030204" pitchFamily="34" charset="0"/>
                              <a:cs typeface="Times New Roman" panose="02020603050405020304" pitchFamily="18" charset="0"/>
                            </a:rPr>
                            <m:t>𝟏</m:t>
                          </m:r>
                        </m:sub>
                        <m:sup>
                          <m:r>
                            <a:rPr lang="en-IN" sz="1800" b="1" i="1">
                              <a:effectLst/>
                              <a:latin typeface="Cambria Math" panose="02040503050406030204" pitchFamily="18" charset="0"/>
                              <a:ea typeface="Calibri" panose="020F0502020204030204" pitchFamily="34" charset="0"/>
                              <a:cs typeface="Times New Roman" panose="02020603050405020304" pitchFamily="18" charset="0"/>
                            </a:rPr>
                            <m:t>𝐍</m:t>
                          </m:r>
                        </m:sup>
                        <m:e>
                          <m:r>
                            <a:rPr lang="en-IN" sz="1800" b="1" i="1">
                              <a:effectLst/>
                              <a:latin typeface="Cambria Math" panose="02040503050406030204" pitchFamily="18" charset="0"/>
                              <a:ea typeface="Calibri" panose="020F0502020204030204" pitchFamily="34" charset="0"/>
                              <a:cs typeface="Times New Roman" panose="02020603050405020304" pitchFamily="18" charset="0"/>
                            </a:rPr>
                            <m:t>𝐏</m:t>
                          </m:r>
                          <m:r>
                            <a:rPr lang="en-IN" sz="1800" b="1">
                              <a:effectLst/>
                              <a:latin typeface="Cambria Math" panose="02040503050406030204" pitchFamily="18" charset="0"/>
                              <a:ea typeface="Calibri" panose="020F0502020204030204" pitchFamily="34" charset="0"/>
                              <a:cs typeface="Times New Roman" panose="02020603050405020304" pitchFamily="18" charset="0"/>
                            </a:rPr>
                            <m:t>(</m:t>
                          </m:r>
                          <m:r>
                            <a:rPr lang="en-IN" sz="1800" b="1" i="1">
                              <a:effectLst/>
                              <a:latin typeface="Cambria Math" panose="02040503050406030204" pitchFamily="18" charset="0"/>
                              <a:ea typeface="Calibri" panose="020F0502020204030204" pitchFamily="34" charset="0"/>
                              <a:cs typeface="Times New Roman" panose="02020603050405020304" pitchFamily="18" charset="0"/>
                            </a:rPr>
                            <m:t>𝐒𝐢</m:t>
                          </m:r>
                          <m:r>
                            <a:rPr lang="en-IN" sz="1800" b="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sSupPr>
                            <m:e>
                              <m:d>
                                <m:dP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dPr>
                                <m:e>
                                  <m:r>
                                    <a:rPr lang="en-IN" sz="1800" b="1" i="1">
                                      <a:effectLst/>
                                      <a:latin typeface="Cambria Math" panose="02040503050406030204" pitchFamily="18" charset="0"/>
                                      <a:ea typeface="Calibri" panose="020F0502020204030204" pitchFamily="34" charset="0"/>
                                      <a:cs typeface="Times New Roman" panose="02020603050405020304" pitchFamily="18" charset="0"/>
                                    </a:rPr>
                                    <m:t>𝐋</m:t>
                                  </m:r>
                                  <m:d>
                                    <m:dP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dPr>
                                    <m:e>
                                      <m:r>
                                        <a:rPr lang="en-IN" sz="1800" b="1" i="1">
                                          <a:effectLst/>
                                          <a:latin typeface="Cambria Math" panose="02040503050406030204" pitchFamily="18" charset="0"/>
                                          <a:ea typeface="Calibri" panose="020F0502020204030204" pitchFamily="34" charset="0"/>
                                          <a:cs typeface="Times New Roman" panose="02020603050405020304" pitchFamily="18" charset="0"/>
                                        </a:rPr>
                                        <m:t>𝐒𝐢</m:t>
                                      </m:r>
                                    </m:e>
                                  </m:d>
                                  <m:r>
                                    <a:rPr lang="en-IN" sz="1800" b="1" i="1">
                                      <a:effectLst/>
                                      <a:latin typeface="Cambria Math" panose="02040503050406030204" pitchFamily="18" charset="0"/>
                                      <a:ea typeface="Calibri" panose="020F0502020204030204" pitchFamily="34" charset="0"/>
                                      <a:cs typeface="Times New Roman" panose="02020603050405020304" pitchFamily="18" charset="0"/>
                                    </a:rPr>
                                    <m:t>−</m:t>
                                  </m:r>
                                  <m:acc>
                                    <m:accPr>
                                      <m:chr m:val="̅"/>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accPr>
                                    <m:e>
                                      <m:sSub>
                                        <m:sSubP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b="1" i="1">
                                              <a:effectLst/>
                                              <a:latin typeface="Cambria Math" panose="02040503050406030204" pitchFamily="18" charset="0"/>
                                              <a:ea typeface="Calibri" panose="020F0502020204030204" pitchFamily="34" charset="0"/>
                                              <a:cs typeface="Times New Roman" panose="02020603050405020304" pitchFamily="18" charset="0"/>
                                            </a:rPr>
                                            <m:t>𝐋</m:t>
                                          </m:r>
                                        </m:e>
                                        <m:sub>
                                          <m:r>
                                            <a:rPr lang="en-US" sz="1800" b="1" i="1">
                                              <a:effectLst/>
                                              <a:latin typeface="Cambria Math" panose="02040503050406030204" pitchFamily="18" charset="0"/>
                                              <a:ea typeface="Calibri" panose="020F0502020204030204" pitchFamily="34" charset="0"/>
                                              <a:cs typeface="Times New Roman" panose="02020603050405020304" pitchFamily="18" charset="0"/>
                                            </a:rPr>
                                            <m:t>𝐚𝐯𝐠</m:t>
                                          </m:r>
                                        </m:sub>
                                      </m:sSub>
                                    </m:e>
                                  </m:acc>
                                  <m:r>
                                    <a:rPr lang="en-US" sz="1800" b="1">
                                      <a:effectLst/>
                                      <a:latin typeface="Cambria Math" panose="02040503050406030204" pitchFamily="18" charset="0"/>
                                      <a:ea typeface="Calibri" panose="020F0502020204030204" pitchFamily="34" charset="0"/>
                                      <a:cs typeface="Times New Roman" panose="02020603050405020304" pitchFamily="18" charset="0"/>
                                    </a:rPr>
                                    <m:t> </m:t>
                                  </m:r>
                                </m:e>
                              </m:d>
                            </m:e>
                            <m:sup>
                              <m:r>
                                <a:rPr lang="en-IN" sz="1800" b="1" i="1">
                                  <a:effectLst/>
                                  <a:latin typeface="Cambria Math" panose="02040503050406030204" pitchFamily="18" charset="0"/>
                                  <a:ea typeface="Calibri" panose="020F0502020204030204" pitchFamily="34" charset="0"/>
                                  <a:cs typeface="Times New Roman" panose="02020603050405020304" pitchFamily="18" charset="0"/>
                                </a:rPr>
                                <m:t>𝟐</m:t>
                              </m:r>
                            </m:sup>
                          </m:sSup>
                        </m:e>
                      </m:nary>
                    </m:oMath>
                  </m:oMathPara>
                </a14:m>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1000"/>
                  </a:spcAft>
                  <a:buNone/>
                  <a:tabLst>
                    <a:tab pos="162179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Substituting values: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15000"/>
                  </a:lnSpc>
                  <a:spcAft>
                    <a:spcPts val="1000"/>
                  </a:spcAft>
                  <a:buNone/>
                  <a:tabLst>
                    <a:tab pos="1621790" algn="l"/>
                  </a:tabLst>
                </a:pPr>
                <a14:m>
                  <m:oMathPara xmlns:m="http://schemas.openxmlformats.org/officeDocument/2006/math">
                    <m:oMathParaPr>
                      <m:jc m:val="centerGroup"/>
                    </m:oMathParaPr>
                    <m:oMath xmlns:m="http://schemas.openxmlformats.org/officeDocument/2006/math">
                      <m:sSup>
                        <m:sSup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pPr>
                        <m:e>
                          <m:r>
                            <m:rPr>
                              <m:sty m:val="p"/>
                            </m:rPr>
                            <a:rPr lang="en-IN" sz="1800">
                              <a:effectLst/>
                              <a:latin typeface="Cambria Math" panose="02040503050406030204" pitchFamily="18" charset="0"/>
                              <a:ea typeface="Calibri" panose="020F0502020204030204" pitchFamily="34" charset="0"/>
                              <a:cs typeface="Times New Roman" panose="02020603050405020304" pitchFamily="18" charset="0"/>
                            </a:rPr>
                            <m:t>σ</m:t>
                          </m:r>
                        </m:e>
                        <m:sup>
                          <m:r>
                            <a:rPr lang="en-IN" sz="1800">
                              <a:effectLst/>
                              <a:latin typeface="Cambria Math" panose="02040503050406030204" pitchFamily="18" charset="0"/>
                              <a:ea typeface="Calibri" panose="020F0502020204030204" pitchFamily="34" charset="0"/>
                              <a:cs typeface="Times New Roman" panose="02020603050405020304" pitchFamily="18" charset="0"/>
                            </a:rPr>
                            <m:t>2</m:t>
                          </m:r>
                        </m:sup>
                      </m:sSup>
                      <m:r>
                        <a:rPr lang="en-IN" sz="1800">
                          <a:effectLst/>
                          <a:latin typeface="Cambria Math" panose="02040503050406030204" pitchFamily="18" charset="0"/>
                          <a:ea typeface="Calibri" panose="020F0502020204030204" pitchFamily="34" charset="0"/>
                          <a:cs typeface="Times New Roman" panose="02020603050405020304" pitchFamily="18" charset="0"/>
                        </a:rPr>
                        <m:t>=0.4</m:t>
                      </m:r>
                      <m:sSup>
                        <m:sSup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IN" sz="1800">
                              <a:effectLst/>
                              <a:latin typeface="Cambria Math" panose="02040503050406030204" pitchFamily="18" charset="0"/>
                              <a:ea typeface="Calibri" panose="020F0502020204030204" pitchFamily="34" charset="0"/>
                              <a:cs typeface="Times New Roman" panose="02020603050405020304" pitchFamily="18" charset="0"/>
                            </a:rPr>
                            <m:t>(2</m:t>
                          </m:r>
                          <m:r>
                            <a:rPr lang="en-IN" sz="1800" i="1">
                              <a:effectLst/>
                              <a:latin typeface="Cambria Math" panose="02040503050406030204" pitchFamily="18" charset="0"/>
                              <a:ea typeface="Calibri" panose="020F0502020204030204" pitchFamily="34" charset="0"/>
                              <a:cs typeface="Times New Roman" panose="02020603050405020304" pitchFamily="18" charset="0"/>
                            </a:rPr>
                            <m:t>−</m:t>
                          </m:r>
                          <m:r>
                            <a:rPr lang="en-IN" sz="1800">
                              <a:effectLst/>
                              <a:latin typeface="Cambria Math" panose="02040503050406030204" pitchFamily="18" charset="0"/>
                              <a:ea typeface="Calibri" panose="020F0502020204030204" pitchFamily="34" charset="0"/>
                              <a:cs typeface="Times New Roman" panose="02020603050405020304" pitchFamily="18" charset="0"/>
                            </a:rPr>
                            <m:t>2.2)</m:t>
                          </m:r>
                        </m:e>
                        <m:sup>
                          <m:r>
                            <a:rPr lang="en-IN" sz="1800" i="1">
                              <a:effectLst/>
                              <a:latin typeface="Cambria Math" panose="02040503050406030204" pitchFamily="18" charset="0"/>
                              <a:ea typeface="Calibri" panose="020F0502020204030204" pitchFamily="34" charset="0"/>
                              <a:cs typeface="Times New Roman" panose="02020603050405020304" pitchFamily="18" charset="0"/>
                            </a:rPr>
                            <m:t>2</m:t>
                          </m:r>
                        </m:sup>
                      </m:sSup>
                      <m:r>
                        <a:rPr lang="en-IN" sz="1800" i="1">
                          <a:effectLst/>
                          <a:latin typeface="Cambria Math" panose="02040503050406030204" pitchFamily="18" charset="0"/>
                          <a:ea typeface="Calibri" panose="020F0502020204030204" pitchFamily="34" charset="0"/>
                          <a:cs typeface="Times New Roman" panose="02020603050405020304" pitchFamily="18" charset="0"/>
                        </a:rPr>
                        <m:t>+</m:t>
                      </m:r>
                      <m:r>
                        <a:rPr lang="en-IN" sz="1800">
                          <a:effectLst/>
                          <a:latin typeface="Cambria Math" panose="02040503050406030204" pitchFamily="18" charset="0"/>
                          <a:ea typeface="Calibri" panose="020F0502020204030204" pitchFamily="34" charset="0"/>
                          <a:cs typeface="Times New Roman" panose="02020603050405020304" pitchFamily="18" charset="0"/>
                        </a:rPr>
                        <m:t>0.2</m:t>
                      </m:r>
                      <m:sSup>
                        <m:sSup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IN" sz="1800">
                              <a:effectLst/>
                              <a:latin typeface="Cambria Math" panose="02040503050406030204" pitchFamily="18" charset="0"/>
                              <a:ea typeface="Calibri" panose="020F0502020204030204" pitchFamily="34" charset="0"/>
                              <a:cs typeface="Times New Roman" panose="02020603050405020304" pitchFamily="18" charset="0"/>
                            </a:rPr>
                            <m:t>(2</m:t>
                          </m:r>
                          <m:r>
                            <a:rPr lang="en-IN" sz="1800" i="1">
                              <a:effectLst/>
                              <a:latin typeface="Cambria Math" panose="02040503050406030204" pitchFamily="18" charset="0"/>
                              <a:ea typeface="Calibri" panose="020F0502020204030204" pitchFamily="34" charset="0"/>
                              <a:cs typeface="Times New Roman" panose="02020603050405020304" pitchFamily="18" charset="0"/>
                            </a:rPr>
                            <m:t>−</m:t>
                          </m:r>
                          <m:r>
                            <a:rPr lang="en-IN" sz="1800">
                              <a:effectLst/>
                              <a:latin typeface="Cambria Math" panose="02040503050406030204" pitchFamily="18" charset="0"/>
                              <a:ea typeface="Calibri" panose="020F0502020204030204" pitchFamily="34" charset="0"/>
                              <a:cs typeface="Times New Roman" panose="02020603050405020304" pitchFamily="18" charset="0"/>
                            </a:rPr>
                            <m:t>2.2)</m:t>
                          </m:r>
                        </m:e>
                        <m:sup>
                          <m:r>
                            <a:rPr lang="en-IN" sz="1800" i="1">
                              <a:effectLst/>
                              <a:latin typeface="Cambria Math" panose="02040503050406030204" pitchFamily="18" charset="0"/>
                              <a:ea typeface="Calibri" panose="020F0502020204030204" pitchFamily="34" charset="0"/>
                              <a:cs typeface="Times New Roman" panose="02020603050405020304" pitchFamily="18" charset="0"/>
                            </a:rPr>
                            <m:t>2</m:t>
                          </m:r>
                        </m:sup>
                      </m:sSup>
                      <m:r>
                        <a:rPr lang="en-IN" sz="1800" i="1">
                          <a:effectLst/>
                          <a:latin typeface="Cambria Math" panose="02040503050406030204" pitchFamily="18" charset="0"/>
                          <a:ea typeface="Calibri" panose="020F0502020204030204" pitchFamily="34" charset="0"/>
                          <a:cs typeface="Times New Roman" panose="02020603050405020304" pitchFamily="18" charset="0"/>
                        </a:rPr>
                        <m:t>+</m:t>
                      </m:r>
                      <m:r>
                        <a:rPr lang="en-IN" sz="1800">
                          <a:effectLst/>
                          <a:latin typeface="Cambria Math" panose="02040503050406030204" pitchFamily="18" charset="0"/>
                          <a:ea typeface="Calibri" panose="020F0502020204030204" pitchFamily="34" charset="0"/>
                          <a:cs typeface="Times New Roman" panose="02020603050405020304" pitchFamily="18" charset="0"/>
                        </a:rPr>
                        <m:t>0.2</m:t>
                      </m:r>
                      <m:sSup>
                        <m:sSup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IN" sz="1800">
                              <a:effectLst/>
                              <a:latin typeface="Cambria Math" panose="02040503050406030204" pitchFamily="18" charset="0"/>
                              <a:ea typeface="Calibri" panose="020F0502020204030204" pitchFamily="34" charset="0"/>
                              <a:cs typeface="Times New Roman" panose="02020603050405020304" pitchFamily="18" charset="0"/>
                            </a:rPr>
                            <m:t>(2</m:t>
                          </m:r>
                          <m:r>
                            <a:rPr lang="en-IN" sz="1800" i="1">
                              <a:effectLst/>
                              <a:latin typeface="Cambria Math" panose="02040503050406030204" pitchFamily="18" charset="0"/>
                              <a:ea typeface="Calibri" panose="020F0502020204030204" pitchFamily="34" charset="0"/>
                              <a:cs typeface="Times New Roman" panose="02020603050405020304" pitchFamily="18" charset="0"/>
                            </a:rPr>
                            <m:t>−</m:t>
                          </m:r>
                          <m:r>
                            <a:rPr lang="en-IN" sz="1800">
                              <a:effectLst/>
                              <a:latin typeface="Cambria Math" panose="02040503050406030204" pitchFamily="18" charset="0"/>
                              <a:ea typeface="Calibri" panose="020F0502020204030204" pitchFamily="34" charset="0"/>
                              <a:cs typeface="Times New Roman" panose="02020603050405020304" pitchFamily="18" charset="0"/>
                            </a:rPr>
                            <m:t>2.2)</m:t>
                          </m:r>
                        </m:e>
                        <m:sup>
                          <m:r>
                            <a:rPr lang="en-IN" sz="1800" i="1">
                              <a:effectLst/>
                              <a:latin typeface="Cambria Math" panose="02040503050406030204" pitchFamily="18" charset="0"/>
                              <a:ea typeface="Calibri" panose="020F0502020204030204" pitchFamily="34" charset="0"/>
                              <a:cs typeface="Times New Roman" panose="02020603050405020304" pitchFamily="18" charset="0"/>
                            </a:rPr>
                            <m:t>2</m:t>
                          </m:r>
                        </m:sup>
                      </m:sSup>
                      <m:r>
                        <a:rPr lang="en-IN" sz="1800" i="1">
                          <a:effectLst/>
                          <a:latin typeface="Cambria Math" panose="02040503050406030204" pitchFamily="18" charset="0"/>
                          <a:ea typeface="Calibri" panose="020F0502020204030204" pitchFamily="34" charset="0"/>
                          <a:cs typeface="Times New Roman" panose="02020603050405020304" pitchFamily="18" charset="0"/>
                        </a:rPr>
                        <m:t>+</m:t>
                      </m:r>
                      <m:r>
                        <a:rPr lang="en-IN" sz="1800">
                          <a:effectLst/>
                          <a:latin typeface="Cambria Math" panose="02040503050406030204" pitchFamily="18" charset="0"/>
                          <a:ea typeface="Calibri" panose="020F0502020204030204" pitchFamily="34" charset="0"/>
                          <a:cs typeface="Times New Roman" panose="02020603050405020304" pitchFamily="18" charset="0"/>
                        </a:rPr>
                        <m:t>0.1</m:t>
                      </m:r>
                      <m:sSup>
                        <m:sSup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IN" sz="1800">
                              <a:effectLst/>
                              <a:latin typeface="Cambria Math" panose="02040503050406030204" pitchFamily="18" charset="0"/>
                              <a:ea typeface="Calibri" panose="020F0502020204030204" pitchFamily="34" charset="0"/>
                              <a:cs typeface="Times New Roman" panose="02020603050405020304" pitchFamily="18" charset="0"/>
                            </a:rPr>
                            <m:t>(3</m:t>
                          </m:r>
                          <m:r>
                            <a:rPr lang="en-IN" sz="1800" i="1">
                              <a:effectLst/>
                              <a:latin typeface="Cambria Math" panose="02040503050406030204" pitchFamily="18" charset="0"/>
                              <a:ea typeface="Calibri" panose="020F0502020204030204" pitchFamily="34" charset="0"/>
                              <a:cs typeface="Times New Roman" panose="02020603050405020304" pitchFamily="18" charset="0"/>
                            </a:rPr>
                            <m:t>−</m:t>
                          </m:r>
                          <m:r>
                            <a:rPr lang="en-IN" sz="1800">
                              <a:effectLst/>
                              <a:latin typeface="Cambria Math" panose="02040503050406030204" pitchFamily="18" charset="0"/>
                              <a:ea typeface="Calibri" panose="020F0502020204030204" pitchFamily="34" charset="0"/>
                              <a:cs typeface="Times New Roman" panose="02020603050405020304" pitchFamily="18" charset="0"/>
                            </a:rPr>
                            <m:t>2.2)</m:t>
                          </m:r>
                        </m:e>
                        <m:sup>
                          <m:r>
                            <a:rPr lang="en-IN" sz="1800" i="1">
                              <a:effectLst/>
                              <a:latin typeface="Cambria Math" panose="02040503050406030204" pitchFamily="18" charset="0"/>
                              <a:ea typeface="Calibri" panose="020F0502020204030204" pitchFamily="34" charset="0"/>
                              <a:cs typeface="Times New Roman" panose="02020603050405020304" pitchFamily="18" charset="0"/>
                            </a:rPr>
                            <m:t>2</m:t>
                          </m:r>
                        </m:sup>
                      </m:sSup>
                      <m:r>
                        <a:rPr lang="en-IN" sz="1800" i="1">
                          <a:effectLst/>
                          <a:latin typeface="Cambria Math" panose="02040503050406030204" pitchFamily="18" charset="0"/>
                          <a:ea typeface="Calibri" panose="020F0502020204030204" pitchFamily="34" charset="0"/>
                          <a:cs typeface="Times New Roman" panose="02020603050405020304" pitchFamily="18" charset="0"/>
                        </a:rPr>
                        <m:t>+ </m:t>
                      </m:r>
                      <m:r>
                        <a:rPr lang="en-IN" sz="1800">
                          <a:effectLst/>
                          <a:latin typeface="Cambria Math" panose="02040503050406030204" pitchFamily="18" charset="0"/>
                          <a:ea typeface="Calibri" panose="020F0502020204030204" pitchFamily="34" charset="0"/>
                          <a:cs typeface="Times New Roman" panose="02020603050405020304" pitchFamily="18" charset="0"/>
                        </a:rPr>
                        <m:t>0.1</m:t>
                      </m:r>
                      <m:sSup>
                        <m:sSup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IN" sz="1800">
                              <a:effectLst/>
                              <a:latin typeface="Cambria Math" panose="02040503050406030204" pitchFamily="18" charset="0"/>
                              <a:ea typeface="Calibri" panose="020F0502020204030204" pitchFamily="34" charset="0"/>
                              <a:cs typeface="Times New Roman" panose="02020603050405020304" pitchFamily="18" charset="0"/>
                            </a:rPr>
                            <m:t>(3</m:t>
                          </m:r>
                          <m:r>
                            <a:rPr lang="en-IN" sz="1800" i="1">
                              <a:effectLst/>
                              <a:latin typeface="Cambria Math" panose="02040503050406030204" pitchFamily="18" charset="0"/>
                              <a:ea typeface="Calibri" panose="020F0502020204030204" pitchFamily="34" charset="0"/>
                              <a:cs typeface="Times New Roman" panose="02020603050405020304" pitchFamily="18" charset="0"/>
                            </a:rPr>
                            <m:t>−</m:t>
                          </m:r>
                          <m:r>
                            <a:rPr lang="en-IN" sz="1800">
                              <a:effectLst/>
                              <a:latin typeface="Cambria Math" panose="02040503050406030204" pitchFamily="18" charset="0"/>
                              <a:ea typeface="Calibri" panose="020F0502020204030204" pitchFamily="34" charset="0"/>
                              <a:cs typeface="Times New Roman" panose="02020603050405020304" pitchFamily="18" charset="0"/>
                            </a:rPr>
                            <m:t>2.2)</m:t>
                          </m:r>
                        </m:e>
                        <m:sup>
                          <m:r>
                            <a:rPr lang="en-IN" sz="1800" i="1">
                              <a:effectLst/>
                              <a:latin typeface="Cambria Math" panose="02040503050406030204" pitchFamily="18" charset="0"/>
                              <a:ea typeface="Calibri" panose="020F0502020204030204" pitchFamily="34" charset="0"/>
                              <a:cs typeface="Times New Roman" panose="02020603050405020304" pitchFamily="18" charset="0"/>
                            </a:rPr>
                            <m:t>2</m:t>
                          </m:r>
                        </m:sup>
                      </m:sSup>
                    </m:oMath>
                  </m:oMathPara>
                </a14:m>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15000"/>
                  </a:lnSpc>
                  <a:spcAft>
                    <a:spcPts val="1000"/>
                  </a:spcAft>
                  <a:buNone/>
                  <a:tabLst>
                    <a:tab pos="1621790" algn="l"/>
                  </a:tabLst>
                </a:pPr>
                <a14:m>
                  <m:oMathPara xmlns:m="http://schemas.openxmlformats.org/officeDocument/2006/math">
                    <m:oMathParaPr>
                      <m:jc m:val="centerGroup"/>
                    </m:oMathParaPr>
                    <m:oMath xmlns:m="http://schemas.openxmlformats.org/officeDocument/2006/math">
                      <m:sSup>
                        <m:sSupP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sSupPr>
                        <m:e>
                          <m:r>
                            <a:rPr lang="en-IN" sz="1800" b="1" i="1">
                              <a:effectLst/>
                              <a:latin typeface="Cambria Math" panose="02040503050406030204" pitchFamily="18" charset="0"/>
                              <a:ea typeface="Calibri" panose="020F0502020204030204" pitchFamily="34" charset="0"/>
                              <a:cs typeface="Times New Roman" panose="02020603050405020304" pitchFamily="18" charset="0"/>
                            </a:rPr>
                            <m:t>𝛔</m:t>
                          </m:r>
                        </m:e>
                        <m:sup>
                          <m:r>
                            <a:rPr lang="en-IN" sz="1800" b="1" i="1">
                              <a:effectLst/>
                              <a:latin typeface="Cambria Math" panose="02040503050406030204" pitchFamily="18" charset="0"/>
                              <a:ea typeface="Calibri" panose="020F0502020204030204" pitchFamily="34" charset="0"/>
                              <a:cs typeface="Times New Roman" panose="02020603050405020304" pitchFamily="18" charset="0"/>
                            </a:rPr>
                            <m:t>𝟐</m:t>
                          </m:r>
                        </m:sup>
                      </m:sSup>
                      <m:r>
                        <a:rPr lang="en-IN" sz="1800" b="1">
                          <a:effectLst/>
                          <a:latin typeface="Cambria Math" panose="02040503050406030204" pitchFamily="18" charset="0"/>
                          <a:ea typeface="Calibri" panose="020F0502020204030204" pitchFamily="34" charset="0"/>
                          <a:cs typeface="Times New Roman" panose="02020603050405020304" pitchFamily="18" charset="0"/>
                        </a:rPr>
                        <m:t>=</m:t>
                      </m:r>
                      <m:r>
                        <a:rPr lang="en-IN" sz="1800" b="1" i="1">
                          <a:effectLst/>
                          <a:latin typeface="Cambria Math" panose="02040503050406030204" pitchFamily="18" charset="0"/>
                          <a:ea typeface="Calibri" panose="020F0502020204030204" pitchFamily="34" charset="0"/>
                          <a:cs typeface="Times New Roman" panose="02020603050405020304" pitchFamily="18" charset="0"/>
                        </a:rPr>
                        <m:t>𝟎</m:t>
                      </m:r>
                      <m:r>
                        <a:rPr lang="en-IN" sz="1800" b="1">
                          <a:effectLst/>
                          <a:latin typeface="Cambria Math" panose="02040503050406030204" pitchFamily="18" charset="0"/>
                          <a:ea typeface="Calibri" panose="020F0502020204030204" pitchFamily="34" charset="0"/>
                          <a:cs typeface="Times New Roman" panose="02020603050405020304" pitchFamily="18" charset="0"/>
                        </a:rPr>
                        <m:t>.</m:t>
                      </m:r>
                      <m:r>
                        <a:rPr lang="en-IN" sz="1800" b="1" i="1">
                          <a:effectLst/>
                          <a:latin typeface="Cambria Math" panose="02040503050406030204" pitchFamily="18" charset="0"/>
                          <a:ea typeface="Calibri" panose="020F0502020204030204" pitchFamily="34" charset="0"/>
                          <a:cs typeface="Times New Roman" panose="02020603050405020304" pitchFamily="18" charset="0"/>
                        </a:rPr>
                        <m:t>𝟏𝟔</m:t>
                      </m:r>
                    </m:oMath>
                  </m:oMathPara>
                </a14:m>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800" dirty="0"/>
              </a:p>
              <a:p>
                <a:pPr marL="0" indent="0">
                  <a:buNone/>
                </a:pPr>
                <a:endParaRPr lang="en-IN" sz="1800" dirty="0"/>
              </a:p>
              <a:p>
                <a:pPr marL="0" indent="0">
                  <a:buNone/>
                </a:pPr>
                <a:endParaRPr lang="en-IN" sz="1800" dirty="0"/>
              </a:p>
              <a:p>
                <a:pPr marL="0" indent="0">
                  <a:buNone/>
                </a:pPr>
                <a:endParaRPr lang="en-IN" sz="1800" dirty="0"/>
              </a:p>
            </p:txBody>
          </p:sp>
        </mc:Choice>
        <mc:Fallback xmlns="">
          <p:sp>
            <p:nvSpPr>
              <p:cNvPr id="15" name="Content Placeholder 14">
                <a:extLst>
                  <a:ext uri="{FF2B5EF4-FFF2-40B4-BE49-F238E27FC236}">
                    <a16:creationId xmlns:a16="http://schemas.microsoft.com/office/drawing/2014/main" id="{29EFB34C-816B-3F62-559B-E9A87F5CA9A7}"/>
                  </a:ext>
                </a:extLst>
              </p:cNvPr>
              <p:cNvSpPr>
                <a:spLocks noGrp="1" noRot="1" noChangeAspect="1" noMove="1" noResize="1" noEditPoints="1" noAdjustHandles="1" noChangeArrowheads="1" noChangeShapeType="1" noTextEdit="1"/>
              </p:cNvSpPr>
              <p:nvPr>
                <p:ph idx="1"/>
              </p:nvPr>
            </p:nvSpPr>
            <p:spPr>
              <a:blipFill>
                <a:blip r:embed="rId2"/>
                <a:stretch>
                  <a:fillRect l="-444" t="-404"/>
                </a:stretch>
              </a:blipFill>
            </p:spPr>
            <p:txBody>
              <a:bodyPr/>
              <a:lstStyle/>
              <a:p>
                <a:r>
                  <a:rPr lang="en-IN">
                    <a:noFill/>
                  </a:rPr>
                  <a:t> </a:t>
                </a:r>
              </a:p>
            </p:txBody>
          </p:sp>
        </mc:Fallback>
      </mc:AlternateContent>
    </p:spTree>
    <p:extLst>
      <p:ext uri="{BB962C8B-B14F-4D97-AF65-F5344CB8AC3E}">
        <p14:creationId xmlns:p14="http://schemas.microsoft.com/office/powerpoint/2010/main" val="3777097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Discussions</a:t>
            </a:r>
          </a:p>
        </p:txBody>
      </p:sp>
      <p:sp>
        <p:nvSpPr>
          <p:cNvPr id="4" name="Footer Placeholder 3"/>
          <p:cNvSpPr>
            <a:spLocks noGrp="1"/>
          </p:cNvSpPr>
          <p:nvPr>
            <p:ph type="ftr" sz="quarter" idx="11"/>
          </p:nvPr>
        </p:nvSpPr>
        <p:spPr>
          <a:xfrm>
            <a:off x="3492500" y="6356355"/>
            <a:ext cx="5207000" cy="501645"/>
          </a:xfrm>
        </p:spPr>
        <p:txBody>
          <a:bodyPr/>
          <a:lstStyle/>
          <a:p>
            <a:r>
              <a:rPr lang="en-US" dirty="0"/>
              <a:t>Digital Communication - Skill based Assessment </a:t>
            </a:r>
          </a:p>
        </p:txBody>
      </p:sp>
      <p:pic>
        <p:nvPicPr>
          <p:cNvPr id="10" name="Content Placeholder 9">
            <a:extLst>
              <a:ext uri="{FF2B5EF4-FFF2-40B4-BE49-F238E27FC236}">
                <a16:creationId xmlns:a16="http://schemas.microsoft.com/office/drawing/2014/main" id="{9BA3C97F-D9DF-A3D7-E5AF-99F06F7010CE}"/>
              </a:ext>
            </a:extLst>
          </p:cNvPr>
          <p:cNvPicPr>
            <a:picLocks noGrp="1" noChangeAspect="1"/>
          </p:cNvPicPr>
          <p:nvPr>
            <p:ph idx="1"/>
          </p:nvPr>
        </p:nvPicPr>
        <p:blipFill>
          <a:blip r:embed="rId2"/>
          <a:stretch>
            <a:fillRect/>
          </a:stretch>
        </p:blipFill>
        <p:spPr>
          <a:xfrm>
            <a:off x="2133600" y="1585915"/>
            <a:ext cx="7924799" cy="4602162"/>
          </a:xfrm>
          <a:prstGeom prst="rect">
            <a:avLst/>
          </a:prstGeom>
        </p:spPr>
      </p:pic>
    </p:spTree>
    <p:extLst>
      <p:ext uri="{BB962C8B-B14F-4D97-AF65-F5344CB8AC3E}">
        <p14:creationId xmlns:p14="http://schemas.microsoft.com/office/powerpoint/2010/main" val="2440275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D698C5BC-7C6A-DC9F-977A-25A39FB42F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3B9DFC-8247-D66A-DB6B-5AF4023D4C52}"/>
              </a:ext>
            </a:extLst>
          </p:cNvPr>
          <p:cNvSpPr>
            <a:spLocks noGrp="1"/>
          </p:cNvSpPr>
          <p:nvPr>
            <p:ph type="title"/>
          </p:nvPr>
        </p:nvSpPr>
        <p:spPr/>
        <p:txBody>
          <a:bodyPr/>
          <a:lstStyle/>
          <a:p>
            <a:r>
              <a:rPr lang="en-US" dirty="0"/>
              <a:t>Results and Discussions</a:t>
            </a:r>
          </a:p>
        </p:txBody>
      </p:sp>
      <p:sp>
        <p:nvSpPr>
          <p:cNvPr id="4" name="Footer Placeholder 3">
            <a:extLst>
              <a:ext uri="{FF2B5EF4-FFF2-40B4-BE49-F238E27FC236}">
                <a16:creationId xmlns:a16="http://schemas.microsoft.com/office/drawing/2014/main" id="{E685A2C9-EE49-C2C3-5A87-ACAA6CCF2AD0}"/>
              </a:ext>
            </a:extLst>
          </p:cNvPr>
          <p:cNvSpPr>
            <a:spLocks noGrp="1"/>
          </p:cNvSpPr>
          <p:nvPr>
            <p:ph type="ftr" sz="quarter" idx="11"/>
          </p:nvPr>
        </p:nvSpPr>
        <p:spPr>
          <a:xfrm>
            <a:off x="3492500" y="6356355"/>
            <a:ext cx="5207000" cy="501645"/>
          </a:xfrm>
        </p:spPr>
        <p:txBody>
          <a:bodyPr/>
          <a:lstStyle/>
          <a:p>
            <a:r>
              <a:rPr lang="en-US" dirty="0"/>
              <a:t>Digital Communication - Skill based Assessment </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FEB73374-9507-93A4-A045-923BA0A09BC3}"/>
                  </a:ext>
                </a:extLst>
              </p:cNvPr>
              <p:cNvSpPr>
                <a:spLocks noGrp="1"/>
              </p:cNvSpPr>
              <p:nvPr>
                <p:ph idx="1"/>
              </p:nvPr>
            </p:nvSpPr>
            <p:spPr/>
            <p:txBody>
              <a:bodyPr>
                <a:normAutofit/>
              </a:bodyPr>
              <a:lstStyle/>
              <a:p>
                <a:pPr marL="0" indent="0" algn="just">
                  <a:lnSpc>
                    <a:spcPct val="115000"/>
                  </a:lnSpc>
                  <a:spcAft>
                    <a:spcPts val="1000"/>
                  </a:spcAft>
                  <a:buNone/>
                  <a:tabLst>
                    <a:tab pos="1621790" algn="l"/>
                  </a:tabLst>
                </a:pP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Average Codeword Length: </a:t>
                </a:r>
                <a14:m>
                  <m:oMath xmlns:m="http://schemas.openxmlformats.org/officeDocument/2006/math">
                    <m:acc>
                      <m:accPr>
                        <m:chr m:val="̅"/>
                        <m:ctrlPr>
                          <a:rPr lang="en-IN" sz="3200" b="1" i="1">
                            <a:effectLst/>
                            <a:latin typeface="Cambria Math" panose="02040503050406030204" pitchFamily="18" charset="0"/>
                            <a:ea typeface="Calibri" panose="020F0502020204030204" pitchFamily="34" charset="0"/>
                            <a:cs typeface="Times New Roman" panose="02020603050405020304" pitchFamily="18" charset="0"/>
                          </a:rPr>
                        </m:ctrlPr>
                      </m:accPr>
                      <m:e>
                        <m:sSub>
                          <m:sSubPr>
                            <m:ctrlPr>
                              <a:rPr lang="en-IN" sz="32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3200" b="1" i="1"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3200" b="1" i="1">
                                <a:effectLst/>
                                <a:latin typeface="Cambria Math" panose="02040503050406030204" pitchFamily="18" charset="0"/>
                                <a:ea typeface="Calibri" panose="020F0502020204030204" pitchFamily="34" charset="0"/>
                                <a:cs typeface="Times New Roman" panose="02020603050405020304" pitchFamily="18" charset="0"/>
                              </a:rPr>
                              <m:t>𝐋</m:t>
                            </m:r>
                          </m:e>
                          <m:sub>
                            <m:r>
                              <a:rPr lang="en-US" sz="3200" b="1" i="1">
                                <a:effectLst/>
                                <a:latin typeface="Cambria Math" panose="02040503050406030204" pitchFamily="18" charset="0"/>
                                <a:ea typeface="Calibri" panose="020F0502020204030204" pitchFamily="34" charset="0"/>
                                <a:cs typeface="Times New Roman" panose="02020603050405020304" pitchFamily="18" charset="0"/>
                              </a:rPr>
                              <m:t>𝐚𝐯𝐠</m:t>
                            </m:r>
                          </m:sub>
                        </m:sSub>
                      </m:e>
                    </m:acc>
                    <m:r>
                      <a:rPr lang="en-US" sz="3200" b="1">
                        <a:effectLst/>
                        <a:latin typeface="Cambria Math" panose="02040503050406030204" pitchFamily="18" charset="0"/>
                        <a:ea typeface="Calibri" panose="020F0502020204030204" pitchFamily="34" charset="0"/>
                        <a:cs typeface="Times New Roman" panose="02020603050405020304" pitchFamily="18" charset="0"/>
                      </a:rPr>
                      <m:t> = </m:t>
                    </m:r>
                    <m:nary>
                      <m:naryPr>
                        <m:chr m:val="∑"/>
                        <m:limLoc m:val="undOvr"/>
                        <m:ctrlPr>
                          <a:rPr lang="en-IN" sz="3200" b="1"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3200" b="1" i="1">
                            <a:effectLst/>
                            <a:latin typeface="Cambria Math" panose="02040503050406030204" pitchFamily="18" charset="0"/>
                            <a:ea typeface="Calibri" panose="020F0502020204030204" pitchFamily="34" charset="0"/>
                            <a:cs typeface="Times New Roman" panose="02020603050405020304" pitchFamily="18" charset="0"/>
                          </a:rPr>
                          <m:t>𝐢</m:t>
                        </m:r>
                        <m:r>
                          <a:rPr lang="en-US" sz="3200" b="1">
                            <a:effectLst/>
                            <a:latin typeface="Cambria Math" panose="02040503050406030204" pitchFamily="18" charset="0"/>
                            <a:ea typeface="Calibri" panose="020F0502020204030204" pitchFamily="34" charset="0"/>
                            <a:cs typeface="Times New Roman" panose="02020603050405020304" pitchFamily="18" charset="0"/>
                          </a:rPr>
                          <m:t>=</m:t>
                        </m:r>
                        <m:r>
                          <a:rPr lang="en-US" sz="3200" b="1" i="1">
                            <a:effectLst/>
                            <a:latin typeface="Cambria Math" panose="02040503050406030204" pitchFamily="18" charset="0"/>
                            <a:ea typeface="Calibri" panose="020F0502020204030204" pitchFamily="34" charset="0"/>
                            <a:cs typeface="Times New Roman" panose="02020603050405020304" pitchFamily="18" charset="0"/>
                          </a:rPr>
                          <m:t>𝟏</m:t>
                        </m:r>
                      </m:sub>
                      <m:sup>
                        <m:r>
                          <a:rPr lang="en-US" sz="3200" b="1" i="1">
                            <a:effectLst/>
                            <a:latin typeface="Cambria Math" panose="02040503050406030204" pitchFamily="18" charset="0"/>
                            <a:ea typeface="Calibri" panose="020F0502020204030204" pitchFamily="34" charset="0"/>
                            <a:cs typeface="Times New Roman" panose="02020603050405020304" pitchFamily="18" charset="0"/>
                          </a:rPr>
                          <m:t>𝐍</m:t>
                        </m:r>
                      </m:sup>
                      <m:e>
                        <m:r>
                          <a:rPr lang="en-US" sz="3200" b="1" i="1">
                            <a:effectLst/>
                            <a:latin typeface="Cambria Math" panose="02040503050406030204" pitchFamily="18" charset="0"/>
                            <a:ea typeface="Calibri" panose="020F0502020204030204" pitchFamily="34" charset="0"/>
                            <a:cs typeface="Times New Roman" panose="02020603050405020304" pitchFamily="18" charset="0"/>
                          </a:rPr>
                          <m:t>𝐏</m:t>
                        </m:r>
                        <m:r>
                          <a:rPr lang="en-US" sz="3200" b="1">
                            <a:effectLst/>
                            <a:latin typeface="Cambria Math" panose="02040503050406030204" pitchFamily="18" charset="0"/>
                            <a:ea typeface="Calibri" panose="020F0502020204030204" pitchFamily="34" charset="0"/>
                            <a:cs typeface="Times New Roman" panose="02020603050405020304" pitchFamily="18" charset="0"/>
                          </a:rPr>
                          <m:t>(</m:t>
                        </m:r>
                        <m:r>
                          <a:rPr lang="en-US" sz="3200" b="1" i="1">
                            <a:effectLst/>
                            <a:latin typeface="Cambria Math" panose="02040503050406030204" pitchFamily="18" charset="0"/>
                            <a:ea typeface="Calibri" panose="020F0502020204030204" pitchFamily="34" charset="0"/>
                            <a:cs typeface="Times New Roman" panose="02020603050405020304" pitchFamily="18" charset="0"/>
                          </a:rPr>
                          <m:t>𝐒𝐢</m:t>
                        </m:r>
                        <m:r>
                          <a:rPr lang="en-US" sz="3200" b="1">
                            <a:effectLst/>
                            <a:latin typeface="Cambria Math" panose="02040503050406030204" pitchFamily="18" charset="0"/>
                            <a:ea typeface="Calibri" panose="020F0502020204030204" pitchFamily="34" charset="0"/>
                            <a:cs typeface="Times New Roman" panose="02020603050405020304" pitchFamily="18" charset="0"/>
                          </a:rPr>
                          <m:t>)</m:t>
                        </m:r>
                      </m:e>
                    </m:nary>
                    <m:r>
                      <a:rPr lang="en-US" sz="3200" b="1">
                        <a:effectLst/>
                        <a:latin typeface="Cambria Math" panose="02040503050406030204" pitchFamily="18" charset="0"/>
                        <a:ea typeface="Calibri" panose="020F0502020204030204" pitchFamily="34" charset="0"/>
                        <a:cs typeface="Times New Roman" panose="02020603050405020304" pitchFamily="18" charset="0"/>
                      </a:rPr>
                      <m:t>×</m:t>
                    </m:r>
                    <m:r>
                      <a:rPr lang="en-US" sz="3200" b="1" i="1">
                        <a:effectLst/>
                        <a:latin typeface="Cambria Math" panose="02040503050406030204" pitchFamily="18" charset="0"/>
                        <a:ea typeface="Calibri" panose="020F0502020204030204" pitchFamily="34" charset="0"/>
                        <a:cs typeface="Times New Roman" panose="02020603050405020304" pitchFamily="18" charset="0"/>
                      </a:rPr>
                      <m:t>𝐋</m:t>
                    </m:r>
                    <m:r>
                      <a:rPr lang="en-US" sz="3200" b="1">
                        <a:effectLst/>
                        <a:latin typeface="Cambria Math" panose="02040503050406030204" pitchFamily="18" charset="0"/>
                        <a:ea typeface="Calibri" panose="020F0502020204030204" pitchFamily="34" charset="0"/>
                        <a:cs typeface="Times New Roman" panose="02020603050405020304" pitchFamily="18" charset="0"/>
                      </a:rPr>
                      <m:t>(</m:t>
                    </m:r>
                    <m:r>
                      <a:rPr lang="en-US" sz="3200" b="1" i="1">
                        <a:effectLst/>
                        <a:latin typeface="Cambria Math" panose="02040503050406030204" pitchFamily="18" charset="0"/>
                        <a:ea typeface="Calibri" panose="020F0502020204030204" pitchFamily="34" charset="0"/>
                        <a:cs typeface="Times New Roman" panose="02020603050405020304" pitchFamily="18" charset="0"/>
                      </a:rPr>
                      <m:t>𝐒𝐢</m:t>
                    </m:r>
                    <m:r>
                      <a:rPr lang="en-US" sz="3200" b="1">
                        <a:effectLst/>
                        <a:latin typeface="Cambria Math" panose="02040503050406030204" pitchFamily="18" charset="0"/>
                        <a:ea typeface="Calibri" panose="020F0502020204030204" pitchFamily="34" charset="0"/>
                        <a:cs typeface="Times New Roman" panose="02020603050405020304" pitchFamily="18" charset="0"/>
                      </a:rPr>
                      <m:t>)</m:t>
                    </m:r>
                  </m:oMath>
                </a14:m>
                <a:endParaRPr lang="en-IN" dirty="0">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1000"/>
                  </a:spcAft>
                  <a:buNone/>
                  <a:tabLst>
                    <a:tab pos="1621790" algn="l"/>
                  </a:tabLst>
                </a:pPr>
                <a:r>
                  <a:rPr lang="en-IN" sz="3200" b="1" dirty="0">
                    <a:effectLst/>
                    <a:latin typeface="Times New Roman" panose="02020603050405020304" pitchFamily="18" charset="0"/>
                    <a:ea typeface="Calibri" panose="020F0502020204030204" pitchFamily="34" charset="0"/>
                    <a:cs typeface="Times New Roman" panose="02020603050405020304" pitchFamily="18" charset="0"/>
                  </a:rPr>
                  <a:t>Entropy:</a:t>
                </a:r>
                <a:r>
                  <a:rPr lang="en-IN" dirty="0">
                    <a:latin typeface="Calibri" panose="020F0502020204030204" pitchFamily="34" charset="0"/>
                    <a:ea typeface="Calibri" panose="020F0502020204030204" pitchFamily="34" charset="0"/>
                    <a:cs typeface="Times New Roman" panose="02020603050405020304" pitchFamily="18" charset="0"/>
                  </a:rPr>
                  <a:t> </a:t>
                </a:r>
                <a14:m>
                  <m:oMath xmlns:m="http://schemas.openxmlformats.org/officeDocument/2006/math">
                    <m:r>
                      <a:rPr lang="en-IN" sz="3200" b="1" i="1">
                        <a:effectLst/>
                        <a:latin typeface="Cambria Math" panose="02040503050406030204" pitchFamily="18" charset="0"/>
                        <a:ea typeface="Calibri" panose="020F0502020204030204" pitchFamily="34" charset="0"/>
                        <a:cs typeface="Times New Roman" panose="02020603050405020304" pitchFamily="18" charset="0"/>
                      </a:rPr>
                      <m:t>𝐇</m:t>
                    </m:r>
                    <m:r>
                      <a:rPr lang="en-IN" sz="3200" b="1">
                        <a:effectLst/>
                        <a:latin typeface="Cambria Math" panose="02040503050406030204" pitchFamily="18" charset="0"/>
                        <a:ea typeface="Calibri" panose="020F0502020204030204" pitchFamily="34" charset="0"/>
                        <a:cs typeface="Times New Roman" panose="02020603050405020304" pitchFamily="18" charset="0"/>
                      </a:rPr>
                      <m:t>= </m:t>
                    </m:r>
                    <m:nary>
                      <m:naryPr>
                        <m:chr m:val="∑"/>
                        <m:limLoc m:val="undOvr"/>
                        <m:ctrlPr>
                          <a:rPr lang="en-IN" sz="3200" b="1"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IN" sz="3200" b="1" i="1">
                            <a:effectLst/>
                            <a:latin typeface="Cambria Math" panose="02040503050406030204" pitchFamily="18" charset="0"/>
                            <a:ea typeface="Calibri" panose="020F0502020204030204" pitchFamily="34" charset="0"/>
                            <a:cs typeface="Times New Roman" panose="02020603050405020304" pitchFamily="18" charset="0"/>
                          </a:rPr>
                          <m:t>𝐢</m:t>
                        </m:r>
                        <m:r>
                          <a:rPr lang="en-IN" sz="3200" b="1">
                            <a:effectLst/>
                            <a:latin typeface="Cambria Math" panose="02040503050406030204" pitchFamily="18" charset="0"/>
                            <a:ea typeface="Calibri" panose="020F0502020204030204" pitchFamily="34" charset="0"/>
                            <a:cs typeface="Times New Roman" panose="02020603050405020304" pitchFamily="18" charset="0"/>
                          </a:rPr>
                          <m:t>=</m:t>
                        </m:r>
                        <m:r>
                          <a:rPr lang="en-IN" sz="3200" b="1" i="1">
                            <a:effectLst/>
                            <a:latin typeface="Cambria Math" panose="02040503050406030204" pitchFamily="18" charset="0"/>
                            <a:ea typeface="Calibri" panose="020F0502020204030204" pitchFamily="34" charset="0"/>
                            <a:cs typeface="Times New Roman" panose="02020603050405020304" pitchFamily="18" charset="0"/>
                          </a:rPr>
                          <m:t>𝟏</m:t>
                        </m:r>
                      </m:sub>
                      <m:sup>
                        <m:r>
                          <a:rPr lang="en-IN" sz="3200" b="1" i="1">
                            <a:effectLst/>
                            <a:latin typeface="Cambria Math" panose="02040503050406030204" pitchFamily="18" charset="0"/>
                            <a:ea typeface="Calibri" panose="020F0502020204030204" pitchFamily="34" charset="0"/>
                            <a:cs typeface="Times New Roman" panose="02020603050405020304" pitchFamily="18" charset="0"/>
                          </a:rPr>
                          <m:t>𝐍</m:t>
                        </m:r>
                      </m:sup>
                      <m:e>
                        <m:r>
                          <a:rPr lang="en-IN" sz="3200" b="1" i="1">
                            <a:effectLst/>
                            <a:latin typeface="Cambria Math" panose="02040503050406030204" pitchFamily="18" charset="0"/>
                            <a:ea typeface="Calibri" panose="020F0502020204030204" pitchFamily="34" charset="0"/>
                            <a:cs typeface="Times New Roman" panose="02020603050405020304" pitchFamily="18" charset="0"/>
                          </a:rPr>
                          <m:t>𝐏</m:t>
                        </m:r>
                        <m:r>
                          <a:rPr lang="en-IN" sz="3200" b="1">
                            <a:effectLst/>
                            <a:latin typeface="Cambria Math" panose="02040503050406030204" pitchFamily="18" charset="0"/>
                            <a:ea typeface="Calibri" panose="020F0502020204030204" pitchFamily="34" charset="0"/>
                            <a:cs typeface="Times New Roman" panose="02020603050405020304" pitchFamily="18" charset="0"/>
                          </a:rPr>
                          <m:t>(</m:t>
                        </m:r>
                        <m:r>
                          <a:rPr lang="en-IN" sz="3200" b="1" i="1">
                            <a:effectLst/>
                            <a:latin typeface="Cambria Math" panose="02040503050406030204" pitchFamily="18" charset="0"/>
                            <a:ea typeface="Calibri" panose="020F0502020204030204" pitchFamily="34" charset="0"/>
                            <a:cs typeface="Times New Roman" panose="02020603050405020304" pitchFamily="18" charset="0"/>
                          </a:rPr>
                          <m:t>𝐒𝐢</m:t>
                        </m:r>
                        <m:r>
                          <a:rPr lang="en-IN" sz="3200" b="1">
                            <a:effectLst/>
                            <a:latin typeface="Cambria Math" panose="02040503050406030204" pitchFamily="18" charset="0"/>
                            <a:ea typeface="Calibri" panose="020F0502020204030204" pitchFamily="34" charset="0"/>
                            <a:cs typeface="Times New Roman" panose="02020603050405020304" pitchFamily="18" charset="0"/>
                          </a:rPr>
                          <m:t>)</m:t>
                        </m:r>
                        <m:func>
                          <m:funcPr>
                            <m:ctrlPr>
                              <a:rPr lang="en-IN" sz="3200" b="1" i="1">
                                <a:effectLst/>
                                <a:latin typeface="Cambria Math" panose="02040503050406030204" pitchFamily="18" charset="0"/>
                                <a:ea typeface="Calibri" panose="020F0502020204030204" pitchFamily="34" charset="0"/>
                                <a:cs typeface="Times New Roman" panose="02020603050405020304" pitchFamily="18" charset="0"/>
                              </a:rPr>
                            </m:ctrlPr>
                          </m:funcPr>
                          <m:fName>
                            <m:sSub>
                              <m:sSubPr>
                                <m:ctrlPr>
                                  <a:rPr lang="en-IN" sz="32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3200" b="1" i="1">
                                    <a:effectLst/>
                                    <a:latin typeface="Cambria Math" panose="02040503050406030204" pitchFamily="18" charset="0"/>
                                    <a:ea typeface="Calibri" panose="020F0502020204030204" pitchFamily="34" charset="0"/>
                                    <a:cs typeface="Times New Roman" panose="02020603050405020304" pitchFamily="18" charset="0"/>
                                  </a:rPr>
                                  <m:t>𝐥𝐨𝐠</m:t>
                                </m:r>
                              </m:e>
                              <m:sub>
                                <m:r>
                                  <a:rPr lang="en-IN" sz="3200" b="1" i="1">
                                    <a:effectLst/>
                                    <a:latin typeface="Cambria Math" panose="02040503050406030204" pitchFamily="18" charset="0"/>
                                    <a:ea typeface="Calibri" panose="020F0502020204030204" pitchFamily="34" charset="0"/>
                                    <a:cs typeface="Times New Roman" panose="02020603050405020304" pitchFamily="18" charset="0"/>
                                  </a:rPr>
                                  <m:t>𝟐</m:t>
                                </m:r>
                              </m:sub>
                            </m:sSub>
                          </m:fName>
                          <m:e>
                            <m:d>
                              <m:dPr>
                                <m:ctrlPr>
                                  <a:rPr lang="en-IN" sz="3200" b="1" i="1">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en-IN" sz="3200" b="1" i="1">
                                        <a:effectLst/>
                                        <a:latin typeface="Cambria Math" panose="02040503050406030204" pitchFamily="18" charset="0"/>
                                        <a:ea typeface="Calibri" panose="020F0502020204030204" pitchFamily="34" charset="0"/>
                                        <a:cs typeface="Times New Roman" panose="02020603050405020304" pitchFamily="18" charset="0"/>
                                      </a:rPr>
                                    </m:ctrlPr>
                                  </m:fPr>
                                  <m:num>
                                    <m:r>
                                      <a:rPr lang="en-IN" sz="3200" b="1" i="1">
                                        <a:effectLst/>
                                        <a:latin typeface="Cambria Math" panose="02040503050406030204" pitchFamily="18" charset="0"/>
                                        <a:ea typeface="Calibri" panose="020F0502020204030204" pitchFamily="34" charset="0"/>
                                        <a:cs typeface="Times New Roman" panose="02020603050405020304" pitchFamily="18" charset="0"/>
                                      </a:rPr>
                                      <m:t>𝟏</m:t>
                                    </m:r>
                                  </m:num>
                                  <m:den>
                                    <m:r>
                                      <a:rPr lang="en-IN" sz="3200" b="1" i="1">
                                        <a:effectLst/>
                                        <a:latin typeface="Cambria Math" panose="02040503050406030204" pitchFamily="18" charset="0"/>
                                        <a:ea typeface="Calibri" panose="020F0502020204030204" pitchFamily="34" charset="0"/>
                                        <a:cs typeface="Times New Roman" panose="02020603050405020304" pitchFamily="18" charset="0"/>
                                      </a:rPr>
                                      <m:t>𝐏</m:t>
                                    </m:r>
                                    <m:d>
                                      <m:dPr>
                                        <m:ctrlPr>
                                          <a:rPr lang="en-IN" sz="3200" b="1" i="1">
                                            <a:effectLst/>
                                            <a:latin typeface="Cambria Math" panose="02040503050406030204" pitchFamily="18" charset="0"/>
                                            <a:ea typeface="Calibri" panose="020F0502020204030204" pitchFamily="34" charset="0"/>
                                            <a:cs typeface="Times New Roman" panose="02020603050405020304" pitchFamily="18" charset="0"/>
                                          </a:rPr>
                                        </m:ctrlPr>
                                      </m:dPr>
                                      <m:e>
                                        <m:r>
                                          <a:rPr lang="en-IN" sz="3200" b="1" i="1">
                                            <a:effectLst/>
                                            <a:latin typeface="Cambria Math" panose="02040503050406030204" pitchFamily="18" charset="0"/>
                                            <a:ea typeface="Calibri" panose="020F0502020204030204" pitchFamily="34" charset="0"/>
                                            <a:cs typeface="Times New Roman" panose="02020603050405020304" pitchFamily="18" charset="0"/>
                                          </a:rPr>
                                          <m:t>𝐒𝐢</m:t>
                                        </m:r>
                                      </m:e>
                                    </m:d>
                                  </m:den>
                                </m:f>
                              </m:e>
                            </m:d>
                          </m:e>
                        </m:func>
                      </m:e>
                    </m:nary>
                  </m:oMath>
                </a14:m>
                <a:endParaRPr lang="en-IN" sz="32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15000"/>
                  </a:lnSpc>
                  <a:spcAft>
                    <a:spcPts val="1000"/>
                  </a:spcAft>
                  <a:buNone/>
                  <a:tabLst>
                    <a:tab pos="1621790" algn="l"/>
                  </a:tabLst>
                </a:pPr>
                <a:r>
                  <a:rPr lang="en-IN" sz="3200" b="1" dirty="0">
                    <a:effectLst/>
                    <a:latin typeface="Times New Roman" panose="02020603050405020304" pitchFamily="18" charset="0"/>
                    <a:ea typeface="Times New Roman" panose="02020603050405020304" pitchFamily="18" charset="0"/>
                    <a:cs typeface="Times New Roman" panose="02020603050405020304" pitchFamily="18" charset="0"/>
                  </a:rPr>
                  <a:t>Coding Efficiency: </a:t>
                </a:r>
                <a14:m>
                  <m:oMath xmlns:m="http://schemas.openxmlformats.org/officeDocument/2006/math">
                    <m:r>
                      <a:rPr lang="en-IN" sz="3200" b="1" i="1">
                        <a:effectLst/>
                        <a:latin typeface="Cambria Math" panose="02040503050406030204" pitchFamily="18" charset="0"/>
                        <a:ea typeface="Calibri" panose="020F0502020204030204" pitchFamily="34" charset="0"/>
                        <a:cs typeface="Times New Roman" panose="02020603050405020304" pitchFamily="18" charset="0"/>
                      </a:rPr>
                      <m:t>𝛈</m:t>
                    </m:r>
                    <m:r>
                      <a:rPr lang="en-IN" sz="3200" b="1">
                        <a:effectLst/>
                        <a:latin typeface="Cambria Math" panose="02040503050406030204" pitchFamily="18" charset="0"/>
                        <a:ea typeface="Calibri" panose="020F0502020204030204" pitchFamily="34" charset="0"/>
                        <a:cs typeface="Times New Roman" panose="02020603050405020304" pitchFamily="18" charset="0"/>
                      </a:rPr>
                      <m:t>=</m:t>
                    </m:r>
                    <m:d>
                      <m:dPr>
                        <m:ctrlPr>
                          <a:rPr lang="en-IN" sz="3200" b="1" i="1">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en-IN" sz="3200" b="1" i="1">
                                <a:effectLst/>
                                <a:latin typeface="Cambria Math" panose="02040503050406030204" pitchFamily="18" charset="0"/>
                                <a:ea typeface="Calibri" panose="020F0502020204030204" pitchFamily="34" charset="0"/>
                                <a:cs typeface="Times New Roman" panose="02020603050405020304" pitchFamily="18" charset="0"/>
                              </a:rPr>
                            </m:ctrlPr>
                          </m:fPr>
                          <m:num>
                            <m:r>
                              <a:rPr lang="en-IN" sz="3200" b="1" i="1">
                                <a:effectLst/>
                                <a:latin typeface="Cambria Math" panose="02040503050406030204" pitchFamily="18" charset="0"/>
                                <a:ea typeface="Calibri" panose="020F0502020204030204" pitchFamily="34" charset="0"/>
                                <a:cs typeface="Times New Roman" panose="02020603050405020304" pitchFamily="18" charset="0"/>
                              </a:rPr>
                              <m:t>𝐇</m:t>
                            </m:r>
                          </m:num>
                          <m:den>
                            <m:acc>
                              <m:accPr>
                                <m:chr m:val="̅"/>
                                <m:ctrlPr>
                                  <a:rPr lang="en-IN" sz="3200" b="1" i="1">
                                    <a:effectLst/>
                                    <a:latin typeface="Cambria Math" panose="02040503050406030204" pitchFamily="18" charset="0"/>
                                    <a:ea typeface="Calibri" panose="020F0502020204030204" pitchFamily="34" charset="0"/>
                                    <a:cs typeface="Times New Roman" panose="02020603050405020304" pitchFamily="18" charset="0"/>
                                  </a:rPr>
                                </m:ctrlPr>
                              </m:accPr>
                              <m:e>
                                <m:sSub>
                                  <m:sSubPr>
                                    <m:ctrlPr>
                                      <a:rPr lang="en-IN" sz="32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3200" b="1" i="1">
                                        <a:effectLst/>
                                        <a:latin typeface="Cambria Math" panose="02040503050406030204" pitchFamily="18" charset="0"/>
                                        <a:ea typeface="Calibri" panose="020F0502020204030204" pitchFamily="34" charset="0"/>
                                        <a:cs typeface="Times New Roman" panose="02020603050405020304" pitchFamily="18" charset="0"/>
                                      </a:rPr>
                                      <m:t>𝐋</m:t>
                                    </m:r>
                                  </m:e>
                                  <m:sub>
                                    <m:r>
                                      <a:rPr lang="en-US" sz="3200" b="1" i="1">
                                        <a:effectLst/>
                                        <a:latin typeface="Cambria Math" panose="02040503050406030204" pitchFamily="18" charset="0"/>
                                        <a:ea typeface="Calibri" panose="020F0502020204030204" pitchFamily="34" charset="0"/>
                                        <a:cs typeface="Times New Roman" panose="02020603050405020304" pitchFamily="18" charset="0"/>
                                      </a:rPr>
                                      <m:t>𝐚𝐯𝐠</m:t>
                                    </m:r>
                                  </m:sub>
                                </m:sSub>
                              </m:e>
                            </m:acc>
                            <m:r>
                              <a:rPr lang="en-US" sz="3200" b="1">
                                <a:effectLst/>
                                <a:latin typeface="Cambria Math" panose="02040503050406030204" pitchFamily="18" charset="0"/>
                                <a:ea typeface="Calibri" panose="020F0502020204030204" pitchFamily="34" charset="0"/>
                                <a:cs typeface="Times New Roman" panose="02020603050405020304" pitchFamily="18" charset="0"/>
                              </a:rPr>
                              <m:t> </m:t>
                            </m:r>
                          </m:den>
                        </m:f>
                      </m:e>
                    </m:d>
                    <m:r>
                      <a:rPr lang="en-IN" sz="3200" b="1">
                        <a:effectLst/>
                        <a:latin typeface="Cambria Math" panose="02040503050406030204" pitchFamily="18" charset="0"/>
                        <a:ea typeface="Calibri" panose="020F0502020204030204" pitchFamily="34" charset="0"/>
                        <a:cs typeface="Times New Roman" panose="02020603050405020304" pitchFamily="18" charset="0"/>
                      </a:rPr>
                      <m:t>×</m:t>
                    </m:r>
                    <m:r>
                      <a:rPr lang="en-IN" sz="3200" b="1" i="1">
                        <a:effectLst/>
                        <a:latin typeface="Cambria Math" panose="02040503050406030204" pitchFamily="18" charset="0"/>
                        <a:ea typeface="Calibri" panose="020F0502020204030204" pitchFamily="34" charset="0"/>
                        <a:cs typeface="Times New Roman" panose="02020603050405020304" pitchFamily="18" charset="0"/>
                      </a:rPr>
                      <m:t>𝟏𝟎𝟎</m:t>
                    </m:r>
                  </m:oMath>
                </a14:m>
                <a:endParaRPr lang="en-IN" sz="32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15000"/>
                  </a:lnSpc>
                  <a:spcAft>
                    <a:spcPts val="1000"/>
                  </a:spcAft>
                  <a:buNone/>
                  <a:tabLst>
                    <a:tab pos="1621790" algn="l"/>
                  </a:tabLst>
                </a:pPr>
                <a:r>
                  <a:rPr lang="en-IN" sz="3200" b="1" dirty="0">
                    <a:effectLst/>
                    <a:latin typeface="Times New Roman" panose="02020603050405020304" pitchFamily="18" charset="0"/>
                    <a:ea typeface="Times New Roman" panose="02020603050405020304" pitchFamily="18" charset="0"/>
                    <a:cs typeface="Times New Roman" panose="02020603050405020304" pitchFamily="18" charset="0"/>
                  </a:rPr>
                  <a:t>Variance</a:t>
                </a:r>
                <a14:m>
                  <m:oMath xmlns:m="http://schemas.openxmlformats.org/officeDocument/2006/math">
                    <m:r>
                      <a:rPr lang="en-IN" b="1">
                        <a:latin typeface="Cambria Math" panose="02040503050406030204" pitchFamily="18" charset="0"/>
                        <a:ea typeface="Calibri" panose="020F0502020204030204" pitchFamily="34" charset="0"/>
                        <a:cs typeface="Times New Roman" panose="02020603050405020304" pitchFamily="18" charset="0"/>
                      </a:rPr>
                      <m:t>:</m:t>
                    </m:r>
                    <m:r>
                      <a:rPr lang="en-IN" b="1" i="0" smtClean="0">
                        <a:latin typeface="Cambria Math" panose="02040503050406030204" pitchFamily="18" charset="0"/>
                        <a:ea typeface="Calibri" panose="020F0502020204030204" pitchFamily="34" charset="0"/>
                        <a:cs typeface="Times New Roman" panose="02020603050405020304" pitchFamily="18" charset="0"/>
                      </a:rPr>
                      <m:t> </m:t>
                    </m:r>
                    <m:sSup>
                      <m:sSupPr>
                        <m:ctrlPr>
                          <a:rPr lang="en-IN" sz="3200" b="1" i="1">
                            <a:effectLst/>
                            <a:latin typeface="Cambria Math" panose="02040503050406030204" pitchFamily="18" charset="0"/>
                            <a:ea typeface="Calibri" panose="020F0502020204030204" pitchFamily="34" charset="0"/>
                            <a:cs typeface="Times New Roman" panose="02020603050405020304" pitchFamily="18" charset="0"/>
                          </a:rPr>
                        </m:ctrlPr>
                      </m:sSupPr>
                      <m:e>
                        <m:r>
                          <a:rPr lang="en-IN" sz="3200" b="1" i="1">
                            <a:effectLst/>
                            <a:latin typeface="Cambria Math" panose="02040503050406030204" pitchFamily="18" charset="0"/>
                            <a:ea typeface="Calibri" panose="020F0502020204030204" pitchFamily="34" charset="0"/>
                            <a:cs typeface="Times New Roman" panose="02020603050405020304" pitchFamily="18" charset="0"/>
                          </a:rPr>
                          <m:t>𝛔</m:t>
                        </m:r>
                      </m:e>
                      <m:sup>
                        <m:r>
                          <a:rPr lang="en-IN" sz="3200" b="1" i="1">
                            <a:effectLst/>
                            <a:latin typeface="Cambria Math" panose="02040503050406030204" pitchFamily="18" charset="0"/>
                            <a:ea typeface="Calibri" panose="020F0502020204030204" pitchFamily="34" charset="0"/>
                            <a:cs typeface="Times New Roman" panose="02020603050405020304" pitchFamily="18" charset="0"/>
                          </a:rPr>
                          <m:t>𝟐</m:t>
                        </m:r>
                      </m:sup>
                    </m:sSup>
                    <m:r>
                      <a:rPr lang="en-IN" sz="3200" b="1">
                        <a:effectLst/>
                        <a:latin typeface="Cambria Math" panose="02040503050406030204" pitchFamily="18" charset="0"/>
                        <a:ea typeface="Calibri" panose="020F0502020204030204" pitchFamily="34" charset="0"/>
                        <a:cs typeface="Times New Roman" panose="02020603050405020304" pitchFamily="18" charset="0"/>
                      </a:rPr>
                      <m:t>= </m:t>
                    </m:r>
                    <m:nary>
                      <m:naryPr>
                        <m:chr m:val="∑"/>
                        <m:limLoc m:val="undOvr"/>
                        <m:ctrlPr>
                          <a:rPr lang="en-IN" sz="3200" b="1"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IN" sz="3200" b="1" i="1">
                            <a:effectLst/>
                            <a:latin typeface="Cambria Math" panose="02040503050406030204" pitchFamily="18" charset="0"/>
                            <a:ea typeface="Calibri" panose="020F0502020204030204" pitchFamily="34" charset="0"/>
                            <a:cs typeface="Times New Roman" panose="02020603050405020304" pitchFamily="18" charset="0"/>
                          </a:rPr>
                          <m:t>𝐢</m:t>
                        </m:r>
                        <m:r>
                          <a:rPr lang="en-IN" sz="3200" b="1">
                            <a:effectLst/>
                            <a:latin typeface="Cambria Math" panose="02040503050406030204" pitchFamily="18" charset="0"/>
                            <a:ea typeface="Calibri" panose="020F0502020204030204" pitchFamily="34" charset="0"/>
                            <a:cs typeface="Times New Roman" panose="02020603050405020304" pitchFamily="18" charset="0"/>
                          </a:rPr>
                          <m:t>=</m:t>
                        </m:r>
                        <m:r>
                          <a:rPr lang="en-IN" sz="3200" b="1" i="1">
                            <a:effectLst/>
                            <a:latin typeface="Cambria Math" panose="02040503050406030204" pitchFamily="18" charset="0"/>
                            <a:ea typeface="Calibri" panose="020F0502020204030204" pitchFamily="34" charset="0"/>
                            <a:cs typeface="Times New Roman" panose="02020603050405020304" pitchFamily="18" charset="0"/>
                          </a:rPr>
                          <m:t>𝟏</m:t>
                        </m:r>
                      </m:sub>
                      <m:sup>
                        <m:r>
                          <a:rPr lang="en-IN" sz="3200" b="1" i="1">
                            <a:effectLst/>
                            <a:latin typeface="Cambria Math" panose="02040503050406030204" pitchFamily="18" charset="0"/>
                            <a:ea typeface="Calibri" panose="020F0502020204030204" pitchFamily="34" charset="0"/>
                            <a:cs typeface="Times New Roman" panose="02020603050405020304" pitchFamily="18" charset="0"/>
                          </a:rPr>
                          <m:t>𝐍</m:t>
                        </m:r>
                      </m:sup>
                      <m:e>
                        <m:r>
                          <a:rPr lang="en-IN" sz="3200" b="1" i="1">
                            <a:effectLst/>
                            <a:latin typeface="Cambria Math" panose="02040503050406030204" pitchFamily="18" charset="0"/>
                            <a:ea typeface="Calibri" panose="020F0502020204030204" pitchFamily="34" charset="0"/>
                            <a:cs typeface="Times New Roman" panose="02020603050405020304" pitchFamily="18" charset="0"/>
                          </a:rPr>
                          <m:t>𝐏</m:t>
                        </m:r>
                        <m:r>
                          <a:rPr lang="en-IN" sz="3200" b="1">
                            <a:effectLst/>
                            <a:latin typeface="Cambria Math" panose="02040503050406030204" pitchFamily="18" charset="0"/>
                            <a:ea typeface="Calibri" panose="020F0502020204030204" pitchFamily="34" charset="0"/>
                            <a:cs typeface="Times New Roman" panose="02020603050405020304" pitchFamily="18" charset="0"/>
                          </a:rPr>
                          <m:t>(</m:t>
                        </m:r>
                        <m:r>
                          <a:rPr lang="en-IN" sz="3200" b="1" i="1">
                            <a:effectLst/>
                            <a:latin typeface="Cambria Math" panose="02040503050406030204" pitchFamily="18" charset="0"/>
                            <a:ea typeface="Calibri" panose="020F0502020204030204" pitchFamily="34" charset="0"/>
                            <a:cs typeface="Times New Roman" panose="02020603050405020304" pitchFamily="18" charset="0"/>
                          </a:rPr>
                          <m:t>𝐒𝐢</m:t>
                        </m:r>
                        <m:r>
                          <a:rPr lang="en-IN" sz="3200" b="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IN" sz="3200" b="1" i="1">
                                <a:effectLst/>
                                <a:latin typeface="Cambria Math" panose="02040503050406030204" pitchFamily="18" charset="0"/>
                                <a:ea typeface="Calibri" panose="020F0502020204030204" pitchFamily="34" charset="0"/>
                                <a:cs typeface="Times New Roman" panose="02020603050405020304" pitchFamily="18" charset="0"/>
                              </a:rPr>
                            </m:ctrlPr>
                          </m:sSupPr>
                          <m:e>
                            <m:d>
                              <m:dPr>
                                <m:ctrlPr>
                                  <a:rPr lang="en-IN" sz="3200" b="1" i="1">
                                    <a:effectLst/>
                                    <a:latin typeface="Cambria Math" panose="02040503050406030204" pitchFamily="18" charset="0"/>
                                    <a:ea typeface="Calibri" panose="020F0502020204030204" pitchFamily="34" charset="0"/>
                                    <a:cs typeface="Times New Roman" panose="02020603050405020304" pitchFamily="18" charset="0"/>
                                  </a:rPr>
                                </m:ctrlPr>
                              </m:dPr>
                              <m:e>
                                <m:r>
                                  <a:rPr lang="en-IN" sz="3200" b="1" i="1">
                                    <a:effectLst/>
                                    <a:latin typeface="Cambria Math" panose="02040503050406030204" pitchFamily="18" charset="0"/>
                                    <a:ea typeface="Calibri" panose="020F0502020204030204" pitchFamily="34" charset="0"/>
                                    <a:cs typeface="Times New Roman" panose="02020603050405020304" pitchFamily="18" charset="0"/>
                                  </a:rPr>
                                  <m:t>𝐋</m:t>
                                </m:r>
                                <m:d>
                                  <m:dPr>
                                    <m:ctrlPr>
                                      <a:rPr lang="en-IN" sz="3200" b="1" i="1">
                                        <a:effectLst/>
                                        <a:latin typeface="Cambria Math" panose="02040503050406030204" pitchFamily="18" charset="0"/>
                                        <a:ea typeface="Calibri" panose="020F0502020204030204" pitchFamily="34" charset="0"/>
                                        <a:cs typeface="Times New Roman" panose="02020603050405020304" pitchFamily="18" charset="0"/>
                                      </a:rPr>
                                    </m:ctrlPr>
                                  </m:dPr>
                                  <m:e>
                                    <m:r>
                                      <a:rPr lang="en-IN" sz="3200" b="1" i="1">
                                        <a:effectLst/>
                                        <a:latin typeface="Cambria Math" panose="02040503050406030204" pitchFamily="18" charset="0"/>
                                        <a:ea typeface="Calibri" panose="020F0502020204030204" pitchFamily="34" charset="0"/>
                                        <a:cs typeface="Times New Roman" panose="02020603050405020304" pitchFamily="18" charset="0"/>
                                      </a:rPr>
                                      <m:t>𝐒𝐢</m:t>
                                    </m:r>
                                  </m:e>
                                </m:d>
                                <m:r>
                                  <a:rPr lang="en-IN" sz="3200" b="1" i="1">
                                    <a:effectLst/>
                                    <a:latin typeface="Cambria Math" panose="02040503050406030204" pitchFamily="18" charset="0"/>
                                    <a:ea typeface="Calibri" panose="020F0502020204030204" pitchFamily="34" charset="0"/>
                                    <a:cs typeface="Times New Roman" panose="02020603050405020304" pitchFamily="18" charset="0"/>
                                  </a:rPr>
                                  <m:t>−</m:t>
                                </m:r>
                                <m:acc>
                                  <m:accPr>
                                    <m:chr m:val="̅"/>
                                    <m:ctrlPr>
                                      <a:rPr lang="en-IN" sz="3200" b="1" i="1">
                                        <a:effectLst/>
                                        <a:latin typeface="Cambria Math" panose="02040503050406030204" pitchFamily="18" charset="0"/>
                                        <a:ea typeface="Calibri" panose="020F0502020204030204" pitchFamily="34" charset="0"/>
                                        <a:cs typeface="Times New Roman" panose="02020603050405020304" pitchFamily="18" charset="0"/>
                                      </a:rPr>
                                    </m:ctrlPr>
                                  </m:accPr>
                                  <m:e>
                                    <m:sSub>
                                      <m:sSubPr>
                                        <m:ctrlPr>
                                          <a:rPr lang="en-IN" sz="32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3200" b="1" i="1">
                                            <a:effectLst/>
                                            <a:latin typeface="Cambria Math" panose="02040503050406030204" pitchFamily="18" charset="0"/>
                                            <a:ea typeface="Calibri" panose="020F0502020204030204" pitchFamily="34" charset="0"/>
                                            <a:cs typeface="Times New Roman" panose="02020603050405020304" pitchFamily="18" charset="0"/>
                                          </a:rPr>
                                          <m:t>𝐋</m:t>
                                        </m:r>
                                      </m:e>
                                      <m:sub>
                                        <m:r>
                                          <a:rPr lang="en-US" sz="3200" b="1" i="1">
                                            <a:effectLst/>
                                            <a:latin typeface="Cambria Math" panose="02040503050406030204" pitchFamily="18" charset="0"/>
                                            <a:ea typeface="Calibri" panose="020F0502020204030204" pitchFamily="34" charset="0"/>
                                            <a:cs typeface="Times New Roman" panose="02020603050405020304" pitchFamily="18" charset="0"/>
                                          </a:rPr>
                                          <m:t>𝐚𝐯𝐠</m:t>
                                        </m:r>
                                      </m:sub>
                                    </m:sSub>
                                  </m:e>
                                </m:acc>
                                <m:r>
                                  <a:rPr lang="en-US" sz="3200" b="1">
                                    <a:effectLst/>
                                    <a:latin typeface="Cambria Math" panose="02040503050406030204" pitchFamily="18" charset="0"/>
                                    <a:ea typeface="Calibri" panose="020F0502020204030204" pitchFamily="34" charset="0"/>
                                    <a:cs typeface="Times New Roman" panose="02020603050405020304" pitchFamily="18" charset="0"/>
                                  </a:rPr>
                                  <m:t> </m:t>
                                </m:r>
                              </m:e>
                            </m:d>
                          </m:e>
                          <m:sup>
                            <m:r>
                              <a:rPr lang="en-IN" sz="3200" b="1" i="1">
                                <a:effectLst/>
                                <a:latin typeface="Cambria Math" panose="02040503050406030204" pitchFamily="18" charset="0"/>
                                <a:ea typeface="Calibri" panose="020F0502020204030204" pitchFamily="34" charset="0"/>
                                <a:cs typeface="Times New Roman" panose="02020603050405020304" pitchFamily="18" charset="0"/>
                              </a:rPr>
                              <m:t>𝟐</m:t>
                            </m:r>
                          </m:sup>
                        </m:sSup>
                      </m:e>
                    </m:nary>
                  </m:oMath>
                </a14:m>
                <a:endParaRPr lang="en-IN" dirty="0"/>
              </a:p>
            </p:txBody>
          </p:sp>
        </mc:Choice>
        <mc:Fallback xmlns="">
          <p:sp>
            <p:nvSpPr>
              <p:cNvPr id="5" name="Content Placeholder 4">
                <a:extLst>
                  <a:ext uri="{FF2B5EF4-FFF2-40B4-BE49-F238E27FC236}">
                    <a16:creationId xmlns:a16="http://schemas.microsoft.com/office/drawing/2014/main" id="{FEB73374-9507-93A4-A045-923BA0A09BC3}"/>
                  </a:ext>
                </a:extLst>
              </p:cNvPr>
              <p:cNvSpPr>
                <a:spLocks noGrp="1" noRot="1" noChangeAspect="1" noMove="1" noResize="1" noEditPoints="1" noAdjustHandles="1" noChangeArrowheads="1" noChangeShapeType="1" noTextEdit="1"/>
              </p:cNvSpPr>
              <p:nvPr>
                <p:ph idx="1"/>
              </p:nvPr>
            </p:nvSpPr>
            <p:spPr>
              <a:blipFill>
                <a:blip r:embed="rId2"/>
                <a:stretch>
                  <a:fillRect l="-1389"/>
                </a:stretch>
              </a:blipFill>
            </p:spPr>
            <p:txBody>
              <a:bodyPr/>
              <a:lstStyle/>
              <a:p>
                <a:r>
                  <a:rPr lang="en-IN">
                    <a:noFill/>
                  </a:rPr>
                  <a:t> </a:t>
                </a:r>
              </a:p>
            </p:txBody>
          </p:sp>
        </mc:Fallback>
      </mc:AlternateContent>
    </p:spTree>
    <p:extLst>
      <p:ext uri="{BB962C8B-B14F-4D97-AF65-F5344CB8AC3E}">
        <p14:creationId xmlns:p14="http://schemas.microsoft.com/office/powerpoint/2010/main" val="8701565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C0465495-9AB3-5A52-3B10-BCBAE74F24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06E3D7-9E34-AF66-AA51-99E3797841A8}"/>
              </a:ext>
            </a:extLst>
          </p:cNvPr>
          <p:cNvSpPr>
            <a:spLocks noGrp="1"/>
          </p:cNvSpPr>
          <p:nvPr>
            <p:ph type="title"/>
          </p:nvPr>
        </p:nvSpPr>
        <p:spPr/>
        <p:txBody>
          <a:bodyPr/>
          <a:lstStyle/>
          <a:p>
            <a:r>
              <a:rPr lang="en-US" dirty="0"/>
              <a:t>Results and Discussions</a:t>
            </a:r>
          </a:p>
        </p:txBody>
      </p:sp>
      <p:pic>
        <p:nvPicPr>
          <p:cNvPr id="7" name="Content Placeholder 6">
            <a:extLst>
              <a:ext uri="{FF2B5EF4-FFF2-40B4-BE49-F238E27FC236}">
                <a16:creationId xmlns:a16="http://schemas.microsoft.com/office/drawing/2014/main" id="{95781B98-EEEA-898A-AA4D-F0F92C38EFFA}"/>
              </a:ext>
            </a:extLst>
          </p:cNvPr>
          <p:cNvPicPr>
            <a:picLocks noGrp="1" noChangeAspect="1"/>
          </p:cNvPicPr>
          <p:nvPr>
            <p:ph idx="1"/>
          </p:nvPr>
        </p:nvPicPr>
        <p:blipFill>
          <a:blip r:embed="rId2"/>
          <a:stretch>
            <a:fillRect/>
          </a:stretch>
        </p:blipFill>
        <p:spPr>
          <a:xfrm>
            <a:off x="939800" y="1417638"/>
            <a:ext cx="5105400" cy="4574497"/>
          </a:xfrm>
        </p:spPr>
      </p:pic>
      <p:sp>
        <p:nvSpPr>
          <p:cNvPr id="4" name="Footer Placeholder 3">
            <a:extLst>
              <a:ext uri="{FF2B5EF4-FFF2-40B4-BE49-F238E27FC236}">
                <a16:creationId xmlns:a16="http://schemas.microsoft.com/office/drawing/2014/main" id="{AA3C9660-3724-A269-FDB2-40638499B676}"/>
              </a:ext>
            </a:extLst>
          </p:cNvPr>
          <p:cNvSpPr>
            <a:spLocks noGrp="1"/>
          </p:cNvSpPr>
          <p:nvPr>
            <p:ph type="ftr" sz="quarter" idx="11"/>
          </p:nvPr>
        </p:nvSpPr>
        <p:spPr>
          <a:xfrm>
            <a:off x="3492500" y="6356355"/>
            <a:ext cx="5207000" cy="501645"/>
          </a:xfrm>
        </p:spPr>
        <p:txBody>
          <a:bodyPr/>
          <a:lstStyle/>
          <a:p>
            <a:r>
              <a:rPr lang="en-US" dirty="0"/>
              <a:t>Digital Communication - Skill based Assessment </a:t>
            </a:r>
          </a:p>
        </p:txBody>
      </p:sp>
      <p:pic>
        <p:nvPicPr>
          <p:cNvPr id="5" name="Picture 4">
            <a:extLst>
              <a:ext uri="{FF2B5EF4-FFF2-40B4-BE49-F238E27FC236}">
                <a16:creationId xmlns:a16="http://schemas.microsoft.com/office/drawing/2014/main" id="{1C212A9C-DFCE-BDD2-BDE0-2E1295002218}"/>
              </a:ext>
            </a:extLst>
          </p:cNvPr>
          <p:cNvPicPr>
            <a:picLocks noChangeAspect="1"/>
          </p:cNvPicPr>
          <p:nvPr/>
        </p:nvPicPr>
        <p:blipFill>
          <a:blip r:embed="rId3"/>
          <a:stretch>
            <a:fillRect/>
          </a:stretch>
        </p:blipFill>
        <p:spPr>
          <a:xfrm>
            <a:off x="6449560" y="2689465"/>
            <a:ext cx="4499879" cy="1479069"/>
          </a:xfrm>
          <a:prstGeom prst="rect">
            <a:avLst/>
          </a:prstGeom>
        </p:spPr>
      </p:pic>
    </p:spTree>
    <p:extLst>
      <p:ext uri="{BB962C8B-B14F-4D97-AF65-F5344CB8AC3E}">
        <p14:creationId xmlns:p14="http://schemas.microsoft.com/office/powerpoint/2010/main" val="33455543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94A400FE-8A73-945D-8091-E1771DBA80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C6A85D-3067-C411-A832-F48CE08CD99E}"/>
              </a:ext>
            </a:extLst>
          </p:cNvPr>
          <p:cNvSpPr>
            <a:spLocks noGrp="1"/>
          </p:cNvSpPr>
          <p:nvPr>
            <p:ph type="title"/>
          </p:nvPr>
        </p:nvSpPr>
        <p:spPr/>
        <p:txBody>
          <a:bodyPr/>
          <a:lstStyle/>
          <a:p>
            <a:r>
              <a:rPr lang="en-US" dirty="0"/>
              <a:t>Results and Discussions</a:t>
            </a:r>
          </a:p>
        </p:txBody>
      </p:sp>
      <p:sp>
        <p:nvSpPr>
          <p:cNvPr id="4" name="Footer Placeholder 3">
            <a:extLst>
              <a:ext uri="{FF2B5EF4-FFF2-40B4-BE49-F238E27FC236}">
                <a16:creationId xmlns:a16="http://schemas.microsoft.com/office/drawing/2014/main" id="{2C4048A0-1624-46D2-DB31-CF5A4533B52A}"/>
              </a:ext>
            </a:extLst>
          </p:cNvPr>
          <p:cNvSpPr>
            <a:spLocks noGrp="1"/>
          </p:cNvSpPr>
          <p:nvPr>
            <p:ph type="ftr" sz="quarter" idx="11"/>
          </p:nvPr>
        </p:nvSpPr>
        <p:spPr>
          <a:xfrm>
            <a:off x="3492500" y="6356355"/>
            <a:ext cx="5207000" cy="501645"/>
          </a:xfrm>
        </p:spPr>
        <p:txBody>
          <a:bodyPr/>
          <a:lstStyle/>
          <a:p>
            <a:r>
              <a:rPr lang="en-US" dirty="0"/>
              <a:t>Digital Communication - Skill based Assessment </a:t>
            </a:r>
          </a:p>
        </p:txBody>
      </p:sp>
      <p:sp>
        <p:nvSpPr>
          <p:cNvPr id="9" name="Content Placeholder 8">
            <a:extLst>
              <a:ext uri="{FF2B5EF4-FFF2-40B4-BE49-F238E27FC236}">
                <a16:creationId xmlns:a16="http://schemas.microsoft.com/office/drawing/2014/main" id="{51A9F1B3-830C-4319-EB29-3DBB04919B2F}"/>
              </a:ext>
            </a:extLst>
          </p:cNvPr>
          <p:cNvSpPr>
            <a:spLocks noGrp="1"/>
          </p:cNvSpPr>
          <p:nvPr>
            <p:ph idx="1"/>
          </p:nvPr>
        </p:nvSpPr>
        <p:spPr/>
        <p:txBody>
          <a:bodyPr/>
          <a:lstStyle/>
          <a:p>
            <a:pPr marL="0" indent="0">
              <a:buNone/>
            </a:pPr>
            <a:r>
              <a:rPr lang="en-IN" b="1" dirty="0"/>
              <a:t>Input Data taken from PhysioNet</a:t>
            </a:r>
          </a:p>
          <a:p>
            <a:pPr marL="0" indent="0">
              <a:buNone/>
            </a:pPr>
            <a:r>
              <a:rPr lang="en-US" b="0" i="0" dirty="0">
                <a:solidFill>
                  <a:srgbClr val="212529"/>
                </a:solidFill>
                <a:effectLst/>
                <a:latin typeface="-apple-system"/>
              </a:rPr>
              <a:t>The data comprises 18 long-term recordings of single-lead ECGs and associated 3-axis accelerometer data, collected from 15 subjects (9 female, 6 male) aged between 21 to 83 years. Recordings were carried out between August 2018 and October 2019 while the subjects were undertaking ordinary everyday activities</a:t>
            </a:r>
            <a:r>
              <a:rPr lang="en-IN" b="1" i="0" dirty="0">
                <a:solidFill>
                  <a:srgbClr val="212529"/>
                </a:solidFill>
                <a:effectLst/>
                <a:latin typeface="-apple-system"/>
              </a:rPr>
              <a:t>.</a:t>
            </a:r>
            <a:endParaRPr lang="en-IN" b="1" dirty="0"/>
          </a:p>
        </p:txBody>
      </p:sp>
    </p:spTree>
    <p:extLst>
      <p:ext uri="{BB962C8B-B14F-4D97-AF65-F5344CB8AC3E}">
        <p14:creationId xmlns:p14="http://schemas.microsoft.com/office/powerpoint/2010/main" val="33052091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a:t>
            </a:r>
            <a:endParaRPr lang="en-IN" dirty="0"/>
          </a:p>
        </p:txBody>
      </p:sp>
      <p:sp>
        <p:nvSpPr>
          <p:cNvPr id="3" name="Content Placeholder 2"/>
          <p:cNvSpPr>
            <a:spLocks noGrp="1"/>
          </p:cNvSpPr>
          <p:nvPr>
            <p:ph idx="1"/>
          </p:nvPr>
        </p:nvSpPr>
        <p:spPr/>
        <p:txBody>
          <a:bodyPr/>
          <a:lstStyle/>
          <a:p>
            <a:pPr marL="0" indent="0" algn="just">
              <a:buNone/>
            </a:pPr>
            <a:r>
              <a:rPr lang="en-US" dirty="0"/>
              <a:t>The project results showed that Huffman coding achieves a high compression rate while maintaining the original signal quality, making it a valuable tool for managing large amounts of ECG data in healthcare applications.</a:t>
            </a:r>
            <a:endParaRPr lang="en-IN" dirty="0"/>
          </a:p>
        </p:txBody>
      </p:sp>
      <p:sp>
        <p:nvSpPr>
          <p:cNvPr id="5" name="Footer Placeholder 3">
            <a:extLst>
              <a:ext uri="{FF2B5EF4-FFF2-40B4-BE49-F238E27FC236}">
                <a16:creationId xmlns:a16="http://schemas.microsoft.com/office/drawing/2014/main" id="{EC0C148B-FED9-8C03-ADD6-8373CE7CF7C3}"/>
              </a:ext>
            </a:extLst>
          </p:cNvPr>
          <p:cNvSpPr txBox="1">
            <a:spLocks/>
          </p:cNvSpPr>
          <p:nvPr/>
        </p:nvSpPr>
        <p:spPr>
          <a:xfrm>
            <a:off x="3492500" y="6356355"/>
            <a:ext cx="5207000" cy="501645"/>
          </a:xfrm>
          <a:prstGeom prst="rect">
            <a:avLst/>
          </a:prstGeom>
        </p:spPr>
        <p:txBody>
          <a:bodyPr/>
          <a:lstStyle>
            <a:defPPr>
              <a:defRPr lang="en-US"/>
            </a:defPPr>
            <a:lvl1pPr marL="0" algn="ctr"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Digital Communication - Skill based Assessment </a:t>
            </a:r>
            <a:endParaRPr lang="en-US" dirty="0"/>
          </a:p>
        </p:txBody>
      </p:sp>
    </p:spTree>
    <p:extLst>
      <p:ext uri="{BB962C8B-B14F-4D97-AF65-F5344CB8AC3E}">
        <p14:creationId xmlns:p14="http://schemas.microsoft.com/office/powerpoint/2010/main" val="20413097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endParaRPr lang="en-IN" dirty="0"/>
          </a:p>
        </p:txBody>
      </p:sp>
      <p:sp>
        <p:nvSpPr>
          <p:cNvPr id="3" name="Content Placeholder 2"/>
          <p:cNvSpPr>
            <a:spLocks noGrp="1"/>
          </p:cNvSpPr>
          <p:nvPr>
            <p:ph idx="1"/>
          </p:nvPr>
        </p:nvSpPr>
        <p:spPr/>
        <p:txBody>
          <a:bodyPr>
            <a:normAutofit/>
          </a:bodyPr>
          <a:lstStyle/>
          <a:p>
            <a:pPr marL="0" indent="0">
              <a:buNone/>
            </a:pPr>
            <a:r>
              <a:rPr lang="en-IN" sz="2800" dirty="0">
                <a:hlinkClick r:id="rId2"/>
              </a:rPr>
              <a:t>https://ieee-dataport.org/documents/ecg-signals-744-fragments</a:t>
            </a:r>
            <a:endParaRPr lang="en-IN" sz="2800" dirty="0"/>
          </a:p>
          <a:p>
            <a:pPr marL="0" indent="0">
              <a:buNone/>
            </a:pPr>
            <a:endParaRPr lang="en-IN" sz="2800" dirty="0">
              <a:hlinkClick r:id="rId3"/>
            </a:endParaRPr>
          </a:p>
          <a:p>
            <a:pPr marL="0" indent="0">
              <a:buNone/>
            </a:pPr>
            <a:r>
              <a:rPr lang="en-IN" sz="2800" dirty="0">
                <a:hlinkClick r:id="rId3"/>
              </a:rPr>
              <a:t>https://physionet.org/content/butqdb/1.0.0/100001/#files-panel</a:t>
            </a:r>
            <a:endParaRPr lang="en-IN" sz="2800" dirty="0"/>
          </a:p>
          <a:p>
            <a:endParaRPr lang="en-IN" sz="2800" dirty="0"/>
          </a:p>
          <a:p>
            <a:pPr marL="0" indent="0">
              <a:buNone/>
            </a:pPr>
            <a:endParaRPr lang="en-IN" sz="2800" dirty="0"/>
          </a:p>
        </p:txBody>
      </p:sp>
      <p:sp>
        <p:nvSpPr>
          <p:cNvPr id="5" name="Footer Placeholder 3">
            <a:extLst>
              <a:ext uri="{FF2B5EF4-FFF2-40B4-BE49-F238E27FC236}">
                <a16:creationId xmlns:a16="http://schemas.microsoft.com/office/drawing/2014/main" id="{64661EAA-B7A8-382C-26C0-54AC8EE728DC}"/>
              </a:ext>
            </a:extLst>
          </p:cNvPr>
          <p:cNvSpPr txBox="1">
            <a:spLocks/>
          </p:cNvSpPr>
          <p:nvPr/>
        </p:nvSpPr>
        <p:spPr>
          <a:xfrm>
            <a:off x="3492500" y="6356355"/>
            <a:ext cx="5207000" cy="501645"/>
          </a:xfrm>
          <a:prstGeom prst="rect">
            <a:avLst/>
          </a:prstGeom>
        </p:spPr>
        <p:txBody>
          <a:bodyPr/>
          <a:lstStyle>
            <a:defPPr>
              <a:defRPr lang="en-US"/>
            </a:defPPr>
            <a:lvl1pPr marL="0" algn="ctr"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Digital Communication - Skill based Assessment </a:t>
            </a:r>
            <a:endParaRPr lang="en-US" dirty="0"/>
          </a:p>
        </p:txBody>
      </p:sp>
    </p:spTree>
    <p:extLst>
      <p:ext uri="{BB962C8B-B14F-4D97-AF65-F5344CB8AC3E}">
        <p14:creationId xmlns:p14="http://schemas.microsoft.com/office/powerpoint/2010/main" val="113196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endParaRPr lang="en-IN" dirty="0"/>
          </a:p>
        </p:txBody>
      </p:sp>
      <p:sp>
        <p:nvSpPr>
          <p:cNvPr id="3" name="Content Placeholder 2"/>
          <p:cNvSpPr>
            <a:spLocks noGrp="1"/>
          </p:cNvSpPr>
          <p:nvPr>
            <p:ph idx="1"/>
          </p:nvPr>
        </p:nvSpPr>
        <p:spPr/>
        <p:txBody>
          <a:bodyPr>
            <a:normAutofit fontScale="92500" lnSpcReduction="20000"/>
          </a:bodyPr>
          <a:lstStyle/>
          <a:p>
            <a:r>
              <a:rPr lang="en-US" dirty="0"/>
              <a:t>Introduction</a:t>
            </a:r>
          </a:p>
          <a:p>
            <a:r>
              <a:rPr lang="en-US" dirty="0"/>
              <a:t>Problem Statement</a:t>
            </a:r>
          </a:p>
          <a:p>
            <a:r>
              <a:rPr lang="en-US" dirty="0"/>
              <a:t>Market Survey</a:t>
            </a:r>
          </a:p>
          <a:p>
            <a:r>
              <a:rPr lang="en-US" dirty="0"/>
              <a:t>Huffman Coding AHAP Algorithm</a:t>
            </a:r>
          </a:p>
          <a:p>
            <a:r>
              <a:rPr lang="en-US" dirty="0"/>
              <a:t>Flowchart</a:t>
            </a:r>
          </a:p>
          <a:p>
            <a:r>
              <a:rPr lang="en-US" dirty="0"/>
              <a:t>Mathematical Model</a:t>
            </a:r>
          </a:p>
          <a:p>
            <a:r>
              <a:rPr lang="en-US" dirty="0"/>
              <a:t>Results and Discussions</a:t>
            </a:r>
          </a:p>
          <a:p>
            <a:r>
              <a:rPr lang="en-US" dirty="0"/>
              <a:t>Conclusions</a:t>
            </a:r>
          </a:p>
          <a:p>
            <a:r>
              <a:rPr lang="en-US" dirty="0"/>
              <a:t>References</a:t>
            </a:r>
          </a:p>
          <a:p>
            <a:pPr marL="0" indent="0">
              <a:buNone/>
            </a:pPr>
            <a:endParaRPr lang="en-IN" dirty="0"/>
          </a:p>
          <a:p>
            <a:pPr marL="0" indent="0">
              <a:buNone/>
            </a:pPr>
            <a:endParaRPr lang="en-IN" dirty="0"/>
          </a:p>
        </p:txBody>
      </p:sp>
      <p:sp>
        <p:nvSpPr>
          <p:cNvPr id="4" name="Footer Placeholder 3"/>
          <p:cNvSpPr>
            <a:spLocks noGrp="1"/>
          </p:cNvSpPr>
          <p:nvPr>
            <p:ph type="ftr" sz="quarter" idx="11"/>
          </p:nvPr>
        </p:nvSpPr>
        <p:spPr>
          <a:xfrm>
            <a:off x="3454401" y="6219835"/>
            <a:ext cx="5207000" cy="501645"/>
          </a:xfrm>
        </p:spPr>
        <p:txBody>
          <a:bodyPr/>
          <a:lstStyle/>
          <a:p>
            <a:r>
              <a:rPr lang="en-US" dirty="0"/>
              <a:t>Digital Communication - Skill based Assessment </a:t>
            </a:r>
          </a:p>
        </p:txBody>
      </p:sp>
    </p:spTree>
    <p:extLst>
      <p:ext uri="{BB962C8B-B14F-4D97-AF65-F5344CB8AC3E}">
        <p14:creationId xmlns:p14="http://schemas.microsoft.com/office/powerpoint/2010/main" val="31590647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895600"/>
            <a:ext cx="10972800" cy="1143000"/>
          </a:xfrm>
        </p:spPr>
        <p:txBody>
          <a:bodyPr/>
          <a:lstStyle/>
          <a:p>
            <a:r>
              <a:rPr lang="en-US" dirty="0"/>
              <a:t>Thank You</a:t>
            </a:r>
            <a:endParaRPr lang="en-IN" dirty="0"/>
          </a:p>
        </p:txBody>
      </p:sp>
      <p:sp>
        <p:nvSpPr>
          <p:cNvPr id="5" name="Footer Placeholder 3">
            <a:extLst>
              <a:ext uri="{FF2B5EF4-FFF2-40B4-BE49-F238E27FC236}">
                <a16:creationId xmlns:a16="http://schemas.microsoft.com/office/drawing/2014/main" id="{901484F6-0257-650E-EB2C-22CC8ACAB23E}"/>
              </a:ext>
            </a:extLst>
          </p:cNvPr>
          <p:cNvSpPr txBox="1">
            <a:spLocks/>
          </p:cNvSpPr>
          <p:nvPr/>
        </p:nvSpPr>
        <p:spPr>
          <a:xfrm>
            <a:off x="3492500" y="6356355"/>
            <a:ext cx="5207000" cy="501645"/>
          </a:xfrm>
          <a:prstGeom prst="rect">
            <a:avLst/>
          </a:prstGeom>
        </p:spPr>
        <p:txBody>
          <a:bodyPr/>
          <a:lstStyle>
            <a:defPPr>
              <a:defRPr lang="en-US"/>
            </a:defPPr>
            <a:lvl1pPr marL="0" algn="ctr"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Digital Communication - Skill based Assessment </a:t>
            </a:r>
            <a:endParaRPr lang="en-US" dirty="0"/>
          </a:p>
        </p:txBody>
      </p:sp>
    </p:spTree>
    <p:extLst>
      <p:ext uri="{BB962C8B-B14F-4D97-AF65-F5344CB8AC3E}">
        <p14:creationId xmlns:p14="http://schemas.microsoft.com/office/powerpoint/2010/main" val="80201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fontScale="92500"/>
          </a:bodyPr>
          <a:lstStyle/>
          <a:p>
            <a:r>
              <a:rPr lang="en-US" dirty="0"/>
              <a:t>The project addresses the need to compress ECG signals, which are high-volume data often requiring efficient storage and transmission, especially in remote health monitoring. </a:t>
            </a:r>
          </a:p>
          <a:p>
            <a:r>
              <a:rPr lang="en-US" dirty="0"/>
              <a:t>Huffman coding, a lossless compression algorithm, is an optimal solution to reduce ECG data size without losing accuracy. </a:t>
            </a:r>
          </a:p>
          <a:p>
            <a:r>
              <a:rPr lang="en-US" dirty="0"/>
              <a:t>This project uses MATLAB to implement Huffman coding, evaluating the compression efficiency and storage savings for a typical ECG signal.</a:t>
            </a:r>
            <a:endParaRPr lang="en-IN" dirty="0"/>
          </a:p>
        </p:txBody>
      </p:sp>
      <p:sp>
        <p:nvSpPr>
          <p:cNvPr id="4" name="Footer Placeholder 3"/>
          <p:cNvSpPr>
            <a:spLocks noGrp="1"/>
          </p:cNvSpPr>
          <p:nvPr>
            <p:ph type="ftr" sz="quarter" idx="11"/>
          </p:nvPr>
        </p:nvSpPr>
        <p:spPr>
          <a:xfrm>
            <a:off x="4165600" y="6356355"/>
            <a:ext cx="5207000" cy="501645"/>
          </a:xfrm>
        </p:spPr>
        <p:txBody>
          <a:bodyPr/>
          <a:lstStyle/>
          <a:p>
            <a:r>
              <a:rPr lang="en-US" dirty="0"/>
              <a:t>Digital Communication - Skill based Assessment </a:t>
            </a:r>
          </a:p>
        </p:txBody>
      </p:sp>
    </p:spTree>
    <p:extLst>
      <p:ext uri="{BB962C8B-B14F-4D97-AF65-F5344CB8AC3E}">
        <p14:creationId xmlns:p14="http://schemas.microsoft.com/office/powerpoint/2010/main" val="2385333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609600" y="1600205"/>
            <a:ext cx="8128000" cy="4525963"/>
          </a:xfrm>
        </p:spPr>
        <p:txBody>
          <a:bodyPr>
            <a:normAutofit lnSpcReduction="10000"/>
          </a:bodyPr>
          <a:lstStyle/>
          <a:p>
            <a:pPr marL="0" indent="0">
              <a:buNone/>
            </a:pPr>
            <a:r>
              <a:rPr lang="en-US" dirty="0"/>
              <a:t>What is an ECG Signal?</a:t>
            </a:r>
          </a:p>
          <a:p>
            <a:r>
              <a:rPr lang="en-US" dirty="0"/>
              <a:t>An ECG (Electrocardiogram) signal is a recording of the heart's electrical activity over time. </a:t>
            </a:r>
          </a:p>
          <a:p>
            <a:r>
              <a:rPr lang="en-US" dirty="0"/>
              <a:t>It is captured using electrodes placed on the skin to monitor heart health. </a:t>
            </a:r>
          </a:p>
          <a:p>
            <a:r>
              <a:rPr lang="en-US" dirty="0"/>
              <a:t>The signal typically consists of waves and intervals that represent different phases of the heart’s electrical cycle.</a:t>
            </a:r>
          </a:p>
        </p:txBody>
      </p:sp>
      <p:sp>
        <p:nvSpPr>
          <p:cNvPr id="4" name="Footer Placeholder 3"/>
          <p:cNvSpPr>
            <a:spLocks noGrp="1"/>
          </p:cNvSpPr>
          <p:nvPr>
            <p:ph type="ftr" sz="quarter" idx="11"/>
          </p:nvPr>
        </p:nvSpPr>
        <p:spPr>
          <a:xfrm>
            <a:off x="3492500" y="6356355"/>
            <a:ext cx="5207000" cy="501645"/>
          </a:xfrm>
        </p:spPr>
        <p:txBody>
          <a:bodyPr/>
          <a:lstStyle/>
          <a:p>
            <a:r>
              <a:rPr lang="en-US" dirty="0"/>
              <a:t>Digital Communication - Skill based Assessment </a:t>
            </a:r>
          </a:p>
        </p:txBody>
      </p:sp>
      <p:sp>
        <p:nvSpPr>
          <p:cNvPr id="5" name="Freeform 2">
            <a:extLst>
              <a:ext uri="{FF2B5EF4-FFF2-40B4-BE49-F238E27FC236}">
                <a16:creationId xmlns:a16="http://schemas.microsoft.com/office/drawing/2014/main" id="{1F5EC3A9-D5BD-2786-19B4-426A43C4D28F}"/>
              </a:ext>
            </a:extLst>
          </p:cNvPr>
          <p:cNvSpPr/>
          <p:nvPr/>
        </p:nvSpPr>
        <p:spPr>
          <a:xfrm>
            <a:off x="8935888" y="3939085"/>
            <a:ext cx="3152250" cy="1775915"/>
          </a:xfrm>
          <a:custGeom>
            <a:avLst/>
            <a:gdLst/>
            <a:ahLst/>
            <a:cxnLst/>
            <a:rect l="l" t="t" r="r" b="b"/>
            <a:pathLst>
              <a:path w="5590873" h="4358432">
                <a:moveTo>
                  <a:pt x="0" y="0"/>
                </a:moveTo>
                <a:lnTo>
                  <a:pt x="5590873" y="0"/>
                </a:lnTo>
                <a:lnTo>
                  <a:pt x="5590873" y="4358433"/>
                </a:lnTo>
                <a:lnTo>
                  <a:pt x="0" y="4358433"/>
                </a:lnTo>
                <a:lnTo>
                  <a:pt x="0" y="0"/>
                </a:lnTo>
                <a:close/>
              </a:path>
            </a:pathLst>
          </a:custGeom>
          <a:blipFill>
            <a:blip r:embed="rId4"/>
            <a:stretch>
              <a:fillRect/>
            </a:stretch>
          </a:blipFill>
        </p:spPr>
      </p:sp>
      <p:pic>
        <p:nvPicPr>
          <p:cNvPr id="7" name="Picture 3">
            <a:hlinkClick r:id="" action="ppaction://media"/>
            <a:extLst>
              <a:ext uri="{FF2B5EF4-FFF2-40B4-BE49-F238E27FC236}">
                <a16:creationId xmlns:a16="http://schemas.microsoft.com/office/drawing/2014/main" id="{E3DBCFD4-9176-AB74-12A8-B0A3E20E9257}"/>
              </a:ext>
            </a:extLst>
          </p:cNvPr>
          <p:cNvPicPr>
            <a:picLocks noChangeAspect="1"/>
          </p:cNvPicPr>
          <p:nvPr>
            <a:videoFile r:link="rId2"/>
            <p:extLst>
              <p:ext uri="{DAA4B4D4-6D71-4841-9C94-3DE7FCFB9230}">
                <p14:media xmlns:p14="http://schemas.microsoft.com/office/powerpoint/2010/main" r:embed="rId1"/>
              </p:ext>
            </p:extLst>
          </p:nvPr>
        </p:nvPicPr>
        <p:blipFill>
          <a:blip r:embed="rId5"/>
          <a:srcRect/>
          <a:stretch>
            <a:fillRect/>
          </a:stretch>
        </p:blipFill>
        <p:spPr>
          <a:xfrm>
            <a:off x="8920648" y="1584965"/>
            <a:ext cx="3152250" cy="1775915"/>
          </a:xfrm>
          <a:prstGeom prst="rect">
            <a:avLst/>
          </a:prstGeom>
        </p:spPr>
      </p:pic>
    </p:spTree>
    <p:extLst>
      <p:ext uri="{BB962C8B-B14F-4D97-AF65-F5344CB8AC3E}">
        <p14:creationId xmlns:p14="http://schemas.microsoft.com/office/powerpoint/2010/main" val="1473474474"/>
      </p:ext>
    </p:extLst>
  </p:cSld>
  <p:clrMapOvr>
    <a:masterClrMapping/>
  </p:clrMapOvr>
  <p:timing>
    <p:tnLst>
      <p:par>
        <p:cTn id="1" dur="indefinite" restart="never" nodeType="tmRoot">
          <p:childTnLst>
            <p:video>
              <p:cMediaNode vol="0">
                <p:cTn id="2" fill="hold" display="0">
                  <p:stCondLst>
                    <p:cond delay="indefinite"/>
                  </p:stCondLst>
                </p:cTn>
                <p:tgtEl>
                  <p:spTgt spid="7"/>
                </p:tgtEl>
              </p:cMediaNode>
            </p:vide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Problem Statement</a:t>
            </a:r>
          </a:p>
        </p:txBody>
      </p:sp>
      <p:sp>
        <p:nvSpPr>
          <p:cNvPr id="3" name="Content Placeholder 2"/>
          <p:cNvSpPr>
            <a:spLocks noGrp="1"/>
          </p:cNvSpPr>
          <p:nvPr>
            <p:ph idx="1"/>
          </p:nvPr>
        </p:nvSpPr>
        <p:spPr>
          <a:xfrm>
            <a:off x="609600" y="1600205"/>
            <a:ext cx="10972800" cy="4525963"/>
          </a:xfrm>
        </p:spPr>
        <p:txBody>
          <a:bodyPr>
            <a:normAutofit/>
          </a:bodyPr>
          <a:lstStyle/>
          <a:p>
            <a:pPr marL="0" indent="0">
              <a:buNone/>
            </a:pPr>
            <a:r>
              <a:rPr lang="en-US" dirty="0"/>
              <a:t>ECG signals are vital for medical analysis as they reflect the heart's electrical activity. </a:t>
            </a:r>
          </a:p>
          <a:p>
            <a:pPr marL="0" indent="0">
              <a:buNone/>
            </a:pPr>
            <a:r>
              <a:rPr lang="en-US" dirty="0"/>
              <a:t>However, the continuous nature of ECG data results in large storage requirements, which can be problematic for storage and transmission in real-time monitoring applications. </a:t>
            </a:r>
          </a:p>
          <a:p>
            <a:pPr marL="0" indent="0">
              <a:buNone/>
            </a:pPr>
            <a:r>
              <a:rPr lang="en-US" dirty="0"/>
              <a:t>Therefore, an effective transmission technique is required to reduce the data size while preserving critical information.</a:t>
            </a:r>
            <a:endParaRPr lang="en-IN" dirty="0"/>
          </a:p>
        </p:txBody>
      </p:sp>
      <p:sp>
        <p:nvSpPr>
          <p:cNvPr id="4" name="Footer Placeholder 3"/>
          <p:cNvSpPr>
            <a:spLocks noGrp="1"/>
          </p:cNvSpPr>
          <p:nvPr>
            <p:ph type="ftr" sz="quarter" idx="11"/>
          </p:nvPr>
        </p:nvSpPr>
        <p:spPr>
          <a:xfrm>
            <a:off x="3492500" y="6356355"/>
            <a:ext cx="5207000" cy="501645"/>
          </a:xfrm>
        </p:spPr>
        <p:txBody>
          <a:bodyPr/>
          <a:lstStyle/>
          <a:p>
            <a:r>
              <a:rPr lang="en-US" dirty="0"/>
              <a:t>Digital Communication - Skill based Assessment </a:t>
            </a:r>
          </a:p>
        </p:txBody>
      </p:sp>
    </p:spTree>
    <p:extLst>
      <p:ext uri="{BB962C8B-B14F-4D97-AF65-F5344CB8AC3E}">
        <p14:creationId xmlns:p14="http://schemas.microsoft.com/office/powerpoint/2010/main" val="994215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Market Survey</a:t>
            </a:r>
          </a:p>
        </p:txBody>
      </p:sp>
      <p:sp>
        <p:nvSpPr>
          <p:cNvPr id="3" name="Content Placeholder 2"/>
          <p:cNvSpPr>
            <a:spLocks noGrp="1"/>
          </p:cNvSpPr>
          <p:nvPr>
            <p:ph idx="1"/>
          </p:nvPr>
        </p:nvSpPr>
        <p:spPr/>
        <p:txBody>
          <a:bodyPr>
            <a:normAutofit fontScale="70000" lnSpcReduction="20000"/>
          </a:bodyPr>
          <a:lstStyle/>
          <a:p>
            <a:r>
              <a:rPr lang="en-US" b="1" i="0" dirty="0">
                <a:effectLst/>
                <a:latin typeface="__fkGroteskNeue_598ab8"/>
              </a:rPr>
              <a:t>Wavelet Transform with Huffman Coding: </a:t>
            </a:r>
            <a:r>
              <a:rPr lang="en-US" b="0" i="0" dirty="0">
                <a:effectLst/>
                <a:latin typeface="__fkGroteskNeue_598ab8"/>
              </a:rPr>
              <a:t>This technique preprocesses ECG signals using Discrete Wavelet Transform (DWT) to segment beats, followed by encoding the wavelet coefficients with Huffman coding. It achieves high compression ratios and maintains signal integrity, making it suitable for real-time applications in wireless ECG devices and Holter monitors.</a:t>
            </a:r>
          </a:p>
          <a:p>
            <a:r>
              <a:rPr lang="en-US" b="1" i="0" dirty="0">
                <a:effectLst/>
                <a:latin typeface="__fkGroteskNeue_598ab8"/>
              </a:rPr>
              <a:t>Modified Run-Length Encoding (RLE):</a:t>
            </a:r>
            <a:r>
              <a:rPr lang="en-US" b="0" i="0" dirty="0">
                <a:effectLst/>
                <a:latin typeface="__fkGroteskNeue_598ab8"/>
              </a:rPr>
              <a:t>Modified RLE compresses ECG data by encoding sequences of identical values as a single value and count. This method effectively reduces data size while preserving the integrity of long-term ECG recordings, particularly in Holter monitoring systems.</a:t>
            </a:r>
          </a:p>
          <a:p>
            <a:r>
              <a:rPr lang="en-US" b="1" i="0" dirty="0">
                <a:effectLst/>
                <a:latin typeface="__fkGroteskNeue_598ab8"/>
              </a:rPr>
              <a:t>Distributed Source Coding (DSC):</a:t>
            </a:r>
            <a:r>
              <a:rPr lang="en-US" b="0" i="0" dirty="0">
                <a:effectLst/>
                <a:latin typeface="__fkGroteskNeue_598ab8"/>
              </a:rPr>
              <a:t>DSC exploits redundancy in ECG signals for efficient low-complexity compression, allowing for quick data processing in real-time monitoring scenarios. It significantly enhances data handling by reducing overall size while ensuring quality transmission.</a:t>
            </a:r>
          </a:p>
          <a:p>
            <a:pPr marL="0" indent="0">
              <a:buNone/>
            </a:pPr>
            <a:r>
              <a:rPr lang="en-US" b="0" i="0" dirty="0">
                <a:effectLst/>
                <a:latin typeface="__fkGroteskNeue_598ab8"/>
              </a:rPr>
              <a:t>These techniques are actively used in modern medical devices to improve the efficiency of ECG signal processing and transmission.</a:t>
            </a:r>
            <a:endParaRPr lang="en-IN" dirty="0"/>
          </a:p>
        </p:txBody>
      </p:sp>
      <p:sp>
        <p:nvSpPr>
          <p:cNvPr id="5" name="Footer Placeholder 3">
            <a:extLst>
              <a:ext uri="{FF2B5EF4-FFF2-40B4-BE49-F238E27FC236}">
                <a16:creationId xmlns:a16="http://schemas.microsoft.com/office/drawing/2014/main" id="{12E7EDB0-A76F-3F4A-3F28-93F457285742}"/>
              </a:ext>
            </a:extLst>
          </p:cNvPr>
          <p:cNvSpPr txBox="1">
            <a:spLocks/>
          </p:cNvSpPr>
          <p:nvPr/>
        </p:nvSpPr>
        <p:spPr>
          <a:xfrm>
            <a:off x="3492500" y="6356355"/>
            <a:ext cx="5207000" cy="501645"/>
          </a:xfrm>
          <a:prstGeom prst="rect">
            <a:avLst/>
          </a:prstGeom>
        </p:spPr>
        <p:txBody>
          <a:bodyPr/>
          <a:lstStyle>
            <a:defPPr>
              <a:defRPr lang="en-US"/>
            </a:defPPr>
            <a:lvl1pPr marL="0" algn="ctr"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Digital Communication - Skill based Assessment </a:t>
            </a:r>
            <a:endParaRPr lang="en-US" dirty="0"/>
          </a:p>
        </p:txBody>
      </p:sp>
    </p:spTree>
    <p:extLst>
      <p:ext uri="{BB962C8B-B14F-4D97-AF65-F5344CB8AC3E}">
        <p14:creationId xmlns:p14="http://schemas.microsoft.com/office/powerpoint/2010/main" val="944350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Huffman Coding AHAP Algorithm</a:t>
            </a:r>
          </a:p>
        </p:txBody>
      </p:sp>
      <p:sp>
        <p:nvSpPr>
          <p:cNvPr id="3" name="Content Placeholder 2"/>
          <p:cNvSpPr>
            <a:spLocks noGrp="1"/>
          </p:cNvSpPr>
          <p:nvPr>
            <p:ph idx="1"/>
          </p:nvPr>
        </p:nvSpPr>
        <p:spPr/>
        <p:txBody>
          <a:bodyPr>
            <a:normAutofit fontScale="92500" lnSpcReduction="20000"/>
          </a:bodyPr>
          <a:lstStyle/>
          <a:p>
            <a:pPr algn="just">
              <a:lnSpc>
                <a:spcPct val="120000"/>
              </a:lnSpc>
            </a:pPr>
            <a:r>
              <a:rPr lang="en-US" dirty="0"/>
              <a:t>Data Collection: An ECG signal, represented by sample voltage values, is processed with Huffman coding.</a:t>
            </a:r>
          </a:p>
          <a:p>
            <a:pPr algn="just">
              <a:lnSpc>
                <a:spcPct val="120000"/>
              </a:lnSpc>
            </a:pPr>
            <a:r>
              <a:rPr lang="en-US" dirty="0"/>
              <a:t>Symbol Extraction and Probability Calculation: Unique ECG signal values (symbols) are identified, and their probabilities are computed.</a:t>
            </a:r>
          </a:p>
          <a:p>
            <a:pPr algn="just">
              <a:lnSpc>
                <a:spcPct val="120000"/>
              </a:lnSpc>
            </a:pPr>
            <a:r>
              <a:rPr lang="en-US" dirty="0"/>
              <a:t>Huffman Tree Construction: Symbols are used to build a Huffman tree, creating optimal binary codes for each symbol based on frequency.</a:t>
            </a:r>
          </a:p>
          <a:p>
            <a:pPr algn="just">
              <a:lnSpc>
                <a:spcPct val="120000"/>
              </a:lnSpc>
            </a:pPr>
            <a:r>
              <a:rPr lang="en-US" dirty="0"/>
              <a:t>The ECG data is encoded, and then decoded back.</a:t>
            </a:r>
            <a:endParaRPr lang="en-IN" dirty="0"/>
          </a:p>
        </p:txBody>
      </p:sp>
      <p:sp>
        <p:nvSpPr>
          <p:cNvPr id="5" name="Footer Placeholder 3">
            <a:extLst>
              <a:ext uri="{FF2B5EF4-FFF2-40B4-BE49-F238E27FC236}">
                <a16:creationId xmlns:a16="http://schemas.microsoft.com/office/drawing/2014/main" id="{5C503A5E-5819-B9B3-F7A9-34D6021A4DAF}"/>
              </a:ext>
            </a:extLst>
          </p:cNvPr>
          <p:cNvSpPr txBox="1">
            <a:spLocks/>
          </p:cNvSpPr>
          <p:nvPr/>
        </p:nvSpPr>
        <p:spPr>
          <a:xfrm>
            <a:off x="3492500" y="6356355"/>
            <a:ext cx="5207000" cy="501645"/>
          </a:xfrm>
          <a:prstGeom prst="rect">
            <a:avLst/>
          </a:prstGeom>
        </p:spPr>
        <p:txBody>
          <a:bodyPr/>
          <a:lstStyle>
            <a:defPPr>
              <a:defRPr lang="en-US"/>
            </a:defPPr>
            <a:lvl1pPr marL="0" algn="ctr"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Digital Communication - Skill based Assessment </a:t>
            </a:r>
            <a:endParaRPr lang="en-US" dirty="0"/>
          </a:p>
        </p:txBody>
      </p:sp>
    </p:spTree>
    <p:extLst>
      <p:ext uri="{BB962C8B-B14F-4D97-AF65-F5344CB8AC3E}">
        <p14:creationId xmlns:p14="http://schemas.microsoft.com/office/powerpoint/2010/main" val="3846936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6C54BB85-2D7D-2EC3-89E8-EE83493D4F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3A7402-4FF1-EE31-B5EB-51A6390A8F2B}"/>
              </a:ext>
            </a:extLst>
          </p:cNvPr>
          <p:cNvSpPr>
            <a:spLocks noGrp="1"/>
          </p:cNvSpPr>
          <p:nvPr>
            <p:ph type="title"/>
          </p:nvPr>
        </p:nvSpPr>
        <p:spPr/>
        <p:txBody>
          <a:bodyPr/>
          <a:lstStyle/>
          <a:p>
            <a:r>
              <a:rPr lang="en-US" dirty="0"/>
              <a:t>Flowchart</a:t>
            </a:r>
          </a:p>
        </p:txBody>
      </p:sp>
      <p:pic>
        <p:nvPicPr>
          <p:cNvPr id="8" name="Content Placeholder 7">
            <a:extLst>
              <a:ext uri="{FF2B5EF4-FFF2-40B4-BE49-F238E27FC236}">
                <a16:creationId xmlns:a16="http://schemas.microsoft.com/office/drawing/2014/main" id="{5EC95846-5551-7969-60C4-719C457A35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60929" y="1295400"/>
            <a:ext cx="3870141" cy="5060955"/>
          </a:xfrm>
        </p:spPr>
      </p:pic>
      <p:sp>
        <p:nvSpPr>
          <p:cNvPr id="5" name="Footer Placeholder 3">
            <a:extLst>
              <a:ext uri="{FF2B5EF4-FFF2-40B4-BE49-F238E27FC236}">
                <a16:creationId xmlns:a16="http://schemas.microsoft.com/office/drawing/2014/main" id="{052DA857-6332-F8CD-CBAE-2163EB8DBA1B}"/>
              </a:ext>
            </a:extLst>
          </p:cNvPr>
          <p:cNvSpPr txBox="1">
            <a:spLocks/>
          </p:cNvSpPr>
          <p:nvPr/>
        </p:nvSpPr>
        <p:spPr>
          <a:xfrm>
            <a:off x="3492500" y="6356355"/>
            <a:ext cx="5207000" cy="501645"/>
          </a:xfrm>
          <a:prstGeom prst="rect">
            <a:avLst/>
          </a:prstGeom>
        </p:spPr>
        <p:txBody>
          <a:bodyPr/>
          <a:lstStyle>
            <a:defPPr>
              <a:defRPr lang="en-US"/>
            </a:defPPr>
            <a:lvl1pPr marL="0" algn="ctr"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Digital Communication - Skill based Assessment </a:t>
            </a:r>
            <a:endParaRPr lang="en-US" dirty="0"/>
          </a:p>
        </p:txBody>
      </p:sp>
    </p:spTree>
    <p:extLst>
      <p:ext uri="{BB962C8B-B14F-4D97-AF65-F5344CB8AC3E}">
        <p14:creationId xmlns:p14="http://schemas.microsoft.com/office/powerpoint/2010/main" val="2432431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C0B92391-A95E-5AEA-40BD-E14099A2BA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677134-EF60-0673-1EAC-A4E1AFD27228}"/>
              </a:ext>
            </a:extLst>
          </p:cNvPr>
          <p:cNvSpPr>
            <a:spLocks noGrp="1"/>
          </p:cNvSpPr>
          <p:nvPr>
            <p:ph type="title"/>
          </p:nvPr>
        </p:nvSpPr>
        <p:spPr/>
        <p:txBody>
          <a:bodyPr/>
          <a:lstStyle/>
          <a:p>
            <a:r>
              <a:rPr lang="en-US" dirty="0"/>
              <a:t>Mathematical Model</a:t>
            </a:r>
          </a:p>
        </p:txBody>
      </p:sp>
      <p:sp>
        <p:nvSpPr>
          <p:cNvPr id="5" name="Footer Placeholder 3">
            <a:extLst>
              <a:ext uri="{FF2B5EF4-FFF2-40B4-BE49-F238E27FC236}">
                <a16:creationId xmlns:a16="http://schemas.microsoft.com/office/drawing/2014/main" id="{B112C44B-034E-F47E-F900-E3BE9189C82F}"/>
              </a:ext>
            </a:extLst>
          </p:cNvPr>
          <p:cNvSpPr txBox="1">
            <a:spLocks/>
          </p:cNvSpPr>
          <p:nvPr/>
        </p:nvSpPr>
        <p:spPr>
          <a:xfrm>
            <a:off x="3492500" y="6356355"/>
            <a:ext cx="5207000" cy="501645"/>
          </a:xfrm>
          <a:prstGeom prst="rect">
            <a:avLst/>
          </a:prstGeom>
        </p:spPr>
        <p:txBody>
          <a:bodyPr/>
          <a:lstStyle>
            <a:defPPr>
              <a:defRPr lang="en-US"/>
            </a:defPPr>
            <a:lvl1pPr marL="0" algn="ctr"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Digital Communication - Skill based Assessment </a:t>
            </a:r>
            <a:endParaRPr lang="en-US" dirty="0"/>
          </a:p>
        </p:txBody>
      </p:sp>
      <p:graphicFrame>
        <p:nvGraphicFramePr>
          <p:cNvPr id="105" name="Content Placeholder 104">
            <a:extLst>
              <a:ext uri="{FF2B5EF4-FFF2-40B4-BE49-F238E27FC236}">
                <a16:creationId xmlns:a16="http://schemas.microsoft.com/office/drawing/2014/main" id="{4E302361-1960-B420-4C22-7D07019B53EB}"/>
              </a:ext>
            </a:extLst>
          </p:cNvPr>
          <p:cNvGraphicFramePr>
            <a:graphicFrameLocks noGrp="1"/>
          </p:cNvGraphicFramePr>
          <p:nvPr>
            <p:ph idx="1"/>
            <p:extLst>
              <p:ext uri="{D42A27DB-BD31-4B8C-83A1-F6EECF244321}">
                <p14:modId xmlns:p14="http://schemas.microsoft.com/office/powerpoint/2010/main" val="1121193527"/>
              </p:ext>
            </p:extLst>
          </p:nvPr>
        </p:nvGraphicFramePr>
        <p:xfrm>
          <a:off x="1028700" y="1829596"/>
          <a:ext cx="10134600" cy="4114801"/>
        </p:xfrm>
        <a:graphic>
          <a:graphicData uri="http://schemas.openxmlformats.org/drawingml/2006/table">
            <a:tbl>
              <a:tblPr firstRow="1" bandRow="1">
                <a:tableStyleId>{5C22544A-7EE6-4342-B048-85BDC9FD1C3A}</a:tableStyleId>
              </a:tblPr>
              <a:tblGrid>
                <a:gridCol w="1447800">
                  <a:extLst>
                    <a:ext uri="{9D8B030D-6E8A-4147-A177-3AD203B41FA5}">
                      <a16:colId xmlns:a16="http://schemas.microsoft.com/office/drawing/2014/main" val="898111211"/>
                    </a:ext>
                  </a:extLst>
                </a:gridCol>
                <a:gridCol w="1447800">
                  <a:extLst>
                    <a:ext uri="{9D8B030D-6E8A-4147-A177-3AD203B41FA5}">
                      <a16:colId xmlns:a16="http://schemas.microsoft.com/office/drawing/2014/main" val="2702573371"/>
                    </a:ext>
                  </a:extLst>
                </a:gridCol>
                <a:gridCol w="1447800">
                  <a:extLst>
                    <a:ext uri="{9D8B030D-6E8A-4147-A177-3AD203B41FA5}">
                      <a16:colId xmlns:a16="http://schemas.microsoft.com/office/drawing/2014/main" val="97251180"/>
                    </a:ext>
                  </a:extLst>
                </a:gridCol>
                <a:gridCol w="1447800">
                  <a:extLst>
                    <a:ext uri="{9D8B030D-6E8A-4147-A177-3AD203B41FA5}">
                      <a16:colId xmlns:a16="http://schemas.microsoft.com/office/drawing/2014/main" val="2219217810"/>
                    </a:ext>
                  </a:extLst>
                </a:gridCol>
                <a:gridCol w="1447800">
                  <a:extLst>
                    <a:ext uri="{9D8B030D-6E8A-4147-A177-3AD203B41FA5}">
                      <a16:colId xmlns:a16="http://schemas.microsoft.com/office/drawing/2014/main" val="2974441176"/>
                    </a:ext>
                  </a:extLst>
                </a:gridCol>
                <a:gridCol w="1447800">
                  <a:extLst>
                    <a:ext uri="{9D8B030D-6E8A-4147-A177-3AD203B41FA5}">
                      <a16:colId xmlns:a16="http://schemas.microsoft.com/office/drawing/2014/main" val="632077383"/>
                    </a:ext>
                  </a:extLst>
                </a:gridCol>
                <a:gridCol w="1447800">
                  <a:extLst>
                    <a:ext uri="{9D8B030D-6E8A-4147-A177-3AD203B41FA5}">
                      <a16:colId xmlns:a16="http://schemas.microsoft.com/office/drawing/2014/main" val="3853122852"/>
                    </a:ext>
                  </a:extLst>
                </a:gridCol>
              </a:tblGrid>
              <a:tr h="1110996">
                <a:tc>
                  <a:txBody>
                    <a:bodyPr/>
                    <a:lstStyle/>
                    <a:p>
                      <a:pPr algn="ctr">
                        <a:lnSpc>
                          <a:spcPct val="115000"/>
                        </a:lnSpc>
                        <a:spcAft>
                          <a:spcPts val="1000"/>
                        </a:spcAft>
                        <a:tabLst>
                          <a:tab pos="1621790" algn="l"/>
                        </a:tabLst>
                      </a:pPr>
                      <a:r>
                        <a:rPr lang="en-US" sz="14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Symbol </a:t>
                      </a:r>
                      <a:endParaRPr lang="en-IN" sz="14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1000"/>
                        </a:spcAft>
                        <a:tabLst>
                          <a:tab pos="1621790" algn="l"/>
                        </a:tabLst>
                      </a:pPr>
                      <a:r>
                        <a:rPr lang="en-US" sz="14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Si</a:t>
                      </a:r>
                      <a:endParaRPr lang="en-IN" sz="14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1000"/>
                        </a:spcAft>
                        <a:tabLst>
                          <a:tab pos="1621790" algn="l"/>
                        </a:tabLst>
                      </a:pPr>
                      <a:r>
                        <a:rPr lang="en-US" sz="1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Probability </a:t>
                      </a:r>
                    </a:p>
                    <a:p>
                      <a:pPr algn="ctr">
                        <a:lnSpc>
                          <a:spcPct val="115000"/>
                        </a:lnSpc>
                        <a:spcAft>
                          <a:spcPts val="1000"/>
                        </a:spcAft>
                        <a:tabLst>
                          <a:tab pos="1621790" algn="l"/>
                        </a:tabLst>
                      </a:pPr>
                      <a:r>
                        <a:rPr lang="en-US" sz="1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P(Si)</a:t>
                      </a:r>
                      <a:endParaRPr lang="en-IN"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1000"/>
                        </a:spcAft>
                        <a:tabLst>
                          <a:tab pos="1621790" algn="l"/>
                        </a:tabLst>
                      </a:pPr>
                      <a:r>
                        <a:rPr lang="en-US" sz="1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Stage 1</a:t>
                      </a:r>
                      <a:endParaRPr lang="en-IN"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1000"/>
                        </a:spcAft>
                        <a:tabLst>
                          <a:tab pos="1621790" algn="l"/>
                        </a:tabLst>
                      </a:pPr>
                      <a:r>
                        <a:rPr lang="en-US" sz="1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Stage 2</a:t>
                      </a:r>
                      <a:endParaRPr lang="en-IN"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dirty="0">
                          <a:solidFill>
                            <a:schemeClr val="tx1"/>
                          </a:solidFill>
                          <a:effectLst/>
                          <a:latin typeface="Times New Roman" panose="02020603050405020304" pitchFamily="18" charset="0"/>
                          <a:cs typeface="Times New Roman" panose="02020603050405020304" pitchFamily="18" charset="0"/>
                        </a:rPr>
                        <a:t>Stage 3</a:t>
                      </a:r>
                      <a:r>
                        <a:rPr lang="en-IN" sz="1400" dirty="0">
                          <a:solidFill>
                            <a:schemeClr val="tx1"/>
                          </a:solidFill>
                          <a:effectLst/>
                          <a:latin typeface="Calibri" panose="020F0502020204030204" pitchFamily="34" charset="0"/>
                          <a:cs typeface="Times New Roman" panose="02020603050405020304" pitchFamily="18" charset="0"/>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1000"/>
                        </a:spcAft>
                        <a:tabLst>
                          <a:tab pos="1621790" algn="l"/>
                        </a:tabLst>
                      </a:pPr>
                      <a:r>
                        <a:rPr lang="en-US" sz="14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Codeword</a:t>
                      </a:r>
                      <a:endParaRPr lang="en-IN" sz="14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1000"/>
                        </a:spcAft>
                        <a:tabLst>
                          <a:tab pos="1621790" algn="l"/>
                        </a:tabLst>
                      </a:pPr>
                      <a:r>
                        <a:rPr lang="en-US" sz="14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Length L(Si)</a:t>
                      </a:r>
                      <a:endParaRPr lang="en-IN" sz="14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30388699"/>
                  </a:ext>
                </a:extLst>
              </a:tr>
              <a:tr h="600761">
                <a:tc>
                  <a:txBody>
                    <a:bodyPr/>
                    <a:lstStyle/>
                    <a:p>
                      <a:pPr algn="ctr">
                        <a:lnSpc>
                          <a:spcPct val="115000"/>
                        </a:lnSpc>
                        <a:spcAft>
                          <a:spcPts val="1000"/>
                        </a:spcAft>
                        <a:tabLst>
                          <a:tab pos="1621790" algn="l"/>
                        </a:tabLst>
                      </a:pPr>
                      <a:r>
                        <a:rPr lang="en-US" sz="14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S0</a:t>
                      </a:r>
                      <a:endParaRPr lang="en-IN" sz="14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1000"/>
                        </a:spcAft>
                        <a:tabLst>
                          <a:tab pos="1621790" algn="l"/>
                        </a:tabLst>
                      </a:pPr>
                      <a:r>
                        <a:rPr lang="en-US" sz="14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0.4</a:t>
                      </a:r>
                      <a:endParaRPr lang="en-IN" sz="14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b="1" dirty="0">
                          <a:solidFill>
                            <a:schemeClr val="tx1"/>
                          </a:solidFill>
                        </a:rPr>
                        <a:t>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b="1" dirty="0">
                          <a:solidFill>
                            <a:schemeClr val="tx1"/>
                          </a:solidFill>
                        </a:rPr>
                        <a:t>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b="1" dirty="0">
                          <a:solidFill>
                            <a:schemeClr val="tx1"/>
                          </a:solidFill>
                        </a:rPr>
                        <a:t>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1000"/>
                        </a:spcAft>
                        <a:tabLst>
                          <a:tab pos="1621790" algn="l"/>
                        </a:tabLst>
                      </a:pPr>
                      <a:r>
                        <a:rPr lang="en-US" sz="1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00</a:t>
                      </a:r>
                      <a:endParaRPr lang="en-IN"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1000"/>
                        </a:spcAft>
                        <a:tabLst>
                          <a:tab pos="1621790" algn="l"/>
                        </a:tabLst>
                      </a:pPr>
                      <a:r>
                        <a:rPr lang="en-US" sz="14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a:t>
                      </a:r>
                      <a:endParaRPr lang="en-IN" sz="14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68313873"/>
                  </a:ext>
                </a:extLst>
              </a:tr>
              <a:tr h="600761">
                <a:tc>
                  <a:txBody>
                    <a:bodyPr/>
                    <a:lstStyle/>
                    <a:p>
                      <a:pPr algn="ctr">
                        <a:lnSpc>
                          <a:spcPct val="115000"/>
                        </a:lnSpc>
                        <a:spcAft>
                          <a:spcPts val="1000"/>
                        </a:spcAft>
                        <a:tabLst>
                          <a:tab pos="1621790" algn="l"/>
                        </a:tabLst>
                      </a:pPr>
                      <a:r>
                        <a:rPr lang="en-US" sz="1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S1</a:t>
                      </a:r>
                      <a:endParaRPr lang="en-IN"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1000"/>
                        </a:spcAft>
                        <a:tabLst>
                          <a:tab pos="1621790" algn="l"/>
                        </a:tabLst>
                      </a:pPr>
                      <a:r>
                        <a:rPr lang="en-US" sz="14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0.2</a:t>
                      </a:r>
                      <a:endParaRPr lang="en-IN" sz="14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b="1" dirty="0">
                          <a:solidFill>
                            <a:schemeClr val="tx1"/>
                          </a:solidFill>
                        </a:rPr>
                        <a:t>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b="1" dirty="0">
                          <a:solidFill>
                            <a:schemeClr val="tx1"/>
                          </a:solidFill>
                        </a:rPr>
                        <a:t>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b="1" dirty="0">
                          <a:solidFill>
                            <a:schemeClr val="tx1"/>
                          </a:solidFill>
                        </a:rPr>
                        <a:t>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1000"/>
                        </a:spcAft>
                        <a:tabLst>
                          <a:tab pos="1621790" algn="l"/>
                        </a:tabLst>
                      </a:pPr>
                      <a:r>
                        <a:rPr lang="en-US" sz="14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10</a:t>
                      </a:r>
                      <a:endParaRPr lang="en-IN" sz="14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1000"/>
                        </a:spcAft>
                        <a:tabLst>
                          <a:tab pos="1621790" algn="l"/>
                        </a:tabLst>
                      </a:pPr>
                      <a:r>
                        <a:rPr lang="en-US" sz="14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a:t>
                      </a:r>
                      <a:endParaRPr lang="en-IN" sz="14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29625511"/>
                  </a:ext>
                </a:extLst>
              </a:tr>
              <a:tr h="600761">
                <a:tc>
                  <a:txBody>
                    <a:bodyPr/>
                    <a:lstStyle/>
                    <a:p>
                      <a:pPr algn="ctr">
                        <a:lnSpc>
                          <a:spcPct val="115000"/>
                        </a:lnSpc>
                        <a:spcAft>
                          <a:spcPts val="1000"/>
                        </a:spcAft>
                        <a:tabLst>
                          <a:tab pos="1621790" algn="l"/>
                        </a:tabLst>
                      </a:pPr>
                      <a:r>
                        <a:rPr lang="en-US" sz="14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S2</a:t>
                      </a:r>
                      <a:endParaRPr lang="en-IN" sz="14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dirty="0">
                          <a:solidFill>
                            <a:schemeClr val="tx1"/>
                          </a:solidFill>
                          <a:effectLst/>
                          <a:latin typeface="Times New Roman" panose="02020603050405020304" pitchFamily="18" charset="0"/>
                          <a:cs typeface="Times New Roman" panose="02020603050405020304" pitchFamily="18" charset="0"/>
                        </a:rPr>
                        <a:t>0.2</a:t>
                      </a:r>
                      <a:r>
                        <a:rPr lang="en-IN" sz="1400" b="1" dirty="0">
                          <a:solidFill>
                            <a:schemeClr val="tx1"/>
                          </a:solidFill>
                          <a:effectLst/>
                          <a:latin typeface="Calibri" panose="020F0502020204030204" pitchFamily="34" charset="0"/>
                          <a:cs typeface="Times New Roman" panose="02020603050405020304" pitchFamily="18" charset="0"/>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b="1" dirty="0">
                          <a:solidFill>
                            <a:schemeClr val="tx1"/>
                          </a:solidFill>
                        </a:rPr>
                        <a:t>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b="1" dirty="0">
                          <a:solidFill>
                            <a:schemeClr val="tx1"/>
                          </a:solidFill>
                        </a:rPr>
                        <a:t>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1000"/>
                        </a:spcAft>
                        <a:tabLst>
                          <a:tab pos="1621790" algn="l"/>
                        </a:tabLst>
                      </a:pPr>
                      <a:r>
                        <a:rPr lang="en-US" sz="14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11</a:t>
                      </a:r>
                      <a:endParaRPr lang="en-IN" sz="14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1000"/>
                        </a:spcAft>
                        <a:tabLst>
                          <a:tab pos="1621790" algn="l"/>
                        </a:tabLst>
                      </a:pPr>
                      <a:r>
                        <a:rPr lang="en-US" sz="14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a:t>
                      </a:r>
                      <a:endParaRPr lang="en-IN" sz="14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06733425"/>
                  </a:ext>
                </a:extLst>
              </a:tr>
              <a:tr h="600761">
                <a:tc>
                  <a:txBody>
                    <a:bodyPr/>
                    <a:lstStyle/>
                    <a:p>
                      <a:pPr algn="ctr">
                        <a:lnSpc>
                          <a:spcPct val="115000"/>
                        </a:lnSpc>
                        <a:spcAft>
                          <a:spcPts val="1000"/>
                        </a:spcAft>
                        <a:tabLst>
                          <a:tab pos="1621790" algn="l"/>
                        </a:tabLst>
                      </a:pPr>
                      <a:r>
                        <a:rPr lang="en-US" sz="14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S3</a:t>
                      </a:r>
                      <a:endParaRPr lang="en-IN" sz="14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1000"/>
                        </a:spcAft>
                        <a:tabLst>
                          <a:tab pos="1621790" algn="l"/>
                        </a:tabLst>
                      </a:pPr>
                      <a:r>
                        <a:rPr lang="en-US" sz="14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0.1</a:t>
                      </a:r>
                      <a:endParaRPr lang="en-IN" sz="14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b="1" dirty="0">
                          <a:solidFill>
                            <a:schemeClr val="tx1"/>
                          </a:solidFill>
                        </a:rPr>
                        <a:t>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1000"/>
                        </a:spcAft>
                        <a:tabLst>
                          <a:tab pos="1621790" algn="l"/>
                        </a:tabLst>
                      </a:pPr>
                      <a:r>
                        <a:rPr lang="en-US" sz="14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010</a:t>
                      </a:r>
                      <a:endParaRPr lang="en-IN" sz="14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1000"/>
                        </a:spcAft>
                        <a:tabLst>
                          <a:tab pos="1621790" algn="l"/>
                        </a:tabLst>
                      </a:pPr>
                      <a:r>
                        <a:rPr lang="en-US" sz="14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3</a:t>
                      </a:r>
                      <a:endParaRPr lang="en-IN" sz="14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13807253"/>
                  </a:ext>
                </a:extLst>
              </a:tr>
              <a:tr h="600761">
                <a:tc>
                  <a:txBody>
                    <a:bodyPr/>
                    <a:lstStyle/>
                    <a:p>
                      <a:pPr algn="ctr">
                        <a:lnSpc>
                          <a:spcPct val="115000"/>
                        </a:lnSpc>
                        <a:spcAft>
                          <a:spcPts val="1000"/>
                        </a:spcAft>
                        <a:tabLst>
                          <a:tab pos="1621790" algn="l"/>
                        </a:tabLst>
                      </a:pPr>
                      <a:r>
                        <a:rPr lang="en-US" sz="1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S4</a:t>
                      </a:r>
                      <a:endParaRPr lang="en-IN"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dirty="0">
                          <a:solidFill>
                            <a:schemeClr val="tx1"/>
                          </a:solidFill>
                          <a:effectLst/>
                          <a:latin typeface="Times New Roman" panose="02020603050405020304" pitchFamily="18" charset="0"/>
                          <a:cs typeface="Times New Roman" panose="02020603050405020304" pitchFamily="18" charset="0"/>
                        </a:rPr>
                        <a:t>0.1</a:t>
                      </a:r>
                      <a:r>
                        <a:rPr lang="en-IN" sz="1400" b="1" dirty="0">
                          <a:solidFill>
                            <a:schemeClr val="tx1"/>
                          </a:solidFill>
                          <a:effectLst/>
                          <a:latin typeface="Calibri" panose="020F0502020204030204" pitchFamily="34" charset="0"/>
                          <a:cs typeface="Times New Roman" panose="02020603050405020304" pitchFamily="18" charset="0"/>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1000"/>
                        </a:spcAft>
                        <a:tabLst>
                          <a:tab pos="1621790" algn="l"/>
                        </a:tabLst>
                      </a:pPr>
                      <a:r>
                        <a:rPr lang="en-US" sz="1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011</a:t>
                      </a:r>
                      <a:endParaRPr lang="en-IN"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1000"/>
                        </a:spcAft>
                        <a:tabLst>
                          <a:tab pos="1621790" algn="l"/>
                        </a:tabLst>
                      </a:pPr>
                      <a:r>
                        <a:rPr lang="en-US" sz="1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3</a:t>
                      </a:r>
                      <a:endParaRPr lang="en-IN"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094602"/>
                  </a:ext>
                </a:extLst>
              </a:tr>
            </a:tbl>
          </a:graphicData>
        </a:graphic>
      </p:graphicFrame>
      <p:sp>
        <p:nvSpPr>
          <p:cNvPr id="106" name="Right Bracket 105">
            <a:extLst>
              <a:ext uri="{FF2B5EF4-FFF2-40B4-BE49-F238E27FC236}">
                <a16:creationId xmlns:a16="http://schemas.microsoft.com/office/drawing/2014/main" id="{642C525F-D3CF-4F3F-A3C1-BBCF3E2F8014}"/>
              </a:ext>
            </a:extLst>
          </p:cNvPr>
          <p:cNvSpPr/>
          <p:nvPr/>
        </p:nvSpPr>
        <p:spPr>
          <a:xfrm>
            <a:off x="6531612" y="3657600"/>
            <a:ext cx="277495" cy="609600"/>
          </a:xfrm>
          <a:prstGeom prst="rightBracket">
            <a:avLst/>
          </a:prstGeom>
          <a:ln/>
        </p:spPr>
        <p:style>
          <a:lnRef idx="3">
            <a:schemeClr val="dk1"/>
          </a:lnRef>
          <a:fillRef idx="0">
            <a:schemeClr val="dk1"/>
          </a:fillRef>
          <a:effectRef idx="2">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07" name="Right Bracket 106">
            <a:extLst>
              <a:ext uri="{FF2B5EF4-FFF2-40B4-BE49-F238E27FC236}">
                <a16:creationId xmlns:a16="http://schemas.microsoft.com/office/drawing/2014/main" id="{22147AE4-604D-D9F2-9D88-24C04C780B6F}"/>
              </a:ext>
            </a:extLst>
          </p:cNvPr>
          <p:cNvSpPr/>
          <p:nvPr/>
        </p:nvSpPr>
        <p:spPr>
          <a:xfrm>
            <a:off x="5105400" y="4267200"/>
            <a:ext cx="277495" cy="609600"/>
          </a:xfrm>
          <a:prstGeom prst="rightBracket">
            <a:avLst/>
          </a:prstGeom>
          <a:ln/>
        </p:spPr>
        <p:style>
          <a:lnRef idx="3">
            <a:schemeClr val="dk1"/>
          </a:lnRef>
          <a:fillRef idx="0">
            <a:schemeClr val="dk1"/>
          </a:fillRef>
          <a:effectRef idx="2">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08" name="Right Bracket 107">
            <a:extLst>
              <a:ext uri="{FF2B5EF4-FFF2-40B4-BE49-F238E27FC236}">
                <a16:creationId xmlns:a16="http://schemas.microsoft.com/office/drawing/2014/main" id="{DB71860C-A2CA-C709-5652-E3D6C554DA31}"/>
              </a:ext>
            </a:extLst>
          </p:cNvPr>
          <p:cNvSpPr/>
          <p:nvPr/>
        </p:nvSpPr>
        <p:spPr>
          <a:xfrm>
            <a:off x="8001000" y="3048000"/>
            <a:ext cx="277495" cy="609600"/>
          </a:xfrm>
          <a:prstGeom prst="rightBracket">
            <a:avLst/>
          </a:prstGeom>
          <a:ln/>
        </p:spPr>
        <p:style>
          <a:lnRef idx="3">
            <a:schemeClr val="dk1"/>
          </a:lnRef>
          <a:fillRef idx="0">
            <a:schemeClr val="dk1"/>
          </a:fillRef>
          <a:effectRef idx="2">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09" name="Right Bracket 108">
            <a:extLst>
              <a:ext uri="{FF2B5EF4-FFF2-40B4-BE49-F238E27FC236}">
                <a16:creationId xmlns:a16="http://schemas.microsoft.com/office/drawing/2014/main" id="{8B9D41BD-E52E-6EC9-7BD3-4AB96F63AA80}"/>
              </a:ext>
            </a:extLst>
          </p:cNvPr>
          <p:cNvSpPr/>
          <p:nvPr/>
        </p:nvSpPr>
        <p:spPr>
          <a:xfrm>
            <a:off x="3657600" y="4876800"/>
            <a:ext cx="277495" cy="609600"/>
          </a:xfrm>
          <a:prstGeom prst="rightBracket">
            <a:avLst/>
          </a:prstGeom>
          <a:ln/>
        </p:spPr>
        <p:style>
          <a:lnRef idx="3">
            <a:schemeClr val="dk1"/>
          </a:lnRef>
          <a:fillRef idx="0">
            <a:schemeClr val="dk1"/>
          </a:fillRef>
          <a:effectRef idx="2">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110" name="Straight Arrow Connector 109">
            <a:extLst>
              <a:ext uri="{FF2B5EF4-FFF2-40B4-BE49-F238E27FC236}">
                <a16:creationId xmlns:a16="http://schemas.microsoft.com/office/drawing/2014/main" id="{AEBE1963-434C-F258-D11C-059A8180A950}"/>
              </a:ext>
            </a:extLst>
          </p:cNvPr>
          <p:cNvCxnSpPr/>
          <p:nvPr/>
        </p:nvCxnSpPr>
        <p:spPr>
          <a:xfrm>
            <a:off x="3714750" y="3071033"/>
            <a:ext cx="44069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1" name="Straight Arrow Connector 110">
            <a:extLst>
              <a:ext uri="{FF2B5EF4-FFF2-40B4-BE49-F238E27FC236}">
                <a16:creationId xmlns:a16="http://schemas.microsoft.com/office/drawing/2014/main" id="{86B3C3D4-E612-9A0C-3CCC-F0FCE706A2B4}"/>
              </a:ext>
            </a:extLst>
          </p:cNvPr>
          <p:cNvCxnSpPr>
            <a:cxnSpLocks/>
          </p:cNvCxnSpPr>
          <p:nvPr/>
        </p:nvCxnSpPr>
        <p:spPr>
          <a:xfrm>
            <a:off x="3714750" y="4312471"/>
            <a:ext cx="522142" cy="56432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2" name="Straight Arrow Connector 111">
            <a:extLst>
              <a:ext uri="{FF2B5EF4-FFF2-40B4-BE49-F238E27FC236}">
                <a16:creationId xmlns:a16="http://schemas.microsoft.com/office/drawing/2014/main" id="{CF0CDA8B-EC2F-6061-9FA1-F3720C3B9C8A}"/>
              </a:ext>
            </a:extLst>
          </p:cNvPr>
          <p:cNvCxnSpPr>
            <a:cxnSpLocks/>
          </p:cNvCxnSpPr>
          <p:nvPr/>
        </p:nvCxnSpPr>
        <p:spPr>
          <a:xfrm>
            <a:off x="3714750" y="3702871"/>
            <a:ext cx="554067" cy="5416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0" name="Straight Arrow Connector 119">
            <a:extLst>
              <a:ext uri="{FF2B5EF4-FFF2-40B4-BE49-F238E27FC236}">
                <a16:creationId xmlns:a16="http://schemas.microsoft.com/office/drawing/2014/main" id="{CA433DCA-929F-6257-F6A2-607EF7D33A31}"/>
              </a:ext>
            </a:extLst>
          </p:cNvPr>
          <p:cNvCxnSpPr>
            <a:cxnSpLocks/>
          </p:cNvCxnSpPr>
          <p:nvPr/>
        </p:nvCxnSpPr>
        <p:spPr>
          <a:xfrm>
            <a:off x="5104565" y="3680633"/>
            <a:ext cx="522142" cy="56432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1" name="Straight Arrow Connector 120">
            <a:extLst>
              <a:ext uri="{FF2B5EF4-FFF2-40B4-BE49-F238E27FC236}">
                <a16:creationId xmlns:a16="http://schemas.microsoft.com/office/drawing/2014/main" id="{16BA006A-7BE1-7C54-EAF1-F94228BA3DA1}"/>
              </a:ext>
            </a:extLst>
          </p:cNvPr>
          <p:cNvCxnSpPr>
            <a:cxnSpLocks/>
          </p:cNvCxnSpPr>
          <p:nvPr/>
        </p:nvCxnSpPr>
        <p:spPr>
          <a:xfrm>
            <a:off x="5104565" y="3071033"/>
            <a:ext cx="554067" cy="5416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2" name="Straight Arrow Connector 121">
            <a:extLst>
              <a:ext uri="{FF2B5EF4-FFF2-40B4-BE49-F238E27FC236}">
                <a16:creationId xmlns:a16="http://schemas.microsoft.com/office/drawing/2014/main" id="{BC3742BA-26EC-3F12-9C08-E29CE7D4E184}"/>
              </a:ext>
            </a:extLst>
          </p:cNvPr>
          <p:cNvCxnSpPr>
            <a:cxnSpLocks/>
          </p:cNvCxnSpPr>
          <p:nvPr/>
        </p:nvCxnSpPr>
        <p:spPr>
          <a:xfrm>
            <a:off x="6552782" y="3119401"/>
            <a:ext cx="554067" cy="5416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6" name="Connector: Elbow 135">
            <a:extLst>
              <a:ext uri="{FF2B5EF4-FFF2-40B4-BE49-F238E27FC236}">
                <a16:creationId xmlns:a16="http://schemas.microsoft.com/office/drawing/2014/main" id="{DF0FE768-5DFD-E46A-2FF4-B4297BE8CA8B}"/>
              </a:ext>
            </a:extLst>
          </p:cNvPr>
          <p:cNvCxnSpPr>
            <a:cxnSpLocks/>
            <a:stCxn id="109" idx="2"/>
          </p:cNvCxnSpPr>
          <p:nvPr/>
        </p:nvCxnSpPr>
        <p:spPr>
          <a:xfrm rot="10800000" flipH="1">
            <a:off x="3935095" y="3702872"/>
            <a:ext cx="500444" cy="1478729"/>
          </a:xfrm>
          <a:prstGeom prst="bentConnector4">
            <a:avLst>
              <a:gd name="adj1" fmla="val 53985"/>
              <a:gd name="adj2" fmla="val 99067"/>
            </a:avLst>
          </a:prstGeom>
          <a:ln>
            <a:tailEnd type="triangle"/>
          </a:ln>
        </p:spPr>
        <p:style>
          <a:lnRef idx="3">
            <a:schemeClr val="dk1"/>
          </a:lnRef>
          <a:fillRef idx="0">
            <a:schemeClr val="dk1"/>
          </a:fillRef>
          <a:effectRef idx="2">
            <a:schemeClr val="dk1"/>
          </a:effectRef>
          <a:fontRef idx="minor">
            <a:schemeClr val="tx1"/>
          </a:fontRef>
        </p:style>
      </p:cxnSp>
      <p:cxnSp>
        <p:nvCxnSpPr>
          <p:cNvPr id="144" name="Connector: Elbow 143">
            <a:extLst>
              <a:ext uri="{FF2B5EF4-FFF2-40B4-BE49-F238E27FC236}">
                <a16:creationId xmlns:a16="http://schemas.microsoft.com/office/drawing/2014/main" id="{230188D5-2CB9-D155-25B5-9848D2449D22}"/>
              </a:ext>
            </a:extLst>
          </p:cNvPr>
          <p:cNvCxnSpPr>
            <a:cxnSpLocks/>
          </p:cNvCxnSpPr>
          <p:nvPr/>
        </p:nvCxnSpPr>
        <p:spPr>
          <a:xfrm rot="10800000" flipH="1">
            <a:off x="5365636" y="3093271"/>
            <a:ext cx="500444" cy="1478729"/>
          </a:xfrm>
          <a:prstGeom prst="bentConnector4">
            <a:avLst>
              <a:gd name="adj1" fmla="val 53985"/>
              <a:gd name="adj2" fmla="val 99067"/>
            </a:avLst>
          </a:prstGeom>
          <a:ln>
            <a:tailEnd type="triangle"/>
          </a:ln>
        </p:spPr>
        <p:style>
          <a:lnRef idx="3">
            <a:schemeClr val="dk1"/>
          </a:lnRef>
          <a:fillRef idx="0">
            <a:schemeClr val="dk1"/>
          </a:fillRef>
          <a:effectRef idx="2">
            <a:schemeClr val="dk1"/>
          </a:effectRef>
          <a:fontRef idx="minor">
            <a:schemeClr val="tx1"/>
          </a:fontRef>
        </p:style>
      </p:cxnSp>
      <p:cxnSp>
        <p:nvCxnSpPr>
          <p:cNvPr id="145" name="Connector: Elbow 144">
            <a:extLst>
              <a:ext uri="{FF2B5EF4-FFF2-40B4-BE49-F238E27FC236}">
                <a16:creationId xmlns:a16="http://schemas.microsoft.com/office/drawing/2014/main" id="{386BB202-BEB3-59E1-7883-ACA478114268}"/>
              </a:ext>
            </a:extLst>
          </p:cNvPr>
          <p:cNvCxnSpPr>
            <a:cxnSpLocks/>
            <a:stCxn id="106" idx="2"/>
          </p:cNvCxnSpPr>
          <p:nvPr/>
        </p:nvCxnSpPr>
        <p:spPr>
          <a:xfrm rot="10800000" flipH="1">
            <a:off x="6809107" y="3128410"/>
            <a:ext cx="567090" cy="833991"/>
          </a:xfrm>
          <a:prstGeom prst="bentConnector4">
            <a:avLst>
              <a:gd name="adj1" fmla="val 38479"/>
              <a:gd name="adj2" fmla="val 103146"/>
            </a:avLst>
          </a:prstGeom>
          <a:ln>
            <a:tailEnd type="triangle"/>
          </a:ln>
        </p:spPr>
        <p:style>
          <a:lnRef idx="3">
            <a:schemeClr val="dk1"/>
          </a:lnRef>
          <a:fillRef idx="0">
            <a:schemeClr val="dk1"/>
          </a:fillRef>
          <a:effectRef idx="2">
            <a:schemeClr val="dk1"/>
          </a:effectRef>
          <a:fontRef idx="minor">
            <a:schemeClr val="tx1"/>
          </a:fontRef>
        </p:style>
      </p:cxnSp>
      <p:sp>
        <p:nvSpPr>
          <p:cNvPr id="3" name="Text Box 16">
            <a:extLst>
              <a:ext uri="{FF2B5EF4-FFF2-40B4-BE49-F238E27FC236}">
                <a16:creationId xmlns:a16="http://schemas.microsoft.com/office/drawing/2014/main" id="{4DBDB7E6-026D-7DB4-1035-0AB2AFF38C8B}"/>
              </a:ext>
            </a:extLst>
          </p:cNvPr>
          <p:cNvSpPr txBox="1"/>
          <p:nvPr/>
        </p:nvSpPr>
        <p:spPr>
          <a:xfrm>
            <a:off x="3601084" y="4860508"/>
            <a:ext cx="222885" cy="25527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IN" sz="1100">
                <a:effectLst/>
                <a:latin typeface="Calibri" panose="020F0502020204030204" pitchFamily="34" charset="0"/>
                <a:ea typeface="Calibri" panose="020F0502020204030204" pitchFamily="34" charset="0"/>
                <a:cs typeface="Times New Roman" panose="02020603050405020304" pitchFamily="18" charset="0"/>
              </a:rPr>
              <a:t>0</a:t>
            </a:r>
          </a:p>
        </p:txBody>
      </p:sp>
      <p:sp>
        <p:nvSpPr>
          <p:cNvPr id="4" name="Text Box 16">
            <a:extLst>
              <a:ext uri="{FF2B5EF4-FFF2-40B4-BE49-F238E27FC236}">
                <a16:creationId xmlns:a16="http://schemas.microsoft.com/office/drawing/2014/main" id="{2589B854-5F00-A75C-B409-9B1692F16C66}"/>
              </a:ext>
            </a:extLst>
          </p:cNvPr>
          <p:cNvSpPr txBox="1"/>
          <p:nvPr/>
        </p:nvSpPr>
        <p:spPr>
          <a:xfrm>
            <a:off x="3601719" y="5186263"/>
            <a:ext cx="222885" cy="25527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IN" sz="1100">
                <a:effectLst/>
                <a:latin typeface="Calibri" panose="020F0502020204030204" pitchFamily="34" charset="0"/>
                <a:ea typeface="Calibri" panose="020F0502020204030204" pitchFamily="34" charset="0"/>
                <a:cs typeface="Times New Roman" panose="02020603050405020304" pitchFamily="18" charset="0"/>
              </a:rPr>
              <a:t>1</a:t>
            </a:r>
          </a:p>
        </p:txBody>
      </p:sp>
      <p:sp>
        <p:nvSpPr>
          <p:cNvPr id="6" name="Text Box 16">
            <a:extLst>
              <a:ext uri="{FF2B5EF4-FFF2-40B4-BE49-F238E27FC236}">
                <a16:creationId xmlns:a16="http://schemas.microsoft.com/office/drawing/2014/main" id="{B20A0246-54E2-A609-E176-9D6A324B76D5}"/>
              </a:ext>
            </a:extLst>
          </p:cNvPr>
          <p:cNvSpPr txBox="1"/>
          <p:nvPr/>
        </p:nvSpPr>
        <p:spPr>
          <a:xfrm>
            <a:off x="5048685" y="4249637"/>
            <a:ext cx="222885" cy="25527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IN" sz="1100">
                <a:effectLst/>
                <a:latin typeface="Calibri" panose="020F0502020204030204" pitchFamily="34" charset="0"/>
                <a:ea typeface="Calibri" panose="020F0502020204030204" pitchFamily="34" charset="0"/>
                <a:cs typeface="Times New Roman" panose="02020603050405020304" pitchFamily="18" charset="0"/>
              </a:rPr>
              <a:t>0</a:t>
            </a:r>
          </a:p>
        </p:txBody>
      </p:sp>
      <p:sp>
        <p:nvSpPr>
          <p:cNvPr id="7" name="Text Box 16">
            <a:extLst>
              <a:ext uri="{FF2B5EF4-FFF2-40B4-BE49-F238E27FC236}">
                <a16:creationId xmlns:a16="http://schemas.microsoft.com/office/drawing/2014/main" id="{D8CA0B7C-377B-BFDF-E1FE-3F2F5E03CE04}"/>
              </a:ext>
            </a:extLst>
          </p:cNvPr>
          <p:cNvSpPr txBox="1"/>
          <p:nvPr/>
        </p:nvSpPr>
        <p:spPr>
          <a:xfrm>
            <a:off x="5049320" y="4575392"/>
            <a:ext cx="222885" cy="25527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IN" sz="1100">
                <a:effectLst/>
                <a:latin typeface="Calibri" panose="020F0502020204030204" pitchFamily="34" charset="0"/>
                <a:ea typeface="Calibri" panose="020F0502020204030204" pitchFamily="34" charset="0"/>
                <a:cs typeface="Times New Roman" panose="02020603050405020304" pitchFamily="18" charset="0"/>
              </a:rPr>
              <a:t>1</a:t>
            </a:r>
          </a:p>
        </p:txBody>
      </p:sp>
      <p:sp>
        <p:nvSpPr>
          <p:cNvPr id="8" name="Text Box 16">
            <a:extLst>
              <a:ext uri="{FF2B5EF4-FFF2-40B4-BE49-F238E27FC236}">
                <a16:creationId xmlns:a16="http://schemas.microsoft.com/office/drawing/2014/main" id="{3F8A04C9-3472-093B-96C5-CAD98D59D108}"/>
              </a:ext>
            </a:extLst>
          </p:cNvPr>
          <p:cNvSpPr txBox="1"/>
          <p:nvPr/>
        </p:nvSpPr>
        <p:spPr>
          <a:xfrm>
            <a:off x="6528519" y="3628125"/>
            <a:ext cx="222885" cy="25527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IN" sz="1100">
                <a:effectLst/>
                <a:latin typeface="Calibri" panose="020F0502020204030204" pitchFamily="34" charset="0"/>
                <a:ea typeface="Calibri" panose="020F0502020204030204" pitchFamily="34" charset="0"/>
                <a:cs typeface="Times New Roman" panose="02020603050405020304" pitchFamily="18" charset="0"/>
              </a:rPr>
              <a:t>0</a:t>
            </a:r>
          </a:p>
        </p:txBody>
      </p:sp>
      <p:sp>
        <p:nvSpPr>
          <p:cNvPr id="9" name="Text Box 16">
            <a:extLst>
              <a:ext uri="{FF2B5EF4-FFF2-40B4-BE49-F238E27FC236}">
                <a16:creationId xmlns:a16="http://schemas.microsoft.com/office/drawing/2014/main" id="{6CC7D77F-5575-76A0-5633-F0FF5FFDD4A1}"/>
              </a:ext>
            </a:extLst>
          </p:cNvPr>
          <p:cNvSpPr txBox="1"/>
          <p:nvPr/>
        </p:nvSpPr>
        <p:spPr>
          <a:xfrm>
            <a:off x="6529154" y="3953880"/>
            <a:ext cx="222885" cy="25527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IN" sz="1100">
                <a:effectLst/>
                <a:latin typeface="Calibri" panose="020F0502020204030204" pitchFamily="34" charset="0"/>
                <a:ea typeface="Calibri" panose="020F0502020204030204" pitchFamily="34" charset="0"/>
                <a:cs typeface="Times New Roman" panose="02020603050405020304" pitchFamily="18" charset="0"/>
              </a:rPr>
              <a:t>1</a:t>
            </a:r>
          </a:p>
        </p:txBody>
      </p:sp>
      <p:sp>
        <p:nvSpPr>
          <p:cNvPr id="10" name="Text Box 16">
            <a:extLst>
              <a:ext uri="{FF2B5EF4-FFF2-40B4-BE49-F238E27FC236}">
                <a16:creationId xmlns:a16="http://schemas.microsoft.com/office/drawing/2014/main" id="{B7CAAB1D-16C6-7993-DED3-C20898601FA8}"/>
              </a:ext>
            </a:extLst>
          </p:cNvPr>
          <p:cNvSpPr txBox="1"/>
          <p:nvPr/>
        </p:nvSpPr>
        <p:spPr>
          <a:xfrm>
            <a:off x="7984928" y="3031671"/>
            <a:ext cx="222885" cy="25527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IN" sz="1100">
                <a:effectLst/>
                <a:latin typeface="Calibri" panose="020F0502020204030204" pitchFamily="34" charset="0"/>
                <a:ea typeface="Calibri" panose="020F0502020204030204" pitchFamily="34" charset="0"/>
                <a:cs typeface="Times New Roman" panose="02020603050405020304" pitchFamily="18" charset="0"/>
              </a:rPr>
              <a:t>0</a:t>
            </a:r>
          </a:p>
        </p:txBody>
      </p:sp>
      <p:sp>
        <p:nvSpPr>
          <p:cNvPr id="11" name="Text Box 16">
            <a:extLst>
              <a:ext uri="{FF2B5EF4-FFF2-40B4-BE49-F238E27FC236}">
                <a16:creationId xmlns:a16="http://schemas.microsoft.com/office/drawing/2014/main" id="{CB4F2128-788F-8F03-2582-017AB8D4C2C3}"/>
              </a:ext>
            </a:extLst>
          </p:cNvPr>
          <p:cNvSpPr txBox="1"/>
          <p:nvPr/>
        </p:nvSpPr>
        <p:spPr>
          <a:xfrm>
            <a:off x="7985563" y="3357426"/>
            <a:ext cx="222885" cy="25527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IN" sz="1100">
                <a:effectLst/>
                <a:latin typeface="Calibri" panose="020F0502020204030204" pitchFamily="34" charset="0"/>
                <a:ea typeface="Calibri" panose="020F0502020204030204" pitchFamily="34" charset="0"/>
                <a:cs typeface="Times New Roman" panose="02020603050405020304" pitchFamily="18" charset="0"/>
              </a:rPr>
              <a:t>1</a:t>
            </a:r>
          </a:p>
        </p:txBody>
      </p:sp>
    </p:spTree>
    <p:extLst>
      <p:ext uri="{BB962C8B-B14F-4D97-AF65-F5344CB8AC3E}">
        <p14:creationId xmlns:p14="http://schemas.microsoft.com/office/powerpoint/2010/main" val="26348392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2164</TotalTime>
  <Words>954</Words>
  <Application>Microsoft Office PowerPoint</Application>
  <PresentationFormat>Widescreen</PresentationFormat>
  <Paragraphs>154</Paragraphs>
  <Slides>20</Slides>
  <Notes>1</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__fkGroteskNeue_598ab8</vt:lpstr>
      <vt:lpstr>-apple-system</vt:lpstr>
      <vt:lpstr>Arial</vt:lpstr>
      <vt:lpstr>Calibri</vt:lpstr>
      <vt:lpstr>Cambria Math</vt:lpstr>
      <vt:lpstr>Times New Roman</vt:lpstr>
      <vt:lpstr>Office Theme</vt:lpstr>
      <vt:lpstr>Implementation of Huffman Method (As High As Possible) for ECG Signal in MATLAB</vt:lpstr>
      <vt:lpstr>Outline</vt:lpstr>
      <vt:lpstr>Introduction</vt:lpstr>
      <vt:lpstr>Introduction</vt:lpstr>
      <vt:lpstr>Problem Statement</vt:lpstr>
      <vt:lpstr>Market Survey</vt:lpstr>
      <vt:lpstr>Huffman Coding AHAP Algorithm</vt:lpstr>
      <vt:lpstr>Flowchart</vt:lpstr>
      <vt:lpstr>Mathematical Model</vt:lpstr>
      <vt:lpstr>Mathematical Model</vt:lpstr>
      <vt:lpstr>Mathematical Model</vt:lpstr>
      <vt:lpstr>Mathematical Model</vt:lpstr>
      <vt:lpstr>Mathematical Model</vt:lpstr>
      <vt:lpstr>Results and Discussions</vt:lpstr>
      <vt:lpstr>Results and Discussions</vt:lpstr>
      <vt:lpstr>Results and Discussions</vt:lpstr>
      <vt:lpstr>Results and Discussions</vt:lpstr>
      <vt:lpstr>Conclusions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CC-MAIN</dc:creator>
  <cp:lastModifiedBy>Aldrin Infant Raj F</cp:lastModifiedBy>
  <cp:revision>23</cp:revision>
  <dcterms:created xsi:type="dcterms:W3CDTF">2013-10-09T21:01:30Z</dcterms:created>
  <dcterms:modified xsi:type="dcterms:W3CDTF">2024-10-27T05:29:41Z</dcterms:modified>
</cp:coreProperties>
</file>